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752" r:id="rId3"/>
    <p:sldId id="753" r:id="rId4"/>
    <p:sldId id="755" r:id="rId5"/>
    <p:sldId id="760" r:id="rId6"/>
    <p:sldId id="761" r:id="rId7"/>
    <p:sldId id="762" r:id="rId8"/>
    <p:sldId id="763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8" r:id="rId21"/>
    <p:sldId id="779" r:id="rId22"/>
    <p:sldId id="733" r:id="rId23"/>
    <p:sldId id="725" r:id="rId24"/>
    <p:sldId id="726" r:id="rId25"/>
    <p:sldId id="693" r:id="rId26"/>
    <p:sldId id="694" r:id="rId27"/>
    <p:sldId id="731" r:id="rId28"/>
    <p:sldId id="670" r:id="rId29"/>
    <p:sldId id="671" r:id="rId30"/>
    <p:sldId id="604" r:id="rId31"/>
    <p:sldId id="605" r:id="rId32"/>
    <p:sldId id="628" r:id="rId33"/>
    <p:sldId id="629" r:id="rId34"/>
    <p:sldId id="630" r:id="rId35"/>
    <p:sldId id="638" r:id="rId36"/>
    <p:sldId id="736" r:id="rId37"/>
    <p:sldId id="639" r:id="rId38"/>
    <p:sldId id="657" r:id="rId39"/>
    <p:sldId id="631" r:id="rId40"/>
    <p:sldId id="777" r:id="rId41"/>
    <p:sldId id="632" r:id="rId42"/>
    <p:sldId id="721" r:id="rId43"/>
    <p:sldId id="615" r:id="rId44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02E3E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23" autoAdjust="0"/>
    <p:restoredTop sz="94745" autoAdjust="0"/>
  </p:normalViewPr>
  <p:slideViewPr>
    <p:cSldViewPr>
      <p:cViewPr varScale="1">
        <p:scale>
          <a:sx n="112" d="100"/>
          <a:sy n="112" d="100"/>
        </p:scale>
        <p:origin x="9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Patterson’s a nice guy, so he gives up the body after using it for awhile and let’s John Kubitowicz have it.</a:t>
            </a:r>
          </a:p>
          <a:p>
            <a:r>
              <a:rPr lang="en-US" altLang="ko-KR">
                <a:ea typeface="Gulim" panose="020B0600000101010101" pitchFamily="34" charset="-127"/>
              </a:rPr>
              <a:t>But Kubi’s not so nice, so he won’t give up control…</a:t>
            </a:r>
          </a:p>
          <a:p>
            <a:endParaRPr lang="en-US" altLang="ko-KR">
              <a:ea typeface="Gulim" panose="020B0600000101010101" pitchFamily="34" charset="-127"/>
            </a:endParaRPr>
          </a:p>
          <a:p>
            <a:r>
              <a:rPr lang="en-US" altLang="ko-KR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295723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96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60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model: each thread runs on a dedicated virtual processor with unpredictable and variable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model: each thread runs on a dedicated virtual processor with unpredictable and variable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4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93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795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641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496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00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86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61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DB servers very important – provide </a:t>
            </a:r>
            <a:r>
              <a:rPr lang="ja-JP" altLang="en-US">
                <a:ea typeface="MS PGothic" charset="0"/>
              </a:rPr>
              <a:t>“</a:t>
            </a:r>
            <a:r>
              <a:rPr lang="en-US" altLang="ja-JP">
                <a:ea typeface="MS PGothic" charset="0"/>
              </a:rPr>
              <a:t>shared data</a:t>
            </a:r>
            <a:r>
              <a:rPr lang="ja-JP" altLang="en-US">
                <a:ea typeface="MS PGothic" charset="0"/>
              </a:rPr>
              <a:t>”</a:t>
            </a:r>
            <a:r>
              <a:rPr lang="en-US" altLang="ja-JP">
                <a:ea typeface="MS PGothic" charset="0"/>
              </a:rPr>
              <a:t> view to users.</a:t>
            </a:r>
          </a:p>
          <a:p>
            <a:r>
              <a:rPr lang="en-US">
                <a:ea typeface="MS PGothic" charset="0"/>
              </a:rPr>
              <a:t>Many users can read/write at once – how is consistency managed? </a:t>
            </a:r>
          </a:p>
        </p:txBody>
      </p:sp>
    </p:spTree>
    <p:extLst>
      <p:ext uri="{BB962C8B-B14F-4D97-AF65-F5344CB8AC3E}">
        <p14:creationId xmlns:p14="http://schemas.microsoft.com/office/powerpoint/2010/main" val="935934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71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2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2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07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4171238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882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52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1300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 sz="1300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 sz="1300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8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36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4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6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8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6.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431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2/5/18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89D7294-8992-E243-ABD1-B5CD32B38E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84640" y="6550025"/>
            <a:ext cx="397472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and Ragan-Kelley CS162 © 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9718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6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Concurrency (Continued), </a:t>
            </a:r>
            <a:br>
              <a:rPr lang="en-US" altLang="en-US" sz="3000" dirty="0"/>
            </a:br>
            <a:r>
              <a:rPr lang="en-US" altLang="en-US" sz="3000" dirty="0"/>
              <a:t>Thread and Processes </a:t>
            </a:r>
            <a:br>
              <a:rPr lang="en-US" altLang="en-US" sz="3000" dirty="0"/>
            </a:br>
            <a:endParaRPr lang="en-US" alt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February 5</a:t>
            </a:r>
            <a:r>
              <a:rPr lang="en-US" altLang="en-US" baseline="30000" dirty="0"/>
              <a:t>th</a:t>
            </a:r>
            <a:r>
              <a:rPr lang="en-US" altLang="en-US" dirty="0"/>
              <a:t> , 2018</a:t>
            </a:r>
          </a:p>
          <a:p>
            <a:pPr marL="285750" indent="-285750">
              <a:defRPr/>
            </a:pPr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Profs. Anthony D. Joseph and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7912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Could the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>
                <a:ea typeface="Gulim" panose="020B0600000101010101" pitchFamily="34" charset="-127"/>
              </a:rPr>
              <a:t> program grab all resources and never release the processor?</a:t>
            </a:r>
          </a:p>
          <a:p>
            <a:pPr lvl="2"/>
            <a:r>
              <a:rPr lang="en-US" altLang="ko-KR" dirty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Answer: utilize external events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Timer: like an alarm clock that goes off every some milliseconds</a:t>
            </a:r>
          </a:p>
          <a:p>
            <a:pPr lvl="4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If we make sure that external events occur frequently enough, can ensure dispatcher runs</a:t>
            </a:r>
          </a:p>
          <a:p>
            <a:pPr lvl="1"/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296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169988" y="1227942"/>
            <a:ext cx="26574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3422318" y="1213342"/>
            <a:ext cx="2219325" cy="1016000"/>
            <a:chOff x="2093" y="908"/>
            <a:chExt cx="1398" cy="640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85" y="908"/>
              <a:ext cx="108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3346450" y="3579813"/>
            <a:ext cx="2286000" cy="708025"/>
            <a:chOff x="2064" y="2456"/>
            <a:chExt cx="1440" cy="446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329" y="2456"/>
              <a:ext cx="87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5327652" y="762000"/>
            <a:ext cx="3657601" cy="4421188"/>
            <a:chOff x="3406" y="490"/>
            <a:chExt cx="2304" cy="2785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406" y="490"/>
              <a:ext cx="2018" cy="2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Raise priority</a:t>
              </a:r>
            </a:p>
            <a:p>
              <a:pPr algn="l"/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>
                <a:lnSpc>
                  <a:spcPct val="50000"/>
                </a:lnSpc>
              </a:pP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Transfer Network Packet from hardware</a:t>
              </a:r>
              <a:b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endParaRPr>
            </a:p>
            <a:p>
              <a:pPr>
                <a:lnSpc>
                  <a:spcPct val="50000"/>
                </a:lnSpc>
              </a:pP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priority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24" y="1765"/>
              <a:ext cx="16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765175" y="227013"/>
            <a:ext cx="7540625" cy="3683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20675" y="5221288"/>
            <a:ext cx="8534400" cy="1524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76200" y="1597025"/>
            <a:ext cx="3794127" cy="2433639"/>
            <a:chOff x="100" y="1006"/>
            <a:chExt cx="2390" cy="1533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00" y="1006"/>
              <a:ext cx="725" cy="1533"/>
              <a:chOff x="121" y="1006"/>
              <a:chExt cx="725" cy="1533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00" y="1627"/>
                <a:ext cx="15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8"/>
              <a:ext cx="1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1169988" y="2967281"/>
            <a:ext cx="265747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0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838200"/>
            <a:ext cx="8229600" cy="5773738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1928813" y="1752600"/>
            <a:ext cx="4325939" cy="1776413"/>
            <a:chOff x="1107" y="576"/>
            <a:chExt cx="2725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7" y="736"/>
              <a:ext cx="2349" cy="959"/>
              <a:chOff x="1292" y="1056"/>
              <a:chExt cx="2356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B9A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B9A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92" y="1152"/>
                <a:ext cx="653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B9A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234" y="1273"/>
                <a:ext cx="97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462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4724400"/>
            <a:ext cx="8900547" cy="1600200"/>
          </a:xfrm>
        </p:spPr>
        <p:txBody>
          <a:bodyPr>
            <a:normAutofit/>
          </a:bodyPr>
          <a:lstStyle/>
          <a:p>
            <a:r>
              <a:rPr lang="en-US" dirty="0"/>
              <a:t>Illusion: Infinite number of processors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 rotWithShape="1">
          <a:blip r:embed="rId3"/>
          <a:srcRect t="-15885" r="41543" b="-15885"/>
          <a:stretch/>
        </p:blipFill>
        <p:spPr>
          <a:xfrm>
            <a:off x="457200" y="423111"/>
            <a:ext cx="481077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266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4724400"/>
            <a:ext cx="8900547" cy="1600200"/>
          </a:xfrm>
        </p:spPr>
        <p:txBody>
          <a:bodyPr>
            <a:normAutofit/>
          </a:bodyPr>
          <a:lstStyle/>
          <a:p>
            <a:r>
              <a:rPr lang="en-US" dirty="0"/>
              <a:t>Illusion: Infinite number of processors</a:t>
            </a:r>
          </a:p>
          <a:p>
            <a:r>
              <a:rPr lang="en-US" dirty="0"/>
              <a:t>Reality: Threads execute with variable speed</a:t>
            </a:r>
          </a:p>
          <a:p>
            <a:pPr lvl="1"/>
            <a:r>
              <a:rPr lang="en-US" dirty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457200" y="42311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25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222" r="59800"/>
          <a:stretch/>
        </p:blipFill>
        <p:spPr>
          <a:xfrm>
            <a:off x="-427637" y="1398649"/>
            <a:ext cx="4425657" cy="5744427"/>
          </a:xfrm>
        </p:spPr>
      </p:pic>
    </p:spTree>
    <p:extLst>
      <p:ext uri="{BB962C8B-B14F-4D97-AF65-F5344CB8AC3E}">
        <p14:creationId xmlns:p14="http://schemas.microsoft.com/office/powerpoint/2010/main" val="4077251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222" r="29434"/>
          <a:stretch/>
        </p:blipFill>
        <p:spPr>
          <a:xfrm>
            <a:off x="-427637" y="1398649"/>
            <a:ext cx="6895022" cy="5744427"/>
          </a:xfrm>
        </p:spPr>
      </p:pic>
    </p:spTree>
    <p:extLst>
      <p:ext uri="{BB962C8B-B14F-4D97-AF65-F5344CB8AC3E}">
        <p14:creationId xmlns:p14="http://schemas.microsoft.com/office/powerpoint/2010/main" val="28937882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4222" r="-14222"/>
          <a:stretch>
            <a:fillRect/>
          </a:stretch>
        </p:blipFill>
        <p:spPr>
          <a:xfrm>
            <a:off x="-427637" y="1398649"/>
            <a:ext cx="10445144" cy="5744427"/>
          </a:xfrm>
        </p:spPr>
      </p:pic>
    </p:spTree>
    <p:extLst>
      <p:ext uri="{BB962C8B-B14F-4D97-AF65-F5344CB8AC3E}">
        <p14:creationId xmlns:p14="http://schemas.microsoft.com/office/powerpoint/2010/main" val="588483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6" name="Content Placeholder 5" descr="unpredictableSpe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549" r="-4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3636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pic>
        <p:nvPicPr>
          <p:cNvPr id="4" name="Content Placeholder 3" descr="thread-states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8889" b="-28889"/>
          <a:stretch>
            <a:fillRect/>
          </a:stretch>
        </p:blipFill>
        <p:spPr>
          <a:xfrm>
            <a:off x="17145" y="1600200"/>
            <a:ext cx="9140162" cy="5026737"/>
          </a:xfrm>
        </p:spPr>
      </p:pic>
    </p:spTree>
    <p:extLst>
      <p:ext uri="{BB962C8B-B14F-4D97-AF65-F5344CB8AC3E}">
        <p14:creationId xmlns:p14="http://schemas.microsoft.com/office/powerpoint/2010/main" val="34745037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, “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pi.txt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PrintClassList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, “</a:t>
            </a:r>
            <a:r>
              <a:rPr lang="en-US" altLang="ko-KR" sz="2200" dirty="0" err="1">
                <a:latin typeface="Consolas" charset="0"/>
                <a:ea typeface="Consolas" charset="0"/>
                <a:cs typeface="Consolas" charset="0"/>
              </a:rPr>
              <a:t>classlist.txt</a:t>
            </a: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What does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Gulim" panose="020B0600000101010101" pitchFamily="34" charset="-127"/>
              </a:rPr>
              <a:t> do?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This </a:t>
            </a:r>
            <a:r>
              <a:rPr lang="en-US" altLang="ko-KR" i="1" dirty="0">
                <a:ea typeface="Gulim" panose="020B0600000101010101" pitchFamily="34" charset="-127"/>
              </a:rPr>
              <a:t>should</a:t>
            </a:r>
            <a:r>
              <a:rPr lang="en-US" altLang="ko-KR" dirty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990600" y="5257802"/>
            <a:ext cx="5481638" cy="1133476"/>
            <a:chOff x="576" y="3360"/>
            <a:chExt cx="3453" cy="714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13175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/>
              <a:t>Your section is your home for CS162	</a:t>
            </a:r>
          </a:p>
          <a:p>
            <a:pPr lvl="1"/>
            <a:r>
              <a:rPr lang="en-US" dirty="0"/>
              <a:t>The TA needs to get to know you to judge participation</a:t>
            </a:r>
          </a:p>
          <a:p>
            <a:pPr lvl="1"/>
            <a:r>
              <a:rPr lang="en-US" dirty="0"/>
              <a:t>All design reviews will be conducted by your TA</a:t>
            </a:r>
          </a:p>
          <a:p>
            <a:pPr lvl="1"/>
            <a:r>
              <a:rPr lang="en-US" dirty="0"/>
              <a:t>You can attend alternate section by same TA, but try to keep the amount of such cross-section movement to a minimum</a:t>
            </a:r>
          </a:p>
          <a:p>
            <a:pPr lvl="3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First midterm: Wed Feb 28 6:30 – 8:30 PM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ROOM ASSIGNMENTS TBD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LET US KNOW DSP AND ACADEMIC CONFLICTS ASAP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245 Li </a:t>
            </a:r>
            <a:r>
              <a:rPr lang="en-US" b="1" dirty="0" err="1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Ka</a:t>
            </a:r>
            <a:r>
              <a:rPr lang="en-US" b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Shing</a:t>
            </a:r>
            <a:endParaRPr lang="en-US" b="1" dirty="0">
              <a:solidFill>
                <a:srgbClr val="FF0000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20 Barrows Hall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A1 Hearst Field Annex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2060 Valley Life Sciences Building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102 </a:t>
            </a:r>
            <a:r>
              <a:rPr lang="en-US" b="1" dirty="0" err="1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Wurster</a:t>
            </a:r>
            <a:r>
              <a:rPr lang="en-US" b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Hall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7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243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Gulim" charset="0"/>
                <a:cs typeface="Gulim" charset="0"/>
              </a:rPr>
              <a:t>Per Thread Descriptor </a:t>
            </a:r>
            <a:br>
              <a:rPr lang="en-US" altLang="ko-KR" sz="2800" dirty="0">
                <a:ea typeface="Gulim" charset="0"/>
                <a:cs typeface="Gulim" charset="0"/>
              </a:rPr>
            </a:br>
            <a:r>
              <a:rPr lang="en-US" altLang="ko-KR" sz="2800" dirty="0">
                <a:ea typeface="Gulim" charset="0"/>
                <a:cs typeface="Gulim" charset="0"/>
              </a:rPr>
              <a:t>(Kernel Supported Threads)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20" y="1143000"/>
            <a:ext cx="8821080" cy="51816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Each Thread has a </a:t>
            </a:r>
            <a:r>
              <a:rPr lang="en-US" altLang="ko-KR" i="1" dirty="0">
                <a:solidFill>
                  <a:srgbClr val="FF0000"/>
                </a:solidFill>
                <a:ea typeface="Gulim" charset="0"/>
              </a:rPr>
              <a:t>Thread Control Block </a:t>
            </a:r>
            <a:r>
              <a:rPr lang="en-US" altLang="ko-KR" dirty="0">
                <a:solidFill>
                  <a:srgbClr val="FF0000"/>
                </a:solidFill>
                <a:ea typeface="Gulim" charset="0"/>
              </a:rPr>
              <a:t>(TCB)</a:t>
            </a:r>
          </a:p>
          <a:p>
            <a:pPr lvl="1"/>
            <a:r>
              <a:rPr lang="en-US" altLang="ko-KR" dirty="0">
                <a:ea typeface="Gulim" charset="0"/>
              </a:rPr>
              <a:t>Execution State: CPU registers, program counter (PC), pointer to stack (SP)</a:t>
            </a:r>
          </a:p>
          <a:p>
            <a:pPr lvl="1"/>
            <a:r>
              <a:rPr lang="en-US" altLang="ko-KR" dirty="0">
                <a:ea typeface="Gulim" charset="0"/>
              </a:rPr>
              <a:t>Scheduling info: state, priority, CPU time</a:t>
            </a:r>
          </a:p>
          <a:p>
            <a:pPr lvl="1"/>
            <a:r>
              <a:rPr lang="en-US" altLang="ko-KR" dirty="0">
                <a:ea typeface="Gulim" charset="0"/>
              </a:rPr>
              <a:t>Various Pointers (for implementing scheduling queues)</a:t>
            </a:r>
          </a:p>
          <a:p>
            <a:pPr lvl="1"/>
            <a:r>
              <a:rPr lang="en-US" altLang="ko-KR" dirty="0">
                <a:ea typeface="Gulim" charset="0"/>
              </a:rPr>
              <a:t>Pointer to enclosing process (PCB) – user threads</a:t>
            </a:r>
          </a:p>
          <a:p>
            <a:pPr lvl="1"/>
            <a:r>
              <a:rPr lang="en-US" altLang="ko-KR" dirty="0" err="1">
                <a:ea typeface="Gulim" charset="0"/>
              </a:rPr>
              <a:t>Etc</a:t>
            </a:r>
            <a:r>
              <a:rPr lang="en-US" altLang="ko-KR" dirty="0">
                <a:ea typeface="Gulim" charset="0"/>
              </a:rPr>
              <a:t> (add stuff as you find a need)</a:t>
            </a:r>
          </a:p>
          <a:p>
            <a:pPr lvl="1"/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OS Keeps track of TCBs in “kernel memory”</a:t>
            </a:r>
          </a:p>
          <a:p>
            <a:pPr lvl="1"/>
            <a:r>
              <a:rPr lang="en-US" altLang="ko-KR" dirty="0">
                <a:ea typeface="Gulim" charset="0"/>
              </a:rPr>
              <a:t>In Array, or Linked List, or …</a:t>
            </a:r>
          </a:p>
          <a:p>
            <a:pPr lvl="1"/>
            <a:r>
              <a:rPr lang="en-US" dirty="0">
                <a:ea typeface="MS PGothic" charset="0"/>
              </a:rPr>
              <a:t>I/O state (file descriptors, 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pPr lvl="1"/>
            <a:endParaRPr lang="ko-KR" altLang="en-US" dirty="0">
              <a:ea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19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/>
              <a:t>: Create a New Thread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is a user-level procedure that creates a new thread and places it on ready queue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Arguments to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Pointer to application routine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Pointer to array of arguments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Size of stack to allocate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Implementation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Sanity check arguments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Enter Kernel-mode and Sanity Check arguments again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Allocate new Stack and TCB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Initialize TCB and place on ready list (Runnable)</a:t>
            </a:r>
          </a:p>
        </p:txBody>
      </p:sp>
    </p:spTree>
    <p:extLst>
      <p:ext uri="{BB962C8B-B14F-4D97-AF65-F5344CB8AC3E}">
        <p14:creationId xmlns:p14="http://schemas.microsoft.com/office/powerpoint/2010/main" val="2197832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do we initialize TCB and Stack?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762000"/>
            <a:ext cx="8839200" cy="3581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Initialize Register fields of TCB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Stack pointer made to point at stack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PC return address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OS (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asm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 routine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Two 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arg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registers (a0 and a1) initialized to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fcnPtr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fcnArgPtr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, respectively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Initialize stack data?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No. Important part of stack frame is in registers (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Think of stack frame as just before body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really gets started</a:t>
            </a:r>
          </a:p>
        </p:txBody>
      </p: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2133601" y="4129085"/>
            <a:ext cx="3819027" cy="2214560"/>
            <a:chOff x="2169" y="2704"/>
            <a:chExt cx="1705" cy="1395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169" y="2752"/>
              <a:ext cx="1344" cy="224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ko-KR" sz="2400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361" y="3808"/>
              <a:ext cx="7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Initial Stack</a:t>
              </a:r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657" y="2704"/>
              <a:ext cx="217" cy="1145"/>
              <a:chOff x="4608" y="760"/>
              <a:chExt cx="218" cy="1261"/>
            </a:xfrm>
          </p:grpSpPr>
          <p:sp>
            <p:nvSpPr>
              <p:cNvPr id="15368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4092" y="1287"/>
                <a:ext cx="1261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5489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5203825"/>
            <a:ext cx="8305800" cy="1524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810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751014" y="757238"/>
            <a:ext cx="2668589" cy="3732212"/>
            <a:chOff x="1103" y="505"/>
            <a:chExt cx="1681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03" y="1320"/>
              <a:ext cx="328" cy="1152"/>
              <a:chOff x="4608" y="816"/>
              <a:chExt cx="328" cy="1152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218" y="1243"/>
                <a:ext cx="114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84" y="505"/>
              <a:ext cx="1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5168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0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4717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does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860425"/>
            <a:ext cx="8559800" cy="5845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Call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Includes things like recording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start time of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Other statistics</a:t>
            </a:r>
            <a:endParaRPr lang="en-US" altLang="ko-KR" sz="1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execution of thread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Final return from thread returns into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which calls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wake up sleeping threads</a:t>
            </a: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5929313" y="2559050"/>
            <a:ext cx="2835276" cy="2162177"/>
            <a:chOff x="2136" y="2703"/>
            <a:chExt cx="1786" cy="1362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31" y="2703"/>
              <a:ext cx="291" cy="1145"/>
              <a:chOff x="4577" y="759"/>
              <a:chExt cx="292" cy="1261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92" y="1244"/>
                <a:ext cx="1261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Thread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230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charset="0"/>
                <a:cs typeface="Gulim" charset="0"/>
              </a:rPr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Process Control Block (PCBs) points to multiple Thread Control Blocks (TCBs):</a:t>
            </a: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Switching threads within a block is a simple thread switch</a:t>
            </a:r>
          </a:p>
          <a:p>
            <a:r>
              <a:rPr lang="en-US" altLang="ko-KR" dirty="0">
                <a:ea typeface="Gulim" charset="0"/>
              </a:rPr>
              <a:t>Switching threads across blocks requires changes to memory and I/O address tables</a:t>
            </a:r>
          </a:p>
          <a:p>
            <a:pPr lvl="1"/>
            <a:endParaRPr lang="ko-KR" altLang="en-US" dirty="0">
              <a:ea typeface="Gulim" charset="0"/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4354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403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multithreaded programs</a:t>
            </a:r>
            <a:endParaRPr lang="en-US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Embedded systems </a:t>
            </a:r>
          </a:p>
          <a:p>
            <a:pPr lvl="1"/>
            <a:r>
              <a:rPr lang="en-US" dirty="0"/>
              <a:t>Elevators, planes, medical systems, smart watches</a:t>
            </a:r>
          </a:p>
          <a:p>
            <a:pPr lvl="1"/>
            <a:r>
              <a:rPr lang="en-US" dirty="0"/>
              <a:t>Single program, concurrent operations</a:t>
            </a:r>
          </a:p>
          <a:p>
            <a:endParaRPr lang="en-US" dirty="0"/>
          </a:p>
          <a:p>
            <a:r>
              <a:rPr lang="en-US" dirty="0"/>
              <a:t>Most modern OS kernels</a:t>
            </a:r>
          </a:p>
          <a:p>
            <a:pPr lvl="1"/>
            <a:r>
              <a:rPr lang="en-US" dirty="0"/>
              <a:t>Internally concurrent because have to deal with concurrent requests by multiple users</a:t>
            </a:r>
          </a:p>
          <a:p>
            <a:pPr lvl="1"/>
            <a:r>
              <a:rPr lang="en-US" dirty="0"/>
              <a:t>But no protection needed within kernel</a:t>
            </a:r>
          </a:p>
          <a:p>
            <a:endParaRPr lang="en-US" dirty="0"/>
          </a:p>
          <a:p>
            <a:r>
              <a:rPr lang="en-US" dirty="0"/>
              <a:t>Database servers</a:t>
            </a:r>
          </a:p>
          <a:p>
            <a:pPr lvl="1"/>
            <a:r>
              <a:rPr lang="en-US" dirty="0"/>
              <a:t>Access to shared data by many concurrent users</a:t>
            </a:r>
          </a:p>
          <a:p>
            <a:pPr lvl="1"/>
            <a:r>
              <a:rPr lang="en-US" dirty="0"/>
              <a:t>Also background utility processing must be done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8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763000" cy="533400"/>
          </a:xfrm>
        </p:spPr>
        <p:txBody>
          <a:bodyPr/>
          <a:lstStyle/>
          <a:p>
            <a:r>
              <a:rPr lang="en-US" dirty="0"/>
              <a:t>Example multithreaded programs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410200"/>
          </a:xfrm>
        </p:spPr>
        <p:txBody>
          <a:bodyPr>
            <a:normAutofit/>
          </a:bodyPr>
          <a:lstStyle/>
          <a:p>
            <a:r>
              <a:rPr lang="en-US" dirty="0"/>
              <a:t>Network servers</a:t>
            </a:r>
          </a:p>
          <a:p>
            <a:pPr lvl="1"/>
            <a:r>
              <a:rPr lang="en-US" dirty="0"/>
              <a:t>Concurrent requests from network</a:t>
            </a:r>
          </a:p>
          <a:p>
            <a:pPr lvl="1"/>
            <a:r>
              <a:rPr lang="en-US" dirty="0"/>
              <a:t>Again, single program, multiple concurrent operations</a:t>
            </a:r>
          </a:p>
          <a:p>
            <a:pPr lvl="1"/>
            <a:r>
              <a:rPr lang="en-US" dirty="0"/>
              <a:t>File server, Web server, and airline reservation systems</a:t>
            </a:r>
          </a:p>
          <a:p>
            <a:endParaRPr lang="en-US" dirty="0"/>
          </a:p>
          <a:p>
            <a:r>
              <a:rPr lang="en-US" dirty="0"/>
              <a:t>Parallel programming (more than one physical CPU)</a:t>
            </a:r>
          </a:p>
          <a:p>
            <a:pPr lvl="1"/>
            <a:r>
              <a:rPr lang="en-US" dirty="0"/>
              <a:t>Split program into multiple threads for parallelism</a:t>
            </a:r>
          </a:p>
          <a:p>
            <a:pPr lvl="1"/>
            <a:r>
              <a:rPr lang="en-US" dirty="0"/>
              <a:t>This is called Multiprocessing</a:t>
            </a:r>
          </a:p>
          <a:p>
            <a:pPr lvl="1"/>
            <a:endParaRPr lang="en-US" dirty="0"/>
          </a:p>
          <a:p>
            <a:r>
              <a:rPr lang="en-US" dirty="0"/>
              <a:t>Some multiprocessors are actually </a:t>
            </a:r>
            <a:r>
              <a:rPr lang="en-US" dirty="0" err="1"/>
              <a:t>uniprogrammed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Multiple threads in one address space but one program at a time</a:t>
            </a:r>
          </a:p>
        </p:txBody>
      </p:sp>
    </p:spTree>
    <p:extLst>
      <p:ext uri="{BB962C8B-B14F-4D97-AF65-F5344CB8AC3E}">
        <p14:creationId xmlns:p14="http://schemas.microsoft.com/office/powerpoint/2010/main" val="1287692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Recall: Memory Footprint: Two-Threads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48" y="1245605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ea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Questions: 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00800" y="1909098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85" y="2237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26332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Use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9" y="1778000"/>
            <a:ext cx="2922147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Client Browser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- process for each tab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- thread to render page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- GET in separate thread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- multiple outstanding GETs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- as they complete, render 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  portion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7229" y="1676400"/>
            <a:ext cx="4283371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 - fork process for each client connection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 - thread to get request and issue response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 - fork threads to read data, access DB, 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etc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   - join and respond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2957866" y="2553563"/>
            <a:ext cx="1369363" cy="24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957866" y="1460501"/>
            <a:ext cx="1369363" cy="1333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2957866" y="2793663"/>
            <a:ext cx="1369363" cy="136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02074" y="2785950"/>
            <a:ext cx="1525155" cy="164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3524" y="1143000"/>
            <a:ext cx="1353705" cy="118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4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for each user process</a:t>
            </a:r>
          </a:p>
          <a:p>
            <a:endParaRPr lang="en-US" dirty="0"/>
          </a:p>
          <a:p>
            <a:r>
              <a:rPr lang="en-US" dirty="0"/>
              <a:t>Thread for sequence of steps in processing I/O</a:t>
            </a:r>
          </a:p>
          <a:p>
            <a:endParaRPr lang="en-US" dirty="0"/>
          </a:p>
          <a:p>
            <a:r>
              <a:rPr lang="en-US" dirty="0"/>
              <a:t>Threads for device drivers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172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</a:t>
            </a:r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133600" y="1524000"/>
            <a:ext cx="3810000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1905000"/>
            <a:ext cx="1447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267200" y="3048000"/>
            <a:ext cx="14478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I/O State</a:t>
            </a:r>
          </a:p>
          <a:p>
            <a:r>
              <a:rPr lang="en-US" sz="2000" b="0">
                <a:latin typeface="Gill Sans Light"/>
                <a:cs typeface="Gill Sans Light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267200" y="4572000"/>
            <a:ext cx="1447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04800" y="3352800"/>
            <a:ext cx="1676400" cy="1143000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 dirty="0">
                <a:latin typeface="Gill Sans Light"/>
                <a:cs typeface="Gill Sans Light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438400" y="1600200"/>
            <a:ext cx="16764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A(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int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tmp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if (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tmp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printf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(</a:t>
            </a:r>
            <a:r>
              <a:rPr lang="en-US" sz="1600" b="0" dirty="0" err="1">
                <a:latin typeface="Gill Sans Light" charset="0"/>
                <a:ea typeface="Gill Sans Light" charset="0"/>
                <a:cs typeface="Gill Sans Light" charset="0"/>
              </a:rPr>
              <a:t>tmp</a:t>
            </a: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0" dirty="0">
                <a:latin typeface="Gill Sans Light" charset="0"/>
                <a:ea typeface="Gill Sans Light" charset="0"/>
                <a:cs typeface="Gill Sans Light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2944812" y="1034340"/>
            <a:ext cx="202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19800" y="1905000"/>
            <a:ext cx="2286000" cy="2362200"/>
            <a:chOff x="6019800" y="1905000"/>
            <a:chExt cx="2286000" cy="2286000"/>
          </a:xfrm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6019800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629400" y="2667000"/>
              <a:ext cx="1676400" cy="457200"/>
            </a:xfrm>
            <a:prstGeom prst="wedgeRectCallout">
              <a:avLst>
                <a:gd name="adj1" fmla="val -60329"/>
                <a:gd name="adj2" fmla="val 32741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2400" b="0">
                  <a:latin typeface="Gill Sans Light"/>
                  <a:cs typeface="Gill Sans Light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648200" y="2590800"/>
            <a:ext cx="914400" cy="228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0" y="4495800"/>
            <a:ext cx="4267200" cy="1066800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rgbClr val="233AE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Gill Sans Light"/>
                <a:cs typeface="Gill Sans Light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233AE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2400" b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871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Processes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276600" y="20574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274637" y="971550"/>
            <a:ext cx="1150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79767" y="990600"/>
            <a:ext cx="1150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983205" y="990600"/>
            <a:ext cx="1220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2133600" y="38862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590800" y="38862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4343400" y="3962400"/>
            <a:ext cx="51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743200" y="51054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3238500" y="44958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3238500" y="33528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514600" y="33528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914400" y="33528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581400" y="46482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962400" y="1371600"/>
            <a:ext cx="1371600" cy="19812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371600"/>
            <a:ext cx="1371600" cy="19812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228600" y="1371600"/>
            <a:ext cx="1371600" cy="19812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1400" b="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370847" y="1066800"/>
            <a:ext cx="3773153" cy="3886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high</a:t>
            </a:r>
          </a:p>
          <a:p>
            <a:pPr lvl="1">
              <a:defRPr/>
            </a:pPr>
            <a:r>
              <a:rPr lang="en-US" sz="2400" dirty="0">
                <a:ea typeface="ＭＳ Ｐゴシック" charset="-128"/>
              </a:rPr>
              <a:t>CPU state: </a:t>
            </a:r>
            <a:r>
              <a:rPr lang="en-US" sz="2400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</a:p>
          <a:p>
            <a:pPr lvl="1">
              <a:defRPr/>
            </a:pPr>
            <a:r>
              <a:rPr lang="en-US" sz="2400" dirty="0">
                <a:ea typeface="ＭＳ Ｐゴシック" charset="-128"/>
              </a:rPr>
              <a:t>Memory/IO state: </a:t>
            </a:r>
            <a:r>
              <a:rPr lang="en-US" sz="24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high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Process creation: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high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sz="2400" dirty="0">
                <a:ea typeface="ＭＳ Ｐゴシック" charset="-128"/>
              </a:rPr>
              <a:t>CPU: </a:t>
            </a:r>
            <a:r>
              <a:rPr lang="en-US" sz="2400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yes</a:t>
            </a:r>
          </a:p>
          <a:p>
            <a:pPr lvl="1">
              <a:defRPr/>
            </a:pPr>
            <a:r>
              <a:rPr lang="en-US" sz="2400" dirty="0">
                <a:ea typeface="ＭＳ Ｐゴシック" charset="-128"/>
              </a:rPr>
              <a:t>Memory/IO: </a:t>
            </a:r>
            <a:r>
              <a:rPr lang="en-US" sz="2400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yes</a:t>
            </a: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high</a:t>
            </a:r>
            <a:r>
              <a:rPr lang="en-US" dirty="0">
                <a:ea typeface="ＭＳ Ｐゴシック" charset="-128"/>
                <a:cs typeface="ＭＳ Ｐゴシック" charset="-128"/>
              </a:rPr>
              <a:t> (involves at least a context switch)</a:t>
            </a:r>
          </a:p>
        </p:txBody>
      </p:sp>
    </p:spTree>
    <p:extLst>
      <p:ext uri="{BB962C8B-B14F-4D97-AF65-F5344CB8AC3E}">
        <p14:creationId xmlns:p14="http://schemas.microsoft.com/office/powerpoint/2010/main" val="590873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650875" y="762000"/>
            <a:ext cx="1150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1981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38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4191000" y="4191000"/>
            <a:ext cx="51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90800" y="53340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30861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4290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90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714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714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342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104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7239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495300" y="11541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571500" y="15234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921709" y="15234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660775" y="762000"/>
            <a:ext cx="1220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3200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724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724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352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4114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7338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505200" y="11541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3581400" y="15234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3931609" y="15234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667000" y="22860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86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571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1333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3086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486400" y="990600"/>
            <a:ext cx="37338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  <a:r>
              <a:rPr lang="en-US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medium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CPU state: </a:t>
            </a:r>
            <a:r>
              <a:rPr lang="en-US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Thread creation: </a:t>
            </a:r>
            <a:r>
              <a:rPr lang="en-US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medium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CPU: </a:t>
            </a:r>
            <a:r>
              <a:rPr lang="en-US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yes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Memory/IO: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No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overhead: </a:t>
            </a:r>
            <a:r>
              <a:rPr lang="en-US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low(</a:t>
            </a:r>
            <a:r>
              <a:rPr lang="en-US" i="1" dirty="0" err="1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ish</a:t>
            </a:r>
            <a:r>
              <a:rPr lang="en-US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(thread switch overhead low)</a:t>
            </a: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342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104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4114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352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027751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versus User-Mode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5105400"/>
          </a:xfrm>
        </p:spPr>
        <p:txBody>
          <a:bodyPr/>
          <a:lstStyle/>
          <a:p>
            <a:r>
              <a:rPr lang="en-US" altLang="ko-KR" dirty="0"/>
              <a:t>We have been talking about kernel threads</a:t>
            </a:r>
          </a:p>
          <a:p>
            <a:pPr lvl="1"/>
            <a:r>
              <a:rPr lang="en-US" altLang="ko-KR" dirty="0"/>
              <a:t>Native threads supported directly by the kernel</a:t>
            </a:r>
          </a:p>
          <a:p>
            <a:pPr lvl="1"/>
            <a:r>
              <a:rPr lang="en-US" altLang="ko-KR" dirty="0"/>
              <a:t>Every thread can run or block independently</a:t>
            </a:r>
          </a:p>
          <a:p>
            <a:pPr lvl="1"/>
            <a:r>
              <a:rPr lang="en-US" altLang="ko-KR" dirty="0"/>
              <a:t>One process may have several threads waiting on different things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Downside of kernel threads: a bit expensive</a:t>
            </a:r>
          </a:p>
          <a:p>
            <a:pPr lvl="1"/>
            <a:r>
              <a:rPr lang="en-US" altLang="ko-KR" dirty="0"/>
              <a:t>Need to make a crossing into kernel mode to schedule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Lighter weight option: User Threads</a:t>
            </a:r>
          </a:p>
        </p:txBody>
      </p:sp>
    </p:spTree>
    <p:extLst>
      <p:ext uri="{BB962C8B-B14F-4D97-AF65-F5344CB8AC3E}">
        <p14:creationId xmlns:p14="http://schemas.microsoft.com/office/powerpoint/2010/main" val="156671755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User-Mode Threads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924800" cy="6019800"/>
          </a:xfrm>
        </p:spPr>
        <p:txBody>
          <a:bodyPr>
            <a:normAutofit/>
          </a:bodyPr>
          <a:lstStyle/>
          <a:p>
            <a:r>
              <a:rPr lang="en-US" altLang="ko-KR" dirty="0"/>
              <a:t>Lighter weight option:</a:t>
            </a:r>
          </a:p>
          <a:p>
            <a:pPr lvl="1"/>
            <a:r>
              <a:rPr lang="en-US" altLang="ko-KR" dirty="0"/>
              <a:t>User program provides scheduler and thread package</a:t>
            </a:r>
          </a:p>
          <a:p>
            <a:pPr lvl="1"/>
            <a:r>
              <a:rPr lang="en-US" altLang="ko-KR" dirty="0"/>
              <a:t>May have several user threads per kernel </a:t>
            </a:r>
            <a:br>
              <a:rPr lang="en-US" altLang="ko-KR" dirty="0"/>
            </a:br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User threads may be scheduled </a:t>
            </a:r>
            <a:br>
              <a:rPr lang="en-US" altLang="ko-KR" dirty="0"/>
            </a:br>
            <a:r>
              <a:rPr lang="en-US" altLang="ko-KR" dirty="0"/>
              <a:t>non-preemptively relative to each other </a:t>
            </a:r>
            <a:br>
              <a:rPr lang="en-US" altLang="ko-KR" dirty="0"/>
            </a:br>
            <a:r>
              <a:rPr lang="en-US" altLang="ko-KR" dirty="0"/>
              <a:t>(only switch on yield())</a:t>
            </a:r>
          </a:p>
          <a:p>
            <a:pPr lvl="1"/>
            <a:r>
              <a:rPr lang="en-US" altLang="ko-KR" dirty="0"/>
              <a:t>Cheap</a:t>
            </a:r>
          </a:p>
          <a:p>
            <a:pPr lvl="5"/>
            <a:endParaRPr lang="en-US" altLang="ko-KR" dirty="0"/>
          </a:p>
          <a:p>
            <a:r>
              <a:rPr lang="en-US" altLang="ko-KR" dirty="0"/>
              <a:t>Downside of user threads:</a:t>
            </a:r>
          </a:p>
          <a:p>
            <a:pPr lvl="1"/>
            <a:r>
              <a:rPr lang="en-US" altLang="ko-KR" dirty="0"/>
              <a:t>When one thread blocks on I/O, all threads block</a:t>
            </a:r>
          </a:p>
          <a:p>
            <a:pPr lvl="1"/>
            <a:r>
              <a:rPr lang="en-US" altLang="ko-KR" dirty="0"/>
              <a:t>Kernel cannot adjust scheduling among all threads</a:t>
            </a:r>
          </a:p>
          <a:p>
            <a:pPr lvl="1"/>
            <a:r>
              <a:rPr lang="en-US" altLang="ko-KR" dirty="0"/>
              <a:t>Option: </a:t>
            </a:r>
            <a:r>
              <a:rPr lang="en-US" altLang="ko-KR" i="1" dirty="0"/>
              <a:t>Scheduler Activations</a:t>
            </a:r>
          </a:p>
          <a:p>
            <a:pPr lvl="2"/>
            <a:r>
              <a:rPr lang="en-US" altLang="ko-KR" dirty="0"/>
              <a:t>Have kernel inform user level when thread blocks…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867400" y="1809750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8758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Some Threading Models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295400" y="2895600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429000" y="990600"/>
            <a:ext cx="4495800" cy="1681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257800" y="2895600"/>
            <a:ext cx="3276600" cy="285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381000" y="1447800"/>
            <a:ext cx="30764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Simple One-to-One</a:t>
            </a:r>
          </a:p>
          <a:p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Threading Model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1600200" y="5791200"/>
            <a:ext cx="21443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Many-to-One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765800" y="5819775"/>
            <a:ext cx="22622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800" b="0" dirty="0">
                <a:latin typeface="Gill Sans" charset="0"/>
                <a:ea typeface="Gill Sans" charset="0"/>
                <a:cs typeface="Gill Sans" charset="0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173664074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Threads are useful at user-level: parallelism, hide I/O latency, interactivity</a:t>
            </a:r>
          </a:p>
          <a:p>
            <a:pPr lvl="2"/>
            <a:endParaRPr lang="en-US" sz="1000" dirty="0"/>
          </a:p>
          <a:p>
            <a:r>
              <a:rPr lang="en-US" dirty="0"/>
              <a:t>Option A (early Java): user-level library, within a single-threaded process</a:t>
            </a:r>
          </a:p>
          <a:p>
            <a:pPr lvl="1"/>
            <a:r>
              <a:rPr lang="en-US" dirty="0"/>
              <a:t>Library does thread context switch</a:t>
            </a:r>
          </a:p>
          <a:p>
            <a:pPr lvl="1"/>
            <a:r>
              <a:rPr lang="en-US" dirty="0"/>
              <a:t>Kernel time slices between processes, e.g., on system call I/O</a:t>
            </a:r>
          </a:p>
          <a:p>
            <a:r>
              <a:rPr lang="en-US" dirty="0"/>
              <a:t>Option B (SunOS, Linux/Unix variants): green threads</a:t>
            </a:r>
          </a:p>
          <a:p>
            <a:pPr lvl="1"/>
            <a:r>
              <a:rPr lang="en-US" dirty="0"/>
              <a:t>User-level library does thread multiplexing</a:t>
            </a:r>
          </a:p>
          <a:p>
            <a:r>
              <a:rPr lang="en-US" dirty="0"/>
              <a:t>Option C (Windows): scheduler activations</a:t>
            </a:r>
          </a:p>
          <a:p>
            <a:pPr lvl="1"/>
            <a:r>
              <a:rPr lang="en-US" dirty="0"/>
              <a:t>Kernel allocates processors 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System call I/O that blocks triggers </a:t>
            </a:r>
            <a:r>
              <a:rPr lang="en-US" dirty="0" err="1"/>
              <a:t>upcall</a:t>
            </a:r>
            <a:endParaRPr lang="en-US" dirty="0"/>
          </a:p>
          <a:p>
            <a:r>
              <a:rPr lang="en-US" dirty="0"/>
              <a:t>Option D (Linux, </a:t>
            </a:r>
            <a:r>
              <a:rPr lang="en-US" dirty="0" err="1"/>
              <a:t>MacOS</a:t>
            </a:r>
            <a:r>
              <a:rPr lang="en-US" dirty="0"/>
              <a:t>, Windows): use kernel threads</a:t>
            </a:r>
          </a:p>
          <a:p>
            <a:pPr lvl="1"/>
            <a:r>
              <a:rPr lang="en-US" dirty="0"/>
              <a:t>System calls for thread fork, join, exit (and lock, unlock,…)</a:t>
            </a:r>
          </a:p>
          <a:p>
            <a:pPr lvl="1"/>
            <a:r>
              <a:rPr lang="en-US" dirty="0"/>
              <a:t>Kernel does context switching</a:t>
            </a:r>
          </a:p>
          <a:p>
            <a:pPr lvl="1"/>
            <a:r>
              <a:rPr lang="en-US" dirty="0"/>
              <a:t>Simple, but a lot of transitions between user and kernel mode</a:t>
            </a:r>
          </a:p>
        </p:txBody>
      </p:sp>
    </p:spTree>
    <p:extLst>
      <p:ext uri="{BB962C8B-B14F-4D97-AF65-F5344CB8AC3E}">
        <p14:creationId xmlns:p14="http://schemas.microsoft.com/office/powerpoint/2010/main" val="3235954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990600" y="5486400"/>
            <a:ext cx="41148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Multi-Cores</a:t>
            </a:r>
          </a:p>
        </p:txBody>
      </p:sp>
      <p:sp>
        <p:nvSpPr>
          <p:cNvPr id="9220" name="TextBox 41"/>
          <p:cNvSpPr txBox="1">
            <a:spLocks noChangeArrowheads="1"/>
          </p:cNvSpPr>
          <p:nvPr/>
        </p:nvSpPr>
        <p:spPr bwMode="auto">
          <a:xfrm>
            <a:off x="612775" y="838200"/>
            <a:ext cx="1343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9221" name="Rectangle 44"/>
          <p:cNvSpPr>
            <a:spLocks noChangeArrowheads="1"/>
          </p:cNvSpPr>
          <p:nvPr/>
        </p:nvSpPr>
        <p:spPr bwMode="auto">
          <a:xfrm>
            <a:off x="1981200" y="42672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38400" y="42672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9223" name="TextBox 47"/>
          <p:cNvSpPr txBox="1">
            <a:spLocks noChangeArrowheads="1"/>
          </p:cNvSpPr>
          <p:nvPr/>
        </p:nvSpPr>
        <p:spPr bwMode="auto">
          <a:xfrm>
            <a:off x="4191000" y="4343400"/>
            <a:ext cx="582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600200" y="48768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5" name="Rounded Rectangle 76"/>
          <p:cNvSpPr>
            <a:spLocks noChangeArrowheads="1"/>
          </p:cNvSpPr>
          <p:nvPr/>
        </p:nvSpPr>
        <p:spPr bwMode="auto">
          <a:xfrm>
            <a:off x="228600" y="12954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9226" name="Rectangle 78"/>
          <p:cNvSpPr>
            <a:spLocks noChangeArrowheads="1"/>
          </p:cNvSpPr>
          <p:nvPr/>
        </p:nvSpPr>
        <p:spPr bwMode="auto">
          <a:xfrm>
            <a:off x="17526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227" name="Rectangle 79"/>
          <p:cNvSpPr>
            <a:spLocks noChangeArrowheads="1"/>
          </p:cNvSpPr>
          <p:nvPr/>
        </p:nvSpPr>
        <p:spPr bwMode="auto">
          <a:xfrm>
            <a:off x="1752600" y="1905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228" name="Group 80"/>
          <p:cNvGrpSpPr>
            <a:grpSpLocks/>
          </p:cNvGrpSpPr>
          <p:nvPr/>
        </p:nvGrpSpPr>
        <p:grpSpPr bwMode="auto">
          <a:xfrm>
            <a:off x="381000" y="1828800"/>
            <a:ext cx="457200" cy="1828800"/>
            <a:chOff x="7010400" y="1143000"/>
            <a:chExt cx="457200" cy="1828800"/>
          </a:xfrm>
        </p:grpSpPr>
        <p:sp>
          <p:nvSpPr>
            <p:cNvPr id="9271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72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229" name="Group 45"/>
          <p:cNvGrpSpPr>
            <a:grpSpLocks/>
          </p:cNvGrpSpPr>
          <p:nvPr/>
        </p:nvGrpSpPr>
        <p:grpSpPr bwMode="auto">
          <a:xfrm>
            <a:off x="1143000" y="1828800"/>
            <a:ext cx="457200" cy="1828800"/>
            <a:chOff x="7010400" y="1143000"/>
            <a:chExt cx="457200" cy="1828800"/>
          </a:xfrm>
        </p:grpSpPr>
        <p:sp>
          <p:nvSpPr>
            <p:cNvPr id="9269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70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9230" name="TextBox 4"/>
          <p:cNvSpPr txBox="1">
            <a:spLocks noChangeArrowheads="1"/>
          </p:cNvSpPr>
          <p:nvPr/>
        </p:nvSpPr>
        <p:spPr bwMode="auto">
          <a:xfrm>
            <a:off x="762000" y="25146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9231" name="TextBox 58"/>
          <p:cNvSpPr txBox="1">
            <a:spLocks noChangeArrowheads="1"/>
          </p:cNvSpPr>
          <p:nvPr/>
        </p:nvSpPr>
        <p:spPr bwMode="auto">
          <a:xfrm>
            <a:off x="533400" y="13065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9232" name="Straight Arrow Connector 6"/>
          <p:cNvCxnSpPr>
            <a:cxnSpLocks noChangeShapeType="1"/>
            <a:stCxn id="9231" idx="2"/>
            <a:endCxn id="9271" idx="0"/>
          </p:cNvCxnSpPr>
          <p:nvPr/>
        </p:nvCxnSpPr>
        <p:spPr bwMode="auto">
          <a:xfrm flipH="1">
            <a:off x="609600" y="16758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Straight Arrow Connector 59"/>
          <p:cNvCxnSpPr>
            <a:cxnSpLocks noChangeShapeType="1"/>
            <a:stCxn id="9231" idx="2"/>
            <a:endCxn id="9269" idx="0"/>
          </p:cNvCxnSpPr>
          <p:nvPr/>
        </p:nvCxnSpPr>
        <p:spPr bwMode="auto">
          <a:xfrm>
            <a:off x="959809" y="16758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4" name="TextBox 60"/>
          <p:cNvSpPr txBox="1">
            <a:spLocks noChangeArrowheads="1"/>
          </p:cNvSpPr>
          <p:nvPr/>
        </p:nvSpPr>
        <p:spPr bwMode="auto">
          <a:xfrm>
            <a:off x="3584575" y="838200"/>
            <a:ext cx="1427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9235" name="Rounded Rectangle 65"/>
          <p:cNvSpPr>
            <a:spLocks noChangeArrowheads="1"/>
          </p:cNvSpPr>
          <p:nvPr/>
        </p:nvSpPr>
        <p:spPr bwMode="auto">
          <a:xfrm>
            <a:off x="3200400" y="12954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9236" name="Rectangle 84"/>
          <p:cNvSpPr>
            <a:spLocks noChangeArrowheads="1"/>
          </p:cNvSpPr>
          <p:nvPr/>
        </p:nvSpPr>
        <p:spPr bwMode="auto">
          <a:xfrm>
            <a:off x="47244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237" name="Rectangle 85"/>
          <p:cNvSpPr>
            <a:spLocks noChangeArrowheads="1"/>
          </p:cNvSpPr>
          <p:nvPr/>
        </p:nvSpPr>
        <p:spPr bwMode="auto">
          <a:xfrm>
            <a:off x="4724400" y="1905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238" name="Group 87"/>
          <p:cNvGrpSpPr>
            <a:grpSpLocks/>
          </p:cNvGrpSpPr>
          <p:nvPr/>
        </p:nvGrpSpPr>
        <p:grpSpPr bwMode="auto">
          <a:xfrm>
            <a:off x="3352800" y="1828800"/>
            <a:ext cx="457200" cy="1828800"/>
            <a:chOff x="7010400" y="1143000"/>
            <a:chExt cx="457200" cy="1828800"/>
          </a:xfrm>
        </p:grpSpPr>
        <p:sp>
          <p:nvSpPr>
            <p:cNvPr id="9267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68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239" name="Group 90"/>
          <p:cNvGrpSpPr>
            <a:grpSpLocks/>
          </p:cNvGrpSpPr>
          <p:nvPr/>
        </p:nvGrpSpPr>
        <p:grpSpPr bwMode="auto">
          <a:xfrm>
            <a:off x="4114800" y="1828800"/>
            <a:ext cx="457200" cy="1828800"/>
            <a:chOff x="7010400" y="1143000"/>
            <a:chExt cx="457200" cy="1828800"/>
          </a:xfrm>
        </p:grpSpPr>
        <p:sp>
          <p:nvSpPr>
            <p:cNvPr id="9265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9266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9240" name="TextBox 93"/>
          <p:cNvSpPr txBox="1">
            <a:spLocks noChangeArrowheads="1"/>
          </p:cNvSpPr>
          <p:nvPr/>
        </p:nvSpPr>
        <p:spPr bwMode="auto">
          <a:xfrm>
            <a:off x="3733800" y="25146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9241" name="TextBox 94"/>
          <p:cNvSpPr txBox="1">
            <a:spLocks noChangeArrowheads="1"/>
          </p:cNvSpPr>
          <p:nvPr/>
        </p:nvSpPr>
        <p:spPr bwMode="auto">
          <a:xfrm>
            <a:off x="3505200" y="13065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9242" name="Straight Arrow Connector 95"/>
          <p:cNvCxnSpPr>
            <a:cxnSpLocks noChangeShapeType="1"/>
            <a:stCxn id="9241" idx="2"/>
            <a:endCxn id="9267" idx="0"/>
          </p:cNvCxnSpPr>
          <p:nvPr/>
        </p:nvCxnSpPr>
        <p:spPr bwMode="auto">
          <a:xfrm flipH="1">
            <a:off x="3581400" y="16758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3" name="Straight Arrow Connector 96"/>
          <p:cNvCxnSpPr>
            <a:cxnSpLocks noChangeShapeType="1"/>
            <a:stCxn id="9241" idx="2"/>
            <a:endCxn id="9265" idx="0"/>
          </p:cNvCxnSpPr>
          <p:nvPr/>
        </p:nvCxnSpPr>
        <p:spPr bwMode="auto">
          <a:xfrm>
            <a:off x="3931609" y="16758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4" name="TextBox 97"/>
          <p:cNvSpPr txBox="1">
            <a:spLocks noChangeArrowheads="1"/>
          </p:cNvSpPr>
          <p:nvPr/>
        </p:nvSpPr>
        <p:spPr bwMode="auto">
          <a:xfrm>
            <a:off x="2667000" y="24384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9245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86100" y="36576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6" name="Straight Arrow Connector 99"/>
          <p:cNvCxnSpPr>
            <a:cxnSpLocks noChangeShapeType="1"/>
            <a:stCxn id="9271" idx="2"/>
            <a:endCxn id="47" idx="0"/>
          </p:cNvCxnSpPr>
          <p:nvPr/>
        </p:nvCxnSpPr>
        <p:spPr bwMode="auto">
          <a:xfrm>
            <a:off x="609600" y="3657600"/>
            <a:ext cx="2476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7" name="Straight Arrow Connector 100"/>
          <p:cNvCxnSpPr>
            <a:cxnSpLocks noChangeShapeType="1"/>
            <a:stCxn id="9269" idx="2"/>
            <a:endCxn id="47" idx="0"/>
          </p:cNvCxnSpPr>
          <p:nvPr/>
        </p:nvCxnSpPr>
        <p:spPr bwMode="auto">
          <a:xfrm>
            <a:off x="1371600" y="3657600"/>
            <a:ext cx="1714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8" name="Straight Arrow Connector 51"/>
          <p:cNvCxnSpPr>
            <a:cxnSpLocks noChangeShapeType="1"/>
            <a:stCxn id="9265" idx="2"/>
            <a:endCxn id="47" idx="0"/>
          </p:cNvCxnSpPr>
          <p:nvPr/>
        </p:nvCxnSpPr>
        <p:spPr bwMode="auto">
          <a:xfrm flipH="1">
            <a:off x="3086100" y="36576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562600" y="1600200"/>
            <a:ext cx="3641725" cy="44386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  <a:r>
              <a:rPr lang="en-US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  <a:r>
              <a:rPr lang="en-US" dirty="0">
                <a:solidFill>
                  <a:srgbClr val="00B050"/>
                </a:solidFill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(only CPU state)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Thread creation: </a:t>
            </a:r>
            <a:r>
              <a:rPr lang="en-US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CPU: </a:t>
            </a:r>
            <a:r>
              <a:rPr lang="en-US" sz="2000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yes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Memory/IO: </a:t>
            </a:r>
            <a:r>
              <a:rPr lang="en-US" sz="20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No</a:t>
            </a: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Sharing overhead: </a:t>
            </a:r>
            <a:r>
              <a:rPr lang="en-US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low</a:t>
            </a:r>
            <a:r>
              <a:rPr lang="en-US" dirty="0">
                <a:solidFill>
                  <a:srgbClr val="00B050"/>
                </a:solidFill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(thread switch overhead low, may not need to switch at all!)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43000" y="5638800"/>
            <a:ext cx="83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057400" y="56388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048000" y="56388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038600" y="56388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47" idx="4"/>
            <a:endCxn id="57" idx="0"/>
          </p:cNvCxnSpPr>
          <p:nvPr/>
        </p:nvCxnSpPr>
        <p:spPr bwMode="auto">
          <a:xfrm flipH="1">
            <a:off x="2514600" y="4876800"/>
            <a:ext cx="571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9221" idx="2"/>
            <a:endCxn id="58" idx="0"/>
          </p:cNvCxnSpPr>
          <p:nvPr/>
        </p:nvCxnSpPr>
        <p:spPr bwMode="auto">
          <a:xfrm>
            <a:off x="3086100" y="4876800"/>
            <a:ext cx="419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47" idx="4"/>
          </p:cNvCxnSpPr>
          <p:nvPr/>
        </p:nvCxnSpPr>
        <p:spPr bwMode="auto">
          <a:xfrm>
            <a:off x="3086100" y="48768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5065713" y="5638800"/>
            <a:ext cx="764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38400" y="4876800"/>
            <a:ext cx="3200400" cy="685800"/>
            <a:chOff x="2667000" y="4572000"/>
            <a:chExt cx="3200400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000" b="0">
                <a:latin typeface="Gill Sans Light"/>
                <a:cs typeface="Gill Sans Light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343400" y="4572000"/>
              <a:ext cx="1524000" cy="685800"/>
            </a:xfrm>
            <a:prstGeom prst="wedgeRectCallout">
              <a:avLst>
                <a:gd name="adj1" fmla="val -74495"/>
                <a:gd name="adj2" fmla="val -17259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2000" b="0">
                  <a:latin typeface="Gill Sans Light"/>
                  <a:cs typeface="Gill Sans Light"/>
                </a:rPr>
                <a:t>4 threads at a time</a:t>
              </a:r>
            </a:p>
          </p:txBody>
        </p:sp>
      </p:grpSp>
      <p:sp>
        <p:nvSpPr>
          <p:cNvPr id="9259" name="Rectangle 77"/>
          <p:cNvSpPr>
            <a:spLocks noChangeArrowheads="1"/>
          </p:cNvSpPr>
          <p:nvPr/>
        </p:nvSpPr>
        <p:spPr bwMode="auto">
          <a:xfrm>
            <a:off x="3810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CPU</a:t>
            </a:r>
          </a:p>
          <a:p>
            <a:pPr algn="ctr"/>
            <a:r>
              <a:rPr lang="en-US" sz="1100" b="0" dirty="0">
                <a:latin typeface="Gill Sans Light" charset="0"/>
                <a:ea typeface="Gill Sans Light" charset="0"/>
                <a:cs typeface="Gill Sans Light" charset="0"/>
              </a:rPr>
              <a:t>state</a:t>
            </a:r>
          </a:p>
        </p:txBody>
      </p:sp>
      <p:sp>
        <p:nvSpPr>
          <p:cNvPr id="9260" name="Rectangle 77"/>
          <p:cNvSpPr>
            <a:spLocks noChangeArrowheads="1"/>
          </p:cNvSpPr>
          <p:nvPr/>
        </p:nvSpPr>
        <p:spPr bwMode="auto">
          <a:xfrm>
            <a:off x="11430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CPU</a:t>
            </a:r>
          </a:p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state</a:t>
            </a:r>
          </a:p>
        </p:txBody>
      </p:sp>
      <p:sp>
        <p:nvSpPr>
          <p:cNvPr id="9261" name="Rectangle 77"/>
          <p:cNvSpPr>
            <a:spLocks noChangeArrowheads="1"/>
          </p:cNvSpPr>
          <p:nvPr/>
        </p:nvSpPr>
        <p:spPr bwMode="auto">
          <a:xfrm>
            <a:off x="33528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CPU</a:t>
            </a:r>
          </a:p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state</a:t>
            </a:r>
          </a:p>
        </p:txBody>
      </p:sp>
      <p:sp>
        <p:nvSpPr>
          <p:cNvPr id="9262" name="Rectangle 77"/>
          <p:cNvSpPr>
            <a:spLocks noChangeArrowheads="1"/>
          </p:cNvSpPr>
          <p:nvPr/>
        </p:nvSpPr>
        <p:spPr bwMode="auto">
          <a:xfrm>
            <a:off x="41148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CPU</a:t>
            </a:r>
          </a:p>
          <a:p>
            <a:pPr algn="ctr"/>
            <a:r>
              <a:rPr lang="en-US" sz="1100" b="0">
                <a:latin typeface="Gill Sans Light" charset="0"/>
                <a:ea typeface="Gill Sans Light" charset="0"/>
                <a:cs typeface="Gill Sans Light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8051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Conceptually, the dispatching loop of the operating system looks as follows: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This is an </a:t>
            </a:r>
            <a:r>
              <a:rPr lang="en-US" altLang="ko-KR" i="1" dirty="0">
                <a:ea typeface="Gulim" panose="020B0600000101010101" pitchFamily="34" charset="-127"/>
              </a:rPr>
              <a:t>infinite</a:t>
            </a:r>
            <a:r>
              <a:rPr lang="en-US" altLang="ko-KR" dirty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93231181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dirty="0"/>
              <a:t>Recall: Simultaneous </a:t>
            </a:r>
            <a:r>
              <a:rPr lang="en-US" altLang="en-US" dirty="0" err="1"/>
              <a:t>MultiThreading</a:t>
            </a:r>
            <a:r>
              <a:rPr lang="en-US" altLang="en-US" dirty="0"/>
              <a:t>/</a:t>
            </a:r>
            <a:r>
              <a:rPr lang="en-US" altLang="en-US" dirty="0" err="1"/>
              <a:t>Hyperthreading</a:t>
            </a:r>
            <a:endParaRPr lang="en-US" alt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9916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Hardware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Superscalar processors can</a:t>
            </a:r>
            <a:br>
              <a:rPr lang="en-US" altLang="en-US" dirty="0"/>
            </a:br>
            <a:r>
              <a:rPr lang="en-US" altLang="en-US" dirty="0"/>
              <a:t>execute multiple instructions</a:t>
            </a:r>
            <a:br>
              <a:rPr lang="en-US" altLang="en-US" dirty="0"/>
            </a:br>
            <a:r>
              <a:rPr lang="en-US" altLang="en-US" dirty="0"/>
              <a:t>that are independent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/>
              <a:t>Hyperthreading</a:t>
            </a:r>
            <a:r>
              <a:rPr lang="en-US" altLang="en-US" dirty="0"/>
              <a:t> duplicates </a:t>
            </a:r>
            <a:br>
              <a:rPr lang="en-US" altLang="en-US" dirty="0"/>
            </a:br>
            <a:r>
              <a:rPr lang="en-US" altLang="en-US" dirty="0"/>
              <a:t>register state to make a</a:t>
            </a:r>
            <a:br>
              <a:rPr lang="en-US" altLang="en-US" dirty="0"/>
            </a:br>
            <a:r>
              <a:rPr lang="en-US" altLang="en-US" dirty="0"/>
              <a:t>second “thread,” allowing </a:t>
            </a:r>
            <a:br>
              <a:rPr lang="en-US" altLang="en-US" dirty="0"/>
            </a:br>
            <a:r>
              <a:rPr lang="en-US" altLang="en-US" dirty="0"/>
              <a:t>more instructions to run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Can schedule each thread</a:t>
            </a:r>
            <a:br>
              <a:rPr lang="en-US" altLang="en-US" dirty="0"/>
            </a:br>
            <a:r>
              <a:rPr lang="en-US" altLang="en-US" dirty="0"/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Original called “Simultaneous Multithreading”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en-US" dirty="0">
                <a:hlinkClick r:id="rId3"/>
              </a:rPr>
              <a:t>http://www.cs.washington.edu/research/smt/index.html</a:t>
            </a:r>
            <a:r>
              <a:rPr lang="en-US" alt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Intel, SPARC, Power (IBM)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A virtual core on AWS’ EC2 is basically a </a:t>
            </a:r>
            <a:r>
              <a:rPr lang="en-US" altLang="en-US" dirty="0" err="1"/>
              <a:t>hyperthread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038600" y="6858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  <a:cs typeface="Gill Sans Ligh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Gill Sans Light"/>
                  <a:cs typeface="Gill Sans Light"/>
                </a:rPr>
                <a:t>instructions executed</a:t>
              </a:r>
            </a:p>
            <a:p>
              <a:endParaRPr lang="en-US" altLang="en-US" sz="2000" b="0" dirty="0">
                <a:latin typeface="Gill Sans Light"/>
                <a:cs typeface="Gill Sans Light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6172200" y="762000"/>
            <a:ext cx="2590800" cy="3505200"/>
          </a:xfrm>
          <a:prstGeom prst="rect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772400" y="762000"/>
            <a:ext cx="990600" cy="3505200"/>
          </a:xfrm>
          <a:prstGeom prst="rect">
            <a:avLst/>
          </a:prstGeom>
          <a:solidFill>
            <a:srgbClr val="FFFFFF"/>
          </a:solidFill>
          <a:ln w="571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4178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003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Hyper-Threading</a:t>
            </a: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503237" y="609600"/>
            <a:ext cx="1343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1993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51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4203700" y="4114800"/>
            <a:ext cx="582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609600" y="14472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959809" y="14472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3597275" y="609600"/>
            <a:ext cx="1427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3213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4737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6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4737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3365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4127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37465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3517900" y="1077913"/>
            <a:ext cx="85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3594100" y="1447245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3944309" y="1447245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26797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98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609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1371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3098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1371600"/>
            <a:ext cx="33528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Switch overhead between hardware-threads: </a:t>
            </a:r>
            <a:r>
              <a:rPr lang="en-US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very-low</a:t>
            </a:r>
            <a:r>
              <a:rPr lang="en-US" b="1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(done in hardware)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55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 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5078413" y="5410200"/>
            <a:ext cx="764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1231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1612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2146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 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2222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2603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3136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 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3213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3594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4127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 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4203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4584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384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1765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2374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2755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3098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3098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3098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3098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51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000" b="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2000" b="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23212" y="4191000"/>
            <a:ext cx="19579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2000" b="0" dirty="0">
                <a:latin typeface="Gill Sans Light"/>
                <a:cs typeface="Gill Sans Light"/>
              </a:rPr>
              <a:t>(</a:t>
            </a:r>
            <a:r>
              <a:rPr lang="en-US" sz="2000" b="0" dirty="0" err="1">
                <a:latin typeface="Gill Sans Light"/>
                <a:cs typeface="Gill Sans Light"/>
              </a:rPr>
              <a:t>hyperthreading</a:t>
            </a:r>
            <a:r>
              <a:rPr lang="en-US" sz="20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1002206" y="4898886"/>
            <a:ext cx="229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1002206" y="4898886"/>
            <a:ext cx="610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3365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4127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1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370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4724400"/>
            <a:ext cx="8610600" cy="20113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dirty="0"/>
              <a:t>Most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One or many threads per address space</a:t>
            </a:r>
          </a:p>
          <a:p>
            <a:pPr lvl="1">
              <a:spcBef>
                <a:spcPct val="15000"/>
              </a:spcBef>
            </a:pPr>
            <a:endParaRPr lang="en-US" altLang="en-US" sz="1200" dirty="0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5715000" y="3124200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Windows 10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2743200" y="3124200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5715000" y="2362200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2743200" y="2362200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381000" y="1524000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1905000" y="685800"/>
            <a:ext cx="6858000" cy="1679437"/>
            <a:chOff x="1200" y="432"/>
            <a:chExt cx="4320" cy="1106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16200000">
              <a:off x="888" y="794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# of </a:t>
              </a:r>
              <a:r>
                <a:rPr lang="en-US" altLang="en-US" sz="2800" b="0" dirty="0" err="1">
                  <a:latin typeface="Gill Sans" charset="0"/>
                  <a:ea typeface="Gill Sans" charset="0"/>
                  <a:cs typeface="Gill Sans" charset="0"/>
                </a:rPr>
                <a:t>addr</a:t>
              </a: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381000" y="685800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323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Various textbooks talk about </a:t>
            </a:r>
            <a:r>
              <a:rPr lang="en-US" altLang="en-US" i="1" dirty="0">
                <a:solidFill>
                  <a:srgbClr val="FF0000"/>
                </a:solidFill>
              </a:rPr>
              <a:t>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When this concerns concurrency, really talking about thread portion of a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When this concerns protection, talking about address space portion of a process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Concurrent threads are a very useful abstraction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Allow transparent overlapping of computation and I/O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Allow use of parallel processing when available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Concurrent threads introduce problems when accessing shared data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Programs must be insensitive to arbitrary </a:t>
            </a:r>
            <a:r>
              <a:rPr lang="en-US" altLang="ko-KR" dirty="0" err="1">
                <a:ea typeface="굴림" panose="020B0600000101010101" pitchFamily="34" charset="-127"/>
              </a:rPr>
              <a:t>interleavings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Without careful design, shared variables can become completely inconsistent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6112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switch(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tCur,tNew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14389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685800"/>
            <a:ext cx="8991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System will give wrong result without warning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No! Too many combinations and inter-leavings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Cautionary tale: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happened?  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184164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/>
              <a:t>Frequency of performing context switches: 10-100ms</a:t>
            </a:r>
          </a:p>
          <a:p>
            <a:r>
              <a:rPr lang="en-US" dirty="0">
                <a:solidFill>
                  <a:srgbClr val="FF0000"/>
                </a:solidFill>
              </a:rPr>
              <a:t>Context switch time in Linux: 3-4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</a:t>
            </a:r>
            <a:r>
              <a:rPr lang="en-US" dirty="0" err="1">
                <a:solidFill>
                  <a:srgbClr val="FF0000"/>
                </a:solidFill>
              </a:rPr>
              <a:t>secs</a:t>
            </a:r>
            <a:r>
              <a:rPr lang="en-US" dirty="0">
                <a:solidFill>
                  <a:srgbClr val="FF0000"/>
                </a:solidFill>
              </a:rPr>
              <a:t> (Intel i7 &amp; E5)</a:t>
            </a:r>
          </a:p>
          <a:p>
            <a:pPr lvl="1"/>
            <a:r>
              <a:rPr lang="en-US" dirty="0"/>
              <a:t>Thread switching faster than process switching (100 ns)</a:t>
            </a:r>
          </a:p>
          <a:p>
            <a:pPr lvl="1"/>
            <a:r>
              <a:rPr lang="en-US" dirty="0"/>
              <a:t>But switching across cores ~2x more expensive than within-core</a:t>
            </a:r>
          </a:p>
          <a:p>
            <a:pPr lvl="1"/>
            <a:endParaRPr lang="en-US" dirty="0"/>
          </a:p>
          <a:p>
            <a:r>
              <a:rPr lang="en-US" dirty="0"/>
              <a:t>Context switch time increases sharply with size of working set*</a:t>
            </a:r>
          </a:p>
          <a:p>
            <a:pPr lvl="1"/>
            <a:r>
              <a:rPr lang="en-US" dirty="0"/>
              <a:t>Can increase 100x or more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*The working set is subset of memory used by process in a time window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context switching depends mostly on cache limits and the process or thread’s hunger for memory </a:t>
            </a:r>
          </a:p>
        </p:txBody>
      </p:sp>
    </p:spTree>
    <p:extLst>
      <p:ext uri="{BB962C8B-B14F-4D97-AF65-F5344CB8AC3E}">
        <p14:creationId xmlns:p14="http://schemas.microsoft.com/office/powerpoint/2010/main" val="2444717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Some Numbers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98310"/>
            <a:ext cx="8534400" cy="46928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MS PGothic" charset="0"/>
              </a:rPr>
              <a:t>Many process are multi-threaded, so thread context switches may be either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within-process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 </a:t>
            </a:r>
            <a:r>
              <a:rPr lang="en-US" dirty="0">
                <a:ea typeface="MS PGothic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across-processes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3" t="1482" r="44531" b="67500"/>
          <a:stretch>
            <a:fillRect/>
          </a:stretch>
        </p:blipFill>
        <p:spPr bwMode="auto">
          <a:xfrm>
            <a:off x="561975" y="2514600"/>
            <a:ext cx="81534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68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533400"/>
          </a:xfrm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4408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4408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2558664" y="1828800"/>
            <a:ext cx="3831025" cy="1522413"/>
            <a:chOff x="1227" y="1056"/>
            <a:chExt cx="2421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27" y="1152"/>
              <a:ext cx="77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B9A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6551613" y="1377368"/>
            <a:ext cx="369874" cy="1661107"/>
            <a:chOff x="4606" y="816"/>
            <a:chExt cx="234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234" y="1273"/>
              <a:ext cx="97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548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47817</TotalTime>
  <Pages>60</Pages>
  <Words>2142</Words>
  <Application>Microsoft Macintosh PowerPoint</Application>
  <PresentationFormat>On-screen Show (4:3)</PresentationFormat>
  <Paragraphs>588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Gulim</vt:lpstr>
      <vt:lpstr>Gulim</vt:lpstr>
      <vt:lpstr>MS PGothic</vt:lpstr>
      <vt:lpstr>MS PGothic</vt:lpstr>
      <vt:lpstr>Comic Sans MS</vt:lpstr>
      <vt:lpstr>Consolas</vt:lpstr>
      <vt:lpstr>Courier New</vt:lpstr>
      <vt:lpstr>Gill Sans</vt:lpstr>
      <vt:lpstr>Gill Sans Light</vt:lpstr>
      <vt:lpstr>Helvetica</vt:lpstr>
      <vt:lpstr>Symbol</vt:lpstr>
      <vt:lpstr>Office</vt:lpstr>
      <vt:lpstr>CS162 Operating Systems and Systems Programming Lecture 6   Concurrency (Continued),  Thread and Processes  </vt:lpstr>
      <vt:lpstr>Recall: Use of Threads</vt:lpstr>
      <vt:lpstr>Recall: Memory Footprint: Two-Threads</vt:lpstr>
      <vt:lpstr>Recall: Dispatch Loop</vt:lpstr>
      <vt:lpstr>Saving/Restoring state (often called “Context Switch)</vt:lpstr>
      <vt:lpstr>Switch Details (continued)</vt:lpstr>
      <vt:lpstr>Some Numbers</vt:lpstr>
      <vt:lpstr>Some Numbers</vt:lpstr>
      <vt:lpstr>What happens when thread blocks on I/O?</vt:lpstr>
      <vt:lpstr>External Events</vt:lpstr>
      <vt:lpstr>Example: Network Interrupt</vt:lpstr>
      <vt:lpstr>Use of Timer Interrupt to Return Control</vt:lpstr>
      <vt:lpstr>Thread Abstraction</vt:lpstr>
      <vt:lpstr>Thread Abstraction</vt:lpstr>
      <vt:lpstr>Programmer vs. Processor View</vt:lpstr>
      <vt:lpstr>Programmer vs. Processor View</vt:lpstr>
      <vt:lpstr>Programmer vs. Processor View</vt:lpstr>
      <vt:lpstr>Possible Executions</vt:lpstr>
      <vt:lpstr>Thread Lifecycle</vt:lpstr>
      <vt:lpstr>Administrivia</vt:lpstr>
      <vt:lpstr>Break</vt:lpstr>
      <vt:lpstr>Per Thread Descriptor  (Kernel Supported Threads)</vt:lpstr>
      <vt:lpstr>ThreadFork(): Create a New Thread</vt:lpstr>
      <vt:lpstr>How do we initialize TCB and Stack?</vt:lpstr>
      <vt:lpstr>How does Thread get started?</vt:lpstr>
      <vt:lpstr>What does ThreadRoot() look like?</vt:lpstr>
      <vt:lpstr>Multithreaded Processes</vt:lpstr>
      <vt:lpstr>Examples multithreaded programs</vt:lpstr>
      <vt:lpstr>Example multithreaded programs (con’t)</vt:lpstr>
      <vt:lpstr>A Typical Use Case</vt:lpstr>
      <vt:lpstr>Kernel Use Cases</vt:lpstr>
      <vt:lpstr>Putting it Together: Process</vt:lpstr>
      <vt:lpstr>Putting it Together: Processes</vt:lpstr>
      <vt:lpstr>Putting it Together: Threads</vt:lpstr>
      <vt:lpstr>Kernel versus User-Mode Threads</vt:lpstr>
      <vt:lpstr>User-Mode Threads</vt:lpstr>
      <vt:lpstr>Some Threading Models</vt:lpstr>
      <vt:lpstr>Threads in a Process</vt:lpstr>
      <vt:lpstr>Putting it Together: Multi-Cores</vt:lpstr>
      <vt:lpstr>Recall: Simultaneous MultiThreading/Hyperthreading</vt:lpstr>
      <vt:lpstr>Putting it Together: Hyper-Threading</vt:lpstr>
      <vt:lpstr>Classification</vt:lpstr>
      <vt:lpstr>Summary</vt:lpstr>
    </vt:vector>
  </TitlesOfParts>
  <Company>UC Berkeley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600</cp:revision>
  <cp:lastPrinted>2017-09-13T00:48:27Z</cp:lastPrinted>
  <dcterms:created xsi:type="dcterms:W3CDTF">1995-08-12T11:37:26Z</dcterms:created>
  <dcterms:modified xsi:type="dcterms:W3CDTF">2018-02-06T16:13:59Z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