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748" r:id="rId3"/>
    <p:sldId id="863" r:id="rId4"/>
    <p:sldId id="831" r:id="rId5"/>
    <p:sldId id="832" r:id="rId6"/>
    <p:sldId id="746" r:id="rId7"/>
    <p:sldId id="833" r:id="rId8"/>
    <p:sldId id="841" r:id="rId9"/>
    <p:sldId id="842" r:id="rId10"/>
    <p:sldId id="835" r:id="rId11"/>
    <p:sldId id="836" r:id="rId12"/>
    <p:sldId id="837" r:id="rId13"/>
    <p:sldId id="838" r:id="rId14"/>
    <p:sldId id="802" r:id="rId15"/>
    <p:sldId id="852" r:id="rId16"/>
    <p:sldId id="804" r:id="rId17"/>
    <p:sldId id="805" r:id="rId18"/>
    <p:sldId id="806" r:id="rId19"/>
    <p:sldId id="843" r:id="rId20"/>
    <p:sldId id="844" r:id="rId21"/>
    <p:sldId id="845" r:id="rId22"/>
    <p:sldId id="817" r:id="rId23"/>
    <p:sldId id="825" r:id="rId24"/>
    <p:sldId id="807" r:id="rId25"/>
    <p:sldId id="808" r:id="rId26"/>
    <p:sldId id="809" r:id="rId27"/>
    <p:sldId id="846" r:id="rId28"/>
    <p:sldId id="811" r:id="rId29"/>
    <p:sldId id="812" r:id="rId30"/>
    <p:sldId id="847" r:id="rId31"/>
    <p:sldId id="848" r:id="rId32"/>
    <p:sldId id="849" r:id="rId33"/>
    <p:sldId id="815" r:id="rId34"/>
    <p:sldId id="816" r:id="rId35"/>
    <p:sldId id="753" r:id="rId36"/>
    <p:sldId id="754" r:id="rId37"/>
    <p:sldId id="755" r:id="rId38"/>
    <p:sldId id="850" r:id="rId39"/>
    <p:sldId id="851" r:id="rId40"/>
  </p:sldIdLst>
  <p:sldSz cx="9144000" cy="6858000" type="screen4x3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02E3EE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10" autoAdjust="0"/>
    <p:restoredTop sz="86277" autoAdjust="0"/>
  </p:normalViewPr>
  <p:slideViewPr>
    <p:cSldViewPr>
      <p:cViewPr varScale="1">
        <p:scale>
          <a:sx n="102" d="100"/>
          <a:sy n="102" d="100"/>
        </p:scale>
        <p:origin x="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405313" y="6956425"/>
            <a:ext cx="79216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15" tIns="46997" rIns="92315" bIns="46997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7688"/>
            <a:ext cx="36591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8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72" tIns="46997" rIns="95672" bIns="469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401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784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355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727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40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9394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988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25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559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536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2330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689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35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2289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????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????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5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84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45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685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7204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1789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876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74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0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68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56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678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600"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1628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86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"/>
            <a:ext cx="716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924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8016745" y="6551613"/>
            <a:ext cx="849572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8.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0" y="6550025"/>
            <a:ext cx="73287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2/12/18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990600" y="685800"/>
            <a:ext cx="7162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119854E5-8CC3-344A-8001-963C111051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84640" y="6550025"/>
            <a:ext cx="397472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Joseph and Ragan-Kelley CS162 © UCB Spring 2018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8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/>
              <a:t>Locks, Semaphores, Monitors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/>
              <a:t>February 12</a:t>
            </a:r>
            <a:r>
              <a:rPr lang="en-US" altLang="en-US" baseline="30000" dirty="0"/>
              <a:t>th</a:t>
            </a:r>
            <a:r>
              <a:rPr lang="en-US" altLang="en-US" dirty="0"/>
              <a:t>, 2018</a:t>
            </a:r>
          </a:p>
          <a:p>
            <a:pPr marL="285750" indent="-285750">
              <a:defRPr/>
            </a:pPr>
            <a:r>
              <a:rPr lang="en-US" altLang="en-US" dirty="0">
                <a:latin typeface="Gill Sans Light" panose="020B0502020104020203" pitchFamily="34" charset="-79"/>
                <a:cs typeface="Gill Sans Light" panose="020B0502020104020203" pitchFamily="34" charset="-79"/>
              </a:rPr>
              <a:t>Profs. Anthony D. Joseph and Jonathan Ragan-Kelley</a:t>
            </a:r>
          </a:p>
          <a:p>
            <a:pPr marL="285750" indent="-285750"/>
            <a:r>
              <a:rPr lang="en-US" alt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sz="3100" dirty="0">
                <a:ea typeface="굴림" panose="020B0600000101010101" pitchFamily="34" charset="-127"/>
              </a:rPr>
              <a:t>Better Implementation of Locks by Disabling Interrupts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3"/>
            <a:ext cx="8610600" cy="1295400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2895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98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Acquire()</a:t>
            </a:r>
            <a:r>
              <a:rPr lang="en-US" altLang="ko-KR" dirty="0">
                <a:ea typeface="굴림" panose="020B0600000101010101" pitchFamily="34" charset="-127"/>
              </a:rPr>
              <a:t>)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Critical interrupts taken in time!</a:t>
            </a: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1752600" y="1676400"/>
            <a:ext cx="6329365" cy="3308350"/>
            <a:chOff x="1104" y="1056"/>
            <a:chExt cx="3987" cy="2084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886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interrupts;</a:t>
              </a:r>
              <a:b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if (value == BUSY)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Go to sleep();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// Enable interrupts?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value = BUSY;</a:t>
              </a:r>
              <a:b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enable interrupts;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3792" y="1488"/>
              <a:ext cx="1299" cy="1200"/>
              <a:chOff x="3811" y="2112"/>
              <a:chExt cx="1299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393"/>
                <a:ext cx="886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</a:p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1111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Want to put it after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sleep()</a:t>
            </a:r>
            <a:r>
              <a:rPr lang="en-US" altLang="ko-KR" dirty="0">
                <a:ea typeface="굴림" panose="020B0600000101010101" pitchFamily="34" charset="-127"/>
              </a:rPr>
              <a:t>. But – how?</a:t>
            </a:r>
          </a:p>
          <a:p>
            <a:pPr lvl="1"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3581400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1428680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1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1428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1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1428481" y="2371725"/>
            <a:ext cx="3335604" cy="460800"/>
            <a:chOff x="1021" y="1344"/>
            <a:chExt cx="1859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1021" y="1344"/>
              <a:ext cx="1157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49551" name="Rectangle 15"/>
          <p:cNvSpPr>
            <a:spLocks noChangeArrowheads="1"/>
          </p:cNvSpPr>
          <p:nvPr/>
        </p:nvSpPr>
        <p:spPr bwMode="auto">
          <a:xfrm>
            <a:off x="376881" y="4156035"/>
            <a:ext cx="8534400" cy="25146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405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7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  <p:bldP spid="449540" grpId="0"/>
      <p:bldP spid="4495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When the sleeping thread wakes up, returns to acquire and 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3429000" y="3257557"/>
            <a:ext cx="1447800" cy="830264"/>
            <a:chOff x="2160" y="2068"/>
            <a:chExt cx="912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41" y="2068"/>
              <a:ext cx="7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3733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15" y="3154"/>
              <a:ext cx="72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9733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486400"/>
          </a:xfrm>
        </p:spPr>
        <p:txBody>
          <a:bodyPr>
            <a:noAutofit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sz="2400" dirty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pPr lvl="2"/>
            <a:endParaRPr lang="en-US" altLang="ko-KR" sz="900" dirty="0">
              <a:ea typeface="굴림" panose="020B0600000101010101" pitchFamily="34" charset="-127"/>
            </a:endParaRPr>
          </a:p>
          <a:p>
            <a:r>
              <a:rPr lang="en-US" altLang="ko-KR" sz="2800" dirty="0">
                <a:ea typeface="굴림" panose="020B0600000101010101" pitchFamily="34" charset="-127"/>
              </a:rPr>
              <a:t>Alternative: </a:t>
            </a:r>
            <a:r>
              <a:rPr lang="en-US" altLang="ko-KR" sz="2800" dirty="0">
                <a:solidFill>
                  <a:srgbClr val="2A40E2"/>
                </a:solidFill>
                <a:ea typeface="굴림" panose="020B0600000101010101" pitchFamily="34" charset="-127"/>
              </a:rPr>
              <a:t>atomic instruction sequences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These instructions read a value and write a new value atomically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Hardware is responsible for implementing this correctly </a:t>
            </a:r>
          </a:p>
          <a:p>
            <a:pPr lvl="2"/>
            <a:r>
              <a:rPr lang="en-US" altLang="ko-KR" sz="2400" dirty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sz="2400" dirty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1900055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dirty="0" err="1">
                <a:latin typeface="Consolas"/>
                <a:ea typeface="굴림" charset="0"/>
                <a:cs typeface="Consolas"/>
              </a:rPr>
              <a:t>test&amp;set</a:t>
            </a:r>
            <a:r>
              <a:rPr lang="en-US" altLang="ko-KR" sz="1800" dirty="0">
                <a:latin typeface="Consolas"/>
                <a:ea typeface="굴림" charset="0"/>
                <a:cs typeface="Consolas"/>
              </a:rPr>
              <a:t> (&amp;address) {	 /* most architectures */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result = M[address];   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nsolas"/>
                <a:ea typeface="굴림" charset="0"/>
                <a:cs typeface="Consolas"/>
              </a:rPr>
              <a:t>/* return result from “address” and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   	M[address] = 1;            </a:t>
            </a:r>
            <a:r>
              <a:rPr lang="en-US" altLang="ko-KR" sz="1800" dirty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  <a:t>set value at “address” to 1 */</a:t>
            </a:r>
            <a:br>
              <a:rPr lang="en-US" altLang="ko-KR" sz="1800" dirty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return result;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</a:tabLst>
            </a:pPr>
            <a:endParaRPr lang="en-US" altLang="ko-KR" sz="1800" dirty="0">
              <a:latin typeface="Consolas"/>
              <a:ea typeface="굴림" charset="0"/>
              <a:cs typeface="Consolas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dirty="0">
                <a:latin typeface="Consolas"/>
                <a:ea typeface="굴림" charset="0"/>
                <a:cs typeface="Consolas"/>
              </a:rPr>
              <a:t>swap (&amp;address, register) { /* x86 */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 	temp = M[address];      </a:t>
            </a:r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nsolas"/>
                <a:ea typeface="굴림" charset="0"/>
                <a:cs typeface="Consolas"/>
              </a:rPr>
              <a:t>/* swap register’s value to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 	M[address] = register;     </a:t>
            </a:r>
            <a:r>
              <a:rPr lang="en-US" altLang="ko-KR" sz="1800" dirty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  <a:t>value at “address” */</a:t>
            </a:r>
            <a:br>
              <a:rPr lang="en-US" altLang="ko-KR" sz="1800" dirty="0">
                <a:solidFill>
                  <a:srgbClr val="008200"/>
                </a:solidFill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register = temp;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endParaRPr lang="en-US" altLang="ko-KR" sz="1800" dirty="0">
              <a:latin typeface="Consolas"/>
              <a:ea typeface="굴림" charset="0"/>
              <a:cs typeface="Consolas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dirty="0" err="1">
                <a:latin typeface="Consolas"/>
                <a:ea typeface="굴림" charset="0"/>
                <a:cs typeface="Consolas"/>
              </a:rPr>
              <a:t>compare&amp;swap</a:t>
            </a:r>
            <a:r>
              <a:rPr lang="en-US" altLang="ko-KR" sz="1800" dirty="0">
                <a:latin typeface="Consolas"/>
                <a:ea typeface="굴림" charset="0"/>
                <a:cs typeface="Consolas"/>
              </a:rPr>
              <a:t> (&amp;address, reg1, reg2) { /* 68000 */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if (reg1 == M[address]) {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	M[address] = reg2;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	return success;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} else {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	return failure;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	}</a:t>
            </a:r>
            <a:br>
              <a:rPr lang="en-US" altLang="ko-KR" sz="1800" dirty="0">
                <a:latin typeface="Consolas"/>
                <a:ea typeface="굴림" charset="0"/>
                <a:cs typeface="Consolas"/>
              </a:rPr>
            </a:br>
            <a:r>
              <a:rPr lang="en-US" altLang="ko-KR" sz="1800" dirty="0">
                <a:latin typeface="Consolas"/>
                <a:ea typeface="굴림" charset="0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860096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867400"/>
          </a:xfrm>
        </p:spPr>
        <p:txBody>
          <a:bodyPr/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Another flawed, but simple solution: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value = 0; // Free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(value)); // while busy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value = 0;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lock is free,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 reads 0 and sets value=1, so lock is now busy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It returns 0 so while exits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lock is busy,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 reads 1 and sets value=1 (no change)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It returns 1, so while loop continues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When we set value = 0, someone else can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3000" dirty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sz="3000" dirty="0">
                <a:ea typeface="굴림" panose="020B0600000101010101" pitchFamily="34" charset="-127"/>
              </a:rPr>
              <a:t>: thread consumes cycles while waiting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2082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685800"/>
            <a:ext cx="8534400" cy="6096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on a multiprocessor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Negatives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is very inefficient as thread will consume cycles waiting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dirty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semaphores and monitors, waiting thread may wait for an arbitrary long time!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6858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910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Better Locks using test&amp;set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build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Can’t entirely, but can minimize!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Idea: only busy-wait to atomically check lock value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6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4481513" y="1752600"/>
            <a:ext cx="4662487" cy="387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sz="1900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56718" name="Group 14"/>
          <p:cNvGrpSpPr>
            <a:grpSpLocks/>
          </p:cNvGrpSpPr>
          <p:nvPr/>
        </p:nvGrpSpPr>
        <p:grpSpPr bwMode="auto">
          <a:xfrm>
            <a:off x="76200" y="1752600"/>
            <a:ext cx="4724400" cy="4186238"/>
            <a:chOff x="48" y="1152"/>
            <a:chExt cx="2976" cy="2637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48" y="1152"/>
              <a:ext cx="2976" cy="2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guard = 0;</a:t>
              </a:r>
            </a:p>
            <a:p>
              <a:pPr algn="l"/>
              <a:r>
                <a:rPr lang="en-US" altLang="en-US" sz="1900" b="0" dirty="0" err="1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 value = FREE;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// Short busy-wait time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while (</a:t>
              </a:r>
              <a:r>
                <a:rPr lang="en-US" altLang="en-US" sz="19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(guard));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if (</a:t>
              </a:r>
              <a:r>
                <a:rPr lang="en-US" altLang="en-US" sz="1900" b="0" dirty="0">
                  <a:solidFill>
                    <a:srgbClr val="2A40E2"/>
                  </a:solidFill>
                  <a:latin typeface="Consolas" charset="0"/>
                  <a:ea typeface="Consolas" charset="0"/>
                  <a:cs typeface="Consolas" charset="0"/>
                </a:rPr>
                <a:t>value == BUSY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go to sleep() &amp; 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guard = 0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>
                  <a:solidFill>
                    <a:srgbClr val="2A40E2"/>
                  </a:solidFill>
                  <a:latin typeface="Consolas" charset="0"/>
                  <a:ea typeface="Consolas" charset="0"/>
                  <a:cs typeface="Consolas" charset="0"/>
                </a:rPr>
                <a:t>value = BUSY;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guard = 0;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22535" name="Group 6"/>
            <p:cNvGrpSpPr>
              <a:grpSpLocks/>
            </p:cNvGrpSpPr>
            <p:nvPr/>
          </p:nvGrpSpPr>
          <p:grpSpPr bwMode="auto">
            <a:xfrm>
              <a:off x="1728" y="1248"/>
              <a:ext cx="384" cy="432"/>
              <a:chOff x="1776" y="912"/>
              <a:chExt cx="476" cy="576"/>
            </a:xfrm>
          </p:grpSpPr>
          <p:sp>
            <p:nvSpPr>
              <p:cNvPr id="2253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1776" y="912"/>
                <a:ext cx="4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8"/>
              <p:cNvSpPr>
                <a:spLocks/>
              </p:cNvSpPr>
              <p:nvPr/>
            </p:nvSpPr>
            <p:spPr bwMode="auto">
              <a:xfrm>
                <a:off x="1818" y="1046"/>
                <a:ext cx="434" cy="442"/>
              </a:xfrm>
              <a:custGeom>
                <a:avLst/>
                <a:gdLst>
                  <a:gd name="T0" fmla="*/ 4 w 1303"/>
                  <a:gd name="T1" fmla="*/ 79 h 1327"/>
                  <a:gd name="T2" fmla="*/ 7 w 1303"/>
                  <a:gd name="T3" fmla="*/ 86 h 1327"/>
                  <a:gd name="T4" fmla="*/ 13 w 1303"/>
                  <a:gd name="T5" fmla="*/ 97 h 1327"/>
                  <a:gd name="T6" fmla="*/ 19 w 1303"/>
                  <a:gd name="T7" fmla="*/ 109 h 1327"/>
                  <a:gd name="T8" fmla="*/ 28 w 1303"/>
                  <a:gd name="T9" fmla="*/ 121 h 1327"/>
                  <a:gd name="T10" fmla="*/ 38 w 1303"/>
                  <a:gd name="T11" fmla="*/ 132 h 1327"/>
                  <a:gd name="T12" fmla="*/ 50 w 1303"/>
                  <a:gd name="T13" fmla="*/ 140 h 1327"/>
                  <a:gd name="T14" fmla="*/ 63 w 1303"/>
                  <a:gd name="T15" fmla="*/ 145 h 1327"/>
                  <a:gd name="T16" fmla="*/ 76 w 1303"/>
                  <a:gd name="T17" fmla="*/ 147 h 1327"/>
                  <a:gd name="T18" fmla="*/ 90 w 1303"/>
                  <a:gd name="T19" fmla="*/ 146 h 1327"/>
                  <a:gd name="T20" fmla="*/ 104 w 1303"/>
                  <a:gd name="T21" fmla="*/ 142 h 1327"/>
                  <a:gd name="T22" fmla="*/ 116 w 1303"/>
                  <a:gd name="T23" fmla="*/ 136 h 1327"/>
                  <a:gd name="T24" fmla="*/ 128 w 1303"/>
                  <a:gd name="T25" fmla="*/ 126 h 1327"/>
                  <a:gd name="T26" fmla="*/ 136 w 1303"/>
                  <a:gd name="T27" fmla="*/ 116 h 1327"/>
                  <a:gd name="T28" fmla="*/ 142 w 1303"/>
                  <a:gd name="T29" fmla="*/ 105 h 1327"/>
                  <a:gd name="T30" fmla="*/ 144 w 1303"/>
                  <a:gd name="T31" fmla="*/ 94 h 1327"/>
                  <a:gd name="T32" fmla="*/ 145 w 1303"/>
                  <a:gd name="T33" fmla="*/ 82 h 1327"/>
                  <a:gd name="T34" fmla="*/ 143 w 1303"/>
                  <a:gd name="T35" fmla="*/ 71 h 1327"/>
                  <a:gd name="T36" fmla="*/ 140 w 1303"/>
                  <a:gd name="T37" fmla="*/ 59 h 1327"/>
                  <a:gd name="T38" fmla="*/ 136 w 1303"/>
                  <a:gd name="T39" fmla="*/ 48 h 1327"/>
                  <a:gd name="T40" fmla="*/ 132 w 1303"/>
                  <a:gd name="T41" fmla="*/ 37 h 1327"/>
                  <a:gd name="T42" fmla="*/ 128 w 1303"/>
                  <a:gd name="T43" fmla="*/ 27 h 1327"/>
                  <a:gd name="T44" fmla="*/ 123 w 1303"/>
                  <a:gd name="T45" fmla="*/ 18 h 1327"/>
                  <a:gd name="T46" fmla="*/ 117 w 1303"/>
                  <a:gd name="T47" fmla="*/ 11 h 1327"/>
                  <a:gd name="T48" fmla="*/ 111 w 1303"/>
                  <a:gd name="T49" fmla="*/ 5 h 1327"/>
                  <a:gd name="T50" fmla="*/ 104 w 1303"/>
                  <a:gd name="T51" fmla="*/ 1 h 1327"/>
                  <a:gd name="T52" fmla="*/ 98 w 1303"/>
                  <a:gd name="T53" fmla="*/ 0 h 1327"/>
                  <a:gd name="T54" fmla="*/ 93 w 1303"/>
                  <a:gd name="T55" fmla="*/ 0 h 1327"/>
                  <a:gd name="T56" fmla="*/ 89 w 1303"/>
                  <a:gd name="T57" fmla="*/ 3 h 1327"/>
                  <a:gd name="T58" fmla="*/ 85 w 1303"/>
                  <a:gd name="T59" fmla="*/ 6 h 1327"/>
                  <a:gd name="T60" fmla="*/ 84 w 1303"/>
                  <a:gd name="T61" fmla="*/ 10 h 1327"/>
                  <a:gd name="T62" fmla="*/ 83 w 1303"/>
                  <a:gd name="T63" fmla="*/ 15 h 1327"/>
                  <a:gd name="T64" fmla="*/ 83 w 1303"/>
                  <a:gd name="T65" fmla="*/ 20 h 1327"/>
                  <a:gd name="T66" fmla="*/ 83 w 1303"/>
                  <a:gd name="T67" fmla="*/ 25 h 1327"/>
                  <a:gd name="T68" fmla="*/ 84 w 1303"/>
                  <a:gd name="T69" fmla="*/ 28 h 1327"/>
                  <a:gd name="T70" fmla="*/ 85 w 1303"/>
                  <a:gd name="T71" fmla="*/ 32 h 1327"/>
                  <a:gd name="T72" fmla="*/ 85 w 1303"/>
                  <a:gd name="T73" fmla="*/ 36 h 1327"/>
                  <a:gd name="T74" fmla="*/ 82 w 1303"/>
                  <a:gd name="T75" fmla="*/ 40 h 1327"/>
                  <a:gd name="T76" fmla="*/ 78 w 1303"/>
                  <a:gd name="T77" fmla="*/ 41 h 1327"/>
                  <a:gd name="T78" fmla="*/ 73 w 1303"/>
                  <a:gd name="T79" fmla="*/ 43 h 1327"/>
                  <a:gd name="T80" fmla="*/ 68 w 1303"/>
                  <a:gd name="T81" fmla="*/ 45 h 1327"/>
                  <a:gd name="T82" fmla="*/ 63 w 1303"/>
                  <a:gd name="T83" fmla="*/ 47 h 1327"/>
                  <a:gd name="T84" fmla="*/ 58 w 1303"/>
                  <a:gd name="T85" fmla="*/ 49 h 1327"/>
                  <a:gd name="T86" fmla="*/ 54 w 1303"/>
                  <a:gd name="T87" fmla="*/ 52 h 1327"/>
                  <a:gd name="T88" fmla="*/ 50 w 1303"/>
                  <a:gd name="T89" fmla="*/ 55 h 1327"/>
                  <a:gd name="T90" fmla="*/ 45 w 1303"/>
                  <a:gd name="T91" fmla="*/ 57 h 1327"/>
                  <a:gd name="T92" fmla="*/ 41 w 1303"/>
                  <a:gd name="T93" fmla="*/ 55 h 1327"/>
                  <a:gd name="T94" fmla="*/ 38 w 1303"/>
                  <a:gd name="T95" fmla="*/ 52 h 1327"/>
                  <a:gd name="T96" fmla="*/ 34 w 1303"/>
                  <a:gd name="T97" fmla="*/ 48 h 1327"/>
                  <a:gd name="T98" fmla="*/ 29 w 1303"/>
                  <a:gd name="T99" fmla="*/ 44 h 1327"/>
                  <a:gd name="T100" fmla="*/ 24 w 1303"/>
                  <a:gd name="T101" fmla="*/ 41 h 1327"/>
                  <a:gd name="T102" fmla="*/ 17 w 1303"/>
                  <a:gd name="T103" fmla="*/ 40 h 1327"/>
                  <a:gd name="T104" fmla="*/ 11 w 1303"/>
                  <a:gd name="T105" fmla="*/ 41 h 1327"/>
                  <a:gd name="T106" fmla="*/ 5 w 1303"/>
                  <a:gd name="T107" fmla="*/ 45 h 1327"/>
                  <a:gd name="T108" fmla="*/ 1 w 1303"/>
                  <a:gd name="T109" fmla="*/ 51 h 1327"/>
                  <a:gd name="T110" fmla="*/ 0 w 1303"/>
                  <a:gd name="T111" fmla="*/ 58 h 1327"/>
                  <a:gd name="T112" fmla="*/ 0 w 1303"/>
                  <a:gd name="T113" fmla="*/ 65 h 1327"/>
                  <a:gd name="T114" fmla="*/ 2 w 1303"/>
                  <a:gd name="T115" fmla="*/ 71 h 1327"/>
                  <a:gd name="T116" fmla="*/ 3 w 1303"/>
                  <a:gd name="T117" fmla="*/ 75 h 1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303" h="1327">
                    <a:moveTo>
                      <a:pt x="28" y="680"/>
                    </a:moveTo>
                    <a:lnTo>
                      <a:pt x="28" y="681"/>
                    </a:lnTo>
                    <a:lnTo>
                      <a:pt x="30" y="684"/>
                    </a:lnTo>
                    <a:lnTo>
                      <a:pt x="30" y="686"/>
                    </a:lnTo>
                    <a:lnTo>
                      <a:pt x="30" y="688"/>
                    </a:lnTo>
                    <a:lnTo>
                      <a:pt x="33" y="691"/>
                    </a:lnTo>
                    <a:lnTo>
                      <a:pt x="34" y="697"/>
                    </a:lnTo>
                    <a:lnTo>
                      <a:pt x="36" y="698"/>
                    </a:lnTo>
                    <a:lnTo>
                      <a:pt x="36" y="704"/>
                    </a:lnTo>
                    <a:lnTo>
                      <a:pt x="37" y="708"/>
                    </a:lnTo>
                    <a:lnTo>
                      <a:pt x="40" y="714"/>
                    </a:lnTo>
                    <a:lnTo>
                      <a:pt x="43" y="720"/>
                    </a:lnTo>
                    <a:lnTo>
                      <a:pt x="44" y="725"/>
                    </a:lnTo>
                    <a:lnTo>
                      <a:pt x="47" y="733"/>
                    </a:lnTo>
                    <a:lnTo>
                      <a:pt x="51" y="740"/>
                    </a:lnTo>
                    <a:lnTo>
                      <a:pt x="53" y="745"/>
                    </a:lnTo>
                    <a:lnTo>
                      <a:pt x="55" y="752"/>
                    </a:lnTo>
                    <a:lnTo>
                      <a:pt x="60" y="761"/>
                    </a:lnTo>
                    <a:lnTo>
                      <a:pt x="64" y="769"/>
                    </a:lnTo>
                    <a:lnTo>
                      <a:pt x="67" y="778"/>
                    </a:lnTo>
                    <a:lnTo>
                      <a:pt x="70" y="785"/>
                    </a:lnTo>
                    <a:lnTo>
                      <a:pt x="74" y="795"/>
                    </a:lnTo>
                    <a:lnTo>
                      <a:pt x="80" y="804"/>
                    </a:lnTo>
                    <a:lnTo>
                      <a:pt x="84" y="812"/>
                    </a:lnTo>
                    <a:lnTo>
                      <a:pt x="87" y="822"/>
                    </a:lnTo>
                    <a:lnTo>
                      <a:pt x="92" y="832"/>
                    </a:lnTo>
                    <a:lnTo>
                      <a:pt x="98" y="842"/>
                    </a:lnTo>
                    <a:lnTo>
                      <a:pt x="101" y="852"/>
                    </a:lnTo>
                    <a:lnTo>
                      <a:pt x="108" y="861"/>
                    </a:lnTo>
                    <a:lnTo>
                      <a:pt x="114" y="872"/>
                    </a:lnTo>
                    <a:lnTo>
                      <a:pt x="118" y="883"/>
                    </a:lnTo>
                    <a:lnTo>
                      <a:pt x="124" y="893"/>
                    </a:lnTo>
                    <a:lnTo>
                      <a:pt x="129" y="903"/>
                    </a:lnTo>
                    <a:lnTo>
                      <a:pt x="136" y="915"/>
                    </a:lnTo>
                    <a:lnTo>
                      <a:pt x="142" y="926"/>
                    </a:lnTo>
                    <a:lnTo>
                      <a:pt x="148" y="936"/>
                    </a:lnTo>
                    <a:lnTo>
                      <a:pt x="153" y="947"/>
                    </a:lnTo>
                    <a:lnTo>
                      <a:pt x="161" y="959"/>
                    </a:lnTo>
                    <a:lnTo>
                      <a:pt x="168" y="969"/>
                    </a:lnTo>
                    <a:lnTo>
                      <a:pt x="173" y="980"/>
                    </a:lnTo>
                    <a:lnTo>
                      <a:pt x="180" y="991"/>
                    </a:lnTo>
                    <a:lnTo>
                      <a:pt x="189" y="1003"/>
                    </a:lnTo>
                    <a:lnTo>
                      <a:pt x="196" y="1014"/>
                    </a:lnTo>
                    <a:lnTo>
                      <a:pt x="202" y="1024"/>
                    </a:lnTo>
                    <a:lnTo>
                      <a:pt x="210" y="1035"/>
                    </a:lnTo>
                    <a:lnTo>
                      <a:pt x="219" y="1047"/>
                    </a:lnTo>
                    <a:lnTo>
                      <a:pt x="226" y="1058"/>
                    </a:lnTo>
                    <a:lnTo>
                      <a:pt x="233" y="1068"/>
                    </a:lnTo>
                    <a:lnTo>
                      <a:pt x="243" y="1078"/>
                    </a:lnTo>
                    <a:lnTo>
                      <a:pt x="250" y="1091"/>
                    </a:lnTo>
                    <a:lnTo>
                      <a:pt x="260" y="1101"/>
                    </a:lnTo>
                    <a:lnTo>
                      <a:pt x="269" y="1111"/>
                    </a:lnTo>
                    <a:lnTo>
                      <a:pt x="277" y="1122"/>
                    </a:lnTo>
                    <a:lnTo>
                      <a:pt x="286" y="1131"/>
                    </a:lnTo>
                    <a:lnTo>
                      <a:pt x="296" y="1141"/>
                    </a:lnTo>
                    <a:lnTo>
                      <a:pt x="304" y="1152"/>
                    </a:lnTo>
                    <a:lnTo>
                      <a:pt x="314" y="1161"/>
                    </a:lnTo>
                    <a:lnTo>
                      <a:pt x="324" y="1171"/>
                    </a:lnTo>
                    <a:lnTo>
                      <a:pt x="333" y="1181"/>
                    </a:lnTo>
                    <a:lnTo>
                      <a:pt x="342" y="1188"/>
                    </a:lnTo>
                    <a:lnTo>
                      <a:pt x="352" y="1199"/>
                    </a:lnTo>
                    <a:lnTo>
                      <a:pt x="362" y="1206"/>
                    </a:lnTo>
                    <a:lnTo>
                      <a:pt x="372" y="1215"/>
                    </a:lnTo>
                    <a:lnTo>
                      <a:pt x="382" y="1222"/>
                    </a:lnTo>
                    <a:lnTo>
                      <a:pt x="394" y="1230"/>
                    </a:lnTo>
                    <a:lnTo>
                      <a:pt x="405" y="1237"/>
                    </a:lnTo>
                    <a:lnTo>
                      <a:pt x="415" y="1245"/>
                    </a:lnTo>
                    <a:lnTo>
                      <a:pt x="425" y="1252"/>
                    </a:lnTo>
                    <a:lnTo>
                      <a:pt x="436" y="1259"/>
                    </a:lnTo>
                    <a:lnTo>
                      <a:pt x="448" y="1264"/>
                    </a:lnTo>
                    <a:lnTo>
                      <a:pt x="459" y="1270"/>
                    </a:lnTo>
                    <a:lnTo>
                      <a:pt x="469" y="1274"/>
                    </a:lnTo>
                    <a:lnTo>
                      <a:pt x="480" y="1281"/>
                    </a:lnTo>
                    <a:lnTo>
                      <a:pt x="492" y="1286"/>
                    </a:lnTo>
                    <a:lnTo>
                      <a:pt x="504" y="1290"/>
                    </a:lnTo>
                    <a:lnTo>
                      <a:pt x="516" y="1294"/>
                    </a:lnTo>
                    <a:lnTo>
                      <a:pt x="527" y="1299"/>
                    </a:lnTo>
                    <a:lnTo>
                      <a:pt x="539" y="1301"/>
                    </a:lnTo>
                    <a:lnTo>
                      <a:pt x="551" y="1307"/>
                    </a:lnTo>
                    <a:lnTo>
                      <a:pt x="563" y="1310"/>
                    </a:lnTo>
                    <a:lnTo>
                      <a:pt x="576" y="1313"/>
                    </a:lnTo>
                    <a:lnTo>
                      <a:pt x="587" y="1316"/>
                    </a:lnTo>
                    <a:lnTo>
                      <a:pt x="600" y="1317"/>
                    </a:lnTo>
                    <a:lnTo>
                      <a:pt x="611" y="1318"/>
                    </a:lnTo>
                    <a:lnTo>
                      <a:pt x="624" y="1321"/>
                    </a:lnTo>
                    <a:lnTo>
                      <a:pt x="637" y="1323"/>
                    </a:lnTo>
                    <a:lnTo>
                      <a:pt x="648" y="1324"/>
                    </a:lnTo>
                    <a:lnTo>
                      <a:pt x="661" y="1324"/>
                    </a:lnTo>
                    <a:lnTo>
                      <a:pt x="674" y="1326"/>
                    </a:lnTo>
                    <a:lnTo>
                      <a:pt x="686" y="1327"/>
                    </a:lnTo>
                    <a:lnTo>
                      <a:pt x="698" y="1327"/>
                    </a:lnTo>
                    <a:lnTo>
                      <a:pt x="710" y="1327"/>
                    </a:lnTo>
                    <a:lnTo>
                      <a:pt x="723" y="1327"/>
                    </a:lnTo>
                    <a:lnTo>
                      <a:pt x="736" y="1326"/>
                    </a:lnTo>
                    <a:lnTo>
                      <a:pt x="749" y="1326"/>
                    </a:lnTo>
                    <a:lnTo>
                      <a:pt x="762" y="1324"/>
                    </a:lnTo>
                    <a:lnTo>
                      <a:pt x="772" y="1323"/>
                    </a:lnTo>
                    <a:lnTo>
                      <a:pt x="786" y="1321"/>
                    </a:lnTo>
                    <a:lnTo>
                      <a:pt x="799" y="1318"/>
                    </a:lnTo>
                    <a:lnTo>
                      <a:pt x="810" y="1317"/>
                    </a:lnTo>
                    <a:lnTo>
                      <a:pt x="823" y="1314"/>
                    </a:lnTo>
                    <a:lnTo>
                      <a:pt x="836" y="1311"/>
                    </a:lnTo>
                    <a:lnTo>
                      <a:pt x="848" y="1310"/>
                    </a:lnTo>
                    <a:lnTo>
                      <a:pt x="860" y="1306"/>
                    </a:lnTo>
                    <a:lnTo>
                      <a:pt x="872" y="1301"/>
                    </a:lnTo>
                    <a:lnTo>
                      <a:pt x="885" y="1299"/>
                    </a:lnTo>
                    <a:lnTo>
                      <a:pt x="897" y="1296"/>
                    </a:lnTo>
                    <a:lnTo>
                      <a:pt x="908" y="1290"/>
                    </a:lnTo>
                    <a:lnTo>
                      <a:pt x="921" y="1287"/>
                    </a:lnTo>
                    <a:lnTo>
                      <a:pt x="934" y="1281"/>
                    </a:lnTo>
                    <a:lnTo>
                      <a:pt x="945" y="1277"/>
                    </a:lnTo>
                    <a:lnTo>
                      <a:pt x="958" y="1272"/>
                    </a:lnTo>
                    <a:lnTo>
                      <a:pt x="969" y="1266"/>
                    </a:lnTo>
                    <a:lnTo>
                      <a:pt x="980" y="1262"/>
                    </a:lnTo>
                    <a:lnTo>
                      <a:pt x="992" y="1256"/>
                    </a:lnTo>
                    <a:lnTo>
                      <a:pt x="1003" y="1249"/>
                    </a:lnTo>
                    <a:lnTo>
                      <a:pt x="1016" y="1242"/>
                    </a:lnTo>
                    <a:lnTo>
                      <a:pt x="1026" y="1235"/>
                    </a:lnTo>
                    <a:lnTo>
                      <a:pt x="1039" y="1230"/>
                    </a:lnTo>
                    <a:lnTo>
                      <a:pt x="1049" y="1222"/>
                    </a:lnTo>
                    <a:lnTo>
                      <a:pt x="1060" y="1215"/>
                    </a:lnTo>
                    <a:lnTo>
                      <a:pt x="1070" y="1206"/>
                    </a:lnTo>
                    <a:lnTo>
                      <a:pt x="1081" y="1200"/>
                    </a:lnTo>
                    <a:lnTo>
                      <a:pt x="1093" y="1190"/>
                    </a:lnTo>
                    <a:lnTo>
                      <a:pt x="1103" y="1183"/>
                    </a:lnTo>
                    <a:lnTo>
                      <a:pt x="1114" y="1175"/>
                    </a:lnTo>
                    <a:lnTo>
                      <a:pt x="1125" y="1168"/>
                    </a:lnTo>
                    <a:lnTo>
                      <a:pt x="1134" y="1158"/>
                    </a:lnTo>
                    <a:lnTo>
                      <a:pt x="1144" y="1149"/>
                    </a:lnTo>
                    <a:lnTo>
                      <a:pt x="1152" y="1139"/>
                    </a:lnTo>
                    <a:lnTo>
                      <a:pt x="1162" y="1131"/>
                    </a:lnTo>
                    <a:lnTo>
                      <a:pt x="1171" y="1122"/>
                    </a:lnTo>
                    <a:lnTo>
                      <a:pt x="1179" y="1112"/>
                    </a:lnTo>
                    <a:lnTo>
                      <a:pt x="1186" y="1104"/>
                    </a:lnTo>
                    <a:lnTo>
                      <a:pt x="1195" y="1095"/>
                    </a:lnTo>
                    <a:lnTo>
                      <a:pt x="1202" y="1084"/>
                    </a:lnTo>
                    <a:lnTo>
                      <a:pt x="1209" y="1075"/>
                    </a:lnTo>
                    <a:lnTo>
                      <a:pt x="1215" y="1067"/>
                    </a:lnTo>
                    <a:lnTo>
                      <a:pt x="1223" y="1057"/>
                    </a:lnTo>
                    <a:lnTo>
                      <a:pt x="1229" y="1047"/>
                    </a:lnTo>
                    <a:lnTo>
                      <a:pt x="1235" y="1038"/>
                    </a:lnTo>
                    <a:lnTo>
                      <a:pt x="1240" y="1028"/>
                    </a:lnTo>
                    <a:lnTo>
                      <a:pt x="1246" y="1018"/>
                    </a:lnTo>
                    <a:lnTo>
                      <a:pt x="1252" y="1008"/>
                    </a:lnTo>
                    <a:lnTo>
                      <a:pt x="1256" y="998"/>
                    </a:lnTo>
                    <a:lnTo>
                      <a:pt x="1260" y="989"/>
                    </a:lnTo>
                    <a:lnTo>
                      <a:pt x="1266" y="979"/>
                    </a:lnTo>
                    <a:lnTo>
                      <a:pt x="1269" y="969"/>
                    </a:lnTo>
                    <a:lnTo>
                      <a:pt x="1273" y="960"/>
                    </a:lnTo>
                    <a:lnTo>
                      <a:pt x="1276" y="949"/>
                    </a:lnTo>
                    <a:lnTo>
                      <a:pt x="1282" y="940"/>
                    </a:lnTo>
                    <a:lnTo>
                      <a:pt x="1283" y="929"/>
                    </a:lnTo>
                    <a:lnTo>
                      <a:pt x="1286" y="919"/>
                    </a:lnTo>
                    <a:lnTo>
                      <a:pt x="1289" y="907"/>
                    </a:lnTo>
                    <a:lnTo>
                      <a:pt x="1292" y="899"/>
                    </a:lnTo>
                    <a:lnTo>
                      <a:pt x="1293" y="888"/>
                    </a:lnTo>
                    <a:lnTo>
                      <a:pt x="1296" y="879"/>
                    </a:lnTo>
                    <a:lnTo>
                      <a:pt x="1297" y="868"/>
                    </a:lnTo>
                    <a:lnTo>
                      <a:pt x="1299" y="858"/>
                    </a:lnTo>
                    <a:lnTo>
                      <a:pt x="1300" y="848"/>
                    </a:lnTo>
                    <a:lnTo>
                      <a:pt x="1300" y="836"/>
                    </a:lnTo>
                    <a:lnTo>
                      <a:pt x="1302" y="826"/>
                    </a:lnTo>
                    <a:lnTo>
                      <a:pt x="1303" y="816"/>
                    </a:lnTo>
                    <a:lnTo>
                      <a:pt x="1303" y="805"/>
                    </a:lnTo>
                    <a:lnTo>
                      <a:pt x="1303" y="795"/>
                    </a:lnTo>
                    <a:lnTo>
                      <a:pt x="1303" y="784"/>
                    </a:lnTo>
                    <a:lnTo>
                      <a:pt x="1303" y="774"/>
                    </a:lnTo>
                    <a:lnTo>
                      <a:pt x="1303" y="764"/>
                    </a:lnTo>
                    <a:lnTo>
                      <a:pt x="1303" y="752"/>
                    </a:lnTo>
                    <a:lnTo>
                      <a:pt x="1302" y="742"/>
                    </a:lnTo>
                    <a:lnTo>
                      <a:pt x="1302" y="733"/>
                    </a:lnTo>
                    <a:lnTo>
                      <a:pt x="1300" y="721"/>
                    </a:lnTo>
                    <a:lnTo>
                      <a:pt x="1300" y="711"/>
                    </a:lnTo>
                    <a:lnTo>
                      <a:pt x="1299" y="701"/>
                    </a:lnTo>
                    <a:lnTo>
                      <a:pt x="1297" y="691"/>
                    </a:lnTo>
                    <a:lnTo>
                      <a:pt x="1296" y="680"/>
                    </a:lnTo>
                    <a:lnTo>
                      <a:pt x="1294" y="669"/>
                    </a:lnTo>
                    <a:lnTo>
                      <a:pt x="1293" y="659"/>
                    </a:lnTo>
                    <a:lnTo>
                      <a:pt x="1290" y="649"/>
                    </a:lnTo>
                    <a:lnTo>
                      <a:pt x="1289" y="637"/>
                    </a:lnTo>
                    <a:lnTo>
                      <a:pt x="1287" y="627"/>
                    </a:lnTo>
                    <a:lnTo>
                      <a:pt x="1285" y="616"/>
                    </a:lnTo>
                    <a:lnTo>
                      <a:pt x="1283" y="607"/>
                    </a:lnTo>
                    <a:lnTo>
                      <a:pt x="1280" y="596"/>
                    </a:lnTo>
                    <a:lnTo>
                      <a:pt x="1277" y="586"/>
                    </a:lnTo>
                    <a:lnTo>
                      <a:pt x="1275" y="576"/>
                    </a:lnTo>
                    <a:lnTo>
                      <a:pt x="1272" y="566"/>
                    </a:lnTo>
                    <a:lnTo>
                      <a:pt x="1269" y="555"/>
                    </a:lnTo>
                    <a:lnTo>
                      <a:pt x="1266" y="545"/>
                    </a:lnTo>
                    <a:lnTo>
                      <a:pt x="1263" y="533"/>
                    </a:lnTo>
                    <a:lnTo>
                      <a:pt x="1260" y="525"/>
                    </a:lnTo>
                    <a:lnTo>
                      <a:pt x="1256" y="515"/>
                    </a:lnTo>
                    <a:lnTo>
                      <a:pt x="1253" y="504"/>
                    </a:lnTo>
                    <a:lnTo>
                      <a:pt x="1250" y="494"/>
                    </a:lnTo>
                    <a:lnTo>
                      <a:pt x="1246" y="484"/>
                    </a:lnTo>
                    <a:lnTo>
                      <a:pt x="1243" y="474"/>
                    </a:lnTo>
                    <a:lnTo>
                      <a:pt x="1239" y="464"/>
                    </a:lnTo>
                    <a:lnTo>
                      <a:pt x="1236" y="452"/>
                    </a:lnTo>
                    <a:lnTo>
                      <a:pt x="1233" y="442"/>
                    </a:lnTo>
                    <a:lnTo>
                      <a:pt x="1229" y="432"/>
                    </a:lnTo>
                    <a:lnTo>
                      <a:pt x="1226" y="422"/>
                    </a:lnTo>
                    <a:lnTo>
                      <a:pt x="1222" y="413"/>
                    </a:lnTo>
                    <a:lnTo>
                      <a:pt x="1219" y="403"/>
                    </a:lnTo>
                    <a:lnTo>
                      <a:pt x="1213" y="393"/>
                    </a:lnTo>
                    <a:lnTo>
                      <a:pt x="1212" y="383"/>
                    </a:lnTo>
                    <a:lnTo>
                      <a:pt x="1208" y="373"/>
                    </a:lnTo>
                    <a:lnTo>
                      <a:pt x="1205" y="364"/>
                    </a:lnTo>
                    <a:lnTo>
                      <a:pt x="1201" y="354"/>
                    </a:lnTo>
                    <a:lnTo>
                      <a:pt x="1196" y="343"/>
                    </a:lnTo>
                    <a:lnTo>
                      <a:pt x="1192" y="334"/>
                    </a:lnTo>
                    <a:lnTo>
                      <a:pt x="1188" y="326"/>
                    </a:lnTo>
                    <a:lnTo>
                      <a:pt x="1185" y="316"/>
                    </a:lnTo>
                    <a:lnTo>
                      <a:pt x="1181" y="306"/>
                    </a:lnTo>
                    <a:lnTo>
                      <a:pt x="1178" y="297"/>
                    </a:lnTo>
                    <a:lnTo>
                      <a:pt x="1174" y="287"/>
                    </a:lnTo>
                    <a:lnTo>
                      <a:pt x="1169" y="279"/>
                    </a:lnTo>
                    <a:lnTo>
                      <a:pt x="1165" y="270"/>
                    </a:lnTo>
                    <a:lnTo>
                      <a:pt x="1161" y="260"/>
                    </a:lnTo>
                    <a:lnTo>
                      <a:pt x="1157" y="252"/>
                    </a:lnTo>
                    <a:lnTo>
                      <a:pt x="1152" y="243"/>
                    </a:lnTo>
                    <a:lnTo>
                      <a:pt x="1148" y="235"/>
                    </a:lnTo>
                    <a:lnTo>
                      <a:pt x="1144" y="226"/>
                    </a:lnTo>
                    <a:lnTo>
                      <a:pt x="1140" y="219"/>
                    </a:lnTo>
                    <a:lnTo>
                      <a:pt x="1135" y="209"/>
                    </a:lnTo>
                    <a:lnTo>
                      <a:pt x="1131" y="202"/>
                    </a:lnTo>
                    <a:lnTo>
                      <a:pt x="1127" y="193"/>
                    </a:lnTo>
                    <a:lnTo>
                      <a:pt x="1123" y="185"/>
                    </a:lnTo>
                    <a:lnTo>
                      <a:pt x="1117" y="178"/>
                    </a:lnTo>
                    <a:lnTo>
                      <a:pt x="1113" y="171"/>
                    </a:lnTo>
                    <a:lnTo>
                      <a:pt x="1107" y="162"/>
                    </a:lnTo>
                    <a:lnTo>
                      <a:pt x="1103" y="155"/>
                    </a:lnTo>
                    <a:lnTo>
                      <a:pt x="1098" y="148"/>
                    </a:lnTo>
                    <a:lnTo>
                      <a:pt x="1094" y="141"/>
                    </a:lnTo>
                    <a:lnTo>
                      <a:pt x="1088" y="134"/>
                    </a:lnTo>
                    <a:lnTo>
                      <a:pt x="1083" y="127"/>
                    </a:lnTo>
                    <a:lnTo>
                      <a:pt x="1078" y="120"/>
                    </a:lnTo>
                    <a:lnTo>
                      <a:pt x="1073" y="114"/>
                    </a:lnTo>
                    <a:lnTo>
                      <a:pt x="1067" y="107"/>
                    </a:lnTo>
                    <a:lnTo>
                      <a:pt x="1064" y="101"/>
                    </a:lnTo>
                    <a:lnTo>
                      <a:pt x="1057" y="95"/>
                    </a:lnTo>
                    <a:lnTo>
                      <a:pt x="1052" y="90"/>
                    </a:lnTo>
                    <a:lnTo>
                      <a:pt x="1047" y="84"/>
                    </a:lnTo>
                    <a:lnTo>
                      <a:pt x="1042" y="78"/>
                    </a:lnTo>
                    <a:lnTo>
                      <a:pt x="1036" y="73"/>
                    </a:lnTo>
                    <a:lnTo>
                      <a:pt x="1030" y="67"/>
                    </a:lnTo>
                    <a:lnTo>
                      <a:pt x="1025" y="63"/>
                    </a:lnTo>
                    <a:lnTo>
                      <a:pt x="1019" y="57"/>
                    </a:lnTo>
                    <a:lnTo>
                      <a:pt x="1013" y="53"/>
                    </a:lnTo>
                    <a:lnTo>
                      <a:pt x="1007" y="47"/>
                    </a:lnTo>
                    <a:lnTo>
                      <a:pt x="1000" y="44"/>
                    </a:lnTo>
                    <a:lnTo>
                      <a:pt x="995" y="40"/>
                    </a:lnTo>
                    <a:lnTo>
                      <a:pt x="989" y="37"/>
                    </a:lnTo>
                    <a:lnTo>
                      <a:pt x="983" y="33"/>
                    </a:lnTo>
                    <a:lnTo>
                      <a:pt x="978" y="30"/>
                    </a:lnTo>
                    <a:lnTo>
                      <a:pt x="971" y="27"/>
                    </a:lnTo>
                    <a:lnTo>
                      <a:pt x="963" y="23"/>
                    </a:lnTo>
                    <a:lnTo>
                      <a:pt x="958" y="20"/>
                    </a:lnTo>
                    <a:lnTo>
                      <a:pt x="952" y="17"/>
                    </a:lnTo>
                    <a:lnTo>
                      <a:pt x="945" y="14"/>
                    </a:lnTo>
                    <a:lnTo>
                      <a:pt x="939" y="13"/>
                    </a:lnTo>
                    <a:lnTo>
                      <a:pt x="932" y="10"/>
                    </a:lnTo>
                    <a:lnTo>
                      <a:pt x="926" y="9"/>
                    </a:lnTo>
                    <a:lnTo>
                      <a:pt x="922" y="7"/>
                    </a:lnTo>
                    <a:lnTo>
                      <a:pt x="915" y="6"/>
                    </a:lnTo>
                    <a:lnTo>
                      <a:pt x="909" y="4"/>
                    </a:lnTo>
                    <a:lnTo>
                      <a:pt x="904" y="3"/>
                    </a:lnTo>
                    <a:lnTo>
                      <a:pt x="899" y="3"/>
                    </a:lnTo>
                    <a:lnTo>
                      <a:pt x="892" y="0"/>
                    </a:lnTo>
                    <a:lnTo>
                      <a:pt x="887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72" y="0"/>
                    </a:lnTo>
                    <a:lnTo>
                      <a:pt x="867" y="0"/>
                    </a:lnTo>
                    <a:lnTo>
                      <a:pt x="863" y="0"/>
                    </a:lnTo>
                    <a:lnTo>
                      <a:pt x="858" y="0"/>
                    </a:lnTo>
                    <a:lnTo>
                      <a:pt x="853" y="0"/>
                    </a:lnTo>
                    <a:lnTo>
                      <a:pt x="848" y="1"/>
                    </a:lnTo>
                    <a:lnTo>
                      <a:pt x="845" y="3"/>
                    </a:lnTo>
                    <a:lnTo>
                      <a:pt x="841" y="4"/>
                    </a:lnTo>
                    <a:lnTo>
                      <a:pt x="836" y="4"/>
                    </a:lnTo>
                    <a:lnTo>
                      <a:pt x="831" y="6"/>
                    </a:lnTo>
                    <a:lnTo>
                      <a:pt x="827" y="7"/>
                    </a:lnTo>
                    <a:lnTo>
                      <a:pt x="824" y="9"/>
                    </a:lnTo>
                    <a:lnTo>
                      <a:pt x="818" y="10"/>
                    </a:lnTo>
                    <a:lnTo>
                      <a:pt x="817" y="11"/>
                    </a:lnTo>
                    <a:lnTo>
                      <a:pt x="811" y="13"/>
                    </a:lnTo>
                    <a:lnTo>
                      <a:pt x="809" y="16"/>
                    </a:lnTo>
                    <a:lnTo>
                      <a:pt x="806" y="17"/>
                    </a:lnTo>
                    <a:lnTo>
                      <a:pt x="801" y="20"/>
                    </a:lnTo>
                    <a:lnTo>
                      <a:pt x="799" y="23"/>
                    </a:lnTo>
                    <a:lnTo>
                      <a:pt x="796" y="26"/>
                    </a:lnTo>
                    <a:lnTo>
                      <a:pt x="793" y="29"/>
                    </a:lnTo>
                    <a:lnTo>
                      <a:pt x="789" y="31"/>
                    </a:lnTo>
                    <a:lnTo>
                      <a:pt x="786" y="34"/>
                    </a:lnTo>
                    <a:lnTo>
                      <a:pt x="783" y="37"/>
                    </a:lnTo>
                    <a:lnTo>
                      <a:pt x="780" y="40"/>
                    </a:lnTo>
                    <a:lnTo>
                      <a:pt x="777" y="43"/>
                    </a:lnTo>
                    <a:lnTo>
                      <a:pt x="774" y="46"/>
                    </a:lnTo>
                    <a:lnTo>
                      <a:pt x="773" y="50"/>
                    </a:lnTo>
                    <a:lnTo>
                      <a:pt x="770" y="53"/>
                    </a:lnTo>
                    <a:lnTo>
                      <a:pt x="769" y="57"/>
                    </a:lnTo>
                    <a:lnTo>
                      <a:pt x="767" y="60"/>
                    </a:lnTo>
                    <a:lnTo>
                      <a:pt x="764" y="64"/>
                    </a:lnTo>
                    <a:lnTo>
                      <a:pt x="763" y="68"/>
                    </a:lnTo>
                    <a:lnTo>
                      <a:pt x="762" y="71"/>
                    </a:lnTo>
                    <a:lnTo>
                      <a:pt x="759" y="75"/>
                    </a:lnTo>
                    <a:lnTo>
                      <a:pt x="757" y="80"/>
                    </a:lnTo>
                    <a:lnTo>
                      <a:pt x="756" y="84"/>
                    </a:lnTo>
                    <a:lnTo>
                      <a:pt x="755" y="88"/>
                    </a:lnTo>
                    <a:lnTo>
                      <a:pt x="753" y="91"/>
                    </a:lnTo>
                    <a:lnTo>
                      <a:pt x="753" y="97"/>
                    </a:lnTo>
                    <a:lnTo>
                      <a:pt x="752" y="101"/>
                    </a:lnTo>
                    <a:lnTo>
                      <a:pt x="750" y="107"/>
                    </a:lnTo>
                    <a:lnTo>
                      <a:pt x="749" y="111"/>
                    </a:lnTo>
                    <a:lnTo>
                      <a:pt x="749" y="115"/>
                    </a:lnTo>
                    <a:lnTo>
                      <a:pt x="749" y="120"/>
                    </a:lnTo>
                    <a:lnTo>
                      <a:pt x="749" y="124"/>
                    </a:lnTo>
                    <a:lnTo>
                      <a:pt x="749" y="128"/>
                    </a:lnTo>
                    <a:lnTo>
                      <a:pt x="749" y="135"/>
                    </a:lnTo>
                    <a:lnTo>
                      <a:pt x="747" y="138"/>
                    </a:lnTo>
                    <a:lnTo>
                      <a:pt x="747" y="144"/>
                    </a:lnTo>
                    <a:lnTo>
                      <a:pt x="747" y="148"/>
                    </a:lnTo>
                    <a:lnTo>
                      <a:pt x="747" y="152"/>
                    </a:lnTo>
                    <a:lnTo>
                      <a:pt x="747" y="157"/>
                    </a:lnTo>
                    <a:lnTo>
                      <a:pt x="747" y="162"/>
                    </a:lnTo>
                    <a:lnTo>
                      <a:pt x="747" y="166"/>
                    </a:lnTo>
                    <a:lnTo>
                      <a:pt x="747" y="171"/>
                    </a:lnTo>
                    <a:lnTo>
                      <a:pt x="747" y="175"/>
                    </a:lnTo>
                    <a:lnTo>
                      <a:pt x="747" y="178"/>
                    </a:lnTo>
                    <a:lnTo>
                      <a:pt x="749" y="182"/>
                    </a:lnTo>
                    <a:lnTo>
                      <a:pt x="749" y="188"/>
                    </a:lnTo>
                    <a:lnTo>
                      <a:pt x="749" y="191"/>
                    </a:lnTo>
                    <a:lnTo>
                      <a:pt x="749" y="195"/>
                    </a:lnTo>
                    <a:lnTo>
                      <a:pt x="750" y="199"/>
                    </a:lnTo>
                    <a:lnTo>
                      <a:pt x="750" y="203"/>
                    </a:lnTo>
                    <a:lnTo>
                      <a:pt x="750" y="206"/>
                    </a:lnTo>
                    <a:lnTo>
                      <a:pt x="752" y="209"/>
                    </a:lnTo>
                    <a:lnTo>
                      <a:pt x="752" y="215"/>
                    </a:lnTo>
                    <a:lnTo>
                      <a:pt x="752" y="218"/>
                    </a:lnTo>
                    <a:lnTo>
                      <a:pt x="752" y="221"/>
                    </a:lnTo>
                    <a:lnTo>
                      <a:pt x="752" y="225"/>
                    </a:lnTo>
                    <a:lnTo>
                      <a:pt x="753" y="228"/>
                    </a:lnTo>
                    <a:lnTo>
                      <a:pt x="755" y="232"/>
                    </a:lnTo>
                    <a:lnTo>
                      <a:pt x="755" y="235"/>
                    </a:lnTo>
                    <a:lnTo>
                      <a:pt x="755" y="239"/>
                    </a:lnTo>
                    <a:lnTo>
                      <a:pt x="755" y="243"/>
                    </a:lnTo>
                    <a:lnTo>
                      <a:pt x="756" y="246"/>
                    </a:lnTo>
                    <a:lnTo>
                      <a:pt x="756" y="249"/>
                    </a:lnTo>
                    <a:lnTo>
                      <a:pt x="757" y="252"/>
                    </a:lnTo>
                    <a:lnTo>
                      <a:pt x="757" y="255"/>
                    </a:lnTo>
                    <a:lnTo>
                      <a:pt x="759" y="259"/>
                    </a:lnTo>
                    <a:lnTo>
                      <a:pt x="759" y="260"/>
                    </a:lnTo>
                    <a:lnTo>
                      <a:pt x="760" y="265"/>
                    </a:lnTo>
                    <a:lnTo>
                      <a:pt x="760" y="266"/>
                    </a:lnTo>
                    <a:lnTo>
                      <a:pt x="762" y="270"/>
                    </a:lnTo>
                    <a:lnTo>
                      <a:pt x="762" y="272"/>
                    </a:lnTo>
                    <a:lnTo>
                      <a:pt x="762" y="275"/>
                    </a:lnTo>
                    <a:lnTo>
                      <a:pt x="762" y="277"/>
                    </a:lnTo>
                    <a:lnTo>
                      <a:pt x="763" y="280"/>
                    </a:lnTo>
                    <a:lnTo>
                      <a:pt x="764" y="286"/>
                    </a:lnTo>
                    <a:lnTo>
                      <a:pt x="764" y="290"/>
                    </a:lnTo>
                    <a:lnTo>
                      <a:pt x="766" y="296"/>
                    </a:lnTo>
                    <a:lnTo>
                      <a:pt x="767" y="300"/>
                    </a:lnTo>
                    <a:lnTo>
                      <a:pt x="767" y="304"/>
                    </a:lnTo>
                    <a:lnTo>
                      <a:pt x="767" y="309"/>
                    </a:lnTo>
                    <a:lnTo>
                      <a:pt x="769" y="313"/>
                    </a:lnTo>
                    <a:lnTo>
                      <a:pt x="769" y="317"/>
                    </a:lnTo>
                    <a:lnTo>
                      <a:pt x="769" y="320"/>
                    </a:lnTo>
                    <a:lnTo>
                      <a:pt x="769" y="324"/>
                    </a:lnTo>
                    <a:lnTo>
                      <a:pt x="769" y="327"/>
                    </a:lnTo>
                    <a:lnTo>
                      <a:pt x="770" y="331"/>
                    </a:lnTo>
                    <a:lnTo>
                      <a:pt x="767" y="333"/>
                    </a:lnTo>
                    <a:lnTo>
                      <a:pt x="767" y="337"/>
                    </a:lnTo>
                    <a:lnTo>
                      <a:pt x="764" y="339"/>
                    </a:lnTo>
                    <a:lnTo>
                      <a:pt x="762" y="341"/>
                    </a:lnTo>
                    <a:lnTo>
                      <a:pt x="757" y="344"/>
                    </a:lnTo>
                    <a:lnTo>
                      <a:pt x="753" y="347"/>
                    </a:lnTo>
                    <a:lnTo>
                      <a:pt x="749" y="350"/>
                    </a:lnTo>
                    <a:lnTo>
                      <a:pt x="743" y="354"/>
                    </a:lnTo>
                    <a:lnTo>
                      <a:pt x="740" y="356"/>
                    </a:lnTo>
                    <a:lnTo>
                      <a:pt x="737" y="356"/>
                    </a:lnTo>
                    <a:lnTo>
                      <a:pt x="735" y="358"/>
                    </a:lnTo>
                    <a:lnTo>
                      <a:pt x="730" y="360"/>
                    </a:lnTo>
                    <a:lnTo>
                      <a:pt x="728" y="361"/>
                    </a:lnTo>
                    <a:lnTo>
                      <a:pt x="723" y="363"/>
                    </a:lnTo>
                    <a:lnTo>
                      <a:pt x="720" y="364"/>
                    </a:lnTo>
                    <a:lnTo>
                      <a:pt x="716" y="366"/>
                    </a:lnTo>
                    <a:lnTo>
                      <a:pt x="712" y="367"/>
                    </a:lnTo>
                    <a:lnTo>
                      <a:pt x="709" y="368"/>
                    </a:lnTo>
                    <a:lnTo>
                      <a:pt x="705" y="370"/>
                    </a:lnTo>
                    <a:lnTo>
                      <a:pt x="701" y="371"/>
                    </a:lnTo>
                    <a:lnTo>
                      <a:pt x="696" y="373"/>
                    </a:lnTo>
                    <a:lnTo>
                      <a:pt x="692" y="374"/>
                    </a:lnTo>
                    <a:lnTo>
                      <a:pt x="689" y="376"/>
                    </a:lnTo>
                    <a:lnTo>
                      <a:pt x="683" y="378"/>
                    </a:lnTo>
                    <a:lnTo>
                      <a:pt x="679" y="380"/>
                    </a:lnTo>
                    <a:lnTo>
                      <a:pt x="674" y="381"/>
                    </a:lnTo>
                    <a:lnTo>
                      <a:pt x="669" y="383"/>
                    </a:lnTo>
                    <a:lnTo>
                      <a:pt x="665" y="384"/>
                    </a:lnTo>
                    <a:lnTo>
                      <a:pt x="659" y="385"/>
                    </a:lnTo>
                    <a:lnTo>
                      <a:pt x="655" y="387"/>
                    </a:lnTo>
                    <a:lnTo>
                      <a:pt x="652" y="388"/>
                    </a:lnTo>
                    <a:lnTo>
                      <a:pt x="647" y="390"/>
                    </a:lnTo>
                    <a:lnTo>
                      <a:pt x="642" y="391"/>
                    </a:lnTo>
                    <a:lnTo>
                      <a:pt x="637" y="393"/>
                    </a:lnTo>
                    <a:lnTo>
                      <a:pt x="631" y="394"/>
                    </a:lnTo>
                    <a:lnTo>
                      <a:pt x="628" y="395"/>
                    </a:lnTo>
                    <a:lnTo>
                      <a:pt x="621" y="398"/>
                    </a:lnTo>
                    <a:lnTo>
                      <a:pt x="617" y="400"/>
                    </a:lnTo>
                    <a:lnTo>
                      <a:pt x="612" y="401"/>
                    </a:lnTo>
                    <a:lnTo>
                      <a:pt x="607" y="404"/>
                    </a:lnTo>
                    <a:lnTo>
                      <a:pt x="602" y="405"/>
                    </a:lnTo>
                    <a:lnTo>
                      <a:pt x="598" y="408"/>
                    </a:lnTo>
                    <a:lnTo>
                      <a:pt x="593" y="410"/>
                    </a:lnTo>
                    <a:lnTo>
                      <a:pt x="588" y="411"/>
                    </a:lnTo>
                    <a:lnTo>
                      <a:pt x="583" y="414"/>
                    </a:lnTo>
                    <a:lnTo>
                      <a:pt x="578" y="415"/>
                    </a:lnTo>
                    <a:lnTo>
                      <a:pt x="573" y="417"/>
                    </a:lnTo>
                    <a:lnTo>
                      <a:pt x="568" y="418"/>
                    </a:lnTo>
                    <a:lnTo>
                      <a:pt x="563" y="421"/>
                    </a:lnTo>
                    <a:lnTo>
                      <a:pt x="558" y="422"/>
                    </a:lnTo>
                    <a:lnTo>
                      <a:pt x="554" y="424"/>
                    </a:lnTo>
                    <a:lnTo>
                      <a:pt x="550" y="427"/>
                    </a:lnTo>
                    <a:lnTo>
                      <a:pt x="546" y="430"/>
                    </a:lnTo>
                    <a:lnTo>
                      <a:pt x="541" y="432"/>
                    </a:lnTo>
                    <a:lnTo>
                      <a:pt x="537" y="434"/>
                    </a:lnTo>
                    <a:lnTo>
                      <a:pt x="533" y="437"/>
                    </a:lnTo>
                    <a:lnTo>
                      <a:pt x="529" y="438"/>
                    </a:lnTo>
                    <a:lnTo>
                      <a:pt x="524" y="441"/>
                    </a:lnTo>
                    <a:lnTo>
                      <a:pt x="520" y="442"/>
                    </a:lnTo>
                    <a:lnTo>
                      <a:pt x="516" y="445"/>
                    </a:lnTo>
                    <a:lnTo>
                      <a:pt x="512" y="448"/>
                    </a:lnTo>
                    <a:lnTo>
                      <a:pt x="507" y="449"/>
                    </a:lnTo>
                    <a:lnTo>
                      <a:pt x="503" y="452"/>
                    </a:lnTo>
                    <a:lnTo>
                      <a:pt x="500" y="454"/>
                    </a:lnTo>
                    <a:lnTo>
                      <a:pt x="496" y="455"/>
                    </a:lnTo>
                    <a:lnTo>
                      <a:pt x="492" y="458"/>
                    </a:lnTo>
                    <a:lnTo>
                      <a:pt x="490" y="461"/>
                    </a:lnTo>
                    <a:lnTo>
                      <a:pt x="487" y="464"/>
                    </a:lnTo>
                    <a:lnTo>
                      <a:pt x="482" y="465"/>
                    </a:lnTo>
                    <a:lnTo>
                      <a:pt x="479" y="468"/>
                    </a:lnTo>
                    <a:lnTo>
                      <a:pt x="477" y="471"/>
                    </a:lnTo>
                    <a:lnTo>
                      <a:pt x="475" y="474"/>
                    </a:lnTo>
                    <a:lnTo>
                      <a:pt x="472" y="474"/>
                    </a:lnTo>
                    <a:lnTo>
                      <a:pt x="469" y="477"/>
                    </a:lnTo>
                    <a:lnTo>
                      <a:pt x="466" y="478"/>
                    </a:lnTo>
                    <a:lnTo>
                      <a:pt x="463" y="481"/>
                    </a:lnTo>
                    <a:lnTo>
                      <a:pt x="456" y="485"/>
                    </a:lnTo>
                    <a:lnTo>
                      <a:pt x="452" y="489"/>
                    </a:lnTo>
                    <a:lnTo>
                      <a:pt x="448" y="492"/>
                    </a:lnTo>
                    <a:lnTo>
                      <a:pt x="443" y="496"/>
                    </a:lnTo>
                    <a:lnTo>
                      <a:pt x="438" y="499"/>
                    </a:lnTo>
                    <a:lnTo>
                      <a:pt x="435" y="502"/>
                    </a:lnTo>
                    <a:lnTo>
                      <a:pt x="429" y="505"/>
                    </a:lnTo>
                    <a:lnTo>
                      <a:pt x="425" y="508"/>
                    </a:lnTo>
                    <a:lnTo>
                      <a:pt x="421" y="508"/>
                    </a:lnTo>
                    <a:lnTo>
                      <a:pt x="418" y="511"/>
                    </a:lnTo>
                    <a:lnTo>
                      <a:pt x="414" y="512"/>
                    </a:lnTo>
                    <a:lnTo>
                      <a:pt x="409" y="513"/>
                    </a:lnTo>
                    <a:lnTo>
                      <a:pt x="406" y="515"/>
                    </a:lnTo>
                    <a:lnTo>
                      <a:pt x="401" y="515"/>
                    </a:lnTo>
                    <a:lnTo>
                      <a:pt x="398" y="513"/>
                    </a:lnTo>
                    <a:lnTo>
                      <a:pt x="394" y="513"/>
                    </a:lnTo>
                    <a:lnTo>
                      <a:pt x="389" y="511"/>
                    </a:lnTo>
                    <a:lnTo>
                      <a:pt x="387" y="509"/>
                    </a:lnTo>
                    <a:lnTo>
                      <a:pt x="382" y="506"/>
                    </a:lnTo>
                    <a:lnTo>
                      <a:pt x="378" y="505"/>
                    </a:lnTo>
                    <a:lnTo>
                      <a:pt x="374" y="501"/>
                    </a:lnTo>
                    <a:lnTo>
                      <a:pt x="369" y="498"/>
                    </a:lnTo>
                    <a:lnTo>
                      <a:pt x="367" y="495"/>
                    </a:lnTo>
                    <a:lnTo>
                      <a:pt x="364" y="492"/>
                    </a:lnTo>
                    <a:lnTo>
                      <a:pt x="362" y="489"/>
                    </a:lnTo>
                    <a:lnTo>
                      <a:pt x="360" y="486"/>
                    </a:lnTo>
                    <a:lnTo>
                      <a:pt x="357" y="484"/>
                    </a:lnTo>
                    <a:lnTo>
                      <a:pt x="354" y="479"/>
                    </a:lnTo>
                    <a:lnTo>
                      <a:pt x="351" y="477"/>
                    </a:lnTo>
                    <a:lnTo>
                      <a:pt x="348" y="475"/>
                    </a:lnTo>
                    <a:lnTo>
                      <a:pt x="345" y="471"/>
                    </a:lnTo>
                    <a:lnTo>
                      <a:pt x="342" y="468"/>
                    </a:lnTo>
                    <a:lnTo>
                      <a:pt x="340" y="464"/>
                    </a:lnTo>
                    <a:lnTo>
                      <a:pt x="335" y="461"/>
                    </a:lnTo>
                    <a:lnTo>
                      <a:pt x="333" y="457"/>
                    </a:lnTo>
                    <a:lnTo>
                      <a:pt x="330" y="454"/>
                    </a:lnTo>
                    <a:lnTo>
                      <a:pt x="327" y="451"/>
                    </a:lnTo>
                    <a:lnTo>
                      <a:pt x="324" y="448"/>
                    </a:lnTo>
                    <a:lnTo>
                      <a:pt x="318" y="444"/>
                    </a:lnTo>
                    <a:lnTo>
                      <a:pt x="315" y="440"/>
                    </a:lnTo>
                    <a:lnTo>
                      <a:pt x="311" y="437"/>
                    </a:lnTo>
                    <a:lnTo>
                      <a:pt x="308" y="432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1"/>
                    </a:lnTo>
                    <a:lnTo>
                      <a:pt x="291" y="418"/>
                    </a:lnTo>
                    <a:lnTo>
                      <a:pt x="287" y="414"/>
                    </a:lnTo>
                    <a:lnTo>
                      <a:pt x="283" y="411"/>
                    </a:lnTo>
                    <a:lnTo>
                      <a:pt x="279" y="408"/>
                    </a:lnTo>
                    <a:lnTo>
                      <a:pt x="276" y="404"/>
                    </a:lnTo>
                    <a:lnTo>
                      <a:pt x="270" y="401"/>
                    </a:lnTo>
                    <a:lnTo>
                      <a:pt x="266" y="397"/>
                    </a:lnTo>
                    <a:lnTo>
                      <a:pt x="261" y="394"/>
                    </a:lnTo>
                    <a:lnTo>
                      <a:pt x="257" y="391"/>
                    </a:lnTo>
                    <a:lnTo>
                      <a:pt x="252" y="387"/>
                    </a:lnTo>
                    <a:lnTo>
                      <a:pt x="247" y="384"/>
                    </a:lnTo>
                    <a:lnTo>
                      <a:pt x="242" y="381"/>
                    </a:lnTo>
                    <a:lnTo>
                      <a:pt x="237" y="380"/>
                    </a:lnTo>
                    <a:lnTo>
                      <a:pt x="232" y="376"/>
                    </a:lnTo>
                    <a:lnTo>
                      <a:pt x="227" y="373"/>
                    </a:lnTo>
                    <a:lnTo>
                      <a:pt x="223" y="371"/>
                    </a:lnTo>
                    <a:lnTo>
                      <a:pt x="217" y="370"/>
                    </a:lnTo>
                    <a:lnTo>
                      <a:pt x="212" y="367"/>
                    </a:lnTo>
                    <a:lnTo>
                      <a:pt x="207" y="364"/>
                    </a:lnTo>
                    <a:lnTo>
                      <a:pt x="202" y="364"/>
                    </a:lnTo>
                    <a:lnTo>
                      <a:pt x="196" y="361"/>
                    </a:lnTo>
                    <a:lnTo>
                      <a:pt x="192" y="361"/>
                    </a:lnTo>
                    <a:lnTo>
                      <a:pt x="185" y="358"/>
                    </a:lnTo>
                    <a:lnTo>
                      <a:pt x="179" y="358"/>
                    </a:lnTo>
                    <a:lnTo>
                      <a:pt x="175" y="357"/>
                    </a:lnTo>
                    <a:lnTo>
                      <a:pt x="168" y="356"/>
                    </a:lnTo>
                    <a:lnTo>
                      <a:pt x="163" y="356"/>
                    </a:lnTo>
                    <a:lnTo>
                      <a:pt x="156" y="356"/>
                    </a:lnTo>
                    <a:lnTo>
                      <a:pt x="151" y="356"/>
                    </a:lnTo>
                    <a:lnTo>
                      <a:pt x="145" y="356"/>
                    </a:lnTo>
                    <a:lnTo>
                      <a:pt x="139" y="356"/>
                    </a:lnTo>
                    <a:lnTo>
                      <a:pt x="134" y="356"/>
                    </a:lnTo>
                    <a:lnTo>
                      <a:pt x="128" y="358"/>
                    </a:lnTo>
                    <a:lnTo>
                      <a:pt x="121" y="358"/>
                    </a:lnTo>
                    <a:lnTo>
                      <a:pt x="117" y="360"/>
                    </a:lnTo>
                    <a:lnTo>
                      <a:pt x="109" y="361"/>
                    </a:lnTo>
                    <a:lnTo>
                      <a:pt x="104" y="364"/>
                    </a:lnTo>
                    <a:lnTo>
                      <a:pt x="98" y="366"/>
                    </a:lnTo>
                    <a:lnTo>
                      <a:pt x="91" y="370"/>
                    </a:lnTo>
                    <a:lnTo>
                      <a:pt x="85" y="371"/>
                    </a:lnTo>
                    <a:lnTo>
                      <a:pt x="80" y="376"/>
                    </a:lnTo>
                    <a:lnTo>
                      <a:pt x="71" y="380"/>
                    </a:lnTo>
                    <a:lnTo>
                      <a:pt x="67" y="383"/>
                    </a:lnTo>
                    <a:lnTo>
                      <a:pt x="61" y="385"/>
                    </a:lnTo>
                    <a:lnTo>
                      <a:pt x="55" y="390"/>
                    </a:lnTo>
                    <a:lnTo>
                      <a:pt x="50" y="394"/>
                    </a:lnTo>
                    <a:lnTo>
                      <a:pt x="46" y="398"/>
                    </a:lnTo>
                    <a:lnTo>
                      <a:pt x="41" y="404"/>
                    </a:lnTo>
                    <a:lnTo>
                      <a:pt x="37" y="410"/>
                    </a:lnTo>
                    <a:lnTo>
                      <a:pt x="33" y="414"/>
                    </a:lnTo>
                    <a:lnTo>
                      <a:pt x="30" y="418"/>
                    </a:lnTo>
                    <a:lnTo>
                      <a:pt x="26" y="424"/>
                    </a:lnTo>
                    <a:lnTo>
                      <a:pt x="23" y="430"/>
                    </a:lnTo>
                    <a:lnTo>
                      <a:pt x="20" y="435"/>
                    </a:lnTo>
                    <a:lnTo>
                      <a:pt x="17" y="441"/>
                    </a:lnTo>
                    <a:lnTo>
                      <a:pt x="14" y="448"/>
                    </a:lnTo>
                    <a:lnTo>
                      <a:pt x="13" y="452"/>
                    </a:lnTo>
                    <a:lnTo>
                      <a:pt x="11" y="458"/>
                    </a:lnTo>
                    <a:lnTo>
                      <a:pt x="9" y="465"/>
                    </a:lnTo>
                    <a:lnTo>
                      <a:pt x="7" y="471"/>
                    </a:lnTo>
                    <a:lnTo>
                      <a:pt x="6" y="478"/>
                    </a:lnTo>
                    <a:lnTo>
                      <a:pt x="4" y="484"/>
                    </a:lnTo>
                    <a:lnTo>
                      <a:pt x="3" y="491"/>
                    </a:lnTo>
                    <a:lnTo>
                      <a:pt x="3" y="498"/>
                    </a:lnTo>
                    <a:lnTo>
                      <a:pt x="3" y="504"/>
                    </a:lnTo>
                    <a:lnTo>
                      <a:pt x="1" y="509"/>
                    </a:lnTo>
                    <a:lnTo>
                      <a:pt x="0" y="516"/>
                    </a:lnTo>
                    <a:lnTo>
                      <a:pt x="0" y="523"/>
                    </a:lnTo>
                    <a:lnTo>
                      <a:pt x="0" y="529"/>
                    </a:lnTo>
                    <a:lnTo>
                      <a:pt x="0" y="535"/>
                    </a:lnTo>
                    <a:lnTo>
                      <a:pt x="0" y="542"/>
                    </a:lnTo>
                    <a:lnTo>
                      <a:pt x="1" y="549"/>
                    </a:lnTo>
                    <a:lnTo>
                      <a:pt x="1" y="555"/>
                    </a:lnTo>
                    <a:lnTo>
                      <a:pt x="1" y="560"/>
                    </a:lnTo>
                    <a:lnTo>
                      <a:pt x="3" y="568"/>
                    </a:lnTo>
                    <a:lnTo>
                      <a:pt x="3" y="573"/>
                    </a:lnTo>
                    <a:lnTo>
                      <a:pt x="4" y="580"/>
                    </a:lnTo>
                    <a:lnTo>
                      <a:pt x="4" y="585"/>
                    </a:lnTo>
                    <a:lnTo>
                      <a:pt x="6" y="590"/>
                    </a:lnTo>
                    <a:lnTo>
                      <a:pt x="6" y="596"/>
                    </a:lnTo>
                    <a:lnTo>
                      <a:pt x="7" y="603"/>
                    </a:lnTo>
                    <a:lnTo>
                      <a:pt x="9" y="607"/>
                    </a:lnTo>
                    <a:lnTo>
                      <a:pt x="9" y="613"/>
                    </a:lnTo>
                    <a:lnTo>
                      <a:pt x="10" y="617"/>
                    </a:lnTo>
                    <a:lnTo>
                      <a:pt x="11" y="624"/>
                    </a:lnTo>
                    <a:lnTo>
                      <a:pt x="13" y="629"/>
                    </a:lnTo>
                    <a:lnTo>
                      <a:pt x="14" y="633"/>
                    </a:lnTo>
                    <a:lnTo>
                      <a:pt x="14" y="637"/>
                    </a:lnTo>
                    <a:lnTo>
                      <a:pt x="16" y="643"/>
                    </a:lnTo>
                    <a:lnTo>
                      <a:pt x="17" y="646"/>
                    </a:lnTo>
                    <a:lnTo>
                      <a:pt x="19" y="651"/>
                    </a:lnTo>
                    <a:lnTo>
                      <a:pt x="19" y="654"/>
                    </a:lnTo>
                    <a:lnTo>
                      <a:pt x="20" y="659"/>
                    </a:lnTo>
                    <a:lnTo>
                      <a:pt x="20" y="661"/>
                    </a:lnTo>
                    <a:lnTo>
                      <a:pt x="23" y="664"/>
                    </a:lnTo>
                    <a:lnTo>
                      <a:pt x="23" y="667"/>
                    </a:lnTo>
                    <a:lnTo>
                      <a:pt x="24" y="670"/>
                    </a:lnTo>
                    <a:lnTo>
                      <a:pt x="26" y="673"/>
                    </a:lnTo>
                    <a:lnTo>
                      <a:pt x="27" y="677"/>
                    </a:lnTo>
                    <a:lnTo>
                      <a:pt x="27" y="680"/>
                    </a:lnTo>
                    <a:lnTo>
                      <a:pt x="28" y="680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9"/>
              <p:cNvSpPr>
                <a:spLocks/>
              </p:cNvSpPr>
              <p:nvPr/>
            </p:nvSpPr>
            <p:spPr bwMode="auto">
              <a:xfrm>
                <a:off x="2044" y="1293"/>
                <a:ext cx="95" cy="137"/>
              </a:xfrm>
              <a:custGeom>
                <a:avLst/>
                <a:gdLst>
                  <a:gd name="T0" fmla="*/ 31 w 285"/>
                  <a:gd name="T1" fmla="*/ 35 h 411"/>
                  <a:gd name="T2" fmla="*/ 30 w 285"/>
                  <a:gd name="T3" fmla="*/ 33 h 411"/>
                  <a:gd name="T4" fmla="*/ 29 w 285"/>
                  <a:gd name="T5" fmla="*/ 30 h 411"/>
                  <a:gd name="T6" fmla="*/ 27 w 285"/>
                  <a:gd name="T7" fmla="*/ 28 h 411"/>
                  <a:gd name="T8" fmla="*/ 26 w 285"/>
                  <a:gd name="T9" fmla="*/ 25 h 411"/>
                  <a:gd name="T10" fmla="*/ 25 w 285"/>
                  <a:gd name="T11" fmla="*/ 23 h 411"/>
                  <a:gd name="T12" fmla="*/ 25 w 285"/>
                  <a:gd name="T13" fmla="*/ 21 h 411"/>
                  <a:gd name="T14" fmla="*/ 25 w 285"/>
                  <a:gd name="T15" fmla="*/ 19 h 411"/>
                  <a:gd name="T16" fmla="*/ 26 w 285"/>
                  <a:gd name="T17" fmla="*/ 17 h 411"/>
                  <a:gd name="T18" fmla="*/ 26 w 285"/>
                  <a:gd name="T19" fmla="*/ 15 h 411"/>
                  <a:gd name="T20" fmla="*/ 26 w 285"/>
                  <a:gd name="T21" fmla="*/ 13 h 411"/>
                  <a:gd name="T22" fmla="*/ 26 w 285"/>
                  <a:gd name="T23" fmla="*/ 11 h 411"/>
                  <a:gd name="T24" fmla="*/ 26 w 285"/>
                  <a:gd name="T25" fmla="*/ 10 h 411"/>
                  <a:gd name="T26" fmla="*/ 25 w 285"/>
                  <a:gd name="T27" fmla="*/ 8 h 411"/>
                  <a:gd name="T28" fmla="*/ 25 w 285"/>
                  <a:gd name="T29" fmla="*/ 6 h 411"/>
                  <a:gd name="T30" fmla="*/ 23 w 285"/>
                  <a:gd name="T31" fmla="*/ 4 h 411"/>
                  <a:gd name="T32" fmla="*/ 21 w 285"/>
                  <a:gd name="T33" fmla="*/ 2 h 411"/>
                  <a:gd name="T34" fmla="*/ 19 w 285"/>
                  <a:gd name="T35" fmla="*/ 1 h 411"/>
                  <a:gd name="T36" fmla="*/ 18 w 285"/>
                  <a:gd name="T37" fmla="*/ 1 h 411"/>
                  <a:gd name="T38" fmla="*/ 16 w 285"/>
                  <a:gd name="T39" fmla="*/ 0 h 411"/>
                  <a:gd name="T40" fmla="*/ 14 w 285"/>
                  <a:gd name="T41" fmla="*/ 0 h 411"/>
                  <a:gd name="T42" fmla="*/ 12 w 285"/>
                  <a:gd name="T43" fmla="*/ 0 h 411"/>
                  <a:gd name="T44" fmla="*/ 10 w 285"/>
                  <a:gd name="T45" fmla="*/ 0 h 411"/>
                  <a:gd name="T46" fmla="*/ 9 w 285"/>
                  <a:gd name="T47" fmla="*/ 1 h 411"/>
                  <a:gd name="T48" fmla="*/ 7 w 285"/>
                  <a:gd name="T49" fmla="*/ 2 h 411"/>
                  <a:gd name="T50" fmla="*/ 5 w 285"/>
                  <a:gd name="T51" fmla="*/ 3 h 411"/>
                  <a:gd name="T52" fmla="*/ 2 w 285"/>
                  <a:gd name="T53" fmla="*/ 6 h 411"/>
                  <a:gd name="T54" fmla="*/ 1 w 285"/>
                  <a:gd name="T55" fmla="*/ 8 h 411"/>
                  <a:gd name="T56" fmla="*/ 0 w 285"/>
                  <a:gd name="T57" fmla="*/ 9 h 411"/>
                  <a:gd name="T58" fmla="*/ 0 w 285"/>
                  <a:gd name="T59" fmla="*/ 12 h 411"/>
                  <a:gd name="T60" fmla="*/ 0 w 285"/>
                  <a:gd name="T61" fmla="*/ 14 h 411"/>
                  <a:gd name="T62" fmla="*/ 1 w 285"/>
                  <a:gd name="T63" fmla="*/ 17 h 411"/>
                  <a:gd name="T64" fmla="*/ 2 w 285"/>
                  <a:gd name="T65" fmla="*/ 19 h 411"/>
                  <a:gd name="T66" fmla="*/ 4 w 285"/>
                  <a:gd name="T67" fmla="*/ 21 h 411"/>
                  <a:gd name="T68" fmla="*/ 6 w 285"/>
                  <a:gd name="T69" fmla="*/ 23 h 411"/>
                  <a:gd name="T70" fmla="*/ 8 w 285"/>
                  <a:gd name="T71" fmla="*/ 24 h 411"/>
                  <a:gd name="T72" fmla="*/ 10 w 285"/>
                  <a:gd name="T73" fmla="*/ 25 h 411"/>
                  <a:gd name="T74" fmla="*/ 11 w 285"/>
                  <a:gd name="T75" fmla="*/ 26 h 411"/>
                  <a:gd name="T76" fmla="*/ 12 w 285"/>
                  <a:gd name="T77" fmla="*/ 28 h 411"/>
                  <a:gd name="T78" fmla="*/ 13 w 285"/>
                  <a:gd name="T79" fmla="*/ 31 h 411"/>
                  <a:gd name="T80" fmla="*/ 13 w 285"/>
                  <a:gd name="T81" fmla="*/ 33 h 411"/>
                  <a:gd name="T82" fmla="*/ 14 w 285"/>
                  <a:gd name="T83" fmla="*/ 34 h 411"/>
                  <a:gd name="T84" fmla="*/ 15 w 285"/>
                  <a:gd name="T85" fmla="*/ 36 h 411"/>
                  <a:gd name="T86" fmla="*/ 16 w 285"/>
                  <a:gd name="T87" fmla="*/ 38 h 411"/>
                  <a:gd name="T88" fmla="*/ 17 w 285"/>
                  <a:gd name="T89" fmla="*/ 40 h 411"/>
                  <a:gd name="T90" fmla="*/ 18 w 285"/>
                  <a:gd name="T91" fmla="*/ 42 h 411"/>
                  <a:gd name="T92" fmla="*/ 20 w 285"/>
                  <a:gd name="T93" fmla="*/ 44 h 411"/>
                  <a:gd name="T94" fmla="*/ 23 w 285"/>
                  <a:gd name="T95" fmla="*/ 45 h 411"/>
                  <a:gd name="T96" fmla="*/ 25 w 285"/>
                  <a:gd name="T97" fmla="*/ 46 h 411"/>
                  <a:gd name="T98" fmla="*/ 28 w 285"/>
                  <a:gd name="T99" fmla="*/ 45 h 411"/>
                  <a:gd name="T100" fmla="*/ 29 w 285"/>
                  <a:gd name="T101" fmla="*/ 44 h 411"/>
                  <a:gd name="T102" fmla="*/ 31 w 285"/>
                  <a:gd name="T103" fmla="*/ 42 h 411"/>
                  <a:gd name="T104" fmla="*/ 31 w 285"/>
                  <a:gd name="T105" fmla="*/ 40 h 411"/>
                  <a:gd name="T106" fmla="*/ 32 w 285"/>
                  <a:gd name="T107" fmla="*/ 38 h 411"/>
                  <a:gd name="T108" fmla="*/ 32 w 285"/>
                  <a:gd name="T109" fmla="*/ 37 h 41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85" h="411">
                    <a:moveTo>
                      <a:pt x="284" y="330"/>
                    </a:moveTo>
                    <a:lnTo>
                      <a:pt x="283" y="326"/>
                    </a:lnTo>
                    <a:lnTo>
                      <a:pt x="283" y="323"/>
                    </a:lnTo>
                    <a:lnTo>
                      <a:pt x="281" y="319"/>
                    </a:lnTo>
                    <a:lnTo>
                      <a:pt x="280" y="316"/>
                    </a:lnTo>
                    <a:lnTo>
                      <a:pt x="278" y="312"/>
                    </a:lnTo>
                    <a:lnTo>
                      <a:pt x="277" y="307"/>
                    </a:lnTo>
                    <a:lnTo>
                      <a:pt x="275" y="303"/>
                    </a:lnTo>
                    <a:lnTo>
                      <a:pt x="274" y="300"/>
                    </a:lnTo>
                    <a:lnTo>
                      <a:pt x="270" y="294"/>
                    </a:lnTo>
                    <a:lnTo>
                      <a:pt x="268" y="290"/>
                    </a:lnTo>
                    <a:lnTo>
                      <a:pt x="266" y="286"/>
                    </a:lnTo>
                    <a:lnTo>
                      <a:pt x="264" y="282"/>
                    </a:lnTo>
                    <a:lnTo>
                      <a:pt x="261" y="277"/>
                    </a:lnTo>
                    <a:lnTo>
                      <a:pt x="258" y="272"/>
                    </a:lnTo>
                    <a:lnTo>
                      <a:pt x="256" y="267"/>
                    </a:lnTo>
                    <a:lnTo>
                      <a:pt x="254" y="263"/>
                    </a:lnTo>
                    <a:lnTo>
                      <a:pt x="251" y="257"/>
                    </a:lnTo>
                    <a:lnTo>
                      <a:pt x="248" y="253"/>
                    </a:lnTo>
                    <a:lnTo>
                      <a:pt x="246" y="248"/>
                    </a:lnTo>
                    <a:lnTo>
                      <a:pt x="243" y="243"/>
                    </a:lnTo>
                    <a:lnTo>
                      <a:pt x="240" y="239"/>
                    </a:lnTo>
                    <a:lnTo>
                      <a:pt x="239" y="235"/>
                    </a:lnTo>
                    <a:lnTo>
                      <a:pt x="236" y="230"/>
                    </a:lnTo>
                    <a:lnTo>
                      <a:pt x="233" y="226"/>
                    </a:lnTo>
                    <a:lnTo>
                      <a:pt x="231" y="222"/>
                    </a:lnTo>
                    <a:lnTo>
                      <a:pt x="230" y="219"/>
                    </a:lnTo>
                    <a:lnTo>
                      <a:pt x="229" y="213"/>
                    </a:lnTo>
                    <a:lnTo>
                      <a:pt x="227" y="212"/>
                    </a:lnTo>
                    <a:lnTo>
                      <a:pt x="224" y="206"/>
                    </a:lnTo>
                    <a:lnTo>
                      <a:pt x="224" y="203"/>
                    </a:lnTo>
                    <a:lnTo>
                      <a:pt x="224" y="201"/>
                    </a:lnTo>
                    <a:lnTo>
                      <a:pt x="224" y="199"/>
                    </a:lnTo>
                    <a:lnTo>
                      <a:pt x="223" y="196"/>
                    </a:lnTo>
                    <a:lnTo>
                      <a:pt x="223" y="193"/>
                    </a:lnTo>
                    <a:lnTo>
                      <a:pt x="223" y="191"/>
                    </a:lnTo>
                    <a:lnTo>
                      <a:pt x="223" y="188"/>
                    </a:lnTo>
                    <a:lnTo>
                      <a:pt x="223" y="184"/>
                    </a:lnTo>
                    <a:lnTo>
                      <a:pt x="224" y="181"/>
                    </a:lnTo>
                    <a:lnTo>
                      <a:pt x="224" y="175"/>
                    </a:lnTo>
                    <a:lnTo>
                      <a:pt x="226" y="172"/>
                    </a:lnTo>
                    <a:lnTo>
                      <a:pt x="226" y="168"/>
                    </a:lnTo>
                    <a:lnTo>
                      <a:pt x="227" y="164"/>
                    </a:lnTo>
                    <a:lnTo>
                      <a:pt x="229" y="159"/>
                    </a:lnTo>
                    <a:lnTo>
                      <a:pt x="230" y="154"/>
                    </a:lnTo>
                    <a:lnTo>
                      <a:pt x="230" y="148"/>
                    </a:lnTo>
                    <a:lnTo>
                      <a:pt x="230" y="144"/>
                    </a:lnTo>
                    <a:lnTo>
                      <a:pt x="231" y="138"/>
                    </a:lnTo>
                    <a:lnTo>
                      <a:pt x="233" y="134"/>
                    </a:lnTo>
                    <a:lnTo>
                      <a:pt x="233" y="131"/>
                    </a:lnTo>
                    <a:lnTo>
                      <a:pt x="233" y="127"/>
                    </a:lnTo>
                    <a:lnTo>
                      <a:pt x="233" y="124"/>
                    </a:lnTo>
                    <a:lnTo>
                      <a:pt x="233" y="121"/>
                    </a:lnTo>
                    <a:lnTo>
                      <a:pt x="233" y="118"/>
                    </a:lnTo>
                    <a:lnTo>
                      <a:pt x="233" y="115"/>
                    </a:lnTo>
                    <a:lnTo>
                      <a:pt x="233" y="112"/>
                    </a:lnTo>
                    <a:lnTo>
                      <a:pt x="233" y="111"/>
                    </a:lnTo>
                    <a:lnTo>
                      <a:pt x="233" y="107"/>
                    </a:lnTo>
                    <a:lnTo>
                      <a:pt x="233" y="104"/>
                    </a:lnTo>
                    <a:lnTo>
                      <a:pt x="233" y="101"/>
                    </a:lnTo>
                    <a:lnTo>
                      <a:pt x="233" y="98"/>
                    </a:lnTo>
                    <a:lnTo>
                      <a:pt x="233" y="95"/>
                    </a:lnTo>
                    <a:lnTo>
                      <a:pt x="233" y="92"/>
                    </a:lnTo>
                    <a:lnTo>
                      <a:pt x="231" y="90"/>
                    </a:lnTo>
                    <a:lnTo>
                      <a:pt x="231" y="87"/>
                    </a:lnTo>
                    <a:lnTo>
                      <a:pt x="230" y="84"/>
                    </a:lnTo>
                    <a:lnTo>
                      <a:pt x="230" y="81"/>
                    </a:lnTo>
                    <a:lnTo>
                      <a:pt x="230" y="78"/>
                    </a:lnTo>
                    <a:lnTo>
                      <a:pt x="229" y="75"/>
                    </a:lnTo>
                    <a:lnTo>
                      <a:pt x="227" y="71"/>
                    </a:lnTo>
                    <a:lnTo>
                      <a:pt x="226" y="68"/>
                    </a:lnTo>
                    <a:lnTo>
                      <a:pt x="224" y="65"/>
                    </a:lnTo>
                    <a:lnTo>
                      <a:pt x="224" y="63"/>
                    </a:lnTo>
                    <a:lnTo>
                      <a:pt x="223" y="60"/>
                    </a:lnTo>
                    <a:lnTo>
                      <a:pt x="221" y="57"/>
                    </a:lnTo>
                    <a:lnTo>
                      <a:pt x="220" y="54"/>
                    </a:lnTo>
                    <a:lnTo>
                      <a:pt x="219" y="51"/>
                    </a:lnTo>
                    <a:lnTo>
                      <a:pt x="214" y="47"/>
                    </a:lnTo>
                    <a:lnTo>
                      <a:pt x="210" y="40"/>
                    </a:lnTo>
                    <a:lnTo>
                      <a:pt x="207" y="37"/>
                    </a:lnTo>
                    <a:lnTo>
                      <a:pt x="206" y="34"/>
                    </a:lnTo>
                    <a:lnTo>
                      <a:pt x="203" y="31"/>
                    </a:lnTo>
                    <a:lnTo>
                      <a:pt x="202" y="30"/>
                    </a:lnTo>
                    <a:lnTo>
                      <a:pt x="196" y="26"/>
                    </a:lnTo>
                    <a:lnTo>
                      <a:pt x="190" y="21"/>
                    </a:lnTo>
                    <a:lnTo>
                      <a:pt x="186" y="19"/>
                    </a:lnTo>
                    <a:lnTo>
                      <a:pt x="183" y="16"/>
                    </a:lnTo>
                    <a:lnTo>
                      <a:pt x="180" y="16"/>
                    </a:lnTo>
                    <a:lnTo>
                      <a:pt x="177" y="13"/>
                    </a:lnTo>
                    <a:lnTo>
                      <a:pt x="175" y="11"/>
                    </a:lnTo>
                    <a:lnTo>
                      <a:pt x="173" y="10"/>
                    </a:lnTo>
                    <a:lnTo>
                      <a:pt x="170" y="9"/>
                    </a:lnTo>
                    <a:lnTo>
                      <a:pt x="167" y="7"/>
                    </a:lnTo>
                    <a:lnTo>
                      <a:pt x="163" y="7"/>
                    </a:lnTo>
                    <a:lnTo>
                      <a:pt x="160" y="6"/>
                    </a:lnTo>
                    <a:lnTo>
                      <a:pt x="158" y="4"/>
                    </a:lnTo>
                    <a:lnTo>
                      <a:pt x="155" y="4"/>
                    </a:lnTo>
                    <a:lnTo>
                      <a:pt x="150" y="3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0" y="1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1"/>
                    </a:lnTo>
                    <a:lnTo>
                      <a:pt x="111" y="1"/>
                    </a:lnTo>
                    <a:lnTo>
                      <a:pt x="108" y="1"/>
                    </a:lnTo>
                    <a:lnTo>
                      <a:pt x="104" y="1"/>
                    </a:lnTo>
                    <a:lnTo>
                      <a:pt x="101" y="3"/>
                    </a:lnTo>
                    <a:lnTo>
                      <a:pt x="96" y="3"/>
                    </a:lnTo>
                    <a:lnTo>
                      <a:pt x="94" y="3"/>
                    </a:lnTo>
                    <a:lnTo>
                      <a:pt x="91" y="4"/>
                    </a:lnTo>
                    <a:lnTo>
                      <a:pt x="88" y="4"/>
                    </a:lnTo>
                    <a:lnTo>
                      <a:pt x="84" y="6"/>
                    </a:lnTo>
                    <a:lnTo>
                      <a:pt x="81" y="7"/>
                    </a:lnTo>
                    <a:lnTo>
                      <a:pt x="77" y="7"/>
                    </a:lnTo>
                    <a:lnTo>
                      <a:pt x="74" y="9"/>
                    </a:lnTo>
                    <a:lnTo>
                      <a:pt x="71" y="10"/>
                    </a:lnTo>
                    <a:lnTo>
                      <a:pt x="68" y="11"/>
                    </a:lnTo>
                    <a:lnTo>
                      <a:pt x="65" y="13"/>
                    </a:lnTo>
                    <a:lnTo>
                      <a:pt x="62" y="16"/>
                    </a:lnTo>
                    <a:lnTo>
                      <a:pt x="59" y="16"/>
                    </a:lnTo>
                    <a:lnTo>
                      <a:pt x="57" y="19"/>
                    </a:lnTo>
                    <a:lnTo>
                      <a:pt x="52" y="20"/>
                    </a:lnTo>
                    <a:lnTo>
                      <a:pt x="50" y="23"/>
                    </a:lnTo>
                    <a:lnTo>
                      <a:pt x="45" y="26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8"/>
                    </a:lnTo>
                    <a:lnTo>
                      <a:pt x="25" y="44"/>
                    </a:lnTo>
                    <a:lnTo>
                      <a:pt x="21" y="50"/>
                    </a:lnTo>
                    <a:lnTo>
                      <a:pt x="17" y="54"/>
                    </a:lnTo>
                    <a:lnTo>
                      <a:pt x="14" y="60"/>
                    </a:lnTo>
                    <a:lnTo>
                      <a:pt x="11" y="64"/>
                    </a:lnTo>
                    <a:lnTo>
                      <a:pt x="8" y="70"/>
                    </a:lnTo>
                    <a:lnTo>
                      <a:pt x="7" y="73"/>
                    </a:lnTo>
                    <a:lnTo>
                      <a:pt x="5" y="75"/>
                    </a:lnTo>
                    <a:lnTo>
                      <a:pt x="5" y="78"/>
                    </a:lnTo>
                    <a:lnTo>
                      <a:pt x="5" y="81"/>
                    </a:lnTo>
                    <a:lnTo>
                      <a:pt x="3" y="84"/>
                    </a:lnTo>
                    <a:lnTo>
                      <a:pt x="3" y="85"/>
                    </a:lnTo>
                    <a:lnTo>
                      <a:pt x="3" y="90"/>
                    </a:lnTo>
                    <a:lnTo>
                      <a:pt x="3" y="92"/>
                    </a:lnTo>
                    <a:lnTo>
                      <a:pt x="0" y="97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1" y="125"/>
                    </a:lnTo>
                    <a:lnTo>
                      <a:pt x="3" y="131"/>
                    </a:lnTo>
                    <a:lnTo>
                      <a:pt x="4" y="135"/>
                    </a:lnTo>
                    <a:lnTo>
                      <a:pt x="5" y="141"/>
                    </a:lnTo>
                    <a:lnTo>
                      <a:pt x="7" y="145"/>
                    </a:lnTo>
                    <a:lnTo>
                      <a:pt x="8" y="149"/>
                    </a:lnTo>
                    <a:lnTo>
                      <a:pt x="11" y="154"/>
                    </a:lnTo>
                    <a:lnTo>
                      <a:pt x="13" y="159"/>
                    </a:lnTo>
                    <a:lnTo>
                      <a:pt x="14" y="165"/>
                    </a:lnTo>
                    <a:lnTo>
                      <a:pt x="17" y="168"/>
                    </a:lnTo>
                    <a:lnTo>
                      <a:pt x="21" y="172"/>
                    </a:lnTo>
                    <a:lnTo>
                      <a:pt x="23" y="176"/>
                    </a:lnTo>
                    <a:lnTo>
                      <a:pt x="27" y="181"/>
                    </a:lnTo>
                    <a:lnTo>
                      <a:pt x="30" y="185"/>
                    </a:lnTo>
                    <a:lnTo>
                      <a:pt x="34" y="188"/>
                    </a:lnTo>
                    <a:lnTo>
                      <a:pt x="37" y="191"/>
                    </a:lnTo>
                    <a:lnTo>
                      <a:pt x="40" y="193"/>
                    </a:lnTo>
                    <a:lnTo>
                      <a:pt x="44" y="196"/>
                    </a:lnTo>
                    <a:lnTo>
                      <a:pt x="47" y="199"/>
                    </a:lnTo>
                    <a:lnTo>
                      <a:pt x="50" y="201"/>
                    </a:lnTo>
                    <a:lnTo>
                      <a:pt x="55" y="203"/>
                    </a:lnTo>
                    <a:lnTo>
                      <a:pt x="58" y="205"/>
                    </a:lnTo>
                    <a:lnTo>
                      <a:pt x="59" y="206"/>
                    </a:lnTo>
                    <a:lnTo>
                      <a:pt x="62" y="209"/>
                    </a:lnTo>
                    <a:lnTo>
                      <a:pt x="65" y="212"/>
                    </a:lnTo>
                    <a:lnTo>
                      <a:pt x="68" y="212"/>
                    </a:lnTo>
                    <a:lnTo>
                      <a:pt x="71" y="213"/>
                    </a:lnTo>
                    <a:lnTo>
                      <a:pt x="75" y="216"/>
                    </a:lnTo>
                    <a:lnTo>
                      <a:pt x="79" y="219"/>
                    </a:lnTo>
                    <a:lnTo>
                      <a:pt x="84" y="220"/>
                    </a:lnTo>
                    <a:lnTo>
                      <a:pt x="86" y="222"/>
                    </a:lnTo>
                    <a:lnTo>
                      <a:pt x="89" y="225"/>
                    </a:lnTo>
                    <a:lnTo>
                      <a:pt x="92" y="228"/>
                    </a:lnTo>
                    <a:lnTo>
                      <a:pt x="95" y="230"/>
                    </a:lnTo>
                    <a:lnTo>
                      <a:pt x="98" y="233"/>
                    </a:lnTo>
                    <a:lnTo>
                      <a:pt x="99" y="238"/>
                    </a:lnTo>
                    <a:lnTo>
                      <a:pt x="102" y="243"/>
                    </a:lnTo>
                    <a:lnTo>
                      <a:pt x="104" y="246"/>
                    </a:lnTo>
                    <a:lnTo>
                      <a:pt x="105" y="249"/>
                    </a:lnTo>
                    <a:lnTo>
                      <a:pt x="105" y="252"/>
                    </a:lnTo>
                    <a:lnTo>
                      <a:pt x="108" y="256"/>
                    </a:lnTo>
                    <a:lnTo>
                      <a:pt x="109" y="259"/>
                    </a:lnTo>
                    <a:lnTo>
                      <a:pt x="109" y="265"/>
                    </a:lnTo>
                    <a:lnTo>
                      <a:pt x="111" y="269"/>
                    </a:lnTo>
                    <a:lnTo>
                      <a:pt x="113" y="275"/>
                    </a:lnTo>
                    <a:lnTo>
                      <a:pt x="115" y="279"/>
                    </a:lnTo>
                    <a:lnTo>
                      <a:pt x="116" y="283"/>
                    </a:lnTo>
                    <a:lnTo>
                      <a:pt x="118" y="286"/>
                    </a:lnTo>
                    <a:lnTo>
                      <a:pt x="118" y="289"/>
                    </a:lnTo>
                    <a:lnTo>
                      <a:pt x="119" y="293"/>
                    </a:lnTo>
                    <a:lnTo>
                      <a:pt x="121" y="296"/>
                    </a:lnTo>
                    <a:lnTo>
                      <a:pt x="122" y="297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5" y="307"/>
                    </a:lnTo>
                    <a:lnTo>
                      <a:pt x="126" y="310"/>
                    </a:lnTo>
                    <a:lnTo>
                      <a:pt x="128" y="313"/>
                    </a:lnTo>
                    <a:lnTo>
                      <a:pt x="129" y="317"/>
                    </a:lnTo>
                    <a:lnTo>
                      <a:pt x="131" y="320"/>
                    </a:lnTo>
                    <a:lnTo>
                      <a:pt x="131" y="324"/>
                    </a:lnTo>
                    <a:lnTo>
                      <a:pt x="133" y="327"/>
                    </a:lnTo>
                    <a:lnTo>
                      <a:pt x="136" y="330"/>
                    </a:lnTo>
                    <a:lnTo>
                      <a:pt x="136" y="331"/>
                    </a:lnTo>
                    <a:lnTo>
                      <a:pt x="139" y="334"/>
                    </a:lnTo>
                    <a:lnTo>
                      <a:pt x="140" y="337"/>
                    </a:lnTo>
                    <a:lnTo>
                      <a:pt x="140" y="341"/>
                    </a:lnTo>
                    <a:lnTo>
                      <a:pt x="143" y="344"/>
                    </a:lnTo>
                    <a:lnTo>
                      <a:pt x="145" y="347"/>
                    </a:lnTo>
                    <a:lnTo>
                      <a:pt x="146" y="350"/>
                    </a:lnTo>
                    <a:lnTo>
                      <a:pt x="148" y="354"/>
                    </a:lnTo>
                    <a:lnTo>
                      <a:pt x="150" y="357"/>
                    </a:lnTo>
                    <a:lnTo>
                      <a:pt x="152" y="358"/>
                    </a:lnTo>
                    <a:lnTo>
                      <a:pt x="153" y="363"/>
                    </a:lnTo>
                    <a:lnTo>
                      <a:pt x="155" y="364"/>
                    </a:lnTo>
                    <a:lnTo>
                      <a:pt x="158" y="367"/>
                    </a:lnTo>
                    <a:lnTo>
                      <a:pt x="160" y="374"/>
                    </a:lnTo>
                    <a:lnTo>
                      <a:pt x="166" y="378"/>
                    </a:lnTo>
                    <a:lnTo>
                      <a:pt x="170" y="384"/>
                    </a:lnTo>
                    <a:lnTo>
                      <a:pt x="175" y="388"/>
                    </a:lnTo>
                    <a:lnTo>
                      <a:pt x="179" y="393"/>
                    </a:lnTo>
                    <a:lnTo>
                      <a:pt x="183" y="395"/>
                    </a:lnTo>
                    <a:lnTo>
                      <a:pt x="187" y="400"/>
                    </a:lnTo>
                    <a:lnTo>
                      <a:pt x="193" y="403"/>
                    </a:lnTo>
                    <a:lnTo>
                      <a:pt x="199" y="405"/>
                    </a:lnTo>
                    <a:lnTo>
                      <a:pt x="204" y="408"/>
                    </a:lnTo>
                    <a:lnTo>
                      <a:pt x="207" y="408"/>
                    </a:lnTo>
                    <a:lnTo>
                      <a:pt x="209" y="410"/>
                    </a:lnTo>
                    <a:lnTo>
                      <a:pt x="212" y="411"/>
                    </a:lnTo>
                    <a:lnTo>
                      <a:pt x="214" y="411"/>
                    </a:lnTo>
                    <a:lnTo>
                      <a:pt x="220" y="411"/>
                    </a:lnTo>
                    <a:lnTo>
                      <a:pt x="224" y="411"/>
                    </a:lnTo>
                    <a:lnTo>
                      <a:pt x="230" y="411"/>
                    </a:lnTo>
                    <a:lnTo>
                      <a:pt x="234" y="411"/>
                    </a:lnTo>
                    <a:lnTo>
                      <a:pt x="239" y="410"/>
                    </a:lnTo>
                    <a:lnTo>
                      <a:pt x="244" y="408"/>
                    </a:lnTo>
                    <a:lnTo>
                      <a:pt x="248" y="408"/>
                    </a:lnTo>
                    <a:lnTo>
                      <a:pt x="251" y="407"/>
                    </a:lnTo>
                    <a:lnTo>
                      <a:pt x="254" y="404"/>
                    </a:lnTo>
                    <a:lnTo>
                      <a:pt x="257" y="403"/>
                    </a:lnTo>
                    <a:lnTo>
                      <a:pt x="261" y="398"/>
                    </a:lnTo>
                    <a:lnTo>
                      <a:pt x="264" y="395"/>
                    </a:lnTo>
                    <a:lnTo>
                      <a:pt x="267" y="393"/>
                    </a:lnTo>
                    <a:lnTo>
                      <a:pt x="268" y="390"/>
                    </a:lnTo>
                    <a:lnTo>
                      <a:pt x="271" y="387"/>
                    </a:lnTo>
                    <a:lnTo>
                      <a:pt x="274" y="384"/>
                    </a:lnTo>
                    <a:lnTo>
                      <a:pt x="275" y="381"/>
                    </a:lnTo>
                    <a:lnTo>
                      <a:pt x="277" y="377"/>
                    </a:lnTo>
                    <a:lnTo>
                      <a:pt x="278" y="374"/>
                    </a:lnTo>
                    <a:lnTo>
                      <a:pt x="280" y="370"/>
                    </a:lnTo>
                    <a:lnTo>
                      <a:pt x="280" y="366"/>
                    </a:lnTo>
                    <a:lnTo>
                      <a:pt x="281" y="363"/>
                    </a:lnTo>
                    <a:lnTo>
                      <a:pt x="283" y="358"/>
                    </a:lnTo>
                    <a:lnTo>
                      <a:pt x="284" y="356"/>
                    </a:lnTo>
                    <a:lnTo>
                      <a:pt x="284" y="351"/>
                    </a:lnTo>
                    <a:lnTo>
                      <a:pt x="284" y="348"/>
                    </a:lnTo>
                    <a:lnTo>
                      <a:pt x="284" y="344"/>
                    </a:lnTo>
                    <a:lnTo>
                      <a:pt x="285" y="341"/>
                    </a:lnTo>
                    <a:lnTo>
                      <a:pt x="284" y="337"/>
                    </a:lnTo>
                    <a:lnTo>
                      <a:pt x="284" y="334"/>
                    </a:lnTo>
                    <a:lnTo>
                      <a:pt x="284" y="331"/>
                    </a:lnTo>
                    <a:lnTo>
                      <a:pt x="284" y="3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0"/>
              <p:cNvSpPr>
                <a:spLocks/>
              </p:cNvSpPr>
              <p:nvPr/>
            </p:nvSpPr>
            <p:spPr bwMode="auto">
              <a:xfrm>
                <a:off x="1776" y="912"/>
                <a:ext cx="314" cy="278"/>
              </a:xfrm>
              <a:custGeom>
                <a:avLst/>
                <a:gdLst>
                  <a:gd name="T0" fmla="*/ 10 w 942"/>
                  <a:gd name="T1" fmla="*/ 24 h 833"/>
                  <a:gd name="T2" fmla="*/ 17 w 942"/>
                  <a:gd name="T3" fmla="*/ 16 h 833"/>
                  <a:gd name="T4" fmla="*/ 24 w 942"/>
                  <a:gd name="T5" fmla="*/ 10 h 833"/>
                  <a:gd name="T6" fmla="*/ 33 w 942"/>
                  <a:gd name="T7" fmla="*/ 5 h 833"/>
                  <a:gd name="T8" fmla="*/ 41 w 942"/>
                  <a:gd name="T9" fmla="*/ 2 h 833"/>
                  <a:gd name="T10" fmla="*/ 49 w 942"/>
                  <a:gd name="T11" fmla="*/ 0 h 833"/>
                  <a:gd name="T12" fmla="*/ 56 w 942"/>
                  <a:gd name="T13" fmla="*/ 0 h 833"/>
                  <a:gd name="T14" fmla="*/ 63 w 942"/>
                  <a:gd name="T15" fmla="*/ 0 h 833"/>
                  <a:gd name="T16" fmla="*/ 68 w 942"/>
                  <a:gd name="T17" fmla="*/ 1 h 833"/>
                  <a:gd name="T18" fmla="*/ 73 w 942"/>
                  <a:gd name="T19" fmla="*/ 2 h 833"/>
                  <a:gd name="T20" fmla="*/ 77 w 942"/>
                  <a:gd name="T21" fmla="*/ 4 h 833"/>
                  <a:gd name="T22" fmla="*/ 81 w 942"/>
                  <a:gd name="T23" fmla="*/ 6 h 833"/>
                  <a:gd name="T24" fmla="*/ 83 w 942"/>
                  <a:gd name="T25" fmla="*/ 10 h 833"/>
                  <a:gd name="T26" fmla="*/ 87 w 942"/>
                  <a:gd name="T27" fmla="*/ 13 h 833"/>
                  <a:gd name="T28" fmla="*/ 91 w 942"/>
                  <a:gd name="T29" fmla="*/ 12 h 833"/>
                  <a:gd name="T30" fmla="*/ 94 w 942"/>
                  <a:gd name="T31" fmla="*/ 11 h 833"/>
                  <a:gd name="T32" fmla="*/ 99 w 942"/>
                  <a:gd name="T33" fmla="*/ 11 h 833"/>
                  <a:gd name="T34" fmla="*/ 103 w 942"/>
                  <a:gd name="T35" fmla="*/ 14 h 833"/>
                  <a:gd name="T36" fmla="*/ 105 w 942"/>
                  <a:gd name="T37" fmla="*/ 19 h 833"/>
                  <a:gd name="T38" fmla="*/ 104 w 942"/>
                  <a:gd name="T39" fmla="*/ 22 h 833"/>
                  <a:gd name="T40" fmla="*/ 104 w 942"/>
                  <a:gd name="T41" fmla="*/ 26 h 833"/>
                  <a:gd name="T42" fmla="*/ 102 w 942"/>
                  <a:gd name="T43" fmla="*/ 30 h 833"/>
                  <a:gd name="T44" fmla="*/ 98 w 942"/>
                  <a:gd name="T45" fmla="*/ 34 h 833"/>
                  <a:gd name="T46" fmla="*/ 92 w 942"/>
                  <a:gd name="T47" fmla="*/ 36 h 833"/>
                  <a:gd name="T48" fmla="*/ 87 w 942"/>
                  <a:gd name="T49" fmla="*/ 34 h 833"/>
                  <a:gd name="T50" fmla="*/ 87 w 942"/>
                  <a:gd name="T51" fmla="*/ 30 h 833"/>
                  <a:gd name="T52" fmla="*/ 85 w 942"/>
                  <a:gd name="T53" fmla="*/ 26 h 833"/>
                  <a:gd name="T54" fmla="*/ 81 w 942"/>
                  <a:gd name="T55" fmla="*/ 25 h 833"/>
                  <a:gd name="T56" fmla="*/ 76 w 942"/>
                  <a:gd name="T57" fmla="*/ 27 h 833"/>
                  <a:gd name="T58" fmla="*/ 72 w 942"/>
                  <a:gd name="T59" fmla="*/ 27 h 833"/>
                  <a:gd name="T60" fmla="*/ 68 w 942"/>
                  <a:gd name="T61" fmla="*/ 25 h 833"/>
                  <a:gd name="T62" fmla="*/ 63 w 942"/>
                  <a:gd name="T63" fmla="*/ 24 h 833"/>
                  <a:gd name="T64" fmla="*/ 56 w 942"/>
                  <a:gd name="T65" fmla="*/ 23 h 833"/>
                  <a:gd name="T66" fmla="*/ 49 w 942"/>
                  <a:gd name="T67" fmla="*/ 24 h 833"/>
                  <a:gd name="T68" fmla="*/ 40 w 942"/>
                  <a:gd name="T69" fmla="*/ 27 h 833"/>
                  <a:gd name="T70" fmla="*/ 34 w 942"/>
                  <a:gd name="T71" fmla="*/ 32 h 833"/>
                  <a:gd name="T72" fmla="*/ 30 w 942"/>
                  <a:gd name="T73" fmla="*/ 37 h 833"/>
                  <a:gd name="T74" fmla="*/ 27 w 942"/>
                  <a:gd name="T75" fmla="*/ 43 h 833"/>
                  <a:gd name="T76" fmla="*/ 26 w 942"/>
                  <a:gd name="T77" fmla="*/ 49 h 833"/>
                  <a:gd name="T78" fmla="*/ 26 w 942"/>
                  <a:gd name="T79" fmla="*/ 55 h 833"/>
                  <a:gd name="T80" fmla="*/ 26 w 942"/>
                  <a:gd name="T81" fmla="*/ 60 h 833"/>
                  <a:gd name="T82" fmla="*/ 26 w 942"/>
                  <a:gd name="T83" fmla="*/ 65 h 833"/>
                  <a:gd name="T84" fmla="*/ 27 w 942"/>
                  <a:gd name="T85" fmla="*/ 69 h 833"/>
                  <a:gd name="T86" fmla="*/ 29 w 942"/>
                  <a:gd name="T87" fmla="*/ 72 h 833"/>
                  <a:gd name="T88" fmla="*/ 31 w 942"/>
                  <a:gd name="T89" fmla="*/ 77 h 833"/>
                  <a:gd name="T90" fmla="*/ 27 w 942"/>
                  <a:gd name="T91" fmla="*/ 80 h 833"/>
                  <a:gd name="T92" fmla="*/ 24 w 942"/>
                  <a:gd name="T93" fmla="*/ 80 h 833"/>
                  <a:gd name="T94" fmla="*/ 19 w 942"/>
                  <a:gd name="T95" fmla="*/ 82 h 833"/>
                  <a:gd name="T96" fmla="*/ 15 w 942"/>
                  <a:gd name="T97" fmla="*/ 85 h 833"/>
                  <a:gd name="T98" fmla="*/ 11 w 942"/>
                  <a:gd name="T99" fmla="*/ 89 h 833"/>
                  <a:gd name="T100" fmla="*/ 10 w 942"/>
                  <a:gd name="T101" fmla="*/ 92 h 833"/>
                  <a:gd name="T102" fmla="*/ 6 w 942"/>
                  <a:gd name="T103" fmla="*/ 91 h 833"/>
                  <a:gd name="T104" fmla="*/ 4 w 942"/>
                  <a:gd name="T105" fmla="*/ 87 h 833"/>
                  <a:gd name="T106" fmla="*/ 2 w 942"/>
                  <a:gd name="T107" fmla="*/ 78 h 833"/>
                  <a:gd name="T108" fmla="*/ 0 w 942"/>
                  <a:gd name="T109" fmla="*/ 68 h 833"/>
                  <a:gd name="T110" fmla="*/ 0 w 942"/>
                  <a:gd name="T111" fmla="*/ 56 h 833"/>
                  <a:gd name="T112" fmla="*/ 1 w 942"/>
                  <a:gd name="T113" fmla="*/ 44 h 833"/>
                  <a:gd name="T114" fmla="*/ 5 w 942"/>
                  <a:gd name="T115" fmla="*/ 34 h 8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942" h="833">
                    <a:moveTo>
                      <a:pt x="44" y="304"/>
                    </a:moveTo>
                    <a:lnTo>
                      <a:pt x="47" y="294"/>
                    </a:lnTo>
                    <a:lnTo>
                      <a:pt x="53" y="284"/>
                    </a:lnTo>
                    <a:lnTo>
                      <a:pt x="57" y="274"/>
                    </a:lnTo>
                    <a:lnTo>
                      <a:pt x="61" y="265"/>
                    </a:lnTo>
                    <a:lnTo>
                      <a:pt x="67" y="255"/>
                    </a:lnTo>
                    <a:lnTo>
                      <a:pt x="72" y="246"/>
                    </a:lnTo>
                    <a:lnTo>
                      <a:pt x="77" y="238"/>
                    </a:lnTo>
                    <a:lnTo>
                      <a:pt x="84" y="229"/>
                    </a:lnTo>
                    <a:lnTo>
                      <a:pt x="88" y="220"/>
                    </a:lnTo>
                    <a:lnTo>
                      <a:pt x="94" y="212"/>
                    </a:lnTo>
                    <a:lnTo>
                      <a:pt x="99" y="202"/>
                    </a:lnTo>
                    <a:lnTo>
                      <a:pt x="107" y="195"/>
                    </a:lnTo>
                    <a:lnTo>
                      <a:pt x="112" y="188"/>
                    </a:lnTo>
                    <a:lnTo>
                      <a:pt x="118" y="181"/>
                    </a:lnTo>
                    <a:lnTo>
                      <a:pt x="125" y="172"/>
                    </a:lnTo>
                    <a:lnTo>
                      <a:pt x="131" y="165"/>
                    </a:lnTo>
                    <a:lnTo>
                      <a:pt x="136" y="158"/>
                    </a:lnTo>
                    <a:lnTo>
                      <a:pt x="144" y="152"/>
                    </a:lnTo>
                    <a:lnTo>
                      <a:pt x="149" y="145"/>
                    </a:lnTo>
                    <a:lnTo>
                      <a:pt x="158" y="138"/>
                    </a:lnTo>
                    <a:lnTo>
                      <a:pt x="162" y="132"/>
                    </a:lnTo>
                    <a:lnTo>
                      <a:pt x="171" y="127"/>
                    </a:lnTo>
                    <a:lnTo>
                      <a:pt x="178" y="119"/>
                    </a:lnTo>
                    <a:lnTo>
                      <a:pt x="185" y="114"/>
                    </a:lnTo>
                    <a:lnTo>
                      <a:pt x="192" y="108"/>
                    </a:lnTo>
                    <a:lnTo>
                      <a:pt x="198" y="104"/>
                    </a:lnTo>
                    <a:lnTo>
                      <a:pt x="206" y="98"/>
                    </a:lnTo>
                    <a:lnTo>
                      <a:pt x="212" y="92"/>
                    </a:lnTo>
                    <a:lnTo>
                      <a:pt x="220" y="87"/>
                    </a:lnTo>
                    <a:lnTo>
                      <a:pt x="226" y="82"/>
                    </a:lnTo>
                    <a:lnTo>
                      <a:pt x="234" y="78"/>
                    </a:lnTo>
                    <a:lnTo>
                      <a:pt x="242" y="74"/>
                    </a:lnTo>
                    <a:lnTo>
                      <a:pt x="249" y="70"/>
                    </a:lnTo>
                    <a:lnTo>
                      <a:pt x="256" y="65"/>
                    </a:lnTo>
                    <a:lnTo>
                      <a:pt x="264" y="61"/>
                    </a:lnTo>
                    <a:lnTo>
                      <a:pt x="271" y="57"/>
                    </a:lnTo>
                    <a:lnTo>
                      <a:pt x="278" y="53"/>
                    </a:lnTo>
                    <a:lnTo>
                      <a:pt x="287" y="50"/>
                    </a:lnTo>
                    <a:lnTo>
                      <a:pt x="294" y="47"/>
                    </a:lnTo>
                    <a:lnTo>
                      <a:pt x="301" y="44"/>
                    </a:lnTo>
                    <a:lnTo>
                      <a:pt x="310" y="40"/>
                    </a:lnTo>
                    <a:lnTo>
                      <a:pt x="317" y="37"/>
                    </a:lnTo>
                    <a:lnTo>
                      <a:pt x="324" y="34"/>
                    </a:lnTo>
                    <a:lnTo>
                      <a:pt x="332" y="31"/>
                    </a:lnTo>
                    <a:lnTo>
                      <a:pt x="340" y="28"/>
                    </a:lnTo>
                    <a:lnTo>
                      <a:pt x="348" y="27"/>
                    </a:lnTo>
                    <a:lnTo>
                      <a:pt x="355" y="24"/>
                    </a:lnTo>
                    <a:lnTo>
                      <a:pt x="362" y="21"/>
                    </a:lnTo>
                    <a:lnTo>
                      <a:pt x="371" y="20"/>
                    </a:lnTo>
                    <a:lnTo>
                      <a:pt x="378" y="17"/>
                    </a:lnTo>
                    <a:lnTo>
                      <a:pt x="385" y="16"/>
                    </a:lnTo>
                    <a:lnTo>
                      <a:pt x="394" y="14"/>
                    </a:lnTo>
                    <a:lnTo>
                      <a:pt x="401" y="11"/>
                    </a:lnTo>
                    <a:lnTo>
                      <a:pt x="408" y="10"/>
                    </a:lnTo>
                    <a:lnTo>
                      <a:pt x="415" y="9"/>
                    </a:lnTo>
                    <a:lnTo>
                      <a:pt x="423" y="9"/>
                    </a:lnTo>
                    <a:lnTo>
                      <a:pt x="429" y="6"/>
                    </a:lnTo>
                    <a:lnTo>
                      <a:pt x="438" y="6"/>
                    </a:lnTo>
                    <a:lnTo>
                      <a:pt x="445" y="4"/>
                    </a:lnTo>
                    <a:lnTo>
                      <a:pt x="452" y="4"/>
                    </a:lnTo>
                    <a:lnTo>
                      <a:pt x="459" y="3"/>
                    </a:lnTo>
                    <a:lnTo>
                      <a:pt x="466" y="3"/>
                    </a:lnTo>
                    <a:lnTo>
                      <a:pt x="473" y="1"/>
                    </a:lnTo>
                    <a:lnTo>
                      <a:pt x="482" y="1"/>
                    </a:lnTo>
                    <a:lnTo>
                      <a:pt x="487" y="1"/>
                    </a:lnTo>
                    <a:lnTo>
                      <a:pt x="492" y="0"/>
                    </a:lnTo>
                    <a:lnTo>
                      <a:pt x="497" y="0"/>
                    </a:lnTo>
                    <a:lnTo>
                      <a:pt x="503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19" y="0"/>
                    </a:lnTo>
                    <a:lnTo>
                      <a:pt x="526" y="0"/>
                    </a:lnTo>
                    <a:lnTo>
                      <a:pt x="531" y="0"/>
                    </a:lnTo>
                    <a:lnTo>
                      <a:pt x="536" y="0"/>
                    </a:lnTo>
                    <a:lnTo>
                      <a:pt x="541" y="1"/>
                    </a:lnTo>
                    <a:lnTo>
                      <a:pt x="547" y="1"/>
                    </a:lnTo>
                    <a:lnTo>
                      <a:pt x="551" y="1"/>
                    </a:lnTo>
                    <a:lnTo>
                      <a:pt x="557" y="3"/>
                    </a:lnTo>
                    <a:lnTo>
                      <a:pt x="563" y="3"/>
                    </a:lnTo>
                    <a:lnTo>
                      <a:pt x="568" y="4"/>
                    </a:lnTo>
                    <a:lnTo>
                      <a:pt x="573" y="4"/>
                    </a:lnTo>
                    <a:lnTo>
                      <a:pt x="578" y="6"/>
                    </a:lnTo>
                    <a:lnTo>
                      <a:pt x="583" y="6"/>
                    </a:lnTo>
                    <a:lnTo>
                      <a:pt x="588" y="6"/>
                    </a:lnTo>
                    <a:lnTo>
                      <a:pt x="594" y="7"/>
                    </a:lnTo>
                    <a:lnTo>
                      <a:pt x="598" y="9"/>
                    </a:lnTo>
                    <a:lnTo>
                      <a:pt x="604" y="9"/>
                    </a:lnTo>
                    <a:lnTo>
                      <a:pt x="608" y="9"/>
                    </a:lnTo>
                    <a:lnTo>
                      <a:pt x="614" y="10"/>
                    </a:lnTo>
                    <a:lnTo>
                      <a:pt x="618" y="11"/>
                    </a:lnTo>
                    <a:lnTo>
                      <a:pt x="622" y="11"/>
                    </a:lnTo>
                    <a:lnTo>
                      <a:pt x="628" y="14"/>
                    </a:lnTo>
                    <a:lnTo>
                      <a:pt x="632" y="16"/>
                    </a:lnTo>
                    <a:lnTo>
                      <a:pt x="637" y="16"/>
                    </a:lnTo>
                    <a:lnTo>
                      <a:pt x="642" y="17"/>
                    </a:lnTo>
                    <a:lnTo>
                      <a:pt x="647" y="18"/>
                    </a:lnTo>
                    <a:lnTo>
                      <a:pt x="651" y="20"/>
                    </a:lnTo>
                    <a:lnTo>
                      <a:pt x="654" y="21"/>
                    </a:lnTo>
                    <a:lnTo>
                      <a:pt x="658" y="21"/>
                    </a:lnTo>
                    <a:lnTo>
                      <a:pt x="662" y="23"/>
                    </a:lnTo>
                    <a:lnTo>
                      <a:pt x="666" y="24"/>
                    </a:lnTo>
                    <a:lnTo>
                      <a:pt x="671" y="24"/>
                    </a:lnTo>
                    <a:lnTo>
                      <a:pt x="675" y="27"/>
                    </a:lnTo>
                    <a:lnTo>
                      <a:pt x="678" y="28"/>
                    </a:lnTo>
                    <a:lnTo>
                      <a:pt x="681" y="30"/>
                    </a:lnTo>
                    <a:lnTo>
                      <a:pt x="685" y="30"/>
                    </a:lnTo>
                    <a:lnTo>
                      <a:pt x="688" y="31"/>
                    </a:lnTo>
                    <a:lnTo>
                      <a:pt x="691" y="33"/>
                    </a:lnTo>
                    <a:lnTo>
                      <a:pt x="695" y="34"/>
                    </a:lnTo>
                    <a:lnTo>
                      <a:pt x="698" y="36"/>
                    </a:lnTo>
                    <a:lnTo>
                      <a:pt x="701" y="37"/>
                    </a:lnTo>
                    <a:lnTo>
                      <a:pt x="703" y="38"/>
                    </a:lnTo>
                    <a:lnTo>
                      <a:pt x="709" y="40"/>
                    </a:lnTo>
                    <a:lnTo>
                      <a:pt x="715" y="44"/>
                    </a:lnTo>
                    <a:lnTo>
                      <a:pt x="718" y="47"/>
                    </a:lnTo>
                    <a:lnTo>
                      <a:pt x="722" y="50"/>
                    </a:lnTo>
                    <a:lnTo>
                      <a:pt x="725" y="51"/>
                    </a:lnTo>
                    <a:lnTo>
                      <a:pt x="729" y="54"/>
                    </a:lnTo>
                    <a:lnTo>
                      <a:pt x="730" y="57"/>
                    </a:lnTo>
                    <a:lnTo>
                      <a:pt x="732" y="58"/>
                    </a:lnTo>
                    <a:lnTo>
                      <a:pt x="732" y="61"/>
                    </a:lnTo>
                    <a:lnTo>
                      <a:pt x="733" y="64"/>
                    </a:lnTo>
                    <a:lnTo>
                      <a:pt x="735" y="67"/>
                    </a:lnTo>
                    <a:lnTo>
                      <a:pt x="736" y="71"/>
                    </a:lnTo>
                    <a:lnTo>
                      <a:pt x="737" y="74"/>
                    </a:lnTo>
                    <a:lnTo>
                      <a:pt x="739" y="78"/>
                    </a:lnTo>
                    <a:lnTo>
                      <a:pt x="740" y="81"/>
                    </a:lnTo>
                    <a:lnTo>
                      <a:pt x="745" y="87"/>
                    </a:lnTo>
                    <a:lnTo>
                      <a:pt x="746" y="90"/>
                    </a:lnTo>
                    <a:lnTo>
                      <a:pt x="750" y="95"/>
                    </a:lnTo>
                    <a:lnTo>
                      <a:pt x="753" y="100"/>
                    </a:lnTo>
                    <a:lnTo>
                      <a:pt x="759" y="104"/>
                    </a:lnTo>
                    <a:lnTo>
                      <a:pt x="762" y="107"/>
                    </a:lnTo>
                    <a:lnTo>
                      <a:pt x="767" y="111"/>
                    </a:lnTo>
                    <a:lnTo>
                      <a:pt x="769" y="112"/>
                    </a:lnTo>
                    <a:lnTo>
                      <a:pt x="772" y="114"/>
                    </a:lnTo>
                    <a:lnTo>
                      <a:pt x="777" y="115"/>
                    </a:lnTo>
                    <a:lnTo>
                      <a:pt x="779" y="117"/>
                    </a:lnTo>
                    <a:lnTo>
                      <a:pt x="784" y="118"/>
                    </a:lnTo>
                    <a:lnTo>
                      <a:pt x="790" y="118"/>
                    </a:lnTo>
                    <a:lnTo>
                      <a:pt x="793" y="118"/>
                    </a:lnTo>
                    <a:lnTo>
                      <a:pt x="796" y="118"/>
                    </a:lnTo>
                    <a:lnTo>
                      <a:pt x="799" y="118"/>
                    </a:lnTo>
                    <a:lnTo>
                      <a:pt x="803" y="117"/>
                    </a:lnTo>
                    <a:lnTo>
                      <a:pt x="806" y="115"/>
                    </a:lnTo>
                    <a:lnTo>
                      <a:pt x="808" y="114"/>
                    </a:lnTo>
                    <a:lnTo>
                      <a:pt x="813" y="114"/>
                    </a:lnTo>
                    <a:lnTo>
                      <a:pt x="816" y="112"/>
                    </a:lnTo>
                    <a:lnTo>
                      <a:pt x="818" y="111"/>
                    </a:lnTo>
                    <a:lnTo>
                      <a:pt x="821" y="110"/>
                    </a:lnTo>
                    <a:lnTo>
                      <a:pt x="824" y="108"/>
                    </a:lnTo>
                    <a:lnTo>
                      <a:pt x="828" y="107"/>
                    </a:lnTo>
                    <a:lnTo>
                      <a:pt x="831" y="105"/>
                    </a:lnTo>
                    <a:lnTo>
                      <a:pt x="834" y="104"/>
                    </a:lnTo>
                    <a:lnTo>
                      <a:pt x="838" y="102"/>
                    </a:lnTo>
                    <a:lnTo>
                      <a:pt x="841" y="100"/>
                    </a:lnTo>
                    <a:lnTo>
                      <a:pt x="845" y="100"/>
                    </a:lnTo>
                    <a:lnTo>
                      <a:pt x="848" y="98"/>
                    </a:lnTo>
                    <a:lnTo>
                      <a:pt x="850" y="97"/>
                    </a:lnTo>
                    <a:lnTo>
                      <a:pt x="854" y="97"/>
                    </a:lnTo>
                    <a:lnTo>
                      <a:pt x="855" y="94"/>
                    </a:lnTo>
                    <a:lnTo>
                      <a:pt x="861" y="92"/>
                    </a:lnTo>
                    <a:lnTo>
                      <a:pt x="862" y="92"/>
                    </a:lnTo>
                    <a:lnTo>
                      <a:pt x="865" y="92"/>
                    </a:lnTo>
                    <a:lnTo>
                      <a:pt x="871" y="92"/>
                    </a:lnTo>
                    <a:lnTo>
                      <a:pt x="875" y="92"/>
                    </a:lnTo>
                    <a:lnTo>
                      <a:pt x="880" y="95"/>
                    </a:lnTo>
                    <a:lnTo>
                      <a:pt x="887" y="97"/>
                    </a:lnTo>
                    <a:lnTo>
                      <a:pt x="892" y="98"/>
                    </a:lnTo>
                    <a:lnTo>
                      <a:pt x="897" y="101"/>
                    </a:lnTo>
                    <a:lnTo>
                      <a:pt x="901" y="102"/>
                    </a:lnTo>
                    <a:lnTo>
                      <a:pt x="905" y="105"/>
                    </a:lnTo>
                    <a:lnTo>
                      <a:pt x="909" y="108"/>
                    </a:lnTo>
                    <a:lnTo>
                      <a:pt x="914" y="111"/>
                    </a:lnTo>
                    <a:lnTo>
                      <a:pt x="916" y="114"/>
                    </a:lnTo>
                    <a:lnTo>
                      <a:pt x="921" y="117"/>
                    </a:lnTo>
                    <a:lnTo>
                      <a:pt x="924" y="119"/>
                    </a:lnTo>
                    <a:lnTo>
                      <a:pt x="926" y="124"/>
                    </a:lnTo>
                    <a:lnTo>
                      <a:pt x="928" y="128"/>
                    </a:lnTo>
                    <a:lnTo>
                      <a:pt x="931" y="131"/>
                    </a:lnTo>
                    <a:lnTo>
                      <a:pt x="932" y="135"/>
                    </a:lnTo>
                    <a:lnTo>
                      <a:pt x="935" y="139"/>
                    </a:lnTo>
                    <a:lnTo>
                      <a:pt x="936" y="144"/>
                    </a:lnTo>
                    <a:lnTo>
                      <a:pt x="939" y="148"/>
                    </a:lnTo>
                    <a:lnTo>
                      <a:pt x="939" y="154"/>
                    </a:lnTo>
                    <a:lnTo>
                      <a:pt x="939" y="158"/>
                    </a:lnTo>
                    <a:lnTo>
                      <a:pt x="941" y="164"/>
                    </a:lnTo>
                    <a:lnTo>
                      <a:pt x="941" y="168"/>
                    </a:lnTo>
                    <a:lnTo>
                      <a:pt x="941" y="171"/>
                    </a:lnTo>
                    <a:lnTo>
                      <a:pt x="941" y="174"/>
                    </a:lnTo>
                    <a:lnTo>
                      <a:pt x="941" y="176"/>
                    </a:lnTo>
                    <a:lnTo>
                      <a:pt x="942" y="181"/>
                    </a:lnTo>
                    <a:lnTo>
                      <a:pt x="941" y="183"/>
                    </a:lnTo>
                    <a:lnTo>
                      <a:pt x="941" y="186"/>
                    </a:lnTo>
                    <a:lnTo>
                      <a:pt x="941" y="189"/>
                    </a:lnTo>
                    <a:lnTo>
                      <a:pt x="941" y="192"/>
                    </a:lnTo>
                    <a:lnTo>
                      <a:pt x="939" y="195"/>
                    </a:lnTo>
                    <a:lnTo>
                      <a:pt x="939" y="198"/>
                    </a:lnTo>
                    <a:lnTo>
                      <a:pt x="939" y="201"/>
                    </a:lnTo>
                    <a:lnTo>
                      <a:pt x="939" y="205"/>
                    </a:lnTo>
                    <a:lnTo>
                      <a:pt x="936" y="208"/>
                    </a:lnTo>
                    <a:lnTo>
                      <a:pt x="936" y="210"/>
                    </a:lnTo>
                    <a:lnTo>
                      <a:pt x="936" y="215"/>
                    </a:lnTo>
                    <a:lnTo>
                      <a:pt x="935" y="218"/>
                    </a:lnTo>
                    <a:lnTo>
                      <a:pt x="934" y="220"/>
                    </a:lnTo>
                    <a:lnTo>
                      <a:pt x="934" y="225"/>
                    </a:lnTo>
                    <a:lnTo>
                      <a:pt x="934" y="228"/>
                    </a:lnTo>
                    <a:lnTo>
                      <a:pt x="934" y="233"/>
                    </a:lnTo>
                    <a:lnTo>
                      <a:pt x="932" y="235"/>
                    </a:lnTo>
                    <a:lnTo>
                      <a:pt x="931" y="238"/>
                    </a:lnTo>
                    <a:lnTo>
                      <a:pt x="931" y="240"/>
                    </a:lnTo>
                    <a:lnTo>
                      <a:pt x="929" y="243"/>
                    </a:lnTo>
                    <a:lnTo>
                      <a:pt x="928" y="246"/>
                    </a:lnTo>
                    <a:lnTo>
                      <a:pt x="926" y="249"/>
                    </a:lnTo>
                    <a:lnTo>
                      <a:pt x="926" y="252"/>
                    </a:lnTo>
                    <a:lnTo>
                      <a:pt x="925" y="255"/>
                    </a:lnTo>
                    <a:lnTo>
                      <a:pt x="924" y="259"/>
                    </a:lnTo>
                    <a:lnTo>
                      <a:pt x="921" y="265"/>
                    </a:lnTo>
                    <a:lnTo>
                      <a:pt x="918" y="270"/>
                    </a:lnTo>
                    <a:lnTo>
                      <a:pt x="915" y="274"/>
                    </a:lnTo>
                    <a:lnTo>
                      <a:pt x="911" y="279"/>
                    </a:lnTo>
                    <a:lnTo>
                      <a:pt x="908" y="283"/>
                    </a:lnTo>
                    <a:lnTo>
                      <a:pt x="904" y="289"/>
                    </a:lnTo>
                    <a:lnTo>
                      <a:pt x="901" y="292"/>
                    </a:lnTo>
                    <a:lnTo>
                      <a:pt x="897" y="296"/>
                    </a:lnTo>
                    <a:lnTo>
                      <a:pt x="892" y="299"/>
                    </a:lnTo>
                    <a:lnTo>
                      <a:pt x="889" y="302"/>
                    </a:lnTo>
                    <a:lnTo>
                      <a:pt x="885" y="306"/>
                    </a:lnTo>
                    <a:lnTo>
                      <a:pt x="880" y="309"/>
                    </a:lnTo>
                    <a:lnTo>
                      <a:pt x="877" y="310"/>
                    </a:lnTo>
                    <a:lnTo>
                      <a:pt x="871" y="313"/>
                    </a:lnTo>
                    <a:lnTo>
                      <a:pt x="867" y="316"/>
                    </a:lnTo>
                    <a:lnTo>
                      <a:pt x="862" y="317"/>
                    </a:lnTo>
                    <a:lnTo>
                      <a:pt x="858" y="319"/>
                    </a:lnTo>
                    <a:lnTo>
                      <a:pt x="853" y="320"/>
                    </a:lnTo>
                    <a:lnTo>
                      <a:pt x="848" y="321"/>
                    </a:lnTo>
                    <a:lnTo>
                      <a:pt x="843" y="321"/>
                    </a:lnTo>
                    <a:lnTo>
                      <a:pt x="837" y="323"/>
                    </a:lnTo>
                    <a:lnTo>
                      <a:pt x="831" y="323"/>
                    </a:lnTo>
                    <a:lnTo>
                      <a:pt x="827" y="323"/>
                    </a:lnTo>
                    <a:lnTo>
                      <a:pt x="821" y="321"/>
                    </a:lnTo>
                    <a:lnTo>
                      <a:pt x="816" y="320"/>
                    </a:lnTo>
                    <a:lnTo>
                      <a:pt x="811" y="320"/>
                    </a:lnTo>
                    <a:lnTo>
                      <a:pt x="807" y="319"/>
                    </a:lnTo>
                    <a:lnTo>
                      <a:pt x="803" y="317"/>
                    </a:lnTo>
                    <a:lnTo>
                      <a:pt x="799" y="313"/>
                    </a:lnTo>
                    <a:lnTo>
                      <a:pt x="794" y="311"/>
                    </a:lnTo>
                    <a:lnTo>
                      <a:pt x="791" y="310"/>
                    </a:lnTo>
                    <a:lnTo>
                      <a:pt x="787" y="304"/>
                    </a:lnTo>
                    <a:lnTo>
                      <a:pt x="784" y="300"/>
                    </a:lnTo>
                    <a:lnTo>
                      <a:pt x="783" y="296"/>
                    </a:lnTo>
                    <a:lnTo>
                      <a:pt x="781" y="293"/>
                    </a:lnTo>
                    <a:lnTo>
                      <a:pt x="780" y="290"/>
                    </a:lnTo>
                    <a:lnTo>
                      <a:pt x="779" y="287"/>
                    </a:lnTo>
                    <a:lnTo>
                      <a:pt x="779" y="283"/>
                    </a:lnTo>
                    <a:lnTo>
                      <a:pt x="779" y="280"/>
                    </a:lnTo>
                    <a:lnTo>
                      <a:pt x="779" y="277"/>
                    </a:lnTo>
                    <a:lnTo>
                      <a:pt x="779" y="274"/>
                    </a:lnTo>
                    <a:lnTo>
                      <a:pt x="779" y="270"/>
                    </a:lnTo>
                    <a:lnTo>
                      <a:pt x="777" y="267"/>
                    </a:lnTo>
                    <a:lnTo>
                      <a:pt x="777" y="265"/>
                    </a:lnTo>
                    <a:lnTo>
                      <a:pt x="777" y="260"/>
                    </a:lnTo>
                    <a:lnTo>
                      <a:pt x="776" y="257"/>
                    </a:lnTo>
                    <a:lnTo>
                      <a:pt x="774" y="255"/>
                    </a:lnTo>
                    <a:lnTo>
                      <a:pt x="773" y="252"/>
                    </a:lnTo>
                    <a:lnTo>
                      <a:pt x="772" y="249"/>
                    </a:lnTo>
                    <a:lnTo>
                      <a:pt x="769" y="243"/>
                    </a:lnTo>
                    <a:lnTo>
                      <a:pt x="766" y="239"/>
                    </a:lnTo>
                    <a:lnTo>
                      <a:pt x="762" y="236"/>
                    </a:lnTo>
                    <a:lnTo>
                      <a:pt x="759" y="235"/>
                    </a:lnTo>
                    <a:lnTo>
                      <a:pt x="756" y="233"/>
                    </a:lnTo>
                    <a:lnTo>
                      <a:pt x="753" y="233"/>
                    </a:lnTo>
                    <a:lnTo>
                      <a:pt x="749" y="230"/>
                    </a:lnTo>
                    <a:lnTo>
                      <a:pt x="746" y="229"/>
                    </a:lnTo>
                    <a:lnTo>
                      <a:pt x="743" y="229"/>
                    </a:lnTo>
                    <a:lnTo>
                      <a:pt x="739" y="229"/>
                    </a:lnTo>
                    <a:lnTo>
                      <a:pt x="735" y="226"/>
                    </a:lnTo>
                    <a:lnTo>
                      <a:pt x="730" y="226"/>
                    </a:lnTo>
                    <a:lnTo>
                      <a:pt x="725" y="226"/>
                    </a:lnTo>
                    <a:lnTo>
                      <a:pt x="722" y="228"/>
                    </a:lnTo>
                    <a:lnTo>
                      <a:pt x="716" y="229"/>
                    </a:lnTo>
                    <a:lnTo>
                      <a:pt x="713" y="229"/>
                    </a:lnTo>
                    <a:lnTo>
                      <a:pt x="709" y="232"/>
                    </a:lnTo>
                    <a:lnTo>
                      <a:pt x="705" y="233"/>
                    </a:lnTo>
                    <a:lnTo>
                      <a:pt x="701" y="235"/>
                    </a:lnTo>
                    <a:lnTo>
                      <a:pt x="696" y="238"/>
                    </a:lnTo>
                    <a:lnTo>
                      <a:pt x="691" y="239"/>
                    </a:lnTo>
                    <a:lnTo>
                      <a:pt x="685" y="242"/>
                    </a:lnTo>
                    <a:lnTo>
                      <a:pt x="683" y="243"/>
                    </a:lnTo>
                    <a:lnTo>
                      <a:pt x="681" y="245"/>
                    </a:lnTo>
                    <a:lnTo>
                      <a:pt x="678" y="246"/>
                    </a:lnTo>
                    <a:lnTo>
                      <a:pt x="675" y="247"/>
                    </a:lnTo>
                    <a:lnTo>
                      <a:pt x="672" y="246"/>
                    </a:lnTo>
                    <a:lnTo>
                      <a:pt x="669" y="246"/>
                    </a:lnTo>
                    <a:lnTo>
                      <a:pt x="666" y="246"/>
                    </a:lnTo>
                    <a:lnTo>
                      <a:pt x="662" y="245"/>
                    </a:lnTo>
                    <a:lnTo>
                      <a:pt x="656" y="243"/>
                    </a:lnTo>
                    <a:lnTo>
                      <a:pt x="651" y="242"/>
                    </a:lnTo>
                    <a:lnTo>
                      <a:pt x="649" y="240"/>
                    </a:lnTo>
                    <a:lnTo>
                      <a:pt x="647" y="239"/>
                    </a:lnTo>
                    <a:lnTo>
                      <a:pt x="644" y="238"/>
                    </a:lnTo>
                    <a:lnTo>
                      <a:pt x="641" y="236"/>
                    </a:lnTo>
                    <a:lnTo>
                      <a:pt x="637" y="236"/>
                    </a:lnTo>
                    <a:lnTo>
                      <a:pt x="632" y="233"/>
                    </a:lnTo>
                    <a:lnTo>
                      <a:pt x="628" y="233"/>
                    </a:lnTo>
                    <a:lnTo>
                      <a:pt x="625" y="230"/>
                    </a:lnTo>
                    <a:lnTo>
                      <a:pt x="621" y="229"/>
                    </a:lnTo>
                    <a:lnTo>
                      <a:pt x="617" y="228"/>
                    </a:lnTo>
                    <a:lnTo>
                      <a:pt x="614" y="226"/>
                    </a:lnTo>
                    <a:lnTo>
                      <a:pt x="610" y="225"/>
                    </a:lnTo>
                    <a:lnTo>
                      <a:pt x="604" y="223"/>
                    </a:lnTo>
                    <a:lnTo>
                      <a:pt x="600" y="220"/>
                    </a:lnTo>
                    <a:lnTo>
                      <a:pt x="597" y="220"/>
                    </a:lnTo>
                    <a:lnTo>
                      <a:pt x="591" y="218"/>
                    </a:lnTo>
                    <a:lnTo>
                      <a:pt x="585" y="218"/>
                    </a:lnTo>
                    <a:lnTo>
                      <a:pt x="581" y="216"/>
                    </a:lnTo>
                    <a:lnTo>
                      <a:pt x="575" y="215"/>
                    </a:lnTo>
                    <a:lnTo>
                      <a:pt x="571" y="213"/>
                    </a:lnTo>
                    <a:lnTo>
                      <a:pt x="566" y="212"/>
                    </a:lnTo>
                    <a:lnTo>
                      <a:pt x="560" y="210"/>
                    </a:lnTo>
                    <a:lnTo>
                      <a:pt x="554" y="210"/>
                    </a:lnTo>
                    <a:lnTo>
                      <a:pt x="550" y="210"/>
                    </a:lnTo>
                    <a:lnTo>
                      <a:pt x="543" y="208"/>
                    </a:lnTo>
                    <a:lnTo>
                      <a:pt x="537" y="208"/>
                    </a:lnTo>
                    <a:lnTo>
                      <a:pt x="531" y="208"/>
                    </a:lnTo>
                    <a:lnTo>
                      <a:pt x="526" y="208"/>
                    </a:lnTo>
                    <a:lnTo>
                      <a:pt x="519" y="206"/>
                    </a:lnTo>
                    <a:lnTo>
                      <a:pt x="513" y="206"/>
                    </a:lnTo>
                    <a:lnTo>
                      <a:pt x="507" y="206"/>
                    </a:lnTo>
                    <a:lnTo>
                      <a:pt x="500" y="206"/>
                    </a:lnTo>
                    <a:lnTo>
                      <a:pt x="494" y="206"/>
                    </a:lnTo>
                    <a:lnTo>
                      <a:pt x="487" y="206"/>
                    </a:lnTo>
                    <a:lnTo>
                      <a:pt x="482" y="208"/>
                    </a:lnTo>
                    <a:lnTo>
                      <a:pt x="475" y="209"/>
                    </a:lnTo>
                    <a:lnTo>
                      <a:pt x="467" y="209"/>
                    </a:lnTo>
                    <a:lnTo>
                      <a:pt x="460" y="210"/>
                    </a:lnTo>
                    <a:lnTo>
                      <a:pt x="453" y="212"/>
                    </a:lnTo>
                    <a:lnTo>
                      <a:pt x="446" y="212"/>
                    </a:lnTo>
                    <a:lnTo>
                      <a:pt x="439" y="215"/>
                    </a:lnTo>
                    <a:lnTo>
                      <a:pt x="432" y="216"/>
                    </a:lnTo>
                    <a:lnTo>
                      <a:pt x="425" y="218"/>
                    </a:lnTo>
                    <a:lnTo>
                      <a:pt x="418" y="220"/>
                    </a:lnTo>
                    <a:lnTo>
                      <a:pt x="411" y="223"/>
                    </a:lnTo>
                    <a:lnTo>
                      <a:pt x="404" y="226"/>
                    </a:lnTo>
                    <a:lnTo>
                      <a:pt x="395" y="229"/>
                    </a:lnTo>
                    <a:lnTo>
                      <a:pt x="388" y="233"/>
                    </a:lnTo>
                    <a:lnTo>
                      <a:pt x="379" y="236"/>
                    </a:lnTo>
                    <a:lnTo>
                      <a:pt x="372" y="242"/>
                    </a:lnTo>
                    <a:lnTo>
                      <a:pt x="364" y="245"/>
                    </a:lnTo>
                    <a:lnTo>
                      <a:pt x="357" y="249"/>
                    </a:lnTo>
                    <a:lnTo>
                      <a:pt x="351" y="252"/>
                    </a:lnTo>
                    <a:lnTo>
                      <a:pt x="344" y="257"/>
                    </a:lnTo>
                    <a:lnTo>
                      <a:pt x="340" y="260"/>
                    </a:lnTo>
                    <a:lnTo>
                      <a:pt x="332" y="265"/>
                    </a:lnTo>
                    <a:lnTo>
                      <a:pt x="327" y="269"/>
                    </a:lnTo>
                    <a:lnTo>
                      <a:pt x="323" y="273"/>
                    </a:lnTo>
                    <a:lnTo>
                      <a:pt x="318" y="277"/>
                    </a:lnTo>
                    <a:lnTo>
                      <a:pt x="314" y="282"/>
                    </a:lnTo>
                    <a:lnTo>
                      <a:pt x="308" y="286"/>
                    </a:lnTo>
                    <a:lnTo>
                      <a:pt x="304" y="292"/>
                    </a:lnTo>
                    <a:lnTo>
                      <a:pt x="300" y="296"/>
                    </a:lnTo>
                    <a:lnTo>
                      <a:pt x="296" y="300"/>
                    </a:lnTo>
                    <a:lnTo>
                      <a:pt x="290" y="304"/>
                    </a:lnTo>
                    <a:lnTo>
                      <a:pt x="288" y="310"/>
                    </a:lnTo>
                    <a:lnTo>
                      <a:pt x="284" y="314"/>
                    </a:lnTo>
                    <a:lnTo>
                      <a:pt x="280" y="320"/>
                    </a:lnTo>
                    <a:lnTo>
                      <a:pt x="277" y="324"/>
                    </a:lnTo>
                    <a:lnTo>
                      <a:pt x="273" y="330"/>
                    </a:lnTo>
                    <a:lnTo>
                      <a:pt x="270" y="334"/>
                    </a:lnTo>
                    <a:lnTo>
                      <a:pt x="269" y="338"/>
                    </a:lnTo>
                    <a:lnTo>
                      <a:pt x="264" y="346"/>
                    </a:lnTo>
                    <a:lnTo>
                      <a:pt x="263" y="350"/>
                    </a:lnTo>
                    <a:lnTo>
                      <a:pt x="260" y="356"/>
                    </a:lnTo>
                    <a:lnTo>
                      <a:pt x="259" y="361"/>
                    </a:lnTo>
                    <a:lnTo>
                      <a:pt x="254" y="366"/>
                    </a:lnTo>
                    <a:lnTo>
                      <a:pt x="253" y="373"/>
                    </a:lnTo>
                    <a:lnTo>
                      <a:pt x="250" y="377"/>
                    </a:lnTo>
                    <a:lnTo>
                      <a:pt x="249" y="383"/>
                    </a:lnTo>
                    <a:lnTo>
                      <a:pt x="247" y="387"/>
                    </a:lnTo>
                    <a:lnTo>
                      <a:pt x="246" y="393"/>
                    </a:lnTo>
                    <a:lnTo>
                      <a:pt x="243" y="398"/>
                    </a:lnTo>
                    <a:lnTo>
                      <a:pt x="243" y="404"/>
                    </a:lnTo>
                    <a:lnTo>
                      <a:pt x="242" y="408"/>
                    </a:lnTo>
                    <a:lnTo>
                      <a:pt x="240" y="414"/>
                    </a:lnTo>
                    <a:lnTo>
                      <a:pt x="239" y="420"/>
                    </a:lnTo>
                    <a:lnTo>
                      <a:pt x="239" y="425"/>
                    </a:lnTo>
                    <a:lnTo>
                      <a:pt x="237" y="431"/>
                    </a:lnTo>
                    <a:lnTo>
                      <a:pt x="236" y="437"/>
                    </a:lnTo>
                    <a:lnTo>
                      <a:pt x="236" y="441"/>
                    </a:lnTo>
                    <a:lnTo>
                      <a:pt x="234" y="447"/>
                    </a:lnTo>
                    <a:lnTo>
                      <a:pt x="233" y="454"/>
                    </a:lnTo>
                    <a:lnTo>
                      <a:pt x="233" y="458"/>
                    </a:lnTo>
                    <a:lnTo>
                      <a:pt x="233" y="464"/>
                    </a:lnTo>
                    <a:lnTo>
                      <a:pt x="233" y="469"/>
                    </a:lnTo>
                    <a:lnTo>
                      <a:pt x="232" y="474"/>
                    </a:lnTo>
                    <a:lnTo>
                      <a:pt x="232" y="479"/>
                    </a:lnTo>
                    <a:lnTo>
                      <a:pt x="232" y="485"/>
                    </a:lnTo>
                    <a:lnTo>
                      <a:pt x="232" y="491"/>
                    </a:lnTo>
                    <a:lnTo>
                      <a:pt x="230" y="495"/>
                    </a:lnTo>
                    <a:lnTo>
                      <a:pt x="230" y="499"/>
                    </a:lnTo>
                    <a:lnTo>
                      <a:pt x="230" y="505"/>
                    </a:lnTo>
                    <a:lnTo>
                      <a:pt x="230" y="511"/>
                    </a:lnTo>
                    <a:lnTo>
                      <a:pt x="230" y="515"/>
                    </a:lnTo>
                    <a:lnTo>
                      <a:pt x="230" y="519"/>
                    </a:lnTo>
                    <a:lnTo>
                      <a:pt x="230" y="525"/>
                    </a:lnTo>
                    <a:lnTo>
                      <a:pt x="232" y="529"/>
                    </a:lnTo>
                    <a:lnTo>
                      <a:pt x="232" y="535"/>
                    </a:lnTo>
                    <a:lnTo>
                      <a:pt x="232" y="539"/>
                    </a:lnTo>
                    <a:lnTo>
                      <a:pt x="232" y="543"/>
                    </a:lnTo>
                    <a:lnTo>
                      <a:pt x="232" y="548"/>
                    </a:lnTo>
                    <a:lnTo>
                      <a:pt x="232" y="552"/>
                    </a:lnTo>
                    <a:lnTo>
                      <a:pt x="233" y="556"/>
                    </a:lnTo>
                    <a:lnTo>
                      <a:pt x="233" y="560"/>
                    </a:lnTo>
                    <a:lnTo>
                      <a:pt x="233" y="566"/>
                    </a:lnTo>
                    <a:lnTo>
                      <a:pt x="233" y="569"/>
                    </a:lnTo>
                    <a:lnTo>
                      <a:pt x="233" y="573"/>
                    </a:lnTo>
                    <a:lnTo>
                      <a:pt x="233" y="576"/>
                    </a:lnTo>
                    <a:lnTo>
                      <a:pt x="234" y="580"/>
                    </a:lnTo>
                    <a:lnTo>
                      <a:pt x="234" y="585"/>
                    </a:lnTo>
                    <a:lnTo>
                      <a:pt x="236" y="589"/>
                    </a:lnTo>
                    <a:lnTo>
                      <a:pt x="236" y="592"/>
                    </a:lnTo>
                    <a:lnTo>
                      <a:pt x="237" y="596"/>
                    </a:lnTo>
                    <a:lnTo>
                      <a:pt x="239" y="599"/>
                    </a:lnTo>
                    <a:lnTo>
                      <a:pt x="239" y="603"/>
                    </a:lnTo>
                    <a:lnTo>
                      <a:pt x="239" y="606"/>
                    </a:lnTo>
                    <a:lnTo>
                      <a:pt x="240" y="610"/>
                    </a:lnTo>
                    <a:lnTo>
                      <a:pt x="242" y="613"/>
                    </a:lnTo>
                    <a:lnTo>
                      <a:pt x="242" y="616"/>
                    </a:lnTo>
                    <a:lnTo>
                      <a:pt x="243" y="620"/>
                    </a:lnTo>
                    <a:lnTo>
                      <a:pt x="244" y="623"/>
                    </a:lnTo>
                    <a:lnTo>
                      <a:pt x="246" y="626"/>
                    </a:lnTo>
                    <a:lnTo>
                      <a:pt x="246" y="629"/>
                    </a:lnTo>
                    <a:lnTo>
                      <a:pt x="247" y="631"/>
                    </a:lnTo>
                    <a:lnTo>
                      <a:pt x="249" y="634"/>
                    </a:lnTo>
                    <a:lnTo>
                      <a:pt x="250" y="637"/>
                    </a:lnTo>
                    <a:lnTo>
                      <a:pt x="251" y="640"/>
                    </a:lnTo>
                    <a:lnTo>
                      <a:pt x="253" y="643"/>
                    </a:lnTo>
                    <a:lnTo>
                      <a:pt x="254" y="646"/>
                    </a:lnTo>
                    <a:lnTo>
                      <a:pt x="257" y="651"/>
                    </a:lnTo>
                    <a:lnTo>
                      <a:pt x="259" y="656"/>
                    </a:lnTo>
                    <a:lnTo>
                      <a:pt x="261" y="660"/>
                    </a:lnTo>
                    <a:lnTo>
                      <a:pt x="264" y="666"/>
                    </a:lnTo>
                    <a:lnTo>
                      <a:pt x="267" y="670"/>
                    </a:lnTo>
                    <a:lnTo>
                      <a:pt x="269" y="674"/>
                    </a:lnTo>
                    <a:lnTo>
                      <a:pt x="270" y="678"/>
                    </a:lnTo>
                    <a:lnTo>
                      <a:pt x="273" y="681"/>
                    </a:lnTo>
                    <a:lnTo>
                      <a:pt x="273" y="684"/>
                    </a:lnTo>
                    <a:lnTo>
                      <a:pt x="276" y="688"/>
                    </a:lnTo>
                    <a:lnTo>
                      <a:pt x="276" y="691"/>
                    </a:lnTo>
                    <a:lnTo>
                      <a:pt x="277" y="694"/>
                    </a:lnTo>
                    <a:lnTo>
                      <a:pt x="277" y="700"/>
                    </a:lnTo>
                    <a:lnTo>
                      <a:pt x="277" y="704"/>
                    </a:lnTo>
                    <a:lnTo>
                      <a:pt x="276" y="707"/>
                    </a:lnTo>
                    <a:lnTo>
                      <a:pt x="271" y="711"/>
                    </a:lnTo>
                    <a:lnTo>
                      <a:pt x="266" y="713"/>
                    </a:lnTo>
                    <a:lnTo>
                      <a:pt x="261" y="714"/>
                    </a:lnTo>
                    <a:lnTo>
                      <a:pt x="257" y="714"/>
                    </a:lnTo>
                    <a:lnTo>
                      <a:pt x="251" y="715"/>
                    </a:lnTo>
                    <a:lnTo>
                      <a:pt x="247" y="715"/>
                    </a:lnTo>
                    <a:lnTo>
                      <a:pt x="242" y="715"/>
                    </a:lnTo>
                    <a:lnTo>
                      <a:pt x="239" y="715"/>
                    </a:lnTo>
                    <a:lnTo>
                      <a:pt x="237" y="715"/>
                    </a:lnTo>
                    <a:lnTo>
                      <a:pt x="233" y="715"/>
                    </a:lnTo>
                    <a:lnTo>
                      <a:pt x="232" y="717"/>
                    </a:lnTo>
                    <a:lnTo>
                      <a:pt x="227" y="717"/>
                    </a:lnTo>
                    <a:lnTo>
                      <a:pt x="223" y="718"/>
                    </a:lnTo>
                    <a:lnTo>
                      <a:pt x="220" y="718"/>
                    </a:lnTo>
                    <a:lnTo>
                      <a:pt x="216" y="720"/>
                    </a:lnTo>
                    <a:lnTo>
                      <a:pt x="212" y="721"/>
                    </a:lnTo>
                    <a:lnTo>
                      <a:pt x="207" y="722"/>
                    </a:lnTo>
                    <a:lnTo>
                      <a:pt x="203" y="725"/>
                    </a:lnTo>
                    <a:lnTo>
                      <a:pt x="199" y="727"/>
                    </a:lnTo>
                    <a:lnTo>
                      <a:pt x="193" y="728"/>
                    </a:lnTo>
                    <a:lnTo>
                      <a:pt x="188" y="731"/>
                    </a:lnTo>
                    <a:lnTo>
                      <a:pt x="185" y="734"/>
                    </a:lnTo>
                    <a:lnTo>
                      <a:pt x="182" y="734"/>
                    </a:lnTo>
                    <a:lnTo>
                      <a:pt x="179" y="735"/>
                    </a:lnTo>
                    <a:lnTo>
                      <a:pt x="176" y="738"/>
                    </a:lnTo>
                    <a:lnTo>
                      <a:pt x="172" y="740"/>
                    </a:lnTo>
                    <a:lnTo>
                      <a:pt x="169" y="741"/>
                    </a:lnTo>
                    <a:lnTo>
                      <a:pt x="165" y="742"/>
                    </a:lnTo>
                    <a:lnTo>
                      <a:pt x="162" y="745"/>
                    </a:lnTo>
                    <a:lnTo>
                      <a:pt x="159" y="747"/>
                    </a:lnTo>
                    <a:lnTo>
                      <a:pt x="155" y="750"/>
                    </a:lnTo>
                    <a:lnTo>
                      <a:pt x="152" y="752"/>
                    </a:lnTo>
                    <a:lnTo>
                      <a:pt x="149" y="757"/>
                    </a:lnTo>
                    <a:lnTo>
                      <a:pt x="144" y="758"/>
                    </a:lnTo>
                    <a:lnTo>
                      <a:pt x="139" y="761"/>
                    </a:lnTo>
                    <a:lnTo>
                      <a:pt x="136" y="762"/>
                    </a:lnTo>
                    <a:lnTo>
                      <a:pt x="134" y="765"/>
                    </a:lnTo>
                    <a:lnTo>
                      <a:pt x="131" y="768"/>
                    </a:lnTo>
                    <a:lnTo>
                      <a:pt x="126" y="771"/>
                    </a:lnTo>
                    <a:lnTo>
                      <a:pt x="125" y="772"/>
                    </a:lnTo>
                    <a:lnTo>
                      <a:pt x="122" y="775"/>
                    </a:lnTo>
                    <a:lnTo>
                      <a:pt x="117" y="779"/>
                    </a:lnTo>
                    <a:lnTo>
                      <a:pt x="114" y="784"/>
                    </a:lnTo>
                    <a:lnTo>
                      <a:pt x="108" y="788"/>
                    </a:lnTo>
                    <a:lnTo>
                      <a:pt x="105" y="792"/>
                    </a:lnTo>
                    <a:lnTo>
                      <a:pt x="102" y="796"/>
                    </a:lnTo>
                    <a:lnTo>
                      <a:pt x="99" y="799"/>
                    </a:lnTo>
                    <a:lnTo>
                      <a:pt x="98" y="802"/>
                    </a:lnTo>
                    <a:lnTo>
                      <a:pt x="97" y="808"/>
                    </a:lnTo>
                    <a:lnTo>
                      <a:pt x="94" y="809"/>
                    </a:lnTo>
                    <a:lnTo>
                      <a:pt x="94" y="812"/>
                    </a:lnTo>
                    <a:lnTo>
                      <a:pt x="92" y="816"/>
                    </a:lnTo>
                    <a:lnTo>
                      <a:pt x="92" y="819"/>
                    </a:lnTo>
                    <a:lnTo>
                      <a:pt x="90" y="822"/>
                    </a:lnTo>
                    <a:lnTo>
                      <a:pt x="90" y="826"/>
                    </a:lnTo>
                    <a:lnTo>
                      <a:pt x="87" y="831"/>
                    </a:lnTo>
                    <a:lnTo>
                      <a:pt x="85" y="832"/>
                    </a:lnTo>
                    <a:lnTo>
                      <a:pt x="82" y="833"/>
                    </a:lnTo>
                    <a:lnTo>
                      <a:pt x="78" y="833"/>
                    </a:lnTo>
                    <a:lnTo>
                      <a:pt x="77" y="833"/>
                    </a:lnTo>
                    <a:lnTo>
                      <a:pt x="74" y="833"/>
                    </a:lnTo>
                    <a:lnTo>
                      <a:pt x="71" y="832"/>
                    </a:lnTo>
                    <a:lnTo>
                      <a:pt x="68" y="832"/>
                    </a:lnTo>
                    <a:lnTo>
                      <a:pt x="64" y="829"/>
                    </a:lnTo>
                    <a:lnTo>
                      <a:pt x="60" y="825"/>
                    </a:lnTo>
                    <a:lnTo>
                      <a:pt x="57" y="822"/>
                    </a:lnTo>
                    <a:lnTo>
                      <a:pt x="55" y="819"/>
                    </a:lnTo>
                    <a:lnTo>
                      <a:pt x="53" y="818"/>
                    </a:lnTo>
                    <a:lnTo>
                      <a:pt x="51" y="815"/>
                    </a:lnTo>
                    <a:lnTo>
                      <a:pt x="48" y="809"/>
                    </a:lnTo>
                    <a:lnTo>
                      <a:pt x="47" y="805"/>
                    </a:lnTo>
                    <a:lnTo>
                      <a:pt x="44" y="799"/>
                    </a:lnTo>
                    <a:lnTo>
                      <a:pt x="43" y="795"/>
                    </a:lnTo>
                    <a:lnTo>
                      <a:pt x="40" y="789"/>
                    </a:lnTo>
                    <a:lnTo>
                      <a:pt x="40" y="785"/>
                    </a:lnTo>
                    <a:lnTo>
                      <a:pt x="36" y="779"/>
                    </a:lnTo>
                    <a:lnTo>
                      <a:pt x="34" y="772"/>
                    </a:lnTo>
                    <a:lnTo>
                      <a:pt x="31" y="765"/>
                    </a:lnTo>
                    <a:lnTo>
                      <a:pt x="30" y="759"/>
                    </a:lnTo>
                    <a:lnTo>
                      <a:pt x="28" y="751"/>
                    </a:lnTo>
                    <a:lnTo>
                      <a:pt x="27" y="744"/>
                    </a:lnTo>
                    <a:lnTo>
                      <a:pt x="24" y="735"/>
                    </a:lnTo>
                    <a:lnTo>
                      <a:pt x="21" y="728"/>
                    </a:lnTo>
                    <a:lnTo>
                      <a:pt x="20" y="721"/>
                    </a:lnTo>
                    <a:lnTo>
                      <a:pt x="18" y="713"/>
                    </a:lnTo>
                    <a:lnTo>
                      <a:pt x="16" y="704"/>
                    </a:lnTo>
                    <a:lnTo>
                      <a:pt x="16" y="694"/>
                    </a:lnTo>
                    <a:lnTo>
                      <a:pt x="13" y="686"/>
                    </a:lnTo>
                    <a:lnTo>
                      <a:pt x="13" y="677"/>
                    </a:lnTo>
                    <a:lnTo>
                      <a:pt x="10" y="667"/>
                    </a:lnTo>
                    <a:lnTo>
                      <a:pt x="9" y="657"/>
                    </a:lnTo>
                    <a:lnTo>
                      <a:pt x="7" y="649"/>
                    </a:lnTo>
                    <a:lnTo>
                      <a:pt x="6" y="639"/>
                    </a:lnTo>
                    <a:lnTo>
                      <a:pt x="6" y="629"/>
                    </a:lnTo>
                    <a:lnTo>
                      <a:pt x="4" y="619"/>
                    </a:lnTo>
                    <a:lnTo>
                      <a:pt x="3" y="607"/>
                    </a:lnTo>
                    <a:lnTo>
                      <a:pt x="3" y="599"/>
                    </a:lnTo>
                    <a:lnTo>
                      <a:pt x="1" y="589"/>
                    </a:lnTo>
                    <a:lnTo>
                      <a:pt x="0" y="577"/>
                    </a:lnTo>
                    <a:lnTo>
                      <a:pt x="0" y="567"/>
                    </a:lnTo>
                    <a:lnTo>
                      <a:pt x="0" y="556"/>
                    </a:lnTo>
                    <a:lnTo>
                      <a:pt x="0" y="545"/>
                    </a:lnTo>
                    <a:lnTo>
                      <a:pt x="0" y="535"/>
                    </a:lnTo>
                    <a:lnTo>
                      <a:pt x="0" y="525"/>
                    </a:lnTo>
                    <a:lnTo>
                      <a:pt x="0" y="513"/>
                    </a:lnTo>
                    <a:lnTo>
                      <a:pt x="0" y="502"/>
                    </a:lnTo>
                    <a:lnTo>
                      <a:pt x="0" y="492"/>
                    </a:lnTo>
                    <a:lnTo>
                      <a:pt x="1" y="482"/>
                    </a:lnTo>
                    <a:lnTo>
                      <a:pt x="3" y="469"/>
                    </a:lnTo>
                    <a:lnTo>
                      <a:pt x="3" y="459"/>
                    </a:lnTo>
                    <a:lnTo>
                      <a:pt x="4" y="448"/>
                    </a:lnTo>
                    <a:lnTo>
                      <a:pt x="6" y="438"/>
                    </a:lnTo>
                    <a:lnTo>
                      <a:pt x="9" y="427"/>
                    </a:lnTo>
                    <a:lnTo>
                      <a:pt x="9" y="415"/>
                    </a:lnTo>
                    <a:lnTo>
                      <a:pt x="11" y="405"/>
                    </a:lnTo>
                    <a:lnTo>
                      <a:pt x="13" y="394"/>
                    </a:lnTo>
                    <a:lnTo>
                      <a:pt x="16" y="384"/>
                    </a:lnTo>
                    <a:lnTo>
                      <a:pt x="18" y="374"/>
                    </a:lnTo>
                    <a:lnTo>
                      <a:pt x="21" y="363"/>
                    </a:lnTo>
                    <a:lnTo>
                      <a:pt x="24" y="354"/>
                    </a:lnTo>
                    <a:lnTo>
                      <a:pt x="27" y="343"/>
                    </a:lnTo>
                    <a:lnTo>
                      <a:pt x="30" y="333"/>
                    </a:lnTo>
                    <a:lnTo>
                      <a:pt x="34" y="324"/>
                    </a:lnTo>
                    <a:lnTo>
                      <a:pt x="40" y="313"/>
                    </a:lnTo>
                    <a:lnTo>
                      <a:pt x="44" y="304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1"/>
              <p:cNvSpPr>
                <a:spLocks/>
              </p:cNvSpPr>
              <p:nvPr/>
            </p:nvSpPr>
            <p:spPr bwMode="auto">
              <a:xfrm>
                <a:off x="1923" y="937"/>
                <a:ext cx="81" cy="29"/>
              </a:xfrm>
              <a:custGeom>
                <a:avLst/>
                <a:gdLst>
                  <a:gd name="T0" fmla="*/ 9 w 243"/>
                  <a:gd name="T1" fmla="*/ 0 h 87"/>
                  <a:gd name="T2" fmla="*/ 10 w 243"/>
                  <a:gd name="T3" fmla="*/ 0 h 87"/>
                  <a:gd name="T4" fmla="*/ 12 w 243"/>
                  <a:gd name="T5" fmla="*/ 0 h 87"/>
                  <a:gd name="T6" fmla="*/ 13 w 243"/>
                  <a:gd name="T7" fmla="*/ 0 h 87"/>
                  <a:gd name="T8" fmla="*/ 14 w 243"/>
                  <a:gd name="T9" fmla="*/ 0 h 87"/>
                  <a:gd name="T10" fmla="*/ 15 w 243"/>
                  <a:gd name="T11" fmla="*/ 0 h 87"/>
                  <a:gd name="T12" fmla="*/ 17 w 243"/>
                  <a:gd name="T13" fmla="*/ 0 h 87"/>
                  <a:gd name="T14" fmla="*/ 18 w 243"/>
                  <a:gd name="T15" fmla="*/ 0 h 87"/>
                  <a:gd name="T16" fmla="*/ 19 w 243"/>
                  <a:gd name="T17" fmla="*/ 1 h 87"/>
                  <a:gd name="T18" fmla="*/ 21 w 243"/>
                  <a:gd name="T19" fmla="*/ 1 h 87"/>
                  <a:gd name="T20" fmla="*/ 22 w 243"/>
                  <a:gd name="T21" fmla="*/ 2 h 87"/>
                  <a:gd name="T22" fmla="*/ 24 w 243"/>
                  <a:gd name="T23" fmla="*/ 3 h 87"/>
                  <a:gd name="T24" fmla="*/ 25 w 243"/>
                  <a:gd name="T25" fmla="*/ 3 h 87"/>
                  <a:gd name="T26" fmla="*/ 26 w 243"/>
                  <a:gd name="T27" fmla="*/ 4 h 87"/>
                  <a:gd name="T28" fmla="*/ 27 w 243"/>
                  <a:gd name="T29" fmla="*/ 5 h 87"/>
                  <a:gd name="T30" fmla="*/ 26 w 243"/>
                  <a:gd name="T31" fmla="*/ 6 h 87"/>
                  <a:gd name="T32" fmla="*/ 25 w 243"/>
                  <a:gd name="T33" fmla="*/ 7 h 87"/>
                  <a:gd name="T34" fmla="*/ 24 w 243"/>
                  <a:gd name="T35" fmla="*/ 7 h 87"/>
                  <a:gd name="T36" fmla="*/ 23 w 243"/>
                  <a:gd name="T37" fmla="*/ 6 h 87"/>
                  <a:gd name="T38" fmla="*/ 22 w 243"/>
                  <a:gd name="T39" fmla="*/ 6 h 87"/>
                  <a:gd name="T40" fmla="*/ 20 w 243"/>
                  <a:gd name="T41" fmla="*/ 6 h 87"/>
                  <a:gd name="T42" fmla="*/ 19 w 243"/>
                  <a:gd name="T43" fmla="*/ 6 h 87"/>
                  <a:gd name="T44" fmla="*/ 18 w 243"/>
                  <a:gd name="T45" fmla="*/ 5 h 87"/>
                  <a:gd name="T46" fmla="*/ 16 w 243"/>
                  <a:gd name="T47" fmla="*/ 5 h 87"/>
                  <a:gd name="T48" fmla="*/ 15 w 243"/>
                  <a:gd name="T49" fmla="*/ 5 h 87"/>
                  <a:gd name="T50" fmla="*/ 13 w 243"/>
                  <a:gd name="T51" fmla="*/ 6 h 87"/>
                  <a:gd name="T52" fmla="*/ 11 w 243"/>
                  <a:gd name="T53" fmla="*/ 6 h 87"/>
                  <a:gd name="T54" fmla="*/ 10 w 243"/>
                  <a:gd name="T55" fmla="*/ 7 h 87"/>
                  <a:gd name="T56" fmla="*/ 9 w 243"/>
                  <a:gd name="T57" fmla="*/ 7 h 87"/>
                  <a:gd name="T58" fmla="*/ 7 w 243"/>
                  <a:gd name="T59" fmla="*/ 8 h 87"/>
                  <a:gd name="T60" fmla="*/ 6 w 243"/>
                  <a:gd name="T61" fmla="*/ 9 h 87"/>
                  <a:gd name="T62" fmla="*/ 5 w 243"/>
                  <a:gd name="T63" fmla="*/ 9 h 87"/>
                  <a:gd name="T64" fmla="*/ 4 w 243"/>
                  <a:gd name="T65" fmla="*/ 9 h 87"/>
                  <a:gd name="T66" fmla="*/ 3 w 243"/>
                  <a:gd name="T67" fmla="*/ 10 h 87"/>
                  <a:gd name="T68" fmla="*/ 1 w 243"/>
                  <a:gd name="T69" fmla="*/ 9 h 87"/>
                  <a:gd name="T70" fmla="*/ 0 w 243"/>
                  <a:gd name="T71" fmla="*/ 8 h 87"/>
                  <a:gd name="T72" fmla="*/ 0 w 243"/>
                  <a:gd name="T73" fmla="*/ 7 h 87"/>
                  <a:gd name="T74" fmla="*/ 0 w 243"/>
                  <a:gd name="T75" fmla="*/ 6 h 87"/>
                  <a:gd name="T76" fmla="*/ 1 w 243"/>
                  <a:gd name="T77" fmla="*/ 4 h 87"/>
                  <a:gd name="T78" fmla="*/ 2 w 243"/>
                  <a:gd name="T79" fmla="*/ 4 h 87"/>
                  <a:gd name="T80" fmla="*/ 3 w 243"/>
                  <a:gd name="T81" fmla="*/ 3 h 87"/>
                  <a:gd name="T82" fmla="*/ 4 w 243"/>
                  <a:gd name="T83" fmla="*/ 2 h 87"/>
                  <a:gd name="T84" fmla="*/ 5 w 243"/>
                  <a:gd name="T85" fmla="*/ 2 h 87"/>
                  <a:gd name="T86" fmla="*/ 7 w 243"/>
                  <a:gd name="T87" fmla="*/ 1 h 87"/>
                  <a:gd name="T88" fmla="*/ 8 w 243"/>
                  <a:gd name="T89" fmla="*/ 1 h 87"/>
                  <a:gd name="T90" fmla="*/ 9 w 243"/>
                  <a:gd name="T91" fmla="*/ 1 h 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3" h="87">
                    <a:moveTo>
                      <a:pt x="77" y="6"/>
                    </a:moveTo>
                    <a:lnTo>
                      <a:pt x="80" y="4"/>
                    </a:lnTo>
                    <a:lnTo>
                      <a:pt x="83" y="3"/>
                    </a:lnTo>
                    <a:lnTo>
                      <a:pt x="86" y="3"/>
                    </a:lnTo>
                    <a:lnTo>
                      <a:pt x="90" y="3"/>
                    </a:lnTo>
                    <a:lnTo>
                      <a:pt x="94" y="1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6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1"/>
                    </a:lnTo>
                    <a:lnTo>
                      <a:pt x="150" y="3"/>
                    </a:lnTo>
                    <a:lnTo>
                      <a:pt x="154" y="3"/>
                    </a:lnTo>
                    <a:lnTo>
                      <a:pt x="157" y="3"/>
                    </a:lnTo>
                    <a:lnTo>
                      <a:pt x="161" y="4"/>
                    </a:lnTo>
                    <a:lnTo>
                      <a:pt x="165" y="6"/>
                    </a:lnTo>
                    <a:lnTo>
                      <a:pt x="170" y="7"/>
                    </a:lnTo>
                    <a:lnTo>
                      <a:pt x="175" y="7"/>
                    </a:lnTo>
                    <a:lnTo>
                      <a:pt x="180" y="10"/>
                    </a:lnTo>
                    <a:lnTo>
                      <a:pt x="182" y="11"/>
                    </a:lnTo>
                    <a:lnTo>
                      <a:pt x="188" y="13"/>
                    </a:lnTo>
                    <a:lnTo>
                      <a:pt x="192" y="16"/>
                    </a:lnTo>
                    <a:lnTo>
                      <a:pt x="197" y="17"/>
                    </a:lnTo>
                    <a:lnTo>
                      <a:pt x="202" y="18"/>
                    </a:lnTo>
                    <a:lnTo>
                      <a:pt x="207" y="21"/>
                    </a:lnTo>
                    <a:lnTo>
                      <a:pt x="211" y="23"/>
                    </a:lnTo>
                    <a:lnTo>
                      <a:pt x="214" y="26"/>
                    </a:lnTo>
                    <a:lnTo>
                      <a:pt x="218" y="27"/>
                    </a:lnTo>
                    <a:lnTo>
                      <a:pt x="221" y="28"/>
                    </a:lnTo>
                    <a:lnTo>
                      <a:pt x="224" y="31"/>
                    </a:lnTo>
                    <a:lnTo>
                      <a:pt x="228" y="33"/>
                    </a:lnTo>
                    <a:lnTo>
                      <a:pt x="231" y="36"/>
                    </a:lnTo>
                    <a:lnTo>
                      <a:pt x="235" y="37"/>
                    </a:lnTo>
                    <a:lnTo>
                      <a:pt x="238" y="40"/>
                    </a:lnTo>
                    <a:lnTo>
                      <a:pt x="241" y="43"/>
                    </a:lnTo>
                    <a:lnTo>
                      <a:pt x="243" y="45"/>
                    </a:lnTo>
                    <a:lnTo>
                      <a:pt x="243" y="50"/>
                    </a:lnTo>
                    <a:lnTo>
                      <a:pt x="241" y="54"/>
                    </a:lnTo>
                    <a:lnTo>
                      <a:pt x="238" y="55"/>
                    </a:lnTo>
                    <a:lnTo>
                      <a:pt x="235" y="57"/>
                    </a:lnTo>
                    <a:lnTo>
                      <a:pt x="232" y="58"/>
                    </a:lnTo>
                    <a:lnTo>
                      <a:pt x="228" y="60"/>
                    </a:lnTo>
                    <a:lnTo>
                      <a:pt x="222" y="60"/>
                    </a:lnTo>
                    <a:lnTo>
                      <a:pt x="216" y="60"/>
                    </a:lnTo>
                    <a:lnTo>
                      <a:pt x="214" y="60"/>
                    </a:lnTo>
                    <a:lnTo>
                      <a:pt x="211" y="60"/>
                    </a:lnTo>
                    <a:lnTo>
                      <a:pt x="208" y="60"/>
                    </a:lnTo>
                    <a:lnTo>
                      <a:pt x="205" y="58"/>
                    </a:lnTo>
                    <a:lnTo>
                      <a:pt x="202" y="57"/>
                    </a:lnTo>
                    <a:lnTo>
                      <a:pt x="198" y="57"/>
                    </a:lnTo>
                    <a:lnTo>
                      <a:pt x="194" y="55"/>
                    </a:lnTo>
                    <a:lnTo>
                      <a:pt x="191" y="54"/>
                    </a:lnTo>
                    <a:lnTo>
                      <a:pt x="188" y="54"/>
                    </a:lnTo>
                    <a:lnTo>
                      <a:pt x="184" y="53"/>
                    </a:lnTo>
                    <a:lnTo>
                      <a:pt x="181" y="53"/>
                    </a:lnTo>
                    <a:lnTo>
                      <a:pt x="177" y="51"/>
                    </a:lnTo>
                    <a:lnTo>
                      <a:pt x="174" y="50"/>
                    </a:lnTo>
                    <a:lnTo>
                      <a:pt x="168" y="50"/>
                    </a:lnTo>
                    <a:lnTo>
                      <a:pt x="164" y="47"/>
                    </a:lnTo>
                    <a:lnTo>
                      <a:pt x="161" y="47"/>
                    </a:lnTo>
                    <a:lnTo>
                      <a:pt x="157" y="47"/>
                    </a:lnTo>
                    <a:lnTo>
                      <a:pt x="151" y="45"/>
                    </a:lnTo>
                    <a:lnTo>
                      <a:pt x="148" y="45"/>
                    </a:lnTo>
                    <a:lnTo>
                      <a:pt x="143" y="47"/>
                    </a:lnTo>
                    <a:lnTo>
                      <a:pt x="138" y="47"/>
                    </a:lnTo>
                    <a:lnTo>
                      <a:pt x="133" y="47"/>
                    </a:lnTo>
                    <a:lnTo>
                      <a:pt x="128" y="47"/>
                    </a:lnTo>
                    <a:lnTo>
                      <a:pt x="124" y="50"/>
                    </a:lnTo>
                    <a:lnTo>
                      <a:pt x="118" y="51"/>
                    </a:lnTo>
                    <a:lnTo>
                      <a:pt x="113" y="53"/>
                    </a:lnTo>
                    <a:lnTo>
                      <a:pt x="108" y="54"/>
                    </a:lnTo>
                    <a:lnTo>
                      <a:pt x="103" y="57"/>
                    </a:lnTo>
                    <a:lnTo>
                      <a:pt x="100" y="58"/>
                    </a:lnTo>
                    <a:lnTo>
                      <a:pt x="97" y="60"/>
                    </a:lnTo>
                    <a:lnTo>
                      <a:pt x="94" y="60"/>
                    </a:lnTo>
                    <a:lnTo>
                      <a:pt x="93" y="63"/>
                    </a:lnTo>
                    <a:lnTo>
                      <a:pt x="86" y="64"/>
                    </a:lnTo>
                    <a:lnTo>
                      <a:pt x="81" y="67"/>
                    </a:lnTo>
                    <a:lnTo>
                      <a:pt x="76" y="68"/>
                    </a:lnTo>
                    <a:lnTo>
                      <a:pt x="72" y="71"/>
                    </a:lnTo>
                    <a:lnTo>
                      <a:pt x="67" y="71"/>
                    </a:lnTo>
                    <a:lnTo>
                      <a:pt x="63" y="74"/>
                    </a:lnTo>
                    <a:lnTo>
                      <a:pt x="57" y="75"/>
                    </a:lnTo>
                    <a:lnTo>
                      <a:pt x="53" y="78"/>
                    </a:lnTo>
                    <a:lnTo>
                      <a:pt x="49" y="78"/>
                    </a:lnTo>
                    <a:lnTo>
                      <a:pt x="46" y="81"/>
                    </a:lnTo>
                    <a:lnTo>
                      <a:pt x="42" y="81"/>
                    </a:lnTo>
                    <a:lnTo>
                      <a:pt x="39" y="84"/>
                    </a:lnTo>
                    <a:lnTo>
                      <a:pt x="36" y="84"/>
                    </a:lnTo>
                    <a:lnTo>
                      <a:pt x="32" y="85"/>
                    </a:lnTo>
                    <a:lnTo>
                      <a:pt x="29" y="85"/>
                    </a:lnTo>
                    <a:lnTo>
                      <a:pt x="26" y="87"/>
                    </a:lnTo>
                    <a:lnTo>
                      <a:pt x="23" y="87"/>
                    </a:lnTo>
                    <a:lnTo>
                      <a:pt x="20" y="87"/>
                    </a:lnTo>
                    <a:lnTo>
                      <a:pt x="15" y="87"/>
                    </a:lnTo>
                    <a:lnTo>
                      <a:pt x="10" y="85"/>
                    </a:lnTo>
                    <a:lnTo>
                      <a:pt x="6" y="82"/>
                    </a:lnTo>
                    <a:lnTo>
                      <a:pt x="3" y="80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2" y="54"/>
                    </a:lnTo>
                    <a:lnTo>
                      <a:pt x="5" y="50"/>
                    </a:lnTo>
                    <a:lnTo>
                      <a:pt x="9" y="44"/>
                    </a:lnTo>
                    <a:lnTo>
                      <a:pt x="12" y="40"/>
                    </a:lnTo>
                    <a:lnTo>
                      <a:pt x="15" y="37"/>
                    </a:lnTo>
                    <a:lnTo>
                      <a:pt x="18" y="36"/>
                    </a:lnTo>
                    <a:lnTo>
                      <a:pt x="20" y="33"/>
                    </a:lnTo>
                    <a:lnTo>
                      <a:pt x="23" y="31"/>
                    </a:lnTo>
                    <a:lnTo>
                      <a:pt x="26" y="28"/>
                    </a:lnTo>
                    <a:lnTo>
                      <a:pt x="29" y="26"/>
                    </a:lnTo>
                    <a:lnTo>
                      <a:pt x="32" y="24"/>
                    </a:lnTo>
                    <a:lnTo>
                      <a:pt x="36" y="23"/>
                    </a:lnTo>
                    <a:lnTo>
                      <a:pt x="39" y="21"/>
                    </a:lnTo>
                    <a:lnTo>
                      <a:pt x="42" y="18"/>
                    </a:lnTo>
                    <a:lnTo>
                      <a:pt x="46" y="17"/>
                    </a:lnTo>
                    <a:lnTo>
                      <a:pt x="49" y="16"/>
                    </a:lnTo>
                    <a:lnTo>
                      <a:pt x="52" y="14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64" y="10"/>
                    </a:lnTo>
                    <a:lnTo>
                      <a:pt x="67" y="7"/>
                    </a:lnTo>
                    <a:lnTo>
                      <a:pt x="70" y="7"/>
                    </a:lnTo>
                    <a:lnTo>
                      <a:pt x="73" y="6"/>
                    </a:lnTo>
                    <a:lnTo>
                      <a:pt x="7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2"/>
              <p:cNvSpPr>
                <a:spLocks/>
              </p:cNvSpPr>
              <p:nvPr/>
            </p:nvSpPr>
            <p:spPr bwMode="auto">
              <a:xfrm>
                <a:off x="2190" y="1213"/>
                <a:ext cx="34" cy="110"/>
              </a:xfrm>
              <a:custGeom>
                <a:avLst/>
                <a:gdLst>
                  <a:gd name="T0" fmla="*/ 2 w 102"/>
                  <a:gd name="T1" fmla="*/ 12 h 330"/>
                  <a:gd name="T2" fmla="*/ 2 w 102"/>
                  <a:gd name="T3" fmla="*/ 13 h 330"/>
                  <a:gd name="T4" fmla="*/ 2 w 102"/>
                  <a:gd name="T5" fmla="*/ 14 h 330"/>
                  <a:gd name="T6" fmla="*/ 2 w 102"/>
                  <a:gd name="T7" fmla="*/ 16 h 330"/>
                  <a:gd name="T8" fmla="*/ 2 w 102"/>
                  <a:gd name="T9" fmla="*/ 17 h 330"/>
                  <a:gd name="T10" fmla="*/ 2 w 102"/>
                  <a:gd name="T11" fmla="*/ 19 h 330"/>
                  <a:gd name="T12" fmla="*/ 2 w 102"/>
                  <a:gd name="T13" fmla="*/ 20 h 330"/>
                  <a:gd name="T14" fmla="*/ 2 w 102"/>
                  <a:gd name="T15" fmla="*/ 22 h 330"/>
                  <a:gd name="T16" fmla="*/ 2 w 102"/>
                  <a:gd name="T17" fmla="*/ 23 h 330"/>
                  <a:gd name="T18" fmla="*/ 2 w 102"/>
                  <a:gd name="T19" fmla="*/ 25 h 330"/>
                  <a:gd name="T20" fmla="*/ 2 w 102"/>
                  <a:gd name="T21" fmla="*/ 27 h 330"/>
                  <a:gd name="T22" fmla="*/ 2 w 102"/>
                  <a:gd name="T23" fmla="*/ 28 h 330"/>
                  <a:gd name="T24" fmla="*/ 2 w 102"/>
                  <a:gd name="T25" fmla="*/ 29 h 330"/>
                  <a:gd name="T26" fmla="*/ 2 w 102"/>
                  <a:gd name="T27" fmla="*/ 30 h 330"/>
                  <a:gd name="T28" fmla="*/ 2 w 102"/>
                  <a:gd name="T29" fmla="*/ 32 h 330"/>
                  <a:gd name="T30" fmla="*/ 2 w 102"/>
                  <a:gd name="T31" fmla="*/ 33 h 330"/>
                  <a:gd name="T32" fmla="*/ 2 w 102"/>
                  <a:gd name="T33" fmla="*/ 34 h 330"/>
                  <a:gd name="T34" fmla="*/ 3 w 102"/>
                  <a:gd name="T35" fmla="*/ 35 h 330"/>
                  <a:gd name="T36" fmla="*/ 4 w 102"/>
                  <a:gd name="T37" fmla="*/ 36 h 330"/>
                  <a:gd name="T38" fmla="*/ 5 w 102"/>
                  <a:gd name="T39" fmla="*/ 36 h 330"/>
                  <a:gd name="T40" fmla="*/ 7 w 102"/>
                  <a:gd name="T41" fmla="*/ 36 h 330"/>
                  <a:gd name="T42" fmla="*/ 8 w 102"/>
                  <a:gd name="T43" fmla="*/ 36 h 330"/>
                  <a:gd name="T44" fmla="*/ 9 w 102"/>
                  <a:gd name="T45" fmla="*/ 35 h 330"/>
                  <a:gd name="T46" fmla="*/ 10 w 102"/>
                  <a:gd name="T47" fmla="*/ 34 h 330"/>
                  <a:gd name="T48" fmla="*/ 11 w 102"/>
                  <a:gd name="T49" fmla="*/ 33 h 330"/>
                  <a:gd name="T50" fmla="*/ 11 w 102"/>
                  <a:gd name="T51" fmla="*/ 31 h 330"/>
                  <a:gd name="T52" fmla="*/ 11 w 102"/>
                  <a:gd name="T53" fmla="*/ 30 h 330"/>
                  <a:gd name="T54" fmla="*/ 11 w 102"/>
                  <a:gd name="T55" fmla="*/ 28 h 330"/>
                  <a:gd name="T56" fmla="*/ 11 w 102"/>
                  <a:gd name="T57" fmla="*/ 27 h 330"/>
                  <a:gd name="T58" fmla="*/ 11 w 102"/>
                  <a:gd name="T59" fmla="*/ 25 h 330"/>
                  <a:gd name="T60" fmla="*/ 11 w 102"/>
                  <a:gd name="T61" fmla="*/ 24 h 330"/>
                  <a:gd name="T62" fmla="*/ 11 w 102"/>
                  <a:gd name="T63" fmla="*/ 23 h 330"/>
                  <a:gd name="T64" fmla="*/ 11 w 102"/>
                  <a:gd name="T65" fmla="*/ 22 h 330"/>
                  <a:gd name="T66" fmla="*/ 10 w 102"/>
                  <a:gd name="T67" fmla="*/ 21 h 330"/>
                  <a:gd name="T68" fmla="*/ 10 w 102"/>
                  <a:gd name="T69" fmla="*/ 19 h 330"/>
                  <a:gd name="T70" fmla="*/ 10 w 102"/>
                  <a:gd name="T71" fmla="*/ 18 h 330"/>
                  <a:gd name="T72" fmla="*/ 9 w 102"/>
                  <a:gd name="T73" fmla="*/ 16 h 330"/>
                  <a:gd name="T74" fmla="*/ 9 w 102"/>
                  <a:gd name="T75" fmla="*/ 14 h 330"/>
                  <a:gd name="T76" fmla="*/ 8 w 102"/>
                  <a:gd name="T77" fmla="*/ 13 h 330"/>
                  <a:gd name="T78" fmla="*/ 8 w 102"/>
                  <a:gd name="T79" fmla="*/ 11 h 330"/>
                  <a:gd name="T80" fmla="*/ 7 w 102"/>
                  <a:gd name="T81" fmla="*/ 9 h 330"/>
                  <a:gd name="T82" fmla="*/ 7 w 102"/>
                  <a:gd name="T83" fmla="*/ 8 h 330"/>
                  <a:gd name="T84" fmla="*/ 6 w 102"/>
                  <a:gd name="T85" fmla="*/ 6 h 330"/>
                  <a:gd name="T86" fmla="*/ 6 w 102"/>
                  <a:gd name="T87" fmla="*/ 5 h 330"/>
                  <a:gd name="T88" fmla="*/ 5 w 102"/>
                  <a:gd name="T89" fmla="*/ 3 h 330"/>
                  <a:gd name="T90" fmla="*/ 4 w 102"/>
                  <a:gd name="T91" fmla="*/ 2 h 330"/>
                  <a:gd name="T92" fmla="*/ 4 w 102"/>
                  <a:gd name="T93" fmla="*/ 2 h 330"/>
                  <a:gd name="T94" fmla="*/ 3 w 102"/>
                  <a:gd name="T95" fmla="*/ 0 h 330"/>
                  <a:gd name="T96" fmla="*/ 2 w 102"/>
                  <a:gd name="T97" fmla="*/ 0 h 330"/>
                  <a:gd name="T98" fmla="*/ 0 w 102"/>
                  <a:gd name="T99" fmla="*/ 2 h 330"/>
                  <a:gd name="T100" fmla="*/ 0 w 102"/>
                  <a:gd name="T101" fmla="*/ 2 h 330"/>
                  <a:gd name="T102" fmla="*/ 0 w 102"/>
                  <a:gd name="T103" fmla="*/ 4 h 330"/>
                  <a:gd name="T104" fmla="*/ 0 w 102"/>
                  <a:gd name="T105" fmla="*/ 5 h 330"/>
                  <a:gd name="T106" fmla="*/ 0 w 102"/>
                  <a:gd name="T107" fmla="*/ 6 h 330"/>
                  <a:gd name="T108" fmla="*/ 1 w 102"/>
                  <a:gd name="T109" fmla="*/ 7 h 330"/>
                  <a:gd name="T110" fmla="*/ 1 w 102"/>
                  <a:gd name="T111" fmla="*/ 9 h 330"/>
                  <a:gd name="T112" fmla="*/ 2 w 102"/>
                  <a:gd name="T113" fmla="*/ 9 h 330"/>
                  <a:gd name="T114" fmla="*/ 2 w 102"/>
                  <a:gd name="T115" fmla="*/ 11 h 33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02" h="330">
                    <a:moveTo>
                      <a:pt x="18" y="99"/>
                    </a:moveTo>
                    <a:lnTo>
                      <a:pt x="18" y="102"/>
                    </a:lnTo>
                    <a:lnTo>
                      <a:pt x="18" y="105"/>
                    </a:lnTo>
                    <a:lnTo>
                      <a:pt x="18" y="109"/>
                    </a:lnTo>
                    <a:lnTo>
                      <a:pt x="20" y="112"/>
                    </a:lnTo>
                    <a:lnTo>
                      <a:pt x="20" y="116"/>
                    </a:lnTo>
                    <a:lnTo>
                      <a:pt x="21" y="119"/>
                    </a:lnTo>
                    <a:lnTo>
                      <a:pt x="21" y="125"/>
                    </a:lnTo>
                    <a:lnTo>
                      <a:pt x="21" y="129"/>
                    </a:lnTo>
                    <a:lnTo>
                      <a:pt x="21" y="132"/>
                    </a:lnTo>
                    <a:lnTo>
                      <a:pt x="21" y="136"/>
                    </a:lnTo>
                    <a:lnTo>
                      <a:pt x="21" y="140"/>
                    </a:lnTo>
                    <a:lnTo>
                      <a:pt x="21" y="145"/>
                    </a:lnTo>
                    <a:lnTo>
                      <a:pt x="21" y="150"/>
                    </a:lnTo>
                    <a:lnTo>
                      <a:pt x="21" y="155"/>
                    </a:lnTo>
                    <a:lnTo>
                      <a:pt x="21" y="159"/>
                    </a:lnTo>
                    <a:lnTo>
                      <a:pt x="23" y="163"/>
                    </a:lnTo>
                    <a:lnTo>
                      <a:pt x="21" y="168"/>
                    </a:lnTo>
                    <a:lnTo>
                      <a:pt x="21" y="172"/>
                    </a:lnTo>
                    <a:lnTo>
                      <a:pt x="21" y="177"/>
                    </a:lnTo>
                    <a:lnTo>
                      <a:pt x="21" y="182"/>
                    </a:lnTo>
                    <a:lnTo>
                      <a:pt x="20" y="187"/>
                    </a:lnTo>
                    <a:lnTo>
                      <a:pt x="20" y="190"/>
                    </a:lnTo>
                    <a:lnTo>
                      <a:pt x="20" y="196"/>
                    </a:lnTo>
                    <a:lnTo>
                      <a:pt x="20" y="200"/>
                    </a:lnTo>
                    <a:lnTo>
                      <a:pt x="18" y="206"/>
                    </a:lnTo>
                    <a:lnTo>
                      <a:pt x="18" y="210"/>
                    </a:lnTo>
                    <a:lnTo>
                      <a:pt x="18" y="214"/>
                    </a:lnTo>
                    <a:lnTo>
                      <a:pt x="18" y="219"/>
                    </a:lnTo>
                    <a:lnTo>
                      <a:pt x="18" y="224"/>
                    </a:lnTo>
                    <a:lnTo>
                      <a:pt x="18" y="227"/>
                    </a:lnTo>
                    <a:lnTo>
                      <a:pt x="18" y="233"/>
                    </a:lnTo>
                    <a:lnTo>
                      <a:pt x="18" y="239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5" y="250"/>
                    </a:lnTo>
                    <a:lnTo>
                      <a:pt x="15" y="254"/>
                    </a:lnTo>
                    <a:lnTo>
                      <a:pt x="15" y="259"/>
                    </a:lnTo>
                    <a:lnTo>
                      <a:pt x="15" y="263"/>
                    </a:lnTo>
                    <a:lnTo>
                      <a:pt x="15" y="267"/>
                    </a:lnTo>
                    <a:lnTo>
                      <a:pt x="17" y="271"/>
                    </a:lnTo>
                    <a:lnTo>
                      <a:pt x="17" y="274"/>
                    </a:lnTo>
                    <a:lnTo>
                      <a:pt x="17" y="278"/>
                    </a:lnTo>
                    <a:lnTo>
                      <a:pt x="17" y="281"/>
                    </a:lnTo>
                    <a:lnTo>
                      <a:pt x="17" y="287"/>
                    </a:lnTo>
                    <a:lnTo>
                      <a:pt x="17" y="290"/>
                    </a:lnTo>
                    <a:lnTo>
                      <a:pt x="18" y="293"/>
                    </a:lnTo>
                    <a:lnTo>
                      <a:pt x="18" y="296"/>
                    </a:lnTo>
                    <a:lnTo>
                      <a:pt x="18" y="300"/>
                    </a:lnTo>
                    <a:lnTo>
                      <a:pt x="18" y="303"/>
                    </a:lnTo>
                    <a:lnTo>
                      <a:pt x="20" y="305"/>
                    </a:lnTo>
                    <a:lnTo>
                      <a:pt x="21" y="308"/>
                    </a:lnTo>
                    <a:lnTo>
                      <a:pt x="23" y="310"/>
                    </a:lnTo>
                    <a:lnTo>
                      <a:pt x="25" y="315"/>
                    </a:lnTo>
                    <a:lnTo>
                      <a:pt x="28" y="320"/>
                    </a:lnTo>
                    <a:lnTo>
                      <a:pt x="31" y="323"/>
                    </a:lnTo>
                    <a:lnTo>
                      <a:pt x="34" y="325"/>
                    </a:lnTo>
                    <a:lnTo>
                      <a:pt x="40" y="327"/>
                    </a:lnTo>
                    <a:lnTo>
                      <a:pt x="44" y="328"/>
                    </a:lnTo>
                    <a:lnTo>
                      <a:pt x="48" y="328"/>
                    </a:lnTo>
                    <a:lnTo>
                      <a:pt x="54" y="330"/>
                    </a:lnTo>
                    <a:lnTo>
                      <a:pt x="58" y="328"/>
                    </a:lnTo>
                    <a:lnTo>
                      <a:pt x="62" y="328"/>
                    </a:lnTo>
                    <a:lnTo>
                      <a:pt x="65" y="327"/>
                    </a:lnTo>
                    <a:lnTo>
                      <a:pt x="69" y="325"/>
                    </a:lnTo>
                    <a:lnTo>
                      <a:pt x="72" y="324"/>
                    </a:lnTo>
                    <a:lnTo>
                      <a:pt x="77" y="323"/>
                    </a:lnTo>
                    <a:lnTo>
                      <a:pt x="79" y="320"/>
                    </a:lnTo>
                    <a:lnTo>
                      <a:pt x="82" y="317"/>
                    </a:lnTo>
                    <a:lnTo>
                      <a:pt x="85" y="314"/>
                    </a:lnTo>
                    <a:lnTo>
                      <a:pt x="87" y="311"/>
                    </a:lnTo>
                    <a:lnTo>
                      <a:pt x="89" y="308"/>
                    </a:lnTo>
                    <a:lnTo>
                      <a:pt x="91" y="304"/>
                    </a:lnTo>
                    <a:lnTo>
                      <a:pt x="92" y="300"/>
                    </a:lnTo>
                    <a:lnTo>
                      <a:pt x="95" y="297"/>
                    </a:lnTo>
                    <a:lnTo>
                      <a:pt x="95" y="293"/>
                    </a:lnTo>
                    <a:lnTo>
                      <a:pt x="96" y="288"/>
                    </a:lnTo>
                    <a:lnTo>
                      <a:pt x="98" y="283"/>
                    </a:lnTo>
                    <a:lnTo>
                      <a:pt x="99" y="278"/>
                    </a:lnTo>
                    <a:lnTo>
                      <a:pt x="99" y="274"/>
                    </a:lnTo>
                    <a:lnTo>
                      <a:pt x="99" y="270"/>
                    </a:lnTo>
                    <a:lnTo>
                      <a:pt x="101" y="266"/>
                    </a:lnTo>
                    <a:lnTo>
                      <a:pt x="102" y="260"/>
                    </a:lnTo>
                    <a:lnTo>
                      <a:pt x="102" y="256"/>
                    </a:lnTo>
                    <a:lnTo>
                      <a:pt x="102" y="250"/>
                    </a:lnTo>
                    <a:lnTo>
                      <a:pt x="102" y="244"/>
                    </a:lnTo>
                    <a:lnTo>
                      <a:pt x="102" y="240"/>
                    </a:lnTo>
                    <a:lnTo>
                      <a:pt x="102" y="236"/>
                    </a:lnTo>
                    <a:lnTo>
                      <a:pt x="102" y="230"/>
                    </a:lnTo>
                    <a:lnTo>
                      <a:pt x="101" y="226"/>
                    </a:lnTo>
                    <a:lnTo>
                      <a:pt x="101" y="222"/>
                    </a:lnTo>
                    <a:lnTo>
                      <a:pt x="99" y="219"/>
                    </a:lnTo>
                    <a:lnTo>
                      <a:pt x="99" y="216"/>
                    </a:lnTo>
                    <a:lnTo>
                      <a:pt x="99" y="213"/>
                    </a:lnTo>
                    <a:lnTo>
                      <a:pt x="99" y="210"/>
                    </a:lnTo>
                    <a:lnTo>
                      <a:pt x="98" y="207"/>
                    </a:lnTo>
                    <a:lnTo>
                      <a:pt x="96" y="204"/>
                    </a:lnTo>
                    <a:lnTo>
                      <a:pt x="96" y="200"/>
                    </a:lnTo>
                    <a:lnTo>
                      <a:pt x="96" y="197"/>
                    </a:lnTo>
                    <a:lnTo>
                      <a:pt x="95" y="193"/>
                    </a:lnTo>
                    <a:lnTo>
                      <a:pt x="95" y="189"/>
                    </a:lnTo>
                    <a:lnTo>
                      <a:pt x="94" y="185"/>
                    </a:lnTo>
                    <a:lnTo>
                      <a:pt x="94" y="182"/>
                    </a:lnTo>
                    <a:lnTo>
                      <a:pt x="92" y="176"/>
                    </a:lnTo>
                    <a:lnTo>
                      <a:pt x="91" y="172"/>
                    </a:lnTo>
                    <a:lnTo>
                      <a:pt x="89" y="168"/>
                    </a:lnTo>
                    <a:lnTo>
                      <a:pt x="89" y="163"/>
                    </a:lnTo>
                    <a:lnTo>
                      <a:pt x="88" y="159"/>
                    </a:lnTo>
                    <a:lnTo>
                      <a:pt x="87" y="153"/>
                    </a:lnTo>
                    <a:lnTo>
                      <a:pt x="85" y="149"/>
                    </a:lnTo>
                    <a:lnTo>
                      <a:pt x="84" y="143"/>
                    </a:lnTo>
                    <a:lnTo>
                      <a:pt x="82" y="139"/>
                    </a:lnTo>
                    <a:lnTo>
                      <a:pt x="81" y="135"/>
                    </a:lnTo>
                    <a:lnTo>
                      <a:pt x="79" y="129"/>
                    </a:lnTo>
                    <a:lnTo>
                      <a:pt x="78" y="125"/>
                    </a:lnTo>
                    <a:lnTo>
                      <a:pt x="77" y="119"/>
                    </a:lnTo>
                    <a:lnTo>
                      <a:pt x="74" y="113"/>
                    </a:lnTo>
                    <a:lnTo>
                      <a:pt x="74" y="109"/>
                    </a:lnTo>
                    <a:lnTo>
                      <a:pt x="71" y="104"/>
                    </a:lnTo>
                    <a:lnTo>
                      <a:pt x="71" y="99"/>
                    </a:lnTo>
                    <a:lnTo>
                      <a:pt x="68" y="94"/>
                    </a:lnTo>
                    <a:lnTo>
                      <a:pt x="67" y="89"/>
                    </a:lnTo>
                    <a:lnTo>
                      <a:pt x="65" y="85"/>
                    </a:lnTo>
                    <a:lnTo>
                      <a:pt x="64" y="79"/>
                    </a:lnTo>
                    <a:lnTo>
                      <a:pt x="62" y="75"/>
                    </a:lnTo>
                    <a:lnTo>
                      <a:pt x="61" y="69"/>
                    </a:lnTo>
                    <a:lnTo>
                      <a:pt x="58" y="65"/>
                    </a:lnTo>
                    <a:lnTo>
                      <a:pt x="57" y="61"/>
                    </a:lnTo>
                    <a:lnTo>
                      <a:pt x="55" y="57"/>
                    </a:lnTo>
                    <a:lnTo>
                      <a:pt x="54" y="52"/>
                    </a:lnTo>
                    <a:lnTo>
                      <a:pt x="52" y="48"/>
                    </a:lnTo>
                    <a:lnTo>
                      <a:pt x="50" y="44"/>
                    </a:lnTo>
                    <a:lnTo>
                      <a:pt x="48" y="38"/>
                    </a:lnTo>
                    <a:lnTo>
                      <a:pt x="45" y="35"/>
                    </a:lnTo>
                    <a:lnTo>
                      <a:pt x="44" y="31"/>
                    </a:lnTo>
                    <a:lnTo>
                      <a:pt x="42" y="28"/>
                    </a:lnTo>
                    <a:lnTo>
                      <a:pt x="41" y="25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7" y="17"/>
                    </a:lnTo>
                    <a:lnTo>
                      <a:pt x="34" y="14"/>
                    </a:lnTo>
                    <a:lnTo>
                      <a:pt x="34" y="10"/>
                    </a:lnTo>
                    <a:lnTo>
                      <a:pt x="31" y="8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0" y="0"/>
                    </a:lnTo>
                    <a:lnTo>
                      <a:pt x="15" y="3"/>
                    </a:lnTo>
                    <a:lnTo>
                      <a:pt x="11" y="5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1" y="42"/>
                    </a:lnTo>
                    <a:lnTo>
                      <a:pt x="3" y="45"/>
                    </a:lnTo>
                    <a:lnTo>
                      <a:pt x="3" y="48"/>
                    </a:lnTo>
                    <a:lnTo>
                      <a:pt x="4" y="51"/>
                    </a:lnTo>
                    <a:lnTo>
                      <a:pt x="6" y="57"/>
                    </a:lnTo>
                    <a:lnTo>
                      <a:pt x="7" y="59"/>
                    </a:lnTo>
                    <a:lnTo>
                      <a:pt x="8" y="65"/>
                    </a:lnTo>
                    <a:lnTo>
                      <a:pt x="10" y="69"/>
                    </a:lnTo>
                    <a:lnTo>
                      <a:pt x="11" y="75"/>
                    </a:lnTo>
                    <a:lnTo>
                      <a:pt x="11" y="78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4" y="85"/>
                    </a:lnTo>
                    <a:lnTo>
                      <a:pt x="14" y="88"/>
                    </a:lnTo>
                    <a:lnTo>
                      <a:pt x="15" y="91"/>
                    </a:lnTo>
                    <a:lnTo>
                      <a:pt x="15" y="95"/>
                    </a:lnTo>
                    <a:lnTo>
                      <a:pt x="18" y="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3"/>
              <p:cNvSpPr>
                <a:spLocks/>
              </p:cNvSpPr>
              <p:nvPr/>
            </p:nvSpPr>
            <p:spPr bwMode="auto">
              <a:xfrm>
                <a:off x="1899" y="1341"/>
                <a:ext cx="50" cy="73"/>
              </a:xfrm>
              <a:custGeom>
                <a:avLst/>
                <a:gdLst>
                  <a:gd name="T0" fmla="*/ 0 w 151"/>
                  <a:gd name="T1" fmla="*/ 8 h 219"/>
                  <a:gd name="T2" fmla="*/ 1 w 151"/>
                  <a:gd name="T3" fmla="*/ 9 h 219"/>
                  <a:gd name="T4" fmla="*/ 1 w 151"/>
                  <a:gd name="T5" fmla="*/ 10 h 219"/>
                  <a:gd name="T6" fmla="*/ 2 w 151"/>
                  <a:gd name="T7" fmla="*/ 12 h 219"/>
                  <a:gd name="T8" fmla="*/ 3 w 151"/>
                  <a:gd name="T9" fmla="*/ 14 h 219"/>
                  <a:gd name="T10" fmla="*/ 4 w 151"/>
                  <a:gd name="T11" fmla="*/ 15 h 219"/>
                  <a:gd name="T12" fmla="*/ 4 w 151"/>
                  <a:gd name="T13" fmla="*/ 16 h 219"/>
                  <a:gd name="T14" fmla="*/ 5 w 151"/>
                  <a:gd name="T15" fmla="*/ 18 h 219"/>
                  <a:gd name="T16" fmla="*/ 6 w 151"/>
                  <a:gd name="T17" fmla="*/ 20 h 219"/>
                  <a:gd name="T18" fmla="*/ 7 w 151"/>
                  <a:gd name="T19" fmla="*/ 21 h 219"/>
                  <a:gd name="T20" fmla="*/ 8 w 151"/>
                  <a:gd name="T21" fmla="*/ 22 h 219"/>
                  <a:gd name="T22" fmla="*/ 9 w 151"/>
                  <a:gd name="T23" fmla="*/ 23 h 219"/>
                  <a:gd name="T24" fmla="*/ 11 w 151"/>
                  <a:gd name="T25" fmla="*/ 23 h 219"/>
                  <a:gd name="T26" fmla="*/ 12 w 151"/>
                  <a:gd name="T27" fmla="*/ 24 h 219"/>
                  <a:gd name="T28" fmla="*/ 13 w 151"/>
                  <a:gd name="T29" fmla="*/ 24 h 219"/>
                  <a:gd name="T30" fmla="*/ 14 w 151"/>
                  <a:gd name="T31" fmla="*/ 24 h 219"/>
                  <a:gd name="T32" fmla="*/ 15 w 151"/>
                  <a:gd name="T33" fmla="*/ 24 h 219"/>
                  <a:gd name="T34" fmla="*/ 16 w 151"/>
                  <a:gd name="T35" fmla="*/ 24 h 219"/>
                  <a:gd name="T36" fmla="*/ 17 w 151"/>
                  <a:gd name="T37" fmla="*/ 22 h 219"/>
                  <a:gd name="T38" fmla="*/ 16 w 151"/>
                  <a:gd name="T39" fmla="*/ 21 h 219"/>
                  <a:gd name="T40" fmla="*/ 15 w 151"/>
                  <a:gd name="T41" fmla="*/ 20 h 219"/>
                  <a:gd name="T42" fmla="*/ 15 w 151"/>
                  <a:gd name="T43" fmla="*/ 19 h 219"/>
                  <a:gd name="T44" fmla="*/ 14 w 151"/>
                  <a:gd name="T45" fmla="*/ 18 h 219"/>
                  <a:gd name="T46" fmla="*/ 13 w 151"/>
                  <a:gd name="T47" fmla="*/ 17 h 219"/>
                  <a:gd name="T48" fmla="*/ 13 w 151"/>
                  <a:gd name="T49" fmla="*/ 16 h 219"/>
                  <a:gd name="T50" fmla="*/ 12 w 151"/>
                  <a:gd name="T51" fmla="*/ 14 h 219"/>
                  <a:gd name="T52" fmla="*/ 11 w 151"/>
                  <a:gd name="T53" fmla="*/ 13 h 219"/>
                  <a:gd name="T54" fmla="*/ 11 w 151"/>
                  <a:gd name="T55" fmla="*/ 12 h 219"/>
                  <a:gd name="T56" fmla="*/ 10 w 151"/>
                  <a:gd name="T57" fmla="*/ 10 h 219"/>
                  <a:gd name="T58" fmla="*/ 9 w 151"/>
                  <a:gd name="T59" fmla="*/ 9 h 219"/>
                  <a:gd name="T60" fmla="*/ 9 w 151"/>
                  <a:gd name="T61" fmla="*/ 7 h 219"/>
                  <a:gd name="T62" fmla="*/ 8 w 151"/>
                  <a:gd name="T63" fmla="*/ 6 h 219"/>
                  <a:gd name="T64" fmla="*/ 7 w 151"/>
                  <a:gd name="T65" fmla="*/ 5 h 219"/>
                  <a:gd name="T66" fmla="*/ 7 w 151"/>
                  <a:gd name="T67" fmla="*/ 4 h 219"/>
                  <a:gd name="T68" fmla="*/ 6 w 151"/>
                  <a:gd name="T69" fmla="*/ 3 h 219"/>
                  <a:gd name="T70" fmla="*/ 5 w 151"/>
                  <a:gd name="T71" fmla="*/ 2 h 219"/>
                  <a:gd name="T72" fmla="*/ 4 w 151"/>
                  <a:gd name="T73" fmla="*/ 0 h 219"/>
                  <a:gd name="T74" fmla="*/ 3 w 151"/>
                  <a:gd name="T75" fmla="*/ 0 h 219"/>
                  <a:gd name="T76" fmla="*/ 2 w 151"/>
                  <a:gd name="T77" fmla="*/ 1 h 219"/>
                  <a:gd name="T78" fmla="*/ 1 w 151"/>
                  <a:gd name="T79" fmla="*/ 2 h 219"/>
                  <a:gd name="T80" fmla="*/ 1 w 151"/>
                  <a:gd name="T81" fmla="*/ 3 h 219"/>
                  <a:gd name="T82" fmla="*/ 0 w 151"/>
                  <a:gd name="T83" fmla="*/ 5 h 219"/>
                  <a:gd name="T84" fmla="*/ 0 w 151"/>
                  <a:gd name="T85" fmla="*/ 6 h 219"/>
                  <a:gd name="T86" fmla="*/ 0 w 151"/>
                  <a:gd name="T87" fmla="*/ 7 h 21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51" h="219">
                    <a:moveTo>
                      <a:pt x="2" y="66"/>
                    </a:moveTo>
                    <a:lnTo>
                      <a:pt x="2" y="67"/>
                    </a:lnTo>
                    <a:lnTo>
                      <a:pt x="3" y="70"/>
                    </a:lnTo>
                    <a:lnTo>
                      <a:pt x="5" y="74"/>
                    </a:lnTo>
                    <a:lnTo>
                      <a:pt x="5" y="77"/>
                    </a:lnTo>
                    <a:lnTo>
                      <a:pt x="8" y="80"/>
                    </a:lnTo>
                    <a:lnTo>
                      <a:pt x="9" y="85"/>
                    </a:lnTo>
                    <a:lnTo>
                      <a:pt x="10" y="90"/>
                    </a:lnTo>
                    <a:lnTo>
                      <a:pt x="13" y="94"/>
                    </a:lnTo>
                    <a:lnTo>
                      <a:pt x="13" y="98"/>
                    </a:lnTo>
                    <a:lnTo>
                      <a:pt x="16" y="103"/>
                    </a:lnTo>
                    <a:lnTo>
                      <a:pt x="19" y="108"/>
                    </a:lnTo>
                    <a:lnTo>
                      <a:pt x="22" y="114"/>
                    </a:lnTo>
                    <a:lnTo>
                      <a:pt x="25" y="118"/>
                    </a:lnTo>
                    <a:lnTo>
                      <a:pt x="27" y="124"/>
                    </a:lnTo>
                    <a:lnTo>
                      <a:pt x="29" y="127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3" y="135"/>
                    </a:lnTo>
                    <a:lnTo>
                      <a:pt x="36" y="139"/>
                    </a:lnTo>
                    <a:lnTo>
                      <a:pt x="39" y="145"/>
                    </a:lnTo>
                    <a:lnTo>
                      <a:pt x="42" y="151"/>
                    </a:lnTo>
                    <a:lnTo>
                      <a:pt x="44" y="157"/>
                    </a:lnTo>
                    <a:lnTo>
                      <a:pt x="47" y="161"/>
                    </a:lnTo>
                    <a:lnTo>
                      <a:pt x="52" y="167"/>
                    </a:lnTo>
                    <a:lnTo>
                      <a:pt x="54" y="171"/>
                    </a:lnTo>
                    <a:lnTo>
                      <a:pt x="57" y="176"/>
                    </a:lnTo>
                    <a:lnTo>
                      <a:pt x="60" y="179"/>
                    </a:lnTo>
                    <a:lnTo>
                      <a:pt x="63" y="185"/>
                    </a:lnTo>
                    <a:lnTo>
                      <a:pt x="66" y="188"/>
                    </a:lnTo>
                    <a:lnTo>
                      <a:pt x="70" y="192"/>
                    </a:lnTo>
                    <a:lnTo>
                      <a:pt x="73" y="195"/>
                    </a:lnTo>
                    <a:lnTo>
                      <a:pt x="76" y="198"/>
                    </a:lnTo>
                    <a:lnTo>
                      <a:pt x="80" y="202"/>
                    </a:lnTo>
                    <a:lnTo>
                      <a:pt x="83" y="205"/>
                    </a:lnTo>
                    <a:lnTo>
                      <a:pt x="86" y="205"/>
                    </a:lnTo>
                    <a:lnTo>
                      <a:pt x="89" y="208"/>
                    </a:lnTo>
                    <a:lnTo>
                      <a:pt x="91" y="209"/>
                    </a:lnTo>
                    <a:lnTo>
                      <a:pt x="96" y="211"/>
                    </a:lnTo>
                    <a:lnTo>
                      <a:pt x="98" y="212"/>
                    </a:lnTo>
                    <a:lnTo>
                      <a:pt x="103" y="213"/>
                    </a:lnTo>
                    <a:lnTo>
                      <a:pt x="106" y="215"/>
                    </a:lnTo>
                    <a:lnTo>
                      <a:pt x="110" y="216"/>
                    </a:lnTo>
                    <a:lnTo>
                      <a:pt x="113" y="216"/>
                    </a:lnTo>
                    <a:lnTo>
                      <a:pt x="117" y="218"/>
                    </a:lnTo>
                    <a:lnTo>
                      <a:pt x="120" y="218"/>
                    </a:lnTo>
                    <a:lnTo>
                      <a:pt x="123" y="219"/>
                    </a:lnTo>
                    <a:lnTo>
                      <a:pt x="125" y="219"/>
                    </a:lnTo>
                    <a:lnTo>
                      <a:pt x="128" y="219"/>
                    </a:lnTo>
                    <a:lnTo>
                      <a:pt x="133" y="219"/>
                    </a:lnTo>
                    <a:lnTo>
                      <a:pt x="135" y="219"/>
                    </a:lnTo>
                    <a:lnTo>
                      <a:pt x="141" y="218"/>
                    </a:lnTo>
                    <a:lnTo>
                      <a:pt x="145" y="216"/>
                    </a:lnTo>
                    <a:lnTo>
                      <a:pt x="148" y="213"/>
                    </a:lnTo>
                    <a:lnTo>
                      <a:pt x="150" y="211"/>
                    </a:lnTo>
                    <a:lnTo>
                      <a:pt x="151" y="205"/>
                    </a:lnTo>
                    <a:lnTo>
                      <a:pt x="150" y="202"/>
                    </a:lnTo>
                    <a:lnTo>
                      <a:pt x="150" y="198"/>
                    </a:lnTo>
                    <a:lnTo>
                      <a:pt x="147" y="195"/>
                    </a:lnTo>
                    <a:lnTo>
                      <a:pt x="145" y="192"/>
                    </a:lnTo>
                    <a:lnTo>
                      <a:pt x="144" y="189"/>
                    </a:lnTo>
                    <a:lnTo>
                      <a:pt x="141" y="185"/>
                    </a:lnTo>
                    <a:lnTo>
                      <a:pt x="137" y="181"/>
                    </a:lnTo>
                    <a:lnTo>
                      <a:pt x="135" y="178"/>
                    </a:lnTo>
                    <a:lnTo>
                      <a:pt x="134" y="175"/>
                    </a:lnTo>
                    <a:lnTo>
                      <a:pt x="133" y="172"/>
                    </a:lnTo>
                    <a:lnTo>
                      <a:pt x="131" y="169"/>
                    </a:lnTo>
                    <a:lnTo>
                      <a:pt x="128" y="167"/>
                    </a:lnTo>
                    <a:lnTo>
                      <a:pt x="127" y="164"/>
                    </a:lnTo>
                    <a:lnTo>
                      <a:pt x="125" y="159"/>
                    </a:lnTo>
                    <a:lnTo>
                      <a:pt x="123" y="157"/>
                    </a:lnTo>
                    <a:lnTo>
                      <a:pt x="121" y="152"/>
                    </a:lnTo>
                    <a:lnTo>
                      <a:pt x="120" y="149"/>
                    </a:lnTo>
                    <a:lnTo>
                      <a:pt x="118" y="145"/>
                    </a:lnTo>
                    <a:lnTo>
                      <a:pt x="117" y="141"/>
                    </a:lnTo>
                    <a:lnTo>
                      <a:pt x="114" y="138"/>
                    </a:lnTo>
                    <a:lnTo>
                      <a:pt x="113" y="134"/>
                    </a:lnTo>
                    <a:lnTo>
                      <a:pt x="110" y="130"/>
                    </a:lnTo>
                    <a:lnTo>
                      <a:pt x="108" y="125"/>
                    </a:lnTo>
                    <a:lnTo>
                      <a:pt x="106" y="121"/>
                    </a:lnTo>
                    <a:lnTo>
                      <a:pt x="104" y="117"/>
                    </a:lnTo>
                    <a:lnTo>
                      <a:pt x="101" y="112"/>
                    </a:lnTo>
                    <a:lnTo>
                      <a:pt x="100" y="108"/>
                    </a:lnTo>
                    <a:lnTo>
                      <a:pt x="97" y="104"/>
                    </a:lnTo>
                    <a:lnTo>
                      <a:pt x="96" y="101"/>
                    </a:lnTo>
                    <a:lnTo>
                      <a:pt x="94" y="95"/>
                    </a:lnTo>
                    <a:lnTo>
                      <a:pt x="91" y="93"/>
                    </a:lnTo>
                    <a:lnTo>
                      <a:pt x="89" y="87"/>
                    </a:lnTo>
                    <a:lnTo>
                      <a:pt x="89" y="83"/>
                    </a:lnTo>
                    <a:lnTo>
                      <a:pt x="86" y="78"/>
                    </a:lnTo>
                    <a:lnTo>
                      <a:pt x="83" y="75"/>
                    </a:lnTo>
                    <a:lnTo>
                      <a:pt x="81" y="71"/>
                    </a:lnTo>
                    <a:lnTo>
                      <a:pt x="80" y="67"/>
                    </a:lnTo>
                    <a:lnTo>
                      <a:pt x="76" y="61"/>
                    </a:lnTo>
                    <a:lnTo>
                      <a:pt x="74" y="58"/>
                    </a:lnTo>
                    <a:lnTo>
                      <a:pt x="73" y="54"/>
                    </a:lnTo>
                    <a:lnTo>
                      <a:pt x="71" y="51"/>
                    </a:lnTo>
                    <a:lnTo>
                      <a:pt x="69" y="47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3" y="36"/>
                    </a:lnTo>
                    <a:lnTo>
                      <a:pt x="60" y="33"/>
                    </a:lnTo>
                    <a:lnTo>
                      <a:pt x="59" y="30"/>
                    </a:lnTo>
                    <a:lnTo>
                      <a:pt x="57" y="27"/>
                    </a:lnTo>
                    <a:lnTo>
                      <a:pt x="54" y="24"/>
                    </a:lnTo>
                    <a:lnTo>
                      <a:pt x="53" y="21"/>
                    </a:lnTo>
                    <a:lnTo>
                      <a:pt x="52" y="20"/>
                    </a:lnTo>
                    <a:lnTo>
                      <a:pt x="47" y="14"/>
                    </a:lnTo>
                    <a:lnTo>
                      <a:pt x="44" y="9"/>
                    </a:lnTo>
                    <a:lnTo>
                      <a:pt x="42" y="6"/>
                    </a:lnTo>
                    <a:lnTo>
                      <a:pt x="39" y="3"/>
                    </a:lnTo>
                    <a:lnTo>
                      <a:pt x="36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9" y="2"/>
                    </a:lnTo>
                    <a:lnTo>
                      <a:pt x="25" y="4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5" y="24"/>
                    </a:lnTo>
                    <a:lnTo>
                      <a:pt x="5" y="29"/>
                    </a:lnTo>
                    <a:lnTo>
                      <a:pt x="2" y="33"/>
                    </a:lnTo>
                    <a:lnTo>
                      <a:pt x="2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2" y="6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484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Locks using Interrupts vs.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test&amp;set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23913"/>
            <a:ext cx="8610600" cy="58816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Compare to “disable interrupt” solution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Gill Sans Light"/>
              <a:ea typeface="굴림" charset="0"/>
              <a:cs typeface="Gill Sans Light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dirty="0">
                <a:latin typeface="Gill Sans Light"/>
                <a:ea typeface="굴림" charset="0"/>
                <a:cs typeface="Gill Sans Light"/>
              </a:rPr>
              <a:t>Basically replace 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disable interrupts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  <a:sym typeface="Wingdings" charset="0"/>
              </a:rPr>
              <a:t>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while (</a:t>
            </a:r>
            <a:r>
              <a:rPr lang="en-US" sz="2000" b="1" dirty="0" err="1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test&amp;set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(guard))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enable interrupts 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  <a:sym typeface="Wingdings" charset="0"/>
              </a:rPr>
              <a:t> guard = 0;</a:t>
            </a:r>
            <a:endParaRPr lang="en-US" altLang="ko-KR" sz="2000" b="1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52400" y="1288226"/>
            <a:ext cx="4581525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9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 value = FREE;</a:t>
            </a:r>
          </a:p>
          <a:p>
            <a:endParaRPr lang="en-US" sz="1900" dirty="0">
              <a:latin typeface="Courier New" charset="0"/>
            </a:endParaRPr>
          </a:p>
          <a:p>
            <a:r>
              <a:rPr lang="en-US" sz="1900" dirty="0">
                <a:latin typeface="Courier New" charset="0"/>
              </a:rPr>
              <a:t>Acquire()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(value == BUSY)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thread on wait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Go to sleep();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// Enable interrupts?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BUSY;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	</a:t>
            </a: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4495800" y="1364426"/>
            <a:ext cx="4648200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900" dirty="0">
                <a:latin typeface="Courier New" charset="0"/>
              </a:rPr>
              <a:t>Release()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(anyone on wait queue)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take thread off wait queue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Place on ready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FREE;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br>
              <a:rPr lang="en-US" sz="1900" dirty="0">
                <a:latin typeface="Courier New" charset="0"/>
              </a:rPr>
            </a:br>
            <a:endParaRPr lang="en-US" sz="1900" dirty="0">
              <a:latin typeface="Courier New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895600" y="1219200"/>
            <a:ext cx="609600" cy="685800"/>
            <a:chOff x="1776" y="912"/>
            <a:chExt cx="476" cy="576"/>
          </a:xfrm>
        </p:grpSpPr>
        <p:sp>
          <p:nvSpPr>
            <p:cNvPr id="18438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0 w 1303"/>
                <a:gd name="T1" fmla="*/ 0 h 1327"/>
                <a:gd name="T2" fmla="*/ 0 w 1303"/>
                <a:gd name="T3" fmla="*/ 0 h 1327"/>
                <a:gd name="T4" fmla="*/ 0 w 1303"/>
                <a:gd name="T5" fmla="*/ 0 h 1327"/>
                <a:gd name="T6" fmla="*/ 0 w 1303"/>
                <a:gd name="T7" fmla="*/ 0 h 1327"/>
                <a:gd name="T8" fmla="*/ 0 w 1303"/>
                <a:gd name="T9" fmla="*/ 0 h 1327"/>
                <a:gd name="T10" fmla="*/ 0 w 1303"/>
                <a:gd name="T11" fmla="*/ 0 h 1327"/>
                <a:gd name="T12" fmla="*/ 0 w 1303"/>
                <a:gd name="T13" fmla="*/ 0 h 1327"/>
                <a:gd name="T14" fmla="*/ 0 w 1303"/>
                <a:gd name="T15" fmla="*/ 0 h 1327"/>
                <a:gd name="T16" fmla="*/ 0 w 1303"/>
                <a:gd name="T17" fmla="*/ 0 h 1327"/>
                <a:gd name="T18" fmla="*/ 0 w 1303"/>
                <a:gd name="T19" fmla="*/ 0 h 1327"/>
                <a:gd name="T20" fmla="*/ 0 w 1303"/>
                <a:gd name="T21" fmla="*/ 0 h 1327"/>
                <a:gd name="T22" fmla="*/ 0 w 1303"/>
                <a:gd name="T23" fmla="*/ 0 h 1327"/>
                <a:gd name="T24" fmla="*/ 0 w 1303"/>
                <a:gd name="T25" fmla="*/ 0 h 1327"/>
                <a:gd name="T26" fmla="*/ 0 w 1303"/>
                <a:gd name="T27" fmla="*/ 0 h 1327"/>
                <a:gd name="T28" fmla="*/ 0 w 1303"/>
                <a:gd name="T29" fmla="*/ 0 h 1327"/>
                <a:gd name="T30" fmla="*/ 0 w 1303"/>
                <a:gd name="T31" fmla="*/ 0 h 1327"/>
                <a:gd name="T32" fmla="*/ 0 w 1303"/>
                <a:gd name="T33" fmla="*/ 0 h 1327"/>
                <a:gd name="T34" fmla="*/ 0 w 1303"/>
                <a:gd name="T35" fmla="*/ 0 h 1327"/>
                <a:gd name="T36" fmla="*/ 0 w 1303"/>
                <a:gd name="T37" fmla="*/ 0 h 1327"/>
                <a:gd name="T38" fmla="*/ 0 w 1303"/>
                <a:gd name="T39" fmla="*/ 0 h 1327"/>
                <a:gd name="T40" fmla="*/ 0 w 1303"/>
                <a:gd name="T41" fmla="*/ 0 h 1327"/>
                <a:gd name="T42" fmla="*/ 0 w 1303"/>
                <a:gd name="T43" fmla="*/ 0 h 1327"/>
                <a:gd name="T44" fmla="*/ 0 w 1303"/>
                <a:gd name="T45" fmla="*/ 0 h 1327"/>
                <a:gd name="T46" fmla="*/ 0 w 1303"/>
                <a:gd name="T47" fmla="*/ 0 h 1327"/>
                <a:gd name="T48" fmla="*/ 0 w 1303"/>
                <a:gd name="T49" fmla="*/ 0 h 1327"/>
                <a:gd name="T50" fmla="*/ 0 w 1303"/>
                <a:gd name="T51" fmla="*/ 0 h 1327"/>
                <a:gd name="T52" fmla="*/ 0 w 1303"/>
                <a:gd name="T53" fmla="*/ 0 h 1327"/>
                <a:gd name="T54" fmla="*/ 0 w 1303"/>
                <a:gd name="T55" fmla="*/ 0 h 1327"/>
                <a:gd name="T56" fmla="*/ 0 w 1303"/>
                <a:gd name="T57" fmla="*/ 0 h 1327"/>
                <a:gd name="T58" fmla="*/ 0 w 1303"/>
                <a:gd name="T59" fmla="*/ 0 h 1327"/>
                <a:gd name="T60" fmla="*/ 0 w 1303"/>
                <a:gd name="T61" fmla="*/ 0 h 1327"/>
                <a:gd name="T62" fmla="*/ 0 w 1303"/>
                <a:gd name="T63" fmla="*/ 0 h 1327"/>
                <a:gd name="T64" fmla="*/ 0 w 1303"/>
                <a:gd name="T65" fmla="*/ 0 h 1327"/>
                <a:gd name="T66" fmla="*/ 0 w 1303"/>
                <a:gd name="T67" fmla="*/ 0 h 1327"/>
                <a:gd name="T68" fmla="*/ 0 w 1303"/>
                <a:gd name="T69" fmla="*/ 0 h 1327"/>
                <a:gd name="T70" fmla="*/ 0 w 1303"/>
                <a:gd name="T71" fmla="*/ 0 h 1327"/>
                <a:gd name="T72" fmla="*/ 0 w 1303"/>
                <a:gd name="T73" fmla="*/ 0 h 1327"/>
                <a:gd name="T74" fmla="*/ 0 w 1303"/>
                <a:gd name="T75" fmla="*/ 0 h 1327"/>
                <a:gd name="T76" fmla="*/ 0 w 1303"/>
                <a:gd name="T77" fmla="*/ 0 h 1327"/>
                <a:gd name="T78" fmla="*/ 0 w 1303"/>
                <a:gd name="T79" fmla="*/ 0 h 1327"/>
                <a:gd name="T80" fmla="*/ 0 w 1303"/>
                <a:gd name="T81" fmla="*/ 0 h 1327"/>
                <a:gd name="T82" fmla="*/ 0 w 1303"/>
                <a:gd name="T83" fmla="*/ 0 h 1327"/>
                <a:gd name="T84" fmla="*/ 0 w 1303"/>
                <a:gd name="T85" fmla="*/ 0 h 1327"/>
                <a:gd name="T86" fmla="*/ 0 w 1303"/>
                <a:gd name="T87" fmla="*/ 0 h 1327"/>
                <a:gd name="T88" fmla="*/ 0 w 1303"/>
                <a:gd name="T89" fmla="*/ 0 h 1327"/>
                <a:gd name="T90" fmla="*/ 0 w 1303"/>
                <a:gd name="T91" fmla="*/ 0 h 1327"/>
                <a:gd name="T92" fmla="*/ 0 w 1303"/>
                <a:gd name="T93" fmla="*/ 0 h 1327"/>
                <a:gd name="T94" fmla="*/ 0 w 1303"/>
                <a:gd name="T95" fmla="*/ 0 h 1327"/>
                <a:gd name="T96" fmla="*/ 0 w 1303"/>
                <a:gd name="T97" fmla="*/ 0 h 1327"/>
                <a:gd name="T98" fmla="*/ 0 w 1303"/>
                <a:gd name="T99" fmla="*/ 0 h 1327"/>
                <a:gd name="T100" fmla="*/ 0 w 1303"/>
                <a:gd name="T101" fmla="*/ 0 h 1327"/>
                <a:gd name="T102" fmla="*/ 0 w 1303"/>
                <a:gd name="T103" fmla="*/ 0 h 1327"/>
                <a:gd name="T104" fmla="*/ 0 w 1303"/>
                <a:gd name="T105" fmla="*/ 0 h 1327"/>
                <a:gd name="T106" fmla="*/ 0 w 1303"/>
                <a:gd name="T107" fmla="*/ 0 h 1327"/>
                <a:gd name="T108" fmla="*/ 0 w 1303"/>
                <a:gd name="T109" fmla="*/ 0 h 1327"/>
                <a:gd name="T110" fmla="*/ 0 w 1303"/>
                <a:gd name="T111" fmla="*/ 0 h 1327"/>
                <a:gd name="T112" fmla="*/ 0 w 1303"/>
                <a:gd name="T113" fmla="*/ 0 h 1327"/>
                <a:gd name="T114" fmla="*/ 0 w 1303"/>
                <a:gd name="T115" fmla="*/ 0 h 1327"/>
                <a:gd name="T116" fmla="*/ 0 w 1303"/>
                <a:gd name="T117" fmla="*/ 0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03"/>
                <a:gd name="T178" fmla="*/ 0 h 1327"/>
                <a:gd name="T179" fmla="*/ 1303 w 1303"/>
                <a:gd name="T180" fmla="*/ 1327 h 1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0 w 285"/>
                <a:gd name="T1" fmla="*/ 0 h 411"/>
                <a:gd name="T2" fmla="*/ 0 w 285"/>
                <a:gd name="T3" fmla="*/ 0 h 411"/>
                <a:gd name="T4" fmla="*/ 0 w 285"/>
                <a:gd name="T5" fmla="*/ 0 h 411"/>
                <a:gd name="T6" fmla="*/ 0 w 285"/>
                <a:gd name="T7" fmla="*/ 0 h 411"/>
                <a:gd name="T8" fmla="*/ 0 w 285"/>
                <a:gd name="T9" fmla="*/ 0 h 411"/>
                <a:gd name="T10" fmla="*/ 0 w 285"/>
                <a:gd name="T11" fmla="*/ 0 h 411"/>
                <a:gd name="T12" fmla="*/ 0 w 285"/>
                <a:gd name="T13" fmla="*/ 0 h 411"/>
                <a:gd name="T14" fmla="*/ 0 w 285"/>
                <a:gd name="T15" fmla="*/ 0 h 411"/>
                <a:gd name="T16" fmla="*/ 0 w 285"/>
                <a:gd name="T17" fmla="*/ 0 h 411"/>
                <a:gd name="T18" fmla="*/ 0 w 285"/>
                <a:gd name="T19" fmla="*/ 0 h 411"/>
                <a:gd name="T20" fmla="*/ 0 w 285"/>
                <a:gd name="T21" fmla="*/ 0 h 411"/>
                <a:gd name="T22" fmla="*/ 0 w 285"/>
                <a:gd name="T23" fmla="*/ 0 h 411"/>
                <a:gd name="T24" fmla="*/ 0 w 285"/>
                <a:gd name="T25" fmla="*/ 0 h 411"/>
                <a:gd name="T26" fmla="*/ 0 w 285"/>
                <a:gd name="T27" fmla="*/ 0 h 411"/>
                <a:gd name="T28" fmla="*/ 0 w 285"/>
                <a:gd name="T29" fmla="*/ 0 h 411"/>
                <a:gd name="T30" fmla="*/ 0 w 285"/>
                <a:gd name="T31" fmla="*/ 0 h 411"/>
                <a:gd name="T32" fmla="*/ 0 w 285"/>
                <a:gd name="T33" fmla="*/ 0 h 411"/>
                <a:gd name="T34" fmla="*/ 0 w 285"/>
                <a:gd name="T35" fmla="*/ 0 h 411"/>
                <a:gd name="T36" fmla="*/ 0 w 285"/>
                <a:gd name="T37" fmla="*/ 0 h 411"/>
                <a:gd name="T38" fmla="*/ 0 w 285"/>
                <a:gd name="T39" fmla="*/ 0 h 411"/>
                <a:gd name="T40" fmla="*/ 0 w 285"/>
                <a:gd name="T41" fmla="*/ 0 h 411"/>
                <a:gd name="T42" fmla="*/ 0 w 285"/>
                <a:gd name="T43" fmla="*/ 0 h 411"/>
                <a:gd name="T44" fmla="*/ 0 w 285"/>
                <a:gd name="T45" fmla="*/ 0 h 411"/>
                <a:gd name="T46" fmla="*/ 0 w 285"/>
                <a:gd name="T47" fmla="*/ 0 h 411"/>
                <a:gd name="T48" fmla="*/ 0 w 285"/>
                <a:gd name="T49" fmla="*/ 0 h 411"/>
                <a:gd name="T50" fmla="*/ 0 w 285"/>
                <a:gd name="T51" fmla="*/ 0 h 411"/>
                <a:gd name="T52" fmla="*/ 0 w 285"/>
                <a:gd name="T53" fmla="*/ 0 h 411"/>
                <a:gd name="T54" fmla="*/ 0 w 285"/>
                <a:gd name="T55" fmla="*/ 0 h 411"/>
                <a:gd name="T56" fmla="*/ 0 w 285"/>
                <a:gd name="T57" fmla="*/ 0 h 411"/>
                <a:gd name="T58" fmla="*/ 0 w 285"/>
                <a:gd name="T59" fmla="*/ 0 h 411"/>
                <a:gd name="T60" fmla="*/ 0 w 285"/>
                <a:gd name="T61" fmla="*/ 0 h 411"/>
                <a:gd name="T62" fmla="*/ 0 w 285"/>
                <a:gd name="T63" fmla="*/ 0 h 411"/>
                <a:gd name="T64" fmla="*/ 0 w 285"/>
                <a:gd name="T65" fmla="*/ 0 h 411"/>
                <a:gd name="T66" fmla="*/ 0 w 285"/>
                <a:gd name="T67" fmla="*/ 0 h 411"/>
                <a:gd name="T68" fmla="*/ 0 w 285"/>
                <a:gd name="T69" fmla="*/ 0 h 411"/>
                <a:gd name="T70" fmla="*/ 0 w 285"/>
                <a:gd name="T71" fmla="*/ 0 h 411"/>
                <a:gd name="T72" fmla="*/ 0 w 285"/>
                <a:gd name="T73" fmla="*/ 0 h 411"/>
                <a:gd name="T74" fmla="*/ 0 w 285"/>
                <a:gd name="T75" fmla="*/ 0 h 411"/>
                <a:gd name="T76" fmla="*/ 0 w 285"/>
                <a:gd name="T77" fmla="*/ 0 h 411"/>
                <a:gd name="T78" fmla="*/ 0 w 285"/>
                <a:gd name="T79" fmla="*/ 0 h 411"/>
                <a:gd name="T80" fmla="*/ 0 w 285"/>
                <a:gd name="T81" fmla="*/ 0 h 411"/>
                <a:gd name="T82" fmla="*/ 0 w 285"/>
                <a:gd name="T83" fmla="*/ 0 h 411"/>
                <a:gd name="T84" fmla="*/ 0 w 285"/>
                <a:gd name="T85" fmla="*/ 0 h 411"/>
                <a:gd name="T86" fmla="*/ 0 w 285"/>
                <a:gd name="T87" fmla="*/ 0 h 411"/>
                <a:gd name="T88" fmla="*/ 0 w 285"/>
                <a:gd name="T89" fmla="*/ 0 h 411"/>
                <a:gd name="T90" fmla="*/ 0 w 285"/>
                <a:gd name="T91" fmla="*/ 0 h 411"/>
                <a:gd name="T92" fmla="*/ 0 w 285"/>
                <a:gd name="T93" fmla="*/ 0 h 411"/>
                <a:gd name="T94" fmla="*/ 0 w 285"/>
                <a:gd name="T95" fmla="*/ 0 h 411"/>
                <a:gd name="T96" fmla="*/ 0 w 285"/>
                <a:gd name="T97" fmla="*/ 0 h 411"/>
                <a:gd name="T98" fmla="*/ 0 w 285"/>
                <a:gd name="T99" fmla="*/ 0 h 411"/>
                <a:gd name="T100" fmla="*/ 0 w 285"/>
                <a:gd name="T101" fmla="*/ 0 h 411"/>
                <a:gd name="T102" fmla="*/ 0 w 285"/>
                <a:gd name="T103" fmla="*/ 0 h 411"/>
                <a:gd name="T104" fmla="*/ 0 w 285"/>
                <a:gd name="T105" fmla="*/ 0 h 411"/>
                <a:gd name="T106" fmla="*/ 0 w 285"/>
                <a:gd name="T107" fmla="*/ 0 h 411"/>
                <a:gd name="T108" fmla="*/ 0 w 285"/>
                <a:gd name="T109" fmla="*/ 0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5"/>
                <a:gd name="T166" fmla="*/ 0 h 411"/>
                <a:gd name="T167" fmla="*/ 285 w 285"/>
                <a:gd name="T168" fmla="*/ 411 h 41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0 w 942"/>
                <a:gd name="T1" fmla="*/ 0 h 833"/>
                <a:gd name="T2" fmla="*/ 0 w 942"/>
                <a:gd name="T3" fmla="*/ 0 h 833"/>
                <a:gd name="T4" fmla="*/ 0 w 942"/>
                <a:gd name="T5" fmla="*/ 0 h 833"/>
                <a:gd name="T6" fmla="*/ 0 w 942"/>
                <a:gd name="T7" fmla="*/ 0 h 833"/>
                <a:gd name="T8" fmla="*/ 0 w 942"/>
                <a:gd name="T9" fmla="*/ 0 h 833"/>
                <a:gd name="T10" fmla="*/ 0 w 942"/>
                <a:gd name="T11" fmla="*/ 0 h 833"/>
                <a:gd name="T12" fmla="*/ 0 w 942"/>
                <a:gd name="T13" fmla="*/ 0 h 833"/>
                <a:gd name="T14" fmla="*/ 0 w 942"/>
                <a:gd name="T15" fmla="*/ 0 h 833"/>
                <a:gd name="T16" fmla="*/ 0 w 942"/>
                <a:gd name="T17" fmla="*/ 0 h 833"/>
                <a:gd name="T18" fmla="*/ 0 w 942"/>
                <a:gd name="T19" fmla="*/ 0 h 833"/>
                <a:gd name="T20" fmla="*/ 0 w 942"/>
                <a:gd name="T21" fmla="*/ 0 h 833"/>
                <a:gd name="T22" fmla="*/ 0 w 942"/>
                <a:gd name="T23" fmla="*/ 0 h 833"/>
                <a:gd name="T24" fmla="*/ 0 w 942"/>
                <a:gd name="T25" fmla="*/ 0 h 833"/>
                <a:gd name="T26" fmla="*/ 0 w 942"/>
                <a:gd name="T27" fmla="*/ 0 h 833"/>
                <a:gd name="T28" fmla="*/ 0 w 942"/>
                <a:gd name="T29" fmla="*/ 0 h 833"/>
                <a:gd name="T30" fmla="*/ 0 w 942"/>
                <a:gd name="T31" fmla="*/ 0 h 833"/>
                <a:gd name="T32" fmla="*/ 0 w 942"/>
                <a:gd name="T33" fmla="*/ 0 h 833"/>
                <a:gd name="T34" fmla="*/ 0 w 942"/>
                <a:gd name="T35" fmla="*/ 0 h 833"/>
                <a:gd name="T36" fmla="*/ 0 w 942"/>
                <a:gd name="T37" fmla="*/ 0 h 833"/>
                <a:gd name="T38" fmla="*/ 0 w 942"/>
                <a:gd name="T39" fmla="*/ 0 h 833"/>
                <a:gd name="T40" fmla="*/ 0 w 942"/>
                <a:gd name="T41" fmla="*/ 0 h 833"/>
                <a:gd name="T42" fmla="*/ 0 w 942"/>
                <a:gd name="T43" fmla="*/ 0 h 833"/>
                <a:gd name="T44" fmla="*/ 0 w 942"/>
                <a:gd name="T45" fmla="*/ 0 h 833"/>
                <a:gd name="T46" fmla="*/ 0 w 942"/>
                <a:gd name="T47" fmla="*/ 0 h 833"/>
                <a:gd name="T48" fmla="*/ 0 w 942"/>
                <a:gd name="T49" fmla="*/ 0 h 833"/>
                <a:gd name="T50" fmla="*/ 0 w 942"/>
                <a:gd name="T51" fmla="*/ 0 h 833"/>
                <a:gd name="T52" fmla="*/ 0 w 942"/>
                <a:gd name="T53" fmla="*/ 0 h 833"/>
                <a:gd name="T54" fmla="*/ 0 w 942"/>
                <a:gd name="T55" fmla="*/ 0 h 833"/>
                <a:gd name="T56" fmla="*/ 0 w 942"/>
                <a:gd name="T57" fmla="*/ 0 h 833"/>
                <a:gd name="T58" fmla="*/ 0 w 942"/>
                <a:gd name="T59" fmla="*/ 0 h 833"/>
                <a:gd name="T60" fmla="*/ 0 w 942"/>
                <a:gd name="T61" fmla="*/ 0 h 833"/>
                <a:gd name="T62" fmla="*/ 0 w 942"/>
                <a:gd name="T63" fmla="*/ 0 h 833"/>
                <a:gd name="T64" fmla="*/ 0 w 942"/>
                <a:gd name="T65" fmla="*/ 0 h 833"/>
                <a:gd name="T66" fmla="*/ 0 w 942"/>
                <a:gd name="T67" fmla="*/ 0 h 833"/>
                <a:gd name="T68" fmla="*/ 0 w 942"/>
                <a:gd name="T69" fmla="*/ 0 h 833"/>
                <a:gd name="T70" fmla="*/ 0 w 942"/>
                <a:gd name="T71" fmla="*/ 0 h 833"/>
                <a:gd name="T72" fmla="*/ 0 w 942"/>
                <a:gd name="T73" fmla="*/ 0 h 833"/>
                <a:gd name="T74" fmla="*/ 0 w 942"/>
                <a:gd name="T75" fmla="*/ 0 h 833"/>
                <a:gd name="T76" fmla="*/ 0 w 942"/>
                <a:gd name="T77" fmla="*/ 0 h 833"/>
                <a:gd name="T78" fmla="*/ 0 w 942"/>
                <a:gd name="T79" fmla="*/ 0 h 833"/>
                <a:gd name="T80" fmla="*/ 0 w 942"/>
                <a:gd name="T81" fmla="*/ 0 h 833"/>
                <a:gd name="T82" fmla="*/ 0 w 942"/>
                <a:gd name="T83" fmla="*/ 0 h 833"/>
                <a:gd name="T84" fmla="*/ 0 w 942"/>
                <a:gd name="T85" fmla="*/ 0 h 833"/>
                <a:gd name="T86" fmla="*/ 0 w 942"/>
                <a:gd name="T87" fmla="*/ 0 h 833"/>
                <a:gd name="T88" fmla="*/ 0 w 942"/>
                <a:gd name="T89" fmla="*/ 0 h 833"/>
                <a:gd name="T90" fmla="*/ 0 w 942"/>
                <a:gd name="T91" fmla="*/ 0 h 833"/>
                <a:gd name="T92" fmla="*/ 0 w 942"/>
                <a:gd name="T93" fmla="*/ 0 h 833"/>
                <a:gd name="T94" fmla="*/ 0 w 942"/>
                <a:gd name="T95" fmla="*/ 0 h 833"/>
                <a:gd name="T96" fmla="*/ 0 w 942"/>
                <a:gd name="T97" fmla="*/ 0 h 833"/>
                <a:gd name="T98" fmla="*/ 0 w 942"/>
                <a:gd name="T99" fmla="*/ 0 h 833"/>
                <a:gd name="T100" fmla="*/ 0 w 942"/>
                <a:gd name="T101" fmla="*/ 0 h 833"/>
                <a:gd name="T102" fmla="*/ 0 w 942"/>
                <a:gd name="T103" fmla="*/ 0 h 833"/>
                <a:gd name="T104" fmla="*/ 0 w 942"/>
                <a:gd name="T105" fmla="*/ 0 h 833"/>
                <a:gd name="T106" fmla="*/ 0 w 942"/>
                <a:gd name="T107" fmla="*/ 0 h 833"/>
                <a:gd name="T108" fmla="*/ 0 w 942"/>
                <a:gd name="T109" fmla="*/ 0 h 833"/>
                <a:gd name="T110" fmla="*/ 0 w 942"/>
                <a:gd name="T111" fmla="*/ 0 h 833"/>
                <a:gd name="T112" fmla="*/ 0 w 942"/>
                <a:gd name="T113" fmla="*/ 0 h 833"/>
                <a:gd name="T114" fmla="*/ 0 w 942"/>
                <a:gd name="T115" fmla="*/ 0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2"/>
                <a:gd name="T175" fmla="*/ 0 h 833"/>
                <a:gd name="T176" fmla="*/ 942 w 942"/>
                <a:gd name="T177" fmla="*/ 833 h 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0 w 243"/>
                <a:gd name="T1" fmla="*/ 0 h 87"/>
                <a:gd name="T2" fmla="*/ 0 w 243"/>
                <a:gd name="T3" fmla="*/ 0 h 87"/>
                <a:gd name="T4" fmla="*/ 0 w 243"/>
                <a:gd name="T5" fmla="*/ 0 h 87"/>
                <a:gd name="T6" fmla="*/ 0 w 243"/>
                <a:gd name="T7" fmla="*/ 0 h 87"/>
                <a:gd name="T8" fmla="*/ 0 w 243"/>
                <a:gd name="T9" fmla="*/ 0 h 87"/>
                <a:gd name="T10" fmla="*/ 0 w 243"/>
                <a:gd name="T11" fmla="*/ 0 h 87"/>
                <a:gd name="T12" fmla="*/ 0 w 243"/>
                <a:gd name="T13" fmla="*/ 0 h 87"/>
                <a:gd name="T14" fmla="*/ 0 w 243"/>
                <a:gd name="T15" fmla="*/ 0 h 87"/>
                <a:gd name="T16" fmla="*/ 0 w 243"/>
                <a:gd name="T17" fmla="*/ 0 h 87"/>
                <a:gd name="T18" fmla="*/ 0 w 243"/>
                <a:gd name="T19" fmla="*/ 0 h 87"/>
                <a:gd name="T20" fmla="*/ 0 w 243"/>
                <a:gd name="T21" fmla="*/ 0 h 87"/>
                <a:gd name="T22" fmla="*/ 0 w 243"/>
                <a:gd name="T23" fmla="*/ 0 h 87"/>
                <a:gd name="T24" fmla="*/ 0 w 243"/>
                <a:gd name="T25" fmla="*/ 0 h 87"/>
                <a:gd name="T26" fmla="*/ 0 w 243"/>
                <a:gd name="T27" fmla="*/ 0 h 87"/>
                <a:gd name="T28" fmla="*/ 0 w 243"/>
                <a:gd name="T29" fmla="*/ 0 h 87"/>
                <a:gd name="T30" fmla="*/ 0 w 243"/>
                <a:gd name="T31" fmla="*/ 0 h 87"/>
                <a:gd name="T32" fmla="*/ 0 w 243"/>
                <a:gd name="T33" fmla="*/ 0 h 87"/>
                <a:gd name="T34" fmla="*/ 0 w 243"/>
                <a:gd name="T35" fmla="*/ 0 h 87"/>
                <a:gd name="T36" fmla="*/ 0 w 243"/>
                <a:gd name="T37" fmla="*/ 0 h 87"/>
                <a:gd name="T38" fmla="*/ 0 w 243"/>
                <a:gd name="T39" fmla="*/ 0 h 87"/>
                <a:gd name="T40" fmla="*/ 0 w 243"/>
                <a:gd name="T41" fmla="*/ 0 h 87"/>
                <a:gd name="T42" fmla="*/ 0 w 243"/>
                <a:gd name="T43" fmla="*/ 0 h 87"/>
                <a:gd name="T44" fmla="*/ 0 w 243"/>
                <a:gd name="T45" fmla="*/ 0 h 87"/>
                <a:gd name="T46" fmla="*/ 0 w 243"/>
                <a:gd name="T47" fmla="*/ 0 h 87"/>
                <a:gd name="T48" fmla="*/ 0 w 243"/>
                <a:gd name="T49" fmla="*/ 0 h 87"/>
                <a:gd name="T50" fmla="*/ 0 w 243"/>
                <a:gd name="T51" fmla="*/ 0 h 87"/>
                <a:gd name="T52" fmla="*/ 0 w 243"/>
                <a:gd name="T53" fmla="*/ 0 h 87"/>
                <a:gd name="T54" fmla="*/ 0 w 243"/>
                <a:gd name="T55" fmla="*/ 0 h 87"/>
                <a:gd name="T56" fmla="*/ 0 w 243"/>
                <a:gd name="T57" fmla="*/ 0 h 87"/>
                <a:gd name="T58" fmla="*/ 0 w 243"/>
                <a:gd name="T59" fmla="*/ 0 h 87"/>
                <a:gd name="T60" fmla="*/ 0 w 243"/>
                <a:gd name="T61" fmla="*/ 0 h 87"/>
                <a:gd name="T62" fmla="*/ 0 w 243"/>
                <a:gd name="T63" fmla="*/ 0 h 87"/>
                <a:gd name="T64" fmla="*/ 0 w 243"/>
                <a:gd name="T65" fmla="*/ 0 h 87"/>
                <a:gd name="T66" fmla="*/ 0 w 243"/>
                <a:gd name="T67" fmla="*/ 0 h 87"/>
                <a:gd name="T68" fmla="*/ 0 w 243"/>
                <a:gd name="T69" fmla="*/ 0 h 87"/>
                <a:gd name="T70" fmla="*/ 0 w 243"/>
                <a:gd name="T71" fmla="*/ 0 h 87"/>
                <a:gd name="T72" fmla="*/ 0 w 243"/>
                <a:gd name="T73" fmla="*/ 0 h 87"/>
                <a:gd name="T74" fmla="*/ 0 w 243"/>
                <a:gd name="T75" fmla="*/ 0 h 87"/>
                <a:gd name="T76" fmla="*/ 0 w 243"/>
                <a:gd name="T77" fmla="*/ 0 h 87"/>
                <a:gd name="T78" fmla="*/ 0 w 243"/>
                <a:gd name="T79" fmla="*/ 0 h 87"/>
                <a:gd name="T80" fmla="*/ 0 w 243"/>
                <a:gd name="T81" fmla="*/ 0 h 87"/>
                <a:gd name="T82" fmla="*/ 0 w 243"/>
                <a:gd name="T83" fmla="*/ 0 h 87"/>
                <a:gd name="T84" fmla="*/ 0 w 243"/>
                <a:gd name="T85" fmla="*/ 0 h 87"/>
                <a:gd name="T86" fmla="*/ 0 w 243"/>
                <a:gd name="T87" fmla="*/ 0 h 87"/>
                <a:gd name="T88" fmla="*/ 0 w 243"/>
                <a:gd name="T89" fmla="*/ 0 h 87"/>
                <a:gd name="T90" fmla="*/ 0 w 243"/>
                <a:gd name="T91" fmla="*/ 0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3"/>
                <a:gd name="T139" fmla="*/ 0 h 87"/>
                <a:gd name="T140" fmla="*/ 243 w 243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0 w 102"/>
                <a:gd name="T1" fmla="*/ 0 h 330"/>
                <a:gd name="T2" fmla="*/ 0 w 102"/>
                <a:gd name="T3" fmla="*/ 0 h 330"/>
                <a:gd name="T4" fmla="*/ 0 w 102"/>
                <a:gd name="T5" fmla="*/ 0 h 330"/>
                <a:gd name="T6" fmla="*/ 0 w 102"/>
                <a:gd name="T7" fmla="*/ 0 h 330"/>
                <a:gd name="T8" fmla="*/ 0 w 102"/>
                <a:gd name="T9" fmla="*/ 0 h 330"/>
                <a:gd name="T10" fmla="*/ 0 w 102"/>
                <a:gd name="T11" fmla="*/ 0 h 330"/>
                <a:gd name="T12" fmla="*/ 0 w 102"/>
                <a:gd name="T13" fmla="*/ 0 h 330"/>
                <a:gd name="T14" fmla="*/ 0 w 102"/>
                <a:gd name="T15" fmla="*/ 0 h 330"/>
                <a:gd name="T16" fmla="*/ 0 w 102"/>
                <a:gd name="T17" fmla="*/ 0 h 330"/>
                <a:gd name="T18" fmla="*/ 0 w 102"/>
                <a:gd name="T19" fmla="*/ 0 h 330"/>
                <a:gd name="T20" fmla="*/ 0 w 102"/>
                <a:gd name="T21" fmla="*/ 0 h 330"/>
                <a:gd name="T22" fmla="*/ 0 w 102"/>
                <a:gd name="T23" fmla="*/ 0 h 330"/>
                <a:gd name="T24" fmla="*/ 0 w 102"/>
                <a:gd name="T25" fmla="*/ 0 h 330"/>
                <a:gd name="T26" fmla="*/ 0 w 102"/>
                <a:gd name="T27" fmla="*/ 0 h 330"/>
                <a:gd name="T28" fmla="*/ 0 w 102"/>
                <a:gd name="T29" fmla="*/ 0 h 330"/>
                <a:gd name="T30" fmla="*/ 0 w 102"/>
                <a:gd name="T31" fmla="*/ 0 h 330"/>
                <a:gd name="T32" fmla="*/ 0 w 102"/>
                <a:gd name="T33" fmla="*/ 0 h 330"/>
                <a:gd name="T34" fmla="*/ 0 w 102"/>
                <a:gd name="T35" fmla="*/ 0 h 330"/>
                <a:gd name="T36" fmla="*/ 0 w 102"/>
                <a:gd name="T37" fmla="*/ 0 h 330"/>
                <a:gd name="T38" fmla="*/ 0 w 102"/>
                <a:gd name="T39" fmla="*/ 0 h 330"/>
                <a:gd name="T40" fmla="*/ 0 w 102"/>
                <a:gd name="T41" fmla="*/ 0 h 330"/>
                <a:gd name="T42" fmla="*/ 0 w 102"/>
                <a:gd name="T43" fmla="*/ 0 h 330"/>
                <a:gd name="T44" fmla="*/ 0 w 102"/>
                <a:gd name="T45" fmla="*/ 0 h 330"/>
                <a:gd name="T46" fmla="*/ 0 w 102"/>
                <a:gd name="T47" fmla="*/ 0 h 330"/>
                <a:gd name="T48" fmla="*/ 0 w 102"/>
                <a:gd name="T49" fmla="*/ 0 h 330"/>
                <a:gd name="T50" fmla="*/ 0 w 102"/>
                <a:gd name="T51" fmla="*/ 0 h 330"/>
                <a:gd name="T52" fmla="*/ 0 w 102"/>
                <a:gd name="T53" fmla="*/ 0 h 330"/>
                <a:gd name="T54" fmla="*/ 0 w 102"/>
                <a:gd name="T55" fmla="*/ 0 h 330"/>
                <a:gd name="T56" fmla="*/ 0 w 102"/>
                <a:gd name="T57" fmla="*/ 0 h 330"/>
                <a:gd name="T58" fmla="*/ 0 w 102"/>
                <a:gd name="T59" fmla="*/ 0 h 330"/>
                <a:gd name="T60" fmla="*/ 0 w 102"/>
                <a:gd name="T61" fmla="*/ 0 h 330"/>
                <a:gd name="T62" fmla="*/ 0 w 102"/>
                <a:gd name="T63" fmla="*/ 0 h 330"/>
                <a:gd name="T64" fmla="*/ 0 w 102"/>
                <a:gd name="T65" fmla="*/ 0 h 330"/>
                <a:gd name="T66" fmla="*/ 0 w 102"/>
                <a:gd name="T67" fmla="*/ 0 h 330"/>
                <a:gd name="T68" fmla="*/ 0 w 102"/>
                <a:gd name="T69" fmla="*/ 0 h 330"/>
                <a:gd name="T70" fmla="*/ 0 w 102"/>
                <a:gd name="T71" fmla="*/ 0 h 330"/>
                <a:gd name="T72" fmla="*/ 0 w 102"/>
                <a:gd name="T73" fmla="*/ 0 h 330"/>
                <a:gd name="T74" fmla="*/ 0 w 102"/>
                <a:gd name="T75" fmla="*/ 0 h 330"/>
                <a:gd name="T76" fmla="*/ 0 w 102"/>
                <a:gd name="T77" fmla="*/ 0 h 330"/>
                <a:gd name="T78" fmla="*/ 0 w 102"/>
                <a:gd name="T79" fmla="*/ 0 h 330"/>
                <a:gd name="T80" fmla="*/ 0 w 102"/>
                <a:gd name="T81" fmla="*/ 0 h 330"/>
                <a:gd name="T82" fmla="*/ 0 w 102"/>
                <a:gd name="T83" fmla="*/ 0 h 330"/>
                <a:gd name="T84" fmla="*/ 0 w 102"/>
                <a:gd name="T85" fmla="*/ 0 h 330"/>
                <a:gd name="T86" fmla="*/ 0 w 102"/>
                <a:gd name="T87" fmla="*/ 0 h 330"/>
                <a:gd name="T88" fmla="*/ 0 w 102"/>
                <a:gd name="T89" fmla="*/ 0 h 330"/>
                <a:gd name="T90" fmla="*/ 0 w 102"/>
                <a:gd name="T91" fmla="*/ 0 h 330"/>
                <a:gd name="T92" fmla="*/ 0 w 102"/>
                <a:gd name="T93" fmla="*/ 0 h 330"/>
                <a:gd name="T94" fmla="*/ 0 w 102"/>
                <a:gd name="T95" fmla="*/ 0 h 330"/>
                <a:gd name="T96" fmla="*/ 0 w 102"/>
                <a:gd name="T97" fmla="*/ 0 h 330"/>
                <a:gd name="T98" fmla="*/ 0 w 102"/>
                <a:gd name="T99" fmla="*/ 0 h 330"/>
                <a:gd name="T100" fmla="*/ 0 w 102"/>
                <a:gd name="T101" fmla="*/ 0 h 330"/>
                <a:gd name="T102" fmla="*/ 0 w 102"/>
                <a:gd name="T103" fmla="*/ 0 h 330"/>
                <a:gd name="T104" fmla="*/ 0 w 102"/>
                <a:gd name="T105" fmla="*/ 0 h 330"/>
                <a:gd name="T106" fmla="*/ 0 w 102"/>
                <a:gd name="T107" fmla="*/ 0 h 330"/>
                <a:gd name="T108" fmla="*/ 0 w 102"/>
                <a:gd name="T109" fmla="*/ 0 h 330"/>
                <a:gd name="T110" fmla="*/ 0 w 102"/>
                <a:gd name="T111" fmla="*/ 0 h 330"/>
                <a:gd name="T112" fmla="*/ 0 w 102"/>
                <a:gd name="T113" fmla="*/ 0 h 330"/>
                <a:gd name="T114" fmla="*/ 0 w 102"/>
                <a:gd name="T115" fmla="*/ 0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2"/>
                <a:gd name="T175" fmla="*/ 0 h 330"/>
                <a:gd name="T176" fmla="*/ 102 w 102"/>
                <a:gd name="T177" fmla="*/ 330 h 3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0 h 219"/>
                <a:gd name="T2" fmla="*/ 0 w 151"/>
                <a:gd name="T3" fmla="*/ 0 h 219"/>
                <a:gd name="T4" fmla="*/ 0 w 151"/>
                <a:gd name="T5" fmla="*/ 0 h 219"/>
                <a:gd name="T6" fmla="*/ 0 w 151"/>
                <a:gd name="T7" fmla="*/ 0 h 219"/>
                <a:gd name="T8" fmla="*/ 0 w 151"/>
                <a:gd name="T9" fmla="*/ 0 h 219"/>
                <a:gd name="T10" fmla="*/ 0 w 151"/>
                <a:gd name="T11" fmla="*/ 0 h 219"/>
                <a:gd name="T12" fmla="*/ 0 w 151"/>
                <a:gd name="T13" fmla="*/ 0 h 219"/>
                <a:gd name="T14" fmla="*/ 0 w 151"/>
                <a:gd name="T15" fmla="*/ 0 h 219"/>
                <a:gd name="T16" fmla="*/ 0 w 151"/>
                <a:gd name="T17" fmla="*/ 0 h 219"/>
                <a:gd name="T18" fmla="*/ 0 w 151"/>
                <a:gd name="T19" fmla="*/ 0 h 219"/>
                <a:gd name="T20" fmla="*/ 0 w 151"/>
                <a:gd name="T21" fmla="*/ 0 h 219"/>
                <a:gd name="T22" fmla="*/ 0 w 151"/>
                <a:gd name="T23" fmla="*/ 0 h 219"/>
                <a:gd name="T24" fmla="*/ 0 w 151"/>
                <a:gd name="T25" fmla="*/ 0 h 219"/>
                <a:gd name="T26" fmla="*/ 0 w 151"/>
                <a:gd name="T27" fmla="*/ 0 h 219"/>
                <a:gd name="T28" fmla="*/ 0 w 151"/>
                <a:gd name="T29" fmla="*/ 0 h 219"/>
                <a:gd name="T30" fmla="*/ 0 w 151"/>
                <a:gd name="T31" fmla="*/ 0 h 219"/>
                <a:gd name="T32" fmla="*/ 0 w 151"/>
                <a:gd name="T33" fmla="*/ 0 h 219"/>
                <a:gd name="T34" fmla="*/ 0 w 151"/>
                <a:gd name="T35" fmla="*/ 0 h 219"/>
                <a:gd name="T36" fmla="*/ 0 w 151"/>
                <a:gd name="T37" fmla="*/ 0 h 219"/>
                <a:gd name="T38" fmla="*/ 0 w 151"/>
                <a:gd name="T39" fmla="*/ 0 h 219"/>
                <a:gd name="T40" fmla="*/ 0 w 151"/>
                <a:gd name="T41" fmla="*/ 0 h 219"/>
                <a:gd name="T42" fmla="*/ 0 w 151"/>
                <a:gd name="T43" fmla="*/ 0 h 219"/>
                <a:gd name="T44" fmla="*/ 0 w 151"/>
                <a:gd name="T45" fmla="*/ 0 h 219"/>
                <a:gd name="T46" fmla="*/ 0 w 151"/>
                <a:gd name="T47" fmla="*/ 0 h 219"/>
                <a:gd name="T48" fmla="*/ 0 w 151"/>
                <a:gd name="T49" fmla="*/ 0 h 219"/>
                <a:gd name="T50" fmla="*/ 0 w 151"/>
                <a:gd name="T51" fmla="*/ 0 h 219"/>
                <a:gd name="T52" fmla="*/ 0 w 151"/>
                <a:gd name="T53" fmla="*/ 0 h 219"/>
                <a:gd name="T54" fmla="*/ 0 w 151"/>
                <a:gd name="T55" fmla="*/ 0 h 219"/>
                <a:gd name="T56" fmla="*/ 0 w 151"/>
                <a:gd name="T57" fmla="*/ 0 h 219"/>
                <a:gd name="T58" fmla="*/ 0 w 151"/>
                <a:gd name="T59" fmla="*/ 0 h 219"/>
                <a:gd name="T60" fmla="*/ 0 w 151"/>
                <a:gd name="T61" fmla="*/ 0 h 219"/>
                <a:gd name="T62" fmla="*/ 0 w 151"/>
                <a:gd name="T63" fmla="*/ 0 h 219"/>
                <a:gd name="T64" fmla="*/ 0 w 151"/>
                <a:gd name="T65" fmla="*/ 0 h 219"/>
                <a:gd name="T66" fmla="*/ 0 w 151"/>
                <a:gd name="T67" fmla="*/ 0 h 219"/>
                <a:gd name="T68" fmla="*/ 0 w 151"/>
                <a:gd name="T69" fmla="*/ 0 h 219"/>
                <a:gd name="T70" fmla="*/ 0 w 151"/>
                <a:gd name="T71" fmla="*/ 0 h 219"/>
                <a:gd name="T72" fmla="*/ 0 w 151"/>
                <a:gd name="T73" fmla="*/ 0 h 219"/>
                <a:gd name="T74" fmla="*/ 0 w 151"/>
                <a:gd name="T75" fmla="*/ 0 h 219"/>
                <a:gd name="T76" fmla="*/ 0 w 151"/>
                <a:gd name="T77" fmla="*/ 0 h 219"/>
                <a:gd name="T78" fmla="*/ 0 w 151"/>
                <a:gd name="T79" fmla="*/ 0 h 219"/>
                <a:gd name="T80" fmla="*/ 0 w 151"/>
                <a:gd name="T81" fmla="*/ 0 h 219"/>
                <a:gd name="T82" fmla="*/ 0 w 151"/>
                <a:gd name="T83" fmla="*/ 0 h 219"/>
                <a:gd name="T84" fmla="*/ 0 w 151"/>
                <a:gd name="T85" fmla="*/ 0 h 219"/>
                <a:gd name="T86" fmla="*/ 0 w 151"/>
                <a:gd name="T87" fmla="*/ 0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1"/>
                <a:gd name="T133" fmla="*/ 0 h 219"/>
                <a:gd name="T134" fmla="*/ 151 w 151"/>
                <a:gd name="T135" fmla="*/ 219 h 2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664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Review: 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 this work?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3673551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362200" y="838200"/>
            <a:ext cx="289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Locks using interrupts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334000" y="901700"/>
            <a:ext cx="3810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(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60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go to sleep() //?? 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2578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anyone on wait queue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take thread off wait-queue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Place on ready queue;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-23813" y="2489200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lock.Release();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438400" y="16002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2438400" y="39624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8" name="Freeform 9"/>
          <p:cNvSpPr>
            <a:spLocks/>
          </p:cNvSpPr>
          <p:nvPr/>
        </p:nvSpPr>
        <p:spPr bwMode="auto">
          <a:xfrm>
            <a:off x="1905000" y="3733800"/>
            <a:ext cx="508000" cy="393700"/>
          </a:xfrm>
          <a:custGeom>
            <a:avLst/>
            <a:gdLst>
              <a:gd name="T0" fmla="*/ 0 w 1222375"/>
              <a:gd name="T1" fmla="*/ 0 h 333375"/>
              <a:gd name="T2" fmla="*/ 2617 w 1222375"/>
              <a:gd name="T3" fmla="*/ 1067973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9" name="Freeform 10"/>
          <p:cNvSpPr>
            <a:spLocks/>
          </p:cNvSpPr>
          <p:nvPr/>
        </p:nvSpPr>
        <p:spPr bwMode="auto">
          <a:xfrm>
            <a:off x="1905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0" name="Freeform 11"/>
          <p:cNvSpPr>
            <a:spLocks/>
          </p:cNvSpPr>
          <p:nvPr/>
        </p:nvSpPr>
        <p:spPr bwMode="auto">
          <a:xfrm flipV="1">
            <a:off x="1981200" y="1828800"/>
            <a:ext cx="457200" cy="762000"/>
          </a:xfrm>
          <a:custGeom>
            <a:avLst/>
            <a:gdLst>
              <a:gd name="T0" fmla="*/ 0 w 1222375"/>
              <a:gd name="T1" fmla="*/ 0 h 333375"/>
              <a:gd name="T2" fmla="*/ 1252 w 1222375"/>
              <a:gd name="T3" fmla="*/ 108664398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1" name="Freeform 12"/>
          <p:cNvSpPr>
            <a:spLocks/>
          </p:cNvSpPr>
          <p:nvPr/>
        </p:nvSpPr>
        <p:spPr bwMode="auto">
          <a:xfrm>
            <a:off x="1905000" y="1162050"/>
            <a:ext cx="3429000" cy="1352550"/>
          </a:xfrm>
          <a:custGeom>
            <a:avLst/>
            <a:gdLst>
              <a:gd name="T0" fmla="*/ 0 w 3540125"/>
              <a:gd name="T1" fmla="*/ 2159956 h 1251057"/>
              <a:gd name="T2" fmla="*/ 711121 w 3540125"/>
              <a:gd name="T3" fmla="*/ 241376 h 1251057"/>
              <a:gd name="T4" fmla="*/ 2120666 w 3540125"/>
              <a:gd name="T5" fmla="*/ 22110 h 1251057"/>
              <a:gd name="T6" fmla="*/ 2831789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2362200" y="4953000"/>
            <a:ext cx="2895600" cy="1371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If one thread in critical section,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no other activity (including OS) can run! 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2504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057400" y="838200"/>
            <a:ext cx="3200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Locks using test &amp; wait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334000" y="685800"/>
            <a:ext cx="3810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rgbClr val="233AE1"/>
                </a:solidFill>
                <a:latin typeface="Courier New" charset="0"/>
              </a:rPr>
              <a:t>int guard = 0;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while(test&amp;set(guard));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(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60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go to sleep()&amp;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2578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while (test&amp;set(guard));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anyone on wait queue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take thread off wait-queue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Place on ready queue;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-23813" y="2489200"/>
            <a:ext cx="24622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lock.Acquire();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>
                <a:latin typeface="Courier New" charset="0"/>
                <a:ea typeface="굴림" charset="0"/>
                <a:cs typeface="굴림" charset="0"/>
              </a:rPr>
              <a:t>lock.Release();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133600" y="1608138"/>
            <a:ext cx="3429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chemeClr val="hlink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chemeClr val="hlink"/>
                </a:solidFill>
                <a:latin typeface="Courier New" charset="0"/>
              </a:rPr>
              <a:t>while(test&amp;set(value));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133600" y="3962400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12" name="Rounded Rectangle 9"/>
          <p:cNvSpPr>
            <a:spLocks noChangeArrowheads="1"/>
          </p:cNvSpPr>
          <p:nvPr/>
        </p:nvSpPr>
        <p:spPr bwMode="auto">
          <a:xfrm>
            <a:off x="2209800" y="5105400"/>
            <a:ext cx="2895600" cy="1219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Threads waiting to enter critical section busy-wait</a:t>
            </a:r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>
            <a:off x="1905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1905000" y="3733800"/>
            <a:ext cx="304800" cy="381000"/>
          </a:xfrm>
          <a:custGeom>
            <a:avLst/>
            <a:gdLst>
              <a:gd name="T0" fmla="*/ 0 w 1222375"/>
              <a:gd name="T1" fmla="*/ 0 h 333375"/>
              <a:gd name="T2" fmla="*/ 73 w 1222375"/>
              <a:gd name="T3" fmla="*/ 848939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 flipV="1">
            <a:off x="1828800" y="2057400"/>
            <a:ext cx="381000" cy="457200"/>
          </a:xfrm>
          <a:custGeom>
            <a:avLst/>
            <a:gdLst>
              <a:gd name="T0" fmla="*/ 0 w 1222375"/>
              <a:gd name="T1" fmla="*/ 0 h 333375"/>
              <a:gd name="T2" fmla="*/ 349 w 1222375"/>
              <a:gd name="T3" fmla="*/ 3041914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Freeform 13"/>
          <p:cNvSpPr>
            <a:spLocks/>
          </p:cNvSpPr>
          <p:nvPr/>
        </p:nvSpPr>
        <p:spPr bwMode="auto">
          <a:xfrm>
            <a:off x="1676400" y="1162050"/>
            <a:ext cx="3657600" cy="1352550"/>
          </a:xfrm>
          <a:custGeom>
            <a:avLst/>
            <a:gdLst>
              <a:gd name="T0" fmla="*/ 0 w 3540125"/>
              <a:gd name="T1" fmla="*/ 2159956 h 1251057"/>
              <a:gd name="T2" fmla="*/ 1117235 w 3540125"/>
              <a:gd name="T3" fmla="*/ 241376 h 1251057"/>
              <a:gd name="T4" fmla="*/ 3331759 w 3540125"/>
              <a:gd name="T5" fmla="*/ 22110 h 1251057"/>
              <a:gd name="T6" fmla="*/ 4448995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383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Midterm I </a:t>
            </a:r>
            <a:r>
              <a:rPr lang="en-US" b="1" dirty="0">
                <a:solidFill>
                  <a:srgbClr val="FF0000"/>
                </a:solidFill>
              </a:rPr>
              <a:t>Wednesday </a:t>
            </a:r>
            <a:r>
              <a:rPr lang="en-US" b="1">
                <a:solidFill>
                  <a:srgbClr val="FF0000"/>
                </a:solidFill>
              </a:rPr>
              <a:t>2/28 6:30-8:30PM</a:t>
            </a:r>
            <a:endParaRPr lang="en-US" sz="1400" dirty="0"/>
          </a:p>
          <a:p>
            <a:r>
              <a:rPr lang="en-US" dirty="0">
                <a:solidFill>
                  <a:srgbClr val="FF0000"/>
                </a:solidFill>
              </a:rPr>
              <a:t>Homework 1 due </a:t>
            </a:r>
            <a:r>
              <a:rPr lang="en-US" b="1" dirty="0">
                <a:solidFill>
                  <a:srgbClr val="FF0000"/>
                </a:solidFill>
              </a:rPr>
              <a:t>today 11:59PM</a:t>
            </a:r>
          </a:p>
          <a:p>
            <a:r>
              <a:rPr lang="en-US" dirty="0">
                <a:solidFill>
                  <a:srgbClr val="FF0000"/>
                </a:solidFill>
              </a:rPr>
              <a:t>Project 1 Design Document due </a:t>
            </a:r>
            <a:r>
              <a:rPr lang="en-US" b="1" dirty="0">
                <a:solidFill>
                  <a:srgbClr val="FF0000"/>
                </a:solidFill>
              </a:rPr>
              <a:t>Wednesday 2/14 11:59PM</a:t>
            </a:r>
          </a:p>
          <a:p>
            <a:endParaRPr lang="en-US" sz="1400" dirty="0"/>
          </a:p>
          <a:p>
            <a:r>
              <a:rPr lang="en-US" dirty="0"/>
              <a:t>Project 1 Design reviews upcoming</a:t>
            </a:r>
          </a:p>
          <a:p>
            <a:pPr lvl="1"/>
            <a:r>
              <a:rPr lang="en-US" dirty="0"/>
              <a:t>High-level discussion of your approach</a:t>
            </a:r>
          </a:p>
          <a:p>
            <a:pPr lvl="2"/>
            <a:r>
              <a:rPr lang="en-US" dirty="0"/>
              <a:t>What will you modify?</a:t>
            </a:r>
          </a:p>
          <a:p>
            <a:pPr lvl="2"/>
            <a:r>
              <a:rPr lang="en-US" dirty="0"/>
              <a:t>What algorithm will you use?</a:t>
            </a:r>
          </a:p>
          <a:p>
            <a:pPr lvl="2"/>
            <a:r>
              <a:rPr lang="en-US" dirty="0"/>
              <a:t>How will things be linked together, etc.</a:t>
            </a:r>
          </a:p>
          <a:p>
            <a:pPr lvl="2"/>
            <a:r>
              <a:rPr lang="en-US" dirty="0"/>
              <a:t>Do not need final design (complete with all semicolons!)</a:t>
            </a:r>
          </a:p>
          <a:p>
            <a:pPr lvl="1"/>
            <a:r>
              <a:rPr lang="en-US" dirty="0"/>
              <a:t>You </a:t>
            </a:r>
            <a:r>
              <a:rPr lang="en-US" i="1" dirty="0"/>
              <a:t>will</a:t>
            </a:r>
            <a:r>
              <a:rPr lang="en-US" dirty="0"/>
              <a:t> be asked about testing</a:t>
            </a:r>
          </a:p>
          <a:p>
            <a:pPr lvl="2"/>
            <a:r>
              <a:rPr lang="en-US" dirty="0"/>
              <a:t>Understand testing framework</a:t>
            </a:r>
          </a:p>
          <a:p>
            <a:pPr lvl="2"/>
            <a:r>
              <a:rPr lang="en-US" dirty="0"/>
              <a:t>Are there things you are doing that are not tested by tests we give you?</a:t>
            </a:r>
          </a:p>
          <a:p>
            <a:pPr lvl="5"/>
            <a:endParaRPr lang="en-US" sz="1400" dirty="0"/>
          </a:p>
          <a:p>
            <a:r>
              <a:rPr lang="en-US" i="1" dirty="0">
                <a:solidFill>
                  <a:srgbClr val="2A40E2"/>
                </a:solidFill>
              </a:rPr>
              <a:t>Do your own work!</a:t>
            </a:r>
          </a:p>
          <a:p>
            <a:pPr lvl="1"/>
            <a:r>
              <a:rPr lang="en-US" dirty="0"/>
              <a:t>Please do not try to find solutions from previous terms</a:t>
            </a:r>
          </a:p>
          <a:p>
            <a:pPr lvl="1"/>
            <a:r>
              <a:rPr lang="en-US" dirty="0"/>
              <a:t>We will be on the look out for anyone doing this…today</a:t>
            </a:r>
          </a:p>
        </p:txBody>
      </p:sp>
    </p:spTree>
    <p:extLst>
      <p:ext uri="{BB962C8B-B14F-4D97-AF65-F5344CB8AC3E}">
        <p14:creationId xmlns:p14="http://schemas.microsoft.com/office/powerpoint/2010/main" val="213013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1748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9067800" cy="5867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Goal of last couple of lectures: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Want as high a level primitive as possible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UNIX is pretty stable now, but up until about mid-80s (10 years after started), systems running UNIX would crash every week or so – concurrency bugs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2256700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1066800"/>
            <a:ext cx="8610600" cy="542448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>
                <a:ea typeface="굴림" panose="020B0600000101010101" pitchFamily="34" charset="-127"/>
              </a:rPr>
              <a:t>Dijkstra</a:t>
            </a:r>
            <a:r>
              <a:rPr lang="en-US" altLang="ko-KR" dirty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P():</a:t>
            </a:r>
            <a:r>
              <a:rPr lang="en-US" altLang="ko-KR" dirty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V():</a:t>
            </a:r>
            <a:r>
              <a:rPr lang="en-US" altLang="ko-KR" dirty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 that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P()</a:t>
            </a:r>
            <a:r>
              <a:rPr lang="en-US" altLang="ko-KR" dirty="0">
                <a:ea typeface="굴림" panose="020B0600000101010101" pitchFamily="34" charset="-127"/>
              </a:rPr>
              <a:t> stands for “</a:t>
            </a:r>
            <a:r>
              <a:rPr lang="en-US" altLang="ko-KR" i="1" dirty="0" err="1">
                <a:ea typeface="굴림" panose="020B0600000101010101" pitchFamily="34" charset="-127"/>
              </a:rPr>
              <a:t>proberen</a:t>
            </a:r>
            <a:r>
              <a:rPr lang="en-US" altLang="ko-KR" i="1" dirty="0">
                <a:ea typeface="굴림" panose="020B0600000101010101" pitchFamily="34" charset="-127"/>
              </a:rPr>
              <a:t>” </a:t>
            </a:r>
            <a:r>
              <a:rPr lang="en-US" altLang="ko-KR" dirty="0">
                <a:ea typeface="굴림" panose="020B0600000101010101" pitchFamily="34" charset="-127"/>
              </a:rPr>
              <a:t>(to test) and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V()</a:t>
            </a:r>
            <a:r>
              <a:rPr lang="en-US" altLang="ko-KR" dirty="0">
                <a:ea typeface="굴림" panose="020B0600000101010101" pitchFamily="34" charset="-127"/>
              </a:rPr>
              <a:t> stands for “</a:t>
            </a:r>
            <a:r>
              <a:rPr lang="en-US" altLang="ko-KR" i="1" dirty="0" err="1">
                <a:ea typeface="굴림" panose="020B0600000101010101" pitchFamily="34" charset="-127"/>
              </a:rPr>
              <a:t>verhogen</a:t>
            </a:r>
            <a:r>
              <a:rPr lang="en-US" altLang="ko-KR" i="1" dirty="0">
                <a:ea typeface="굴림" panose="020B0600000101010101" pitchFamily="34" charset="-127"/>
              </a:rPr>
              <a:t>”</a:t>
            </a:r>
            <a:r>
              <a:rPr lang="en-US" altLang="ko-KR" dirty="0">
                <a:ea typeface="굴림" panose="020B0600000101010101" pitchFamily="34" charset="-127"/>
              </a:rPr>
              <a:t> (to increment) in Dutch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28600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41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16764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Semaphores Like Integers Except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3500" y="762000"/>
            <a:ext cx="8763000" cy="53467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like integers, except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Only operations allowed are P and V – can’t read or write value, except to set it initially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Similarly, thread going to sleep in P won’t miss wakeup from V – even if they both happen at same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10668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4191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1981200" y="4800600"/>
            <a:ext cx="9906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2476500" y="5943600"/>
            <a:ext cx="94377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2476500" y="5943600"/>
            <a:ext cx="103105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405982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3422 C 0.1394 -0.02983 0.21909 -0.0252 0.26406 -0.03422 C 0.30902 -0.04324 0.29461 -0.07978 0.32985 -0.0888 C 0.36492 -0.09782 0.41996 -0.09343 0.47499 -0.0888 " pathEditMode="fixed" ptsTypes="aaaA">
                                      <p:cBhvr>
                                        <p:cTn id="40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99 -0.03076 C 0.13749 -0.0296 0.20398 -0.02822 0.24894 -0.02706 C 0.29391 -0.0259 0.31769 -0.03377 0.34078 -0.02336 C 0.36387 -0.01295 0.36353 0.02544 0.38731 0.03492 C 0.4111 0.0444 0.44721 0.03885 0.48333 0.0333 " pathEditMode="fixed" ptsTypes="aaaaA">
                                      <p:cBhvr>
                                        <p:cTn id="46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52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08881 C 0.54583 -0.0932 0.61666 -0.09737 0.65451 -0.09066 C 0.69236 -0.08395 0.68455 -0.05736 0.70243 -0.0488 C 0.72031 -0.04024 0.71267 -0.04047 0.76232 -0.03955 C 0.81198 -0.03862 0.95104 -0.04256 1.00069 -0.04325 " pathEditMode="fixed" rAng="0" ptsTypes="aaaaa">
                                      <p:cBhvr>
                                        <p:cTn id="56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85" y="20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0333 C 0.23803 -0.02844 0.25938 -0.02336 0.27969 -0.0333 C 0.30001 -0.04324 0.30521 -0.08349 0.33855 -0.09343 C 0.37188 -0.10337 0.4257 -0.09852 0.47969 -0.09343 " pathEditMode="fixed" rAng="0" ptsTypes="aaaA">
                                      <p:cBhvr>
                                        <p:cTn id="63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1 -0.03515 C 0.06321 -0.03515 0.13994 -0.03423 0.21667 -0.03329 " pathEditMode="fixed" rAng="0" ptsTypes="aA">
                                      <p:cBhvr>
                                        <p:cTn id="73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Semaphore”.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exclusion: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semaphore.P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// Critical section goes here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semaphore.V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2, i.e., thread 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terminate: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ThreadJoin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 {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  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semaphore.P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ThreadFinish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 {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  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semaphore.V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4876800" y="49530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974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Producer-Consumer with a Bounded Buffer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7630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puts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takes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462858" name="Group 10"/>
          <p:cNvGrpSpPr>
            <a:grpSpLocks/>
          </p:cNvGrpSpPr>
          <p:nvPr/>
        </p:nvGrpSpPr>
        <p:grpSpPr bwMode="auto">
          <a:xfrm>
            <a:off x="3352800" y="762000"/>
            <a:ext cx="4800600" cy="838200"/>
            <a:chOff x="1392" y="624"/>
            <a:chExt cx="3024" cy="528"/>
          </a:xfrm>
        </p:grpSpPr>
        <p:sp>
          <p:nvSpPr>
            <p:cNvPr id="27654" name="Rectangle 4"/>
            <p:cNvSpPr>
              <a:spLocks noChangeArrowheads="1"/>
            </p:cNvSpPr>
            <p:nvPr/>
          </p:nvSpPr>
          <p:spPr bwMode="auto">
            <a:xfrm>
              <a:off x="1392" y="624"/>
              <a:ext cx="864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Producer</a:t>
              </a:r>
            </a:p>
          </p:txBody>
        </p:sp>
        <p:sp>
          <p:nvSpPr>
            <p:cNvPr id="27655" name="Rectangle 5"/>
            <p:cNvSpPr>
              <a:spLocks noChangeArrowheads="1"/>
            </p:cNvSpPr>
            <p:nvPr/>
          </p:nvSpPr>
          <p:spPr bwMode="auto">
            <a:xfrm>
              <a:off x="3504" y="624"/>
              <a:ext cx="91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Consumer</a:t>
              </a:r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2592" y="720"/>
              <a:ext cx="576" cy="336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Buffer</a:t>
              </a:r>
            </a:p>
          </p:txBody>
        </p:sp>
        <p:sp>
          <p:nvSpPr>
            <p:cNvPr id="27657" name="Line 8"/>
            <p:cNvSpPr>
              <a:spLocks noChangeShapeType="1"/>
            </p:cNvSpPr>
            <p:nvPr/>
          </p:nvSpPr>
          <p:spPr bwMode="auto">
            <a:xfrm>
              <a:off x="2256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58" name="Line 9"/>
            <p:cNvSpPr>
              <a:spLocks noChangeShapeType="1"/>
            </p:cNvSpPr>
            <p:nvPr/>
          </p:nvSpPr>
          <p:spPr bwMode="auto">
            <a:xfrm>
              <a:off x="3168" y="888"/>
              <a:ext cx="33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862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772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696913"/>
            <a:ext cx="8915400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General rule of thumb: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76877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Review: Solution 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" y="736600"/>
            <a:ext cx="8810626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noMilk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 {	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 		   buy milk;	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	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There’s a better way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Have hardware provide higher-level primitives than atomic load &amp; store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Build even higher-level programming abstractions on this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37080555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Full Solution to Bounded Buffer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38188"/>
            <a:ext cx="8915400" cy="61198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  Semaphore fullSlots = 0; 	// Initially, no coke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Semaphore emptySlots = bufSize;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		// Initially, num empty slots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Semaphore mutex = 1;	// No one using machine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emptySlots.P();	// Wait until space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mutex.P();	// Wait until machine free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Enqueue(item);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mutex.V();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fullSlots.V();	// Tell consumers there is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fullSlots.P();	// Check if there’s a coke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mutex.P();	// Wait until machine free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item = Dequeue();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mutex.V();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emptySlots.V();	// tell producer need more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sz="2000">
                <a:latin typeface="Courier New" charset="0"/>
                <a:ea typeface="굴림" charset="0"/>
                <a:cs typeface="굴림" charset="0"/>
              </a:rPr>
            </a:br>
            <a:endParaRPr lang="en-US" altLang="ko-KR" sz="200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3276600" y="36576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228600" y="25146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25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2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05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Why asymmetry?</a:t>
            </a:r>
          </a:p>
          <a:p>
            <a:pPr>
              <a:defRPr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Producer does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emptySlots.P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(),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fullSlots.V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defRPr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Consumer does: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fullSlots.P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(), 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emptySlots.V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</a:t>
            </a:r>
          </a:p>
          <a:p>
            <a:pPr marL="0" indent="0">
              <a:buFontTx/>
              <a:buNone/>
              <a:defRPr/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609600" y="3733800"/>
            <a:ext cx="80772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6868" name="Rectangular Callout 5"/>
          <p:cNvSpPr>
            <a:spLocks noChangeArrowheads="1"/>
          </p:cNvSpPr>
          <p:nvPr/>
        </p:nvSpPr>
        <p:spPr bwMode="auto">
          <a:xfrm>
            <a:off x="3657600" y="9906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36869" name="Rectangular Callout 6"/>
          <p:cNvSpPr>
            <a:spLocks noChangeArrowheads="1"/>
          </p:cNvSpPr>
          <p:nvPr/>
        </p:nvSpPr>
        <p:spPr bwMode="auto">
          <a:xfrm>
            <a:off x="6248400" y="9906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36870" name="Rectangular Callout 7"/>
          <p:cNvSpPr>
            <a:spLocks noChangeArrowheads="1"/>
          </p:cNvSpPr>
          <p:nvPr/>
        </p:nvSpPr>
        <p:spPr bwMode="auto">
          <a:xfrm>
            <a:off x="6400800" y="25908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36871" name="Rectangular Callout 8"/>
          <p:cNvSpPr>
            <a:spLocks noChangeArrowheads="1"/>
          </p:cNvSpPr>
          <p:nvPr/>
        </p:nvSpPr>
        <p:spPr bwMode="auto">
          <a:xfrm>
            <a:off x="4419600" y="25908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Solution</a:t>
            </a:r>
          </a:p>
        </p:txBody>
      </p:sp>
    </p:spTree>
    <p:extLst>
      <p:ext uri="{BB962C8B-B14F-4D97-AF65-F5344CB8AC3E}">
        <p14:creationId xmlns:p14="http://schemas.microsoft.com/office/powerpoint/2010/main" val="154644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5486400" cy="51054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Is order of P’s important?</a:t>
            </a:r>
          </a:p>
          <a:p>
            <a:pPr lvl="1"/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Yes!  Can cause deadlock</a:t>
            </a:r>
          </a:p>
          <a:p>
            <a:pPr marL="0" indent="0"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Is order of V’s important?</a:t>
            </a:r>
          </a:p>
          <a:p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No, except that it might affect scheduling efficiency</a:t>
            </a:r>
          </a:p>
          <a:p>
            <a:pPr marL="0" indent="0"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What if we have 2 producers or 2 consumers?</a:t>
            </a:r>
          </a:p>
          <a:p>
            <a:pPr lvl="1"/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Do we need to change anything?</a:t>
            </a:r>
          </a:p>
          <a:p>
            <a:pPr lvl="1"/>
            <a:endParaRPr lang="ko-KR" altLang="en-US" dirty="0">
              <a:latin typeface="Gill Sans Light"/>
              <a:ea typeface="굴림" charset="0"/>
              <a:cs typeface="Gill Sans Light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381000" y="1371600"/>
            <a:ext cx="52578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609600" y="3733800"/>
            <a:ext cx="4572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8917" name="Rectangle 3"/>
          <p:cNvSpPr txBox="1">
            <a:spLocks noChangeArrowheads="1"/>
          </p:cNvSpPr>
          <p:nvPr/>
        </p:nvSpPr>
        <p:spPr bwMode="auto">
          <a:xfrm>
            <a:off x="5486400" y="762000"/>
            <a:ext cx="3886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78" tIns="44445" rIns="90478" bIns="44445"/>
          <a:lstStyle>
            <a:lvl1pPr marL="285750" indent="-28575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1688" algn="l"/>
                <a:tab pos="1139825" algn="l"/>
                <a:tab pos="1541463" algn="l"/>
                <a:tab pos="42846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mutex.P</a:t>
            </a:r>
            <a:r>
              <a:rPr lang="en-US" altLang="ko-KR" sz="2000" dirty="0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(); 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emptySlots.P</a:t>
            </a:r>
            <a:r>
              <a:rPr lang="en-US" altLang="ko-KR" sz="2000" dirty="0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FF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(item);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mutex.V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fullSlots.V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 }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fullSlots.P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mutex.P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	item = 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mutex.V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emptySlots.V</a:t>
            </a: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</a:br>
            <a:endParaRPr lang="en-US" altLang="ko-KR" sz="2000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2209800"/>
            <a:ext cx="5334000" cy="685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about Solution (cont’d)</a:t>
            </a:r>
          </a:p>
        </p:txBody>
      </p:sp>
    </p:spTree>
    <p:extLst>
      <p:ext uri="{BB962C8B-B14F-4D97-AF65-F5344CB8AC3E}">
        <p14:creationId xmlns:p14="http://schemas.microsoft.com/office/powerpoint/2010/main" val="309421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build="p"/>
      <p:bldP spid="465924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Motivation for Monitors and Condition Variables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791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a huge step up; just think of trying to do the bounded buffer with only loads and stores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Problem is that semaphores are dual purpose: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pPr lvl="2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Cleaner idea: Use </a:t>
            </a:r>
            <a:r>
              <a:rPr lang="en-US" altLang="ko-KR" i="1" dirty="0">
                <a:ea typeface="굴림" panose="020B0600000101010101" pitchFamily="34" charset="-127"/>
              </a:rPr>
              <a:t>locks</a:t>
            </a:r>
            <a:r>
              <a:rPr lang="en-US" altLang="ko-KR" dirty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scheduling constraints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Definition: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and zero or more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Most others use actual locks and condition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908122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5575" y="3429000"/>
            <a:ext cx="8988425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1752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1447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5105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0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Simple Monitor Example (version 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8392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lock;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AddToQueue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// Lock shared data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queue.enqueue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(item);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RemoveFromQueue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// Lock shared data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queue.dequeue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();// Get next item or null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return(item);	// Might return null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Not very interesting use of “Monitor”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It only uses a lock with no condition variables</a:t>
            </a:r>
          </a:p>
          <a:p>
            <a:pPr lvl="1"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Cannot put consumer to sleep if no work!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4684713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05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7630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we change the </a:t>
            </a:r>
            <a:r>
              <a:rPr lang="en-US" altLang="ko-KR" dirty="0" err="1">
                <a:ea typeface="굴림" panose="020B0600000101010101" pitchFamily="34" charset="-127"/>
              </a:rPr>
              <a:t>RemoveFromQueue</a:t>
            </a:r>
            <a:r>
              <a:rPr lang="en-US" altLang="ko-KR" dirty="0">
                <a:ea typeface="굴림" panose="020B0600000101010101" pitchFamily="34" charset="-127"/>
              </a:rPr>
              <a:t>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>
                <a:ea typeface="굴림" panose="020B0600000101010101" pitchFamily="34" charset="-127"/>
              </a:rPr>
              <a:t>: Atomically release lock and go to sleep. 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Rule: Must hold lock when doing condition variable ops!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</a:t>
            </a:r>
            <a:r>
              <a:rPr lang="en-US" altLang="ko-KR" dirty="0" err="1">
                <a:ea typeface="굴림" panose="020B0600000101010101" pitchFamily="34" charset="-127"/>
              </a:rPr>
              <a:t>Birrell</a:t>
            </a:r>
            <a:r>
              <a:rPr lang="en-US" altLang="ko-KR" dirty="0">
                <a:ea typeface="굴림" panose="020B0600000101010101" pitchFamily="34" charset="-127"/>
              </a:rPr>
              <a:t> paper, he says can perform signal() outside of lock – IGNORE HIM (this is only an optimization)</a:t>
            </a:r>
          </a:p>
        </p:txBody>
      </p:sp>
    </p:spTree>
    <p:extLst>
      <p:ext uri="{BB962C8B-B14F-4D97-AF65-F5344CB8AC3E}">
        <p14:creationId xmlns:p14="http://schemas.microsoft.com/office/powerpoint/2010/main" val="3597339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Complete Monitor Example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534400" cy="57150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an (infinite) synchronized queue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lock;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dataready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queue;</a:t>
            </a: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AddToQueue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queue.enqueue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(item);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dataready.signal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RemoveFromQueue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queue.isEmpty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dataready.wait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(&amp;lock);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queue.dequeue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686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685800"/>
            <a:ext cx="8686800" cy="5867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Important concept: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, swap, </a:t>
            </a:r>
            <a:r>
              <a:rPr lang="en-US" altLang="ko-KR" dirty="0" err="1">
                <a:ea typeface="굴림" panose="020B0600000101010101" pitchFamily="34" charset="-127"/>
              </a:rPr>
              <a:t>compare&amp;swap</a:t>
            </a:r>
            <a:r>
              <a:rPr lang="en-US" altLang="ko-KR" dirty="0">
                <a:ea typeface="굴림" panose="020B0600000101010101" pitchFamily="34" charset="-127"/>
              </a:rPr>
              <a:t>, conditional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</p:txBody>
      </p:sp>
    </p:spTree>
    <p:extLst>
      <p:ext uri="{BB962C8B-B14F-4D97-AF65-F5344CB8AC3E}">
        <p14:creationId xmlns:p14="http://schemas.microsoft.com/office/powerpoint/2010/main" val="200402803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(2/2)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914400"/>
            <a:ext cx="8686800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P()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Wait if zero; decrement when becomes non-zero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V()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Increment and wake a sleeping task (if exists)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separate semaphore for each constraint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Three Operations: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and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1668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736600"/>
            <a:ext cx="87106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we have some sort of implementation of a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lock.Acquire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lock.Release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milklock.Acquire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milklock.Release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Once again, section of code between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Acquire() </a:t>
            </a:r>
            <a:r>
              <a:rPr lang="en-US" altLang="ko-KR" dirty="0">
                <a:ea typeface="굴림" panose="020B0600000101010101" pitchFamily="34" charset="-127"/>
              </a:rPr>
              <a:t>and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Release()</a:t>
            </a:r>
            <a:r>
              <a:rPr lang="en-US" altLang="ko-KR" dirty="0">
                <a:ea typeface="굴림" panose="020B0600000101010101" pitchFamily="34" charset="-127"/>
              </a:rPr>
              <a:t> called a “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Critical Section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 course, you can make this even simpler: suppose you are out of ice cream instead of milk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Skip the test since you always need more ice cream ;-) </a:t>
            </a:r>
          </a:p>
        </p:txBody>
      </p:sp>
    </p:spTree>
    <p:extLst>
      <p:ext uri="{BB962C8B-B14F-4D97-AF65-F5344CB8AC3E}">
        <p14:creationId xmlns:p14="http://schemas.microsoft.com/office/powerpoint/2010/main" val="1581964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228600" y="9906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10600" cy="21336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752600" y="32766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1752600" y="18288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752600" y="9906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770393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Goals for Today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ea typeface="굴림" panose="020B0600000101010101" pitchFamily="34" charset="-127"/>
              </a:rPr>
              <a:t>Explore several implementations of locks</a:t>
            </a:r>
          </a:p>
          <a:p>
            <a:endParaRPr lang="en-US" altLang="ko-KR" sz="3200" dirty="0">
              <a:ea typeface="굴림" panose="020B0600000101010101" pitchFamily="34" charset="-127"/>
            </a:endParaRPr>
          </a:p>
          <a:p>
            <a:r>
              <a:rPr lang="en-US" altLang="ko-KR" sz="3200" dirty="0">
                <a:ea typeface="굴림" panose="020B0600000101010101" pitchFamily="34" charset="-127"/>
              </a:rPr>
              <a:t>Continue with Synchronization Abstractions</a:t>
            </a:r>
          </a:p>
          <a:p>
            <a:pPr lvl="1"/>
            <a:r>
              <a:rPr lang="en-US" altLang="ko-KR" sz="2800" dirty="0">
                <a:ea typeface="굴림" panose="020B0600000101010101" pitchFamily="34" charset="-127"/>
              </a:rPr>
              <a:t>Semaphores, Monitors, and Condition variables</a:t>
            </a:r>
          </a:p>
          <a:p>
            <a:endParaRPr lang="en-US" altLang="ko-KR" sz="3200" dirty="0">
              <a:ea typeface="굴림" panose="020B0600000101010101" pitchFamily="34" charset="-127"/>
            </a:endParaRPr>
          </a:p>
          <a:p>
            <a:r>
              <a:rPr lang="en-US" altLang="ko-KR" sz="3200" dirty="0">
                <a:ea typeface="굴림" panose="020B0600000101010101" pitchFamily="34" charset="-127"/>
              </a:rPr>
              <a:t>Very Quick Introduction to scheduling</a:t>
            </a:r>
          </a:p>
          <a:p>
            <a:pPr>
              <a:buFontTx/>
              <a:buNone/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 lvl="1"/>
            <a:endParaRPr lang="en-US" altLang="ko-KR" sz="2800" dirty="0">
              <a:ea typeface="굴림" panose="020B0600000101010101" pitchFamily="34" charset="-127"/>
            </a:endParaRPr>
          </a:p>
          <a:p>
            <a:endParaRPr lang="en-US" altLang="ko-KR" sz="3200" dirty="0">
              <a:ea typeface="굴림" panose="020B0600000101010101" pitchFamily="34" charset="-127"/>
            </a:endParaRPr>
          </a:p>
          <a:p>
            <a:endParaRPr lang="ko-KR" altLang="en-US" sz="32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9177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685800"/>
            <a:ext cx="8756650" cy="57927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z="2800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Should </a:t>
            </a:r>
            <a:r>
              <a:rPr lang="en-US" altLang="ko-KR" i="1" dirty="0">
                <a:solidFill>
                  <a:schemeClr val="hlink"/>
                </a:solidFill>
                <a:ea typeface="굴림" panose="020B0600000101010101" pitchFamily="34" charset="-127"/>
              </a:rPr>
              <a:t>sleep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if waiting for a long time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Atomic Load/Store: get solution like Milk #3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Pretty complex and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Hardware Lock instruction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 this a good idea?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you handle the interface between the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Done in the Intel 432 – each feature makes HW more complex and slow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pic>
        <p:nvPicPr>
          <p:cNvPr id="442372" name="Picture 4" descr="MCj03078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8382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7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953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How can we build multi-instruction atomic operations?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Recall: dispatcher gets control in two ways. 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Internal: Thread does something to relinquish the CPU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External: Interrupts cause dispatcher to take CPU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On a uniprocessor, can avoid context-switching by: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Avoiding internal events (although virtual memory tricky)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Preventing external events by disabling interrupts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Consequently, naïve Implementation of locks: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LockAcquire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{ disable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; 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{ enable 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Ints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; 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6962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Naïve use of Interrupt Enable/Disable</a:t>
            </a:r>
          </a:p>
        </p:txBody>
      </p:sp>
    </p:spTree>
    <p:extLst>
      <p:ext uri="{BB962C8B-B14F-4D97-AF65-F5344CB8AC3E}">
        <p14:creationId xmlns:p14="http://schemas.microsoft.com/office/powerpoint/2010/main" val="47223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7848600" cy="48768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Can’t let user do this!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Consider following: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LockAcquire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br>
              <a:rPr lang="en-US" altLang="ko-KR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While(TRUE) {;}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Real-Time system—no guarantees on timing! 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Critical Sections might be arbitrarily long</a:t>
            </a:r>
          </a:p>
          <a:p>
            <a:pPr marL="0" indent="0">
              <a:lnSpc>
                <a:spcPct val="110000"/>
              </a:lnSpc>
              <a:spcBef>
                <a:spcPct val="20000"/>
              </a:spcBef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What happens with I/O or other important events?	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“Reactor about to meltdown. Help?”</a:t>
            </a:r>
          </a:p>
        </p:txBody>
      </p:sp>
      <p:pic>
        <p:nvPicPr>
          <p:cNvPr id="444420" name="Picture 4" descr="MCj010496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57400"/>
            <a:ext cx="18256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Naïve use of Interrupt Enable/Disable: Problems</a:t>
            </a:r>
          </a:p>
        </p:txBody>
      </p:sp>
    </p:spTree>
    <p:extLst>
      <p:ext uri="{BB962C8B-B14F-4D97-AF65-F5344CB8AC3E}">
        <p14:creationId xmlns:p14="http://schemas.microsoft.com/office/powerpoint/2010/main" val="1862966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53789</TotalTime>
  <Pages>60</Pages>
  <Words>2380</Words>
  <Application>Microsoft Macintosh PowerPoint</Application>
  <PresentationFormat>On-screen Show (4:3)</PresentationFormat>
  <Paragraphs>477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굴림</vt:lpstr>
      <vt:lpstr>ＭＳ Ｐゴシック</vt:lpstr>
      <vt:lpstr>Comic Sans MS</vt:lpstr>
      <vt:lpstr>Consolas</vt:lpstr>
      <vt:lpstr>Courier New</vt:lpstr>
      <vt:lpstr>Gill Sans</vt:lpstr>
      <vt:lpstr>Gill Sans Light</vt:lpstr>
      <vt:lpstr>Helvetica</vt:lpstr>
      <vt:lpstr>Symbol</vt:lpstr>
      <vt:lpstr>Wingdings</vt:lpstr>
      <vt:lpstr>Office</vt:lpstr>
      <vt:lpstr>CS162 Operating Systems and Systems Programming Lecture 8   Locks, Semaphores, Monitors </vt:lpstr>
      <vt:lpstr>Review: Too Much Milk Solution #3</vt:lpstr>
      <vt:lpstr>Review: Solution #3 discussion</vt:lpstr>
      <vt:lpstr>Too Much Milk: Solution #4</vt:lpstr>
      <vt:lpstr>Where are we going with synchronization?</vt:lpstr>
      <vt:lpstr>Goals for Today</vt:lpstr>
      <vt:lpstr>How to Implement Locks?</vt:lpstr>
      <vt:lpstr>Naïve use of Interrupt Enable/Disable</vt:lpstr>
      <vt:lpstr>Naïve use of Interrupt Enable/Disable: Problems</vt:lpstr>
      <vt:lpstr>Better Implementation of Locks by Disabling Interrupts</vt:lpstr>
      <vt:lpstr>New Lock Implementation: Discussion</vt:lpstr>
      <vt:lpstr>Interrupt Re-enable in Going to Sleep</vt:lpstr>
      <vt:lpstr>How to Re-enable After Sleep()?</vt:lpstr>
      <vt:lpstr>Atomic Read-Modify-Write Instructions</vt:lpstr>
      <vt:lpstr>Examples of Read-Modify-Write </vt:lpstr>
      <vt:lpstr>Implementing Locks with test&amp;set</vt:lpstr>
      <vt:lpstr>Problem: Busy-Waiting for Lock</vt:lpstr>
      <vt:lpstr>Better Locks using test&amp;set</vt:lpstr>
      <vt:lpstr>Locks using Interrupts vs. test&amp;set</vt:lpstr>
      <vt:lpstr>Recap: Locks using interrupts</vt:lpstr>
      <vt:lpstr>Recap: Locks using test &amp; wait</vt:lpstr>
      <vt:lpstr>Administrivia</vt:lpstr>
      <vt:lpstr>BREAK</vt:lpstr>
      <vt:lpstr>Higher-level Primitives than Locks</vt:lpstr>
      <vt:lpstr>Semaphores</vt:lpstr>
      <vt:lpstr>Semaphores Like Integers Except</vt:lpstr>
      <vt:lpstr>Two Uses of Semaphores</vt:lpstr>
      <vt:lpstr>Producer-Consumer with a Bounded Buffer</vt:lpstr>
      <vt:lpstr>Correctness constraints for solution</vt:lpstr>
      <vt:lpstr>Full Solution to Bounded Buffer</vt:lpstr>
      <vt:lpstr>Discussion about Solution</vt:lpstr>
      <vt:lpstr>Discussion about Solution (cont’d)</vt:lpstr>
      <vt:lpstr>Motivation for Monitors and Condition Variables</vt:lpstr>
      <vt:lpstr> Monitor with Condition Variables</vt:lpstr>
      <vt:lpstr>Simple Monitor Example (version 1)</vt:lpstr>
      <vt:lpstr>Condition Variables</vt:lpstr>
      <vt:lpstr>Complete Monitor Example (with condition variable)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Anthony Joseph</cp:lastModifiedBy>
  <cp:revision>621</cp:revision>
  <cp:lastPrinted>2016-02-17T05:04:43Z</cp:lastPrinted>
  <dcterms:created xsi:type="dcterms:W3CDTF">1995-08-12T11:37:26Z</dcterms:created>
  <dcterms:modified xsi:type="dcterms:W3CDTF">2018-02-09T16:55:25Z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