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256" r:id="rId2"/>
    <p:sldId id="879" r:id="rId3"/>
    <p:sldId id="880" r:id="rId4"/>
    <p:sldId id="881" r:id="rId5"/>
    <p:sldId id="882" r:id="rId6"/>
    <p:sldId id="883" r:id="rId7"/>
    <p:sldId id="884" r:id="rId8"/>
    <p:sldId id="885" r:id="rId9"/>
    <p:sldId id="886" r:id="rId10"/>
    <p:sldId id="887" r:id="rId11"/>
    <p:sldId id="888" r:id="rId12"/>
    <p:sldId id="889" r:id="rId13"/>
    <p:sldId id="890" r:id="rId14"/>
    <p:sldId id="891" r:id="rId15"/>
    <p:sldId id="892" r:id="rId16"/>
    <p:sldId id="893" r:id="rId17"/>
    <p:sldId id="894" r:id="rId18"/>
    <p:sldId id="895" r:id="rId19"/>
    <p:sldId id="896" r:id="rId20"/>
    <p:sldId id="897" r:id="rId21"/>
    <p:sldId id="898" r:id="rId22"/>
    <p:sldId id="899" r:id="rId23"/>
    <p:sldId id="900" r:id="rId24"/>
    <p:sldId id="901" r:id="rId25"/>
    <p:sldId id="902" r:id="rId26"/>
    <p:sldId id="903" r:id="rId27"/>
    <p:sldId id="904" r:id="rId28"/>
    <p:sldId id="905" r:id="rId29"/>
    <p:sldId id="906" r:id="rId30"/>
    <p:sldId id="907" r:id="rId31"/>
    <p:sldId id="908" r:id="rId32"/>
    <p:sldId id="909" r:id="rId33"/>
    <p:sldId id="910" r:id="rId34"/>
    <p:sldId id="911" r:id="rId35"/>
    <p:sldId id="912" r:id="rId36"/>
    <p:sldId id="913" r:id="rId37"/>
    <p:sldId id="914" r:id="rId38"/>
    <p:sldId id="915" r:id="rId39"/>
    <p:sldId id="916" r:id="rId40"/>
    <p:sldId id="917" r:id="rId41"/>
    <p:sldId id="918" r:id="rId42"/>
    <p:sldId id="919" r:id="rId43"/>
    <p:sldId id="920" r:id="rId44"/>
    <p:sldId id="921" r:id="rId45"/>
    <p:sldId id="922" r:id="rId46"/>
    <p:sldId id="923" r:id="rId47"/>
    <p:sldId id="924" r:id="rId48"/>
    <p:sldId id="925" r:id="rId49"/>
    <p:sldId id="926" r:id="rId50"/>
    <p:sldId id="927" r:id="rId51"/>
    <p:sldId id="928" r:id="rId52"/>
    <p:sldId id="929" r:id="rId53"/>
    <p:sldId id="930" r:id="rId54"/>
    <p:sldId id="931" r:id="rId55"/>
    <p:sldId id="932" r:id="rId56"/>
    <p:sldId id="933" r:id="rId57"/>
    <p:sldId id="934" r:id="rId58"/>
    <p:sldId id="935" r:id="rId59"/>
    <p:sldId id="936" r:id="rId60"/>
    <p:sldId id="937" r:id="rId61"/>
    <p:sldId id="938" r:id="rId62"/>
    <p:sldId id="939" r:id="rId63"/>
    <p:sldId id="940" r:id="rId64"/>
    <p:sldId id="941" r:id="rId65"/>
    <p:sldId id="942" r:id="rId66"/>
    <p:sldId id="943" r:id="rId67"/>
    <p:sldId id="944" r:id="rId68"/>
    <p:sldId id="945" r:id="rId69"/>
    <p:sldId id="946" r:id="rId70"/>
    <p:sldId id="947" r:id="rId71"/>
    <p:sldId id="948" r:id="rId72"/>
    <p:sldId id="968" r:id="rId73"/>
    <p:sldId id="969" r:id="rId74"/>
    <p:sldId id="951" r:id="rId75"/>
    <p:sldId id="952" r:id="rId76"/>
    <p:sldId id="953" r:id="rId77"/>
    <p:sldId id="954" r:id="rId78"/>
    <p:sldId id="955" r:id="rId79"/>
    <p:sldId id="956" r:id="rId80"/>
    <p:sldId id="957" r:id="rId81"/>
    <p:sldId id="958" r:id="rId82"/>
    <p:sldId id="959" r:id="rId83"/>
    <p:sldId id="960" r:id="rId84"/>
    <p:sldId id="961" r:id="rId85"/>
    <p:sldId id="962" r:id="rId86"/>
    <p:sldId id="963" r:id="rId87"/>
    <p:sldId id="964" r:id="rId88"/>
    <p:sldId id="965" r:id="rId89"/>
    <p:sldId id="966" r:id="rId90"/>
    <p:sldId id="967" r:id="rId91"/>
    <p:sldId id="863" r:id="rId92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02E3EE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0" autoAdjust="0"/>
    <p:restoredTop sz="94818" autoAdjust="0"/>
  </p:normalViewPr>
  <p:slideViewPr>
    <p:cSldViewPr>
      <p:cViewPr varScale="1">
        <p:scale>
          <a:sx n="112" d="100"/>
          <a:sy n="112" d="100"/>
        </p:scale>
        <p:origin x="12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1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410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410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9247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411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411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What does CPU scheduling have to do with efficient use of the disk? </a:t>
            </a:r>
          </a:p>
          <a:p>
            <a:r>
              <a:rPr lang="en-US" altLang="en-US"/>
              <a:t>A lot! Have to have the CPU to make a disk request</a:t>
            </a:r>
          </a:p>
          <a:p>
            <a:r>
              <a:rPr lang="en-US" altLang="en-US"/>
              <a:t>Fairness: Minimize # of angry phone calls? Minimize my response time?</a:t>
            </a:r>
          </a:p>
        </p:txBody>
      </p:sp>
    </p:spTree>
    <p:extLst>
      <p:ext uri="{BB962C8B-B14F-4D97-AF65-F5344CB8AC3E}">
        <p14:creationId xmlns:p14="http://schemas.microsoft.com/office/powerpoint/2010/main" val="1526032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What does CPU scheduling have to do with efficient use of the disk? </a:t>
            </a:r>
          </a:p>
          <a:p>
            <a:r>
              <a:rPr lang="en-US" altLang="en-US"/>
              <a:t>A lot! Have to have the CPU to make a disk request</a:t>
            </a:r>
          </a:p>
          <a:p>
            <a:r>
              <a:rPr lang="en-US" altLang="en-US"/>
              <a:t>Fairness: Minimize # of angry phone calls? Minimize my response time?</a:t>
            </a:r>
          </a:p>
        </p:txBody>
      </p:sp>
    </p:spTree>
    <p:extLst>
      <p:ext uri="{BB962C8B-B14F-4D97-AF65-F5344CB8AC3E}">
        <p14:creationId xmlns:p14="http://schemas.microsoft.com/office/powerpoint/2010/main" val="15260320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What does CPU scheduling have to do with efficient use of the disk? </a:t>
            </a:r>
          </a:p>
          <a:p>
            <a:r>
              <a:rPr lang="en-US" altLang="en-US"/>
              <a:t>A lot! Have to have the CPU to make a disk request</a:t>
            </a:r>
          </a:p>
          <a:p>
            <a:r>
              <a:rPr lang="en-US" altLang="en-US"/>
              <a:t>Fairness: Minimize # of angry phone calls? Minimize my response time?</a:t>
            </a:r>
          </a:p>
        </p:txBody>
      </p:sp>
    </p:spTree>
    <p:extLst>
      <p:ext uri="{BB962C8B-B14F-4D97-AF65-F5344CB8AC3E}">
        <p14:creationId xmlns:p14="http://schemas.microsoft.com/office/powerpoint/2010/main" val="15260320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9141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9141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6127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392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3923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6444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1758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378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0683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743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016745" y="6551613"/>
            <a:ext cx="84957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9</a:t>
            </a:r>
            <a:r>
              <a:rPr lang="en-US" altLang="en-US" sz="1400" b="0" i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287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2/14/17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C41F46E1-EEA3-124F-8A05-472875BD01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84640" y="6550025"/>
            <a:ext cx="3974720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Joseph and Ragan-Kelley CS162 © UCB Spring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/>
              <a:t>CS162</a:t>
            </a:r>
            <a:br>
              <a:rPr lang="en-US" altLang="en-US" sz="3000" dirty="0"/>
            </a:br>
            <a:r>
              <a:rPr lang="en-US" altLang="en-US" sz="3000" dirty="0"/>
              <a:t>Operating Systems and</a:t>
            </a:r>
            <a:br>
              <a:rPr lang="en-US" altLang="en-US" sz="3000" dirty="0"/>
            </a:br>
            <a:r>
              <a:rPr lang="en-US" altLang="en-US" sz="3000" dirty="0"/>
              <a:t>Systems Programming</a:t>
            </a:r>
            <a:br>
              <a:rPr lang="en-US" altLang="en-US" sz="3000" dirty="0"/>
            </a:br>
            <a:r>
              <a:rPr lang="en-US" altLang="en-US" sz="3000" dirty="0"/>
              <a:t>Lecture 9</a:t>
            </a:r>
            <a:br>
              <a:rPr lang="en-US" altLang="en-US" sz="3000" dirty="0"/>
            </a:br>
            <a:r>
              <a:rPr lang="en-US" altLang="en-US" sz="3000" dirty="0"/>
              <a:t> </a:t>
            </a:r>
            <a:br>
              <a:rPr lang="en-US" altLang="en-US" sz="3000" dirty="0"/>
            </a:br>
            <a:r>
              <a:rPr lang="en-US" altLang="en-US" sz="3000" dirty="0"/>
              <a:t>Synchronization,</a:t>
            </a:r>
            <a:br>
              <a:rPr lang="en-US" altLang="en-US" sz="3000" dirty="0"/>
            </a:br>
            <a:r>
              <a:rPr lang="en-US" altLang="en-US" sz="3000" dirty="0"/>
              <a:t>Readers/Writers example,</a:t>
            </a:r>
            <a:br>
              <a:rPr lang="en-US" altLang="en-US" sz="3000" dirty="0"/>
            </a:br>
            <a:r>
              <a:rPr lang="en-US" altLang="en-US" sz="3000" dirty="0"/>
              <a:t>Scheduling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/>
              <a:t>February 14</a:t>
            </a:r>
            <a:r>
              <a:rPr lang="en-US" altLang="en-US" baseline="30000" dirty="0"/>
              <a:t>th</a:t>
            </a:r>
            <a:r>
              <a:rPr lang="en-US" altLang="en-US" dirty="0"/>
              <a:t>, 2018</a:t>
            </a:r>
          </a:p>
          <a:p>
            <a:pPr marL="285750" indent="-285750">
              <a:defRPr/>
            </a:pPr>
            <a:r>
              <a:rPr lang="en-US" altLang="en-US" dirty="0">
                <a:latin typeface="Gill Sans Light" panose="020B0502020104020203" pitchFamily="34" charset="-79"/>
                <a:cs typeface="Gill Sans Light" panose="020B0502020104020203" pitchFamily="34" charset="-79"/>
              </a:rPr>
              <a:t>Profs. Anthony D. Joseph and Jonathan Ragan-Kelley</a:t>
            </a:r>
          </a:p>
          <a:p>
            <a:pPr marL="285750" indent="-285750"/>
            <a:r>
              <a:rPr lang="en-US" altLang="en-US" dirty="0"/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19459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(Waiting)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19461" name="Rounded Rectangle 15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9462" name="TextBox 16"/>
          <p:cNvSpPr txBox="1">
            <a:spLocks noChangeArrowheads="1"/>
          </p:cNvSpPr>
          <p:nvPr/>
        </p:nvSpPr>
        <p:spPr bwMode="auto">
          <a:xfrm>
            <a:off x="3243263" y="1201738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FREE</a:t>
            </a:r>
          </a:p>
        </p:txBody>
      </p:sp>
      <p:sp>
        <p:nvSpPr>
          <p:cNvPr id="19463" name="TextBox 19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19464" name="Straight Arrow Connector 20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5" name="TextBox 21"/>
          <p:cNvSpPr txBox="1">
            <a:spLocks noChangeArrowheads="1"/>
          </p:cNvSpPr>
          <p:nvPr/>
        </p:nvSpPr>
        <p:spPr bwMode="auto">
          <a:xfrm>
            <a:off x="4787900" y="17526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T1</a:t>
            </a:r>
          </a:p>
        </p:txBody>
      </p:sp>
      <p:sp>
        <p:nvSpPr>
          <p:cNvPr id="19466" name="Rectangle 3"/>
          <p:cNvSpPr>
            <a:spLocks noChangeArrowheads="1"/>
          </p:cNvSpPr>
          <p:nvPr/>
        </p:nvSpPr>
        <p:spPr bwMode="auto">
          <a:xfrm>
            <a:off x="3276600" y="3200400"/>
            <a:ext cx="2743200" cy="2032000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el narrow" charset="0"/>
                <a:cs typeface="Ariel narrow" charset="0"/>
              </a:rPr>
              <a:t>AddToQueue(item) {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lock.Acquire();</a:t>
            </a:r>
          </a:p>
          <a:p>
            <a:r>
              <a:rPr lang="en-US" altLang="ko-KR" sz="1800">
                <a:latin typeface="Ariel narrow" charset="0"/>
                <a:cs typeface="Ariel narrow" charset="0"/>
              </a:rPr>
              <a:t>  queue.enqueue(item); 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</a:t>
            </a:r>
            <a:r>
              <a:rPr lang="en-US" altLang="ko-KR" sz="1800">
                <a:solidFill>
                  <a:srgbClr val="000000"/>
                </a:solidFill>
                <a:latin typeface="Ariel narrow" charset="0"/>
                <a:cs typeface="Ariel narrow" charset="0"/>
              </a:rPr>
              <a:t>dataready.signal(); </a:t>
            </a:r>
            <a:br>
              <a:rPr lang="en-US" altLang="ko-KR" sz="1800">
                <a:solidFill>
                  <a:srgbClr val="000000"/>
                </a:solidFill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lock.Release();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}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endParaRPr lang="en-US" altLang="ko-KR" sz="1800">
              <a:latin typeface="Ariel narrow" charset="0"/>
              <a:cs typeface="Ariel narrow" charset="0"/>
            </a:endParaRPr>
          </a:p>
        </p:txBody>
      </p:sp>
      <p:sp>
        <p:nvSpPr>
          <p:cNvPr id="19467" name="Rectangle 18"/>
          <p:cNvSpPr>
            <a:spLocks noChangeArrowheads="1"/>
          </p:cNvSpPr>
          <p:nvPr/>
        </p:nvSpPr>
        <p:spPr bwMode="auto">
          <a:xfrm>
            <a:off x="3276600" y="3276600"/>
            <a:ext cx="27432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9468" name="TextBox 22"/>
          <p:cNvSpPr txBox="1">
            <a:spLocks noChangeArrowheads="1"/>
          </p:cNvSpPr>
          <p:nvPr/>
        </p:nvSpPr>
        <p:spPr bwMode="auto">
          <a:xfrm>
            <a:off x="3505200" y="2800350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T2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Running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19469" name="Freeform 28"/>
          <p:cNvSpPr>
            <a:spLocks/>
          </p:cNvSpPr>
          <p:nvPr/>
        </p:nvSpPr>
        <p:spPr bwMode="auto">
          <a:xfrm>
            <a:off x="681038" y="1592263"/>
            <a:ext cx="1681162" cy="460375"/>
          </a:xfrm>
          <a:custGeom>
            <a:avLst/>
            <a:gdLst>
              <a:gd name="T0" fmla="*/ 1683809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44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70" name="TextBox 29"/>
          <p:cNvSpPr txBox="1">
            <a:spLocks noChangeArrowheads="1"/>
          </p:cNvSpPr>
          <p:nvPr/>
        </p:nvSpPr>
        <p:spPr bwMode="auto">
          <a:xfrm>
            <a:off x="528638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19471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19472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9473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19474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9475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19476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9478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T2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NULL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498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21507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(Waiting)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3276600" y="3200400"/>
            <a:ext cx="2743200" cy="2032000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el narrow" charset="0"/>
                <a:cs typeface="Ariel narrow" charset="0"/>
              </a:rPr>
              <a:t>AddToQueue(item) {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lock.Acquire();</a:t>
            </a:r>
          </a:p>
          <a:p>
            <a:r>
              <a:rPr lang="en-US" altLang="ko-KR" sz="1800">
                <a:latin typeface="Ariel narrow" charset="0"/>
                <a:cs typeface="Ariel narrow" charset="0"/>
              </a:rPr>
              <a:t>  queue.enqueue(item); 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</a:t>
            </a:r>
            <a:r>
              <a:rPr lang="en-US" altLang="ko-KR" sz="1800">
                <a:solidFill>
                  <a:srgbClr val="000000"/>
                </a:solidFill>
                <a:latin typeface="Ariel narrow" charset="0"/>
                <a:cs typeface="Ariel narrow" charset="0"/>
              </a:rPr>
              <a:t>dataready.signal(); </a:t>
            </a:r>
            <a:br>
              <a:rPr lang="en-US" altLang="ko-KR" sz="1800">
                <a:solidFill>
                  <a:srgbClr val="000000"/>
                </a:solidFill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lock.Release();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}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endParaRPr lang="en-US" altLang="ko-KR" sz="1800">
              <a:latin typeface="Ariel narrow" charset="0"/>
              <a:cs typeface="Ariel narrow" charset="0"/>
            </a:endParaRPr>
          </a:p>
        </p:txBody>
      </p:sp>
      <p:sp>
        <p:nvSpPr>
          <p:cNvPr id="21510" name="Rectangle 18"/>
          <p:cNvSpPr>
            <a:spLocks noChangeArrowheads="1"/>
          </p:cNvSpPr>
          <p:nvPr/>
        </p:nvSpPr>
        <p:spPr bwMode="auto">
          <a:xfrm>
            <a:off x="3276600" y="3810000"/>
            <a:ext cx="27432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1511" name="TextBox 22"/>
          <p:cNvSpPr txBox="1">
            <a:spLocks noChangeArrowheads="1"/>
          </p:cNvSpPr>
          <p:nvPr/>
        </p:nvSpPr>
        <p:spPr bwMode="auto">
          <a:xfrm>
            <a:off x="3505200" y="2800350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T2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Running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21512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21513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1514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21515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1516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21517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9478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T2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NULL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21518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9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21520" name="Rectangle 25"/>
          <p:cNvSpPr>
            <a:spLocks noChangeArrowheads="1"/>
          </p:cNvSpPr>
          <p:nvPr/>
        </p:nvSpPr>
        <p:spPr bwMode="auto">
          <a:xfrm>
            <a:off x="685800" y="1600200"/>
            <a:ext cx="457200" cy="457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1521" name="Rounded Rectangular Callout 26"/>
          <p:cNvSpPr>
            <a:spLocks noChangeArrowheads="1"/>
          </p:cNvSpPr>
          <p:nvPr/>
        </p:nvSpPr>
        <p:spPr bwMode="auto">
          <a:xfrm>
            <a:off x="1524000" y="1219200"/>
            <a:ext cx="990600" cy="609600"/>
          </a:xfrm>
          <a:prstGeom prst="wedgeRoundRectCallout">
            <a:avLst>
              <a:gd name="adj1" fmla="val -96472"/>
              <a:gd name="adj2" fmla="val 66667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Helvetica" charset="0"/>
                <a:cs typeface="Helvetica" charset="0"/>
              </a:rPr>
              <a:t>add</a:t>
            </a:r>
          </a:p>
          <a:p>
            <a:pPr algn="ctr"/>
            <a:r>
              <a:rPr lang="en-US" sz="2000" b="0">
                <a:latin typeface="Helvetica" charset="0"/>
                <a:cs typeface="Helvetica" charset="0"/>
              </a:rPr>
              <a:t>item</a:t>
            </a:r>
          </a:p>
        </p:txBody>
      </p:sp>
      <p:sp>
        <p:nvSpPr>
          <p:cNvPr id="21522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1523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83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BUSY (T2)</a:t>
            </a:r>
          </a:p>
        </p:txBody>
      </p:sp>
      <p:sp>
        <p:nvSpPr>
          <p:cNvPr id="21524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21525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6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207288355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23555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Ready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23556" name="Rectangle 1"/>
          <p:cNvSpPr>
            <a:spLocks noChangeArrowheads="1"/>
          </p:cNvSpPr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3276600" y="3200400"/>
            <a:ext cx="2743200" cy="2032000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el narrow" charset="0"/>
                <a:cs typeface="Ariel narrow" charset="0"/>
              </a:rPr>
              <a:t>AddToQueue(item) {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lock.Acquire();</a:t>
            </a:r>
          </a:p>
          <a:p>
            <a:r>
              <a:rPr lang="en-US" altLang="ko-KR" sz="1800">
                <a:latin typeface="Ariel narrow" charset="0"/>
                <a:cs typeface="Ariel narrow" charset="0"/>
              </a:rPr>
              <a:t>  queue.enqueue(item); 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</a:t>
            </a:r>
            <a:r>
              <a:rPr lang="en-US" altLang="ko-KR" sz="1800">
                <a:solidFill>
                  <a:srgbClr val="000000"/>
                </a:solidFill>
                <a:latin typeface="Ariel narrow" charset="0"/>
                <a:cs typeface="Ariel narrow" charset="0"/>
              </a:rPr>
              <a:t>dataready.signal(); </a:t>
            </a:r>
            <a:br>
              <a:rPr lang="en-US" altLang="ko-KR" sz="1800">
                <a:solidFill>
                  <a:srgbClr val="000000"/>
                </a:solidFill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lock.Release();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}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endParaRPr lang="en-US" altLang="ko-KR" sz="1800">
              <a:latin typeface="Ariel narrow" charset="0"/>
              <a:cs typeface="Ariel narrow" charset="0"/>
            </a:endParaRPr>
          </a:p>
        </p:txBody>
      </p:sp>
      <p:sp>
        <p:nvSpPr>
          <p:cNvPr id="23558" name="Rectangle 18"/>
          <p:cNvSpPr>
            <a:spLocks noChangeArrowheads="1"/>
          </p:cNvSpPr>
          <p:nvPr/>
        </p:nvSpPr>
        <p:spPr bwMode="auto">
          <a:xfrm>
            <a:off x="3276600" y="4038600"/>
            <a:ext cx="27432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3559" name="TextBox 22"/>
          <p:cNvSpPr txBox="1">
            <a:spLocks noChangeArrowheads="1"/>
          </p:cNvSpPr>
          <p:nvPr/>
        </p:nvSpPr>
        <p:spPr bwMode="auto">
          <a:xfrm>
            <a:off x="3505200" y="2800350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T2 (Running)</a:t>
            </a:r>
          </a:p>
        </p:txBody>
      </p:sp>
      <p:sp>
        <p:nvSpPr>
          <p:cNvPr id="23560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23561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3562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23563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3564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23565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5779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T2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  <a:sym typeface="Wingdings" charset="0"/>
              </a:rPr>
              <a:t>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23566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3567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23568" name="Rectangle 25"/>
          <p:cNvSpPr>
            <a:spLocks noChangeArrowheads="1"/>
          </p:cNvSpPr>
          <p:nvPr/>
        </p:nvSpPr>
        <p:spPr bwMode="auto">
          <a:xfrm>
            <a:off x="685800" y="1600200"/>
            <a:ext cx="457200" cy="457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3569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3570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83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BUSY (T2)</a:t>
            </a:r>
          </a:p>
        </p:txBody>
      </p:sp>
      <p:sp>
        <p:nvSpPr>
          <p:cNvPr id="23571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23572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73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29" name="Rounded Rectangular Callout 28"/>
          <p:cNvSpPr>
            <a:spLocks noChangeArrowheads="1"/>
          </p:cNvSpPr>
          <p:nvPr/>
        </p:nvSpPr>
        <p:spPr bwMode="auto">
          <a:xfrm>
            <a:off x="5638800" y="2971800"/>
            <a:ext cx="3200400" cy="1143000"/>
          </a:xfrm>
          <a:prstGeom prst="wedgeRoundRectCallout">
            <a:avLst>
              <a:gd name="adj1" fmla="val 5356"/>
              <a:gd name="adj2" fmla="val -124343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  <a:cs typeface="Helvetica" charset="0"/>
              </a:rPr>
              <a:t>signal() wakes up T1 and moves it on ready queue</a:t>
            </a:r>
          </a:p>
        </p:txBody>
      </p:sp>
    </p:spTree>
    <p:extLst>
      <p:ext uri="{BB962C8B-B14F-4D97-AF65-F5344CB8AC3E}">
        <p14:creationId xmlns:p14="http://schemas.microsoft.com/office/powerpoint/2010/main" val="839853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25603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(Ready)</a:t>
            </a:r>
          </a:p>
        </p:txBody>
      </p:sp>
      <p:sp>
        <p:nvSpPr>
          <p:cNvPr id="25604" name="Rectangle 1"/>
          <p:cNvSpPr>
            <a:spLocks noChangeArrowheads="1"/>
          </p:cNvSpPr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3276600" y="3200400"/>
            <a:ext cx="2743200" cy="2032000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el narrow" charset="0"/>
                <a:cs typeface="Ariel narrow" charset="0"/>
              </a:rPr>
              <a:t>AddToQueue(item) {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lock.Acquire();</a:t>
            </a:r>
          </a:p>
          <a:p>
            <a:r>
              <a:rPr lang="en-US" altLang="ko-KR" sz="1800">
                <a:latin typeface="Ariel narrow" charset="0"/>
                <a:cs typeface="Ariel narrow" charset="0"/>
              </a:rPr>
              <a:t>  queue.enqueue(item); 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</a:t>
            </a:r>
            <a:r>
              <a:rPr lang="en-US" altLang="ko-KR" sz="1800">
                <a:solidFill>
                  <a:srgbClr val="000000"/>
                </a:solidFill>
                <a:latin typeface="Ariel narrow" charset="0"/>
                <a:cs typeface="Ariel narrow" charset="0"/>
              </a:rPr>
              <a:t>dataready.signal(); </a:t>
            </a:r>
            <a:br>
              <a:rPr lang="en-US" altLang="ko-KR" sz="1800">
                <a:solidFill>
                  <a:srgbClr val="000000"/>
                </a:solidFill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lock.Release();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}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endParaRPr lang="en-US" altLang="ko-KR" sz="1800">
              <a:latin typeface="Ariel narrow" charset="0"/>
              <a:cs typeface="Ariel narrow" charset="0"/>
            </a:endParaRPr>
          </a:p>
        </p:txBody>
      </p:sp>
      <p:sp>
        <p:nvSpPr>
          <p:cNvPr id="25606" name="Rectangle 18"/>
          <p:cNvSpPr>
            <a:spLocks noChangeArrowheads="1"/>
          </p:cNvSpPr>
          <p:nvPr/>
        </p:nvSpPr>
        <p:spPr bwMode="auto">
          <a:xfrm>
            <a:off x="3276600" y="4038600"/>
            <a:ext cx="27432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5607" name="TextBox 22"/>
          <p:cNvSpPr txBox="1">
            <a:spLocks noChangeArrowheads="1"/>
          </p:cNvSpPr>
          <p:nvPr/>
        </p:nvSpPr>
        <p:spPr bwMode="auto">
          <a:xfrm>
            <a:off x="3505200" y="2800350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T2 (Running)</a:t>
            </a:r>
          </a:p>
        </p:txBody>
      </p:sp>
      <p:sp>
        <p:nvSpPr>
          <p:cNvPr id="25608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25609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5610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25611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5612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25613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20240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T2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  <a:sym typeface="Wingdings" charset="0"/>
              </a:rPr>
              <a:t>T1,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  <a:sym typeface="Wingdings" charset="0"/>
              </a:rPr>
              <a:t> T3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25614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5615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25616" name="Rectangle 25"/>
          <p:cNvSpPr>
            <a:spLocks noChangeArrowheads="1"/>
          </p:cNvSpPr>
          <p:nvPr/>
        </p:nvSpPr>
        <p:spPr bwMode="auto">
          <a:xfrm>
            <a:off x="685800" y="1600200"/>
            <a:ext cx="457200" cy="457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5617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5618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83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latin typeface="Helvetica" charset="0"/>
                <a:cs typeface="Helvetica" charset="0"/>
              </a:rPr>
              <a:t>BUSY (T2)</a:t>
            </a:r>
          </a:p>
        </p:txBody>
      </p:sp>
      <p:sp>
        <p:nvSpPr>
          <p:cNvPr id="25619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25620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21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6324600" y="3219450"/>
            <a:ext cx="2514600" cy="2586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25623" name="TextBox 28"/>
          <p:cNvSpPr txBox="1">
            <a:spLocks noChangeArrowheads="1"/>
          </p:cNvSpPr>
          <p:nvPr/>
        </p:nvSpPr>
        <p:spPr bwMode="auto">
          <a:xfrm>
            <a:off x="6781800" y="2819400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T3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Ready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25624" name="Rectangle 29"/>
          <p:cNvSpPr>
            <a:spLocks noChangeArrowheads="1"/>
          </p:cNvSpPr>
          <p:nvPr/>
        </p:nvSpPr>
        <p:spPr bwMode="auto">
          <a:xfrm>
            <a:off x="6324600" y="3276600"/>
            <a:ext cx="2514600" cy="304800"/>
          </a:xfrm>
          <a:prstGeom prst="rect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696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27651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(Ready)</a:t>
            </a:r>
          </a:p>
        </p:txBody>
      </p:sp>
      <p:sp>
        <p:nvSpPr>
          <p:cNvPr id="27652" name="Rectangle 1"/>
          <p:cNvSpPr>
            <a:spLocks noChangeArrowheads="1"/>
          </p:cNvSpPr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276600" y="3200400"/>
            <a:ext cx="2743200" cy="20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>
                <a:latin typeface="Ariel narrow" charset="0"/>
                <a:cs typeface="Ariel narrow" charset="0"/>
              </a:rPr>
              <a:t>AddToQueue(item) {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lock.Acquire();</a:t>
            </a:r>
          </a:p>
          <a:p>
            <a:pPr>
              <a:defRPr/>
            </a:pPr>
            <a:r>
              <a:rPr lang="en-US" altLang="ko-KR" sz="1800">
                <a:latin typeface="Ariel narrow" charset="0"/>
                <a:cs typeface="Ariel narrow" charset="0"/>
              </a:rPr>
              <a:t>  queue.enqueue(item); 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</a:t>
            </a:r>
            <a:r>
              <a:rPr lang="en-US" altLang="ko-KR" sz="1800">
                <a:solidFill>
                  <a:srgbClr val="000000"/>
                </a:solidFill>
                <a:latin typeface="Ariel narrow" charset="0"/>
                <a:cs typeface="Ariel narrow" charset="0"/>
              </a:rPr>
              <a:t>dataready.signal(); </a:t>
            </a:r>
            <a:br>
              <a:rPr lang="en-US" altLang="ko-KR" sz="1800">
                <a:solidFill>
                  <a:srgbClr val="000000"/>
                </a:solidFill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  lock.Release();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r>
              <a:rPr lang="en-US" altLang="ko-KR" sz="1800">
                <a:latin typeface="Ariel narrow" charset="0"/>
                <a:cs typeface="Ariel narrow" charset="0"/>
              </a:rPr>
              <a:t>}</a:t>
            </a:r>
            <a:br>
              <a:rPr lang="en-US" altLang="ko-KR" sz="1800">
                <a:latin typeface="Ariel narrow" charset="0"/>
                <a:cs typeface="Ariel narrow" charset="0"/>
              </a:rPr>
            </a:br>
            <a:endParaRPr lang="en-US" altLang="ko-KR" sz="1800">
              <a:latin typeface="Ariel narrow" charset="0"/>
              <a:cs typeface="Ariel narrow" charset="0"/>
            </a:endParaRPr>
          </a:p>
        </p:txBody>
      </p:sp>
      <p:sp>
        <p:nvSpPr>
          <p:cNvPr id="27654" name="Rectangle 18"/>
          <p:cNvSpPr>
            <a:spLocks noChangeArrowheads="1"/>
          </p:cNvSpPr>
          <p:nvPr/>
        </p:nvSpPr>
        <p:spPr bwMode="auto">
          <a:xfrm>
            <a:off x="3276600" y="4648200"/>
            <a:ext cx="2743200" cy="304800"/>
          </a:xfrm>
          <a:prstGeom prst="rect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7655" name="TextBox 22"/>
          <p:cNvSpPr txBox="1">
            <a:spLocks noChangeArrowheads="1"/>
          </p:cNvSpPr>
          <p:nvPr/>
        </p:nvSpPr>
        <p:spPr bwMode="auto">
          <a:xfrm>
            <a:off x="3505200" y="2800350"/>
            <a:ext cx="1852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T2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Terminate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27656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27657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7658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27659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7660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27661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20240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  <a:sym typeface="Wingdings" charset="0"/>
              </a:rPr>
              <a:t>T1, T3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27662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7663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27664" name="Rectangle 25"/>
          <p:cNvSpPr>
            <a:spLocks noChangeArrowheads="1"/>
          </p:cNvSpPr>
          <p:nvPr/>
        </p:nvSpPr>
        <p:spPr bwMode="auto">
          <a:xfrm>
            <a:off x="685800" y="1600200"/>
            <a:ext cx="457200" cy="457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7665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7666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FREE</a:t>
            </a:r>
          </a:p>
        </p:txBody>
      </p:sp>
      <p:sp>
        <p:nvSpPr>
          <p:cNvPr id="27667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27668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69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6324600" y="3219450"/>
            <a:ext cx="2514600" cy="2586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27671" name="TextBox 28"/>
          <p:cNvSpPr txBox="1">
            <a:spLocks noChangeArrowheads="1"/>
          </p:cNvSpPr>
          <p:nvPr/>
        </p:nvSpPr>
        <p:spPr bwMode="auto">
          <a:xfrm>
            <a:off x="6781800" y="2819400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T3 (Ready)</a:t>
            </a:r>
          </a:p>
        </p:txBody>
      </p:sp>
      <p:sp>
        <p:nvSpPr>
          <p:cNvPr id="27672" name="Rectangle 29"/>
          <p:cNvSpPr>
            <a:spLocks noChangeArrowheads="1"/>
          </p:cNvSpPr>
          <p:nvPr/>
        </p:nvSpPr>
        <p:spPr bwMode="auto">
          <a:xfrm>
            <a:off x="6324600" y="3276600"/>
            <a:ext cx="2514600" cy="304800"/>
          </a:xfrm>
          <a:prstGeom prst="rect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12044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29699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(Ready)</a:t>
            </a:r>
          </a:p>
        </p:txBody>
      </p:sp>
      <p:sp>
        <p:nvSpPr>
          <p:cNvPr id="29700" name="Rectangle 1"/>
          <p:cNvSpPr>
            <a:spLocks noChangeArrowheads="1"/>
          </p:cNvSpPr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9701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29702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9703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29704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9705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29706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5859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T3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  <a:sym typeface="Wingdings" charset="0"/>
              </a:rPr>
              <a:t>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29707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9708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29709" name="Rectangle 25"/>
          <p:cNvSpPr>
            <a:spLocks noChangeArrowheads="1"/>
          </p:cNvSpPr>
          <p:nvPr/>
        </p:nvSpPr>
        <p:spPr bwMode="auto">
          <a:xfrm>
            <a:off x="685800" y="1600200"/>
            <a:ext cx="457200" cy="457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9710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9711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FREE</a:t>
            </a:r>
          </a:p>
        </p:txBody>
      </p:sp>
      <p:sp>
        <p:nvSpPr>
          <p:cNvPr id="29712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29713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4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29715" name="Rectangle 3"/>
          <p:cNvSpPr>
            <a:spLocks noChangeArrowheads="1"/>
          </p:cNvSpPr>
          <p:nvPr/>
        </p:nvSpPr>
        <p:spPr bwMode="auto">
          <a:xfrm>
            <a:off x="6324600" y="3219450"/>
            <a:ext cx="2514600" cy="2586038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al Narrow" charset="0"/>
                <a:cs typeface="Arial Narrow" charset="0"/>
              </a:rPr>
              <a:t>RemoveFromQueue() {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lock.Acquire();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if (queue.isEmpty()) {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  dataready.wait(&amp;lock); 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}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item = queue.dequeue();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lock.Release();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return(item);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}</a:t>
            </a:r>
          </a:p>
        </p:txBody>
      </p:sp>
      <p:sp>
        <p:nvSpPr>
          <p:cNvPr id="29716" name="TextBox 28"/>
          <p:cNvSpPr txBox="1">
            <a:spLocks noChangeArrowheads="1"/>
          </p:cNvSpPr>
          <p:nvPr/>
        </p:nvSpPr>
        <p:spPr bwMode="auto">
          <a:xfrm>
            <a:off x="6781800" y="2819400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T3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Running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29717" name="Rectangle 29"/>
          <p:cNvSpPr>
            <a:spLocks noChangeArrowheads="1"/>
          </p:cNvSpPr>
          <p:nvPr/>
        </p:nvSpPr>
        <p:spPr bwMode="auto">
          <a:xfrm>
            <a:off x="6324600" y="3276600"/>
            <a:ext cx="25146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3" name="Rounded Rectangular Callout 22"/>
          <p:cNvSpPr>
            <a:spLocks noChangeArrowheads="1"/>
          </p:cNvSpPr>
          <p:nvPr/>
        </p:nvSpPr>
        <p:spPr bwMode="auto">
          <a:xfrm>
            <a:off x="6324600" y="2209800"/>
            <a:ext cx="2743200" cy="685800"/>
          </a:xfrm>
          <a:prstGeom prst="wedgeRoundRectCallout">
            <a:avLst>
              <a:gd name="adj1" fmla="val 856"/>
              <a:gd name="adj2" fmla="val -155824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  <a:cs typeface="Helvetica" charset="0"/>
              </a:rPr>
              <a:t>T3 scheduled first!</a:t>
            </a:r>
          </a:p>
        </p:txBody>
      </p:sp>
    </p:spTree>
    <p:extLst>
      <p:ext uri="{BB962C8B-B14F-4D97-AF65-F5344CB8AC3E}">
        <p14:creationId xmlns:p14="http://schemas.microsoft.com/office/powerpoint/2010/main" val="1431389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31747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(Ready)</a:t>
            </a:r>
          </a:p>
        </p:txBody>
      </p:sp>
      <p:sp>
        <p:nvSpPr>
          <p:cNvPr id="31748" name="Rectangle 1"/>
          <p:cNvSpPr>
            <a:spLocks noChangeArrowheads="1"/>
          </p:cNvSpPr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1749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31750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1751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31752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1753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31754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5859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T3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  <a:sym typeface="Wingdings" charset="0"/>
              </a:rPr>
              <a:t>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31755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56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31757" name="Rectangle 25"/>
          <p:cNvSpPr>
            <a:spLocks noChangeArrowheads="1"/>
          </p:cNvSpPr>
          <p:nvPr/>
        </p:nvSpPr>
        <p:spPr bwMode="auto">
          <a:xfrm>
            <a:off x="685800" y="1600200"/>
            <a:ext cx="457200" cy="457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1758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31759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83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BUSY (T3)</a:t>
            </a:r>
          </a:p>
        </p:txBody>
      </p:sp>
      <p:sp>
        <p:nvSpPr>
          <p:cNvPr id="31760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31761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62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31763" name="Rectangle 3"/>
          <p:cNvSpPr>
            <a:spLocks noChangeArrowheads="1"/>
          </p:cNvSpPr>
          <p:nvPr/>
        </p:nvSpPr>
        <p:spPr bwMode="auto">
          <a:xfrm>
            <a:off x="6324600" y="3219450"/>
            <a:ext cx="2514600" cy="2586038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al Narrow" charset="0"/>
                <a:cs typeface="Arial Narrow" charset="0"/>
              </a:rPr>
              <a:t>RemoveFromQueue() {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lock.Acquire();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if (queue.isEmpty()) {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  dataready.wait(&amp;lock); 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}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item = queue.dequeue();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lock.Release();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return(item);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}</a:t>
            </a:r>
          </a:p>
        </p:txBody>
      </p:sp>
      <p:sp>
        <p:nvSpPr>
          <p:cNvPr id="31764" name="TextBox 28"/>
          <p:cNvSpPr txBox="1">
            <a:spLocks noChangeArrowheads="1"/>
          </p:cNvSpPr>
          <p:nvPr/>
        </p:nvSpPr>
        <p:spPr bwMode="auto">
          <a:xfrm>
            <a:off x="6781800" y="2819400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T3 (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Running)</a:t>
            </a:r>
          </a:p>
        </p:txBody>
      </p:sp>
      <p:sp>
        <p:nvSpPr>
          <p:cNvPr id="31765" name="Rectangle 29"/>
          <p:cNvSpPr>
            <a:spLocks noChangeArrowheads="1"/>
          </p:cNvSpPr>
          <p:nvPr/>
        </p:nvSpPr>
        <p:spPr bwMode="auto">
          <a:xfrm>
            <a:off x="6324600" y="3810000"/>
            <a:ext cx="25146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164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33795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(Ready)</a:t>
            </a:r>
          </a:p>
        </p:txBody>
      </p:sp>
      <p:sp>
        <p:nvSpPr>
          <p:cNvPr id="33796" name="Rectangle 1"/>
          <p:cNvSpPr>
            <a:spLocks noChangeArrowheads="1"/>
          </p:cNvSpPr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3797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33798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3799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33800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3801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33802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5859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T3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  <a:sym typeface="Wingdings" charset="0"/>
              </a:rPr>
              <a:t>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33803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804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85800" y="1600200"/>
            <a:ext cx="457200" cy="457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3806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33807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83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BUSY (T3)</a:t>
            </a:r>
          </a:p>
        </p:txBody>
      </p:sp>
      <p:sp>
        <p:nvSpPr>
          <p:cNvPr id="33808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33809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810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33811" name="Rectangle 3"/>
          <p:cNvSpPr>
            <a:spLocks noChangeArrowheads="1"/>
          </p:cNvSpPr>
          <p:nvPr/>
        </p:nvSpPr>
        <p:spPr bwMode="auto">
          <a:xfrm>
            <a:off x="6324600" y="3219450"/>
            <a:ext cx="2514600" cy="2586038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al Narrow" charset="0"/>
                <a:cs typeface="Arial Narrow" charset="0"/>
              </a:rPr>
              <a:t>RemoveFromQueue() {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lock.Acquire();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if (queue.isEmpty()) {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  dataready.wait(&amp;lock); 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}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item = queue.dequeue();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lock.Release();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return(item);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}</a:t>
            </a:r>
          </a:p>
        </p:txBody>
      </p:sp>
      <p:sp>
        <p:nvSpPr>
          <p:cNvPr id="33812" name="TextBox 28"/>
          <p:cNvSpPr txBox="1">
            <a:spLocks noChangeArrowheads="1"/>
          </p:cNvSpPr>
          <p:nvPr/>
        </p:nvSpPr>
        <p:spPr bwMode="auto">
          <a:xfrm>
            <a:off x="6781800" y="2819400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T3 (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Running)</a:t>
            </a:r>
          </a:p>
        </p:txBody>
      </p:sp>
      <p:sp>
        <p:nvSpPr>
          <p:cNvPr id="33813" name="Rectangle 29"/>
          <p:cNvSpPr>
            <a:spLocks noChangeArrowheads="1"/>
          </p:cNvSpPr>
          <p:nvPr/>
        </p:nvSpPr>
        <p:spPr bwMode="auto">
          <a:xfrm>
            <a:off x="6324600" y="4648200"/>
            <a:ext cx="25146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3" name="Rounded Rectangular Callout 22"/>
          <p:cNvSpPr>
            <a:spLocks noChangeArrowheads="1"/>
          </p:cNvSpPr>
          <p:nvPr/>
        </p:nvSpPr>
        <p:spPr bwMode="auto">
          <a:xfrm>
            <a:off x="1524000" y="1219200"/>
            <a:ext cx="1219200" cy="609600"/>
          </a:xfrm>
          <a:prstGeom prst="wedgeRoundRectCallout">
            <a:avLst>
              <a:gd name="adj1" fmla="val -96472"/>
              <a:gd name="adj2" fmla="val 66667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Helvetica" charset="0"/>
                <a:cs typeface="Helvetica" charset="0"/>
              </a:rPr>
              <a:t>remove</a:t>
            </a:r>
          </a:p>
          <a:p>
            <a:pPr algn="ctr"/>
            <a:r>
              <a:rPr lang="en-US" sz="2000" b="0">
                <a:latin typeface="Helvetica" charset="0"/>
                <a:cs typeface="Helvetica" charset="0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606028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35843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(Ready)</a:t>
            </a:r>
          </a:p>
        </p:txBody>
      </p:sp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5845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35846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5847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35848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5849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35850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5859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  <a:sym typeface="Wingdings" charset="0"/>
              </a:rPr>
              <a:t>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35851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5852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35853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35854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FREE</a:t>
            </a:r>
          </a:p>
        </p:txBody>
      </p:sp>
      <p:sp>
        <p:nvSpPr>
          <p:cNvPr id="35855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35856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57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35858" name="Rectangle 3"/>
          <p:cNvSpPr>
            <a:spLocks noChangeArrowheads="1"/>
          </p:cNvSpPr>
          <p:nvPr/>
        </p:nvSpPr>
        <p:spPr bwMode="auto">
          <a:xfrm>
            <a:off x="6324600" y="3219450"/>
            <a:ext cx="2514600" cy="25860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al Narrow" charset="0"/>
                <a:cs typeface="Arial Narrow" charset="0"/>
              </a:rPr>
              <a:t>RemoveFromQueue() {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lock.Acquire();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if (queue.isEmpty()) {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  dataready.wait(&amp;lock); 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}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item = queue.dequeue();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lock.Release();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return(item);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}</a:t>
            </a:r>
          </a:p>
        </p:txBody>
      </p:sp>
      <p:sp>
        <p:nvSpPr>
          <p:cNvPr id="35859" name="TextBox 28"/>
          <p:cNvSpPr txBox="1">
            <a:spLocks noChangeArrowheads="1"/>
          </p:cNvSpPr>
          <p:nvPr/>
        </p:nvSpPr>
        <p:spPr bwMode="auto">
          <a:xfrm>
            <a:off x="6781800" y="2819400"/>
            <a:ext cx="169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T3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Finished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35860" name="Rectangle 29"/>
          <p:cNvSpPr>
            <a:spLocks noChangeArrowheads="1"/>
          </p:cNvSpPr>
          <p:nvPr/>
        </p:nvSpPr>
        <p:spPr bwMode="auto">
          <a:xfrm>
            <a:off x="6324600" y="5486400"/>
            <a:ext cx="2514600" cy="304800"/>
          </a:xfrm>
          <a:prstGeom prst="rect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91074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al Narrow" charset="0"/>
                <a:cs typeface="Arial Narrow" charset="0"/>
              </a:rPr>
              <a:t>RemoveFromQueue() {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lock.Acquire();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if (queue.isEmpty()) {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  dataready.wait(&amp;lock); 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}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item = queue.dequeue();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lock.Release();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return(item);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}</a:t>
            </a:r>
          </a:p>
        </p:txBody>
      </p:sp>
      <p:sp>
        <p:nvSpPr>
          <p:cNvPr id="37891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Running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37892" name="Rectangle 1"/>
          <p:cNvSpPr>
            <a:spLocks noChangeArrowheads="1"/>
          </p:cNvSpPr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7893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37894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7895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37896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7897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37898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9478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NULL</a:t>
            </a:r>
            <a:endParaRPr lang="en-US" sz="2000" b="0">
              <a:solidFill>
                <a:srgbClr val="000000"/>
              </a:solidFill>
              <a:latin typeface="Helvetica" charset="0"/>
              <a:cs typeface="Helvetica" charset="0"/>
              <a:sym typeface="Wingdings" charset="0"/>
            </a:endParaRP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37899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900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37901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37902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83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BUSY (T1)</a:t>
            </a:r>
          </a:p>
        </p:txBody>
      </p:sp>
      <p:sp>
        <p:nvSpPr>
          <p:cNvPr id="37903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37904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905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1491424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Complete Monitor Example (with cond. variable)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7150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Here is an (infinite) synchronized queue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	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 lock;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Condition dataready;</a:t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Queue queue;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endParaRPr lang="en-US" altLang="ko-KR" sz="2000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AddToQueue(item)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lock.Acquire();	// Get Lock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queue.enqueue(item);	// Add item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dataready.signal();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// Signal any waiters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lock.Release();	// Release Lock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endParaRPr lang="en-US" altLang="ko-KR" sz="2000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RemoveFromQueue()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lock.Acquire();	// Get Lock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while (queue.isEmpty()) {</a:t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		dataready.wait(&amp;lock); // If nothing, sleep</a:t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	}</a:t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item = queue.dequeue();	// Get next item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lock.Release();	// Release Lock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return(item);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  <a:endParaRPr lang="en-US" altLang="ko-KR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>
            <a:off x="685800" y="3352800"/>
            <a:ext cx="914400" cy="1828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37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al Narrow" charset="0"/>
                <a:cs typeface="Arial Narrow" charset="0"/>
              </a:rPr>
              <a:t>RemoveFromQueue() {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lock.Acquire();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if (queue.isEmpty()) {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  dataready.wait(&amp;lock); 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}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item = queue.dequeue();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lock.Release();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return(item);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}</a:t>
            </a:r>
          </a:p>
        </p:txBody>
      </p:sp>
      <p:sp>
        <p:nvSpPr>
          <p:cNvPr id="39939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Running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39940" name="Rectangle 1"/>
          <p:cNvSpPr>
            <a:spLocks noChangeArrowheads="1"/>
          </p:cNvSpPr>
          <p:nvPr/>
        </p:nvSpPr>
        <p:spPr bwMode="auto">
          <a:xfrm>
            <a:off x="457200" y="4648200"/>
            <a:ext cx="25146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9941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39942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9943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39944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9945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39946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9478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: 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NULL</a:t>
            </a:r>
            <a:endParaRPr lang="en-US" sz="2000" b="0">
              <a:solidFill>
                <a:srgbClr val="000000"/>
              </a:solidFill>
              <a:latin typeface="Helvetica" charset="0"/>
              <a:cs typeface="Helvetica" charset="0"/>
              <a:sym typeface="Wingdings" charset="0"/>
            </a:endParaRP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39947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9948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39949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39950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83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latin typeface="Helvetica" charset="0"/>
                <a:cs typeface="Helvetica" charset="0"/>
              </a:rPr>
              <a:t>BUSY (T1)</a:t>
            </a:r>
          </a:p>
        </p:txBody>
      </p:sp>
      <p:sp>
        <p:nvSpPr>
          <p:cNvPr id="39951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39952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953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3" name="Rounded Rectangular Callout 2"/>
          <p:cNvSpPr>
            <a:spLocks noChangeArrowheads="1"/>
          </p:cNvSpPr>
          <p:nvPr/>
        </p:nvSpPr>
        <p:spPr bwMode="auto">
          <a:xfrm>
            <a:off x="3657600" y="4724400"/>
            <a:ext cx="1752600" cy="1143000"/>
          </a:xfrm>
          <a:prstGeom prst="wedgeRoundRectCallout">
            <a:avLst>
              <a:gd name="adj1" fmla="val -86773"/>
              <a:gd name="adj2" fmla="val -44875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  <a:cs typeface="Helvetica" charset="0"/>
              </a:rPr>
              <a:t>ERROR: Nothing in the queue! </a:t>
            </a:r>
          </a:p>
        </p:txBody>
      </p:sp>
    </p:spTree>
    <p:extLst>
      <p:ext uri="{BB962C8B-B14F-4D97-AF65-F5344CB8AC3E}">
        <p14:creationId xmlns:p14="http://schemas.microsoft.com/office/powerpoint/2010/main" val="1526788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al Narrow" charset="0"/>
                <a:cs typeface="Arial Narrow" charset="0"/>
              </a:rPr>
              <a:t>RemoveFromQueue() {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lock.Acquire();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</a:t>
            </a:r>
            <a:r>
              <a:rPr lang="en-US" altLang="ko-KR" sz="1800" u="sng">
                <a:latin typeface="Arial Narrow" charset="0"/>
                <a:cs typeface="Arial Narrow" charset="0"/>
              </a:rPr>
              <a:t>while</a:t>
            </a:r>
            <a:r>
              <a:rPr lang="en-US" altLang="ko-KR" sz="1800">
                <a:latin typeface="Arial Narrow" charset="0"/>
                <a:cs typeface="Arial Narrow" charset="0"/>
              </a:rPr>
              <a:t> (queue.isEmpty()) {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  dataready.wait(&amp;lock); 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}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item = queue.dequeue();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lock.Release();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return(item);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}</a:t>
            </a:r>
          </a:p>
        </p:txBody>
      </p:sp>
      <p:sp>
        <p:nvSpPr>
          <p:cNvPr id="41987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Running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41988" name="Rectangle 1"/>
          <p:cNvSpPr>
            <a:spLocks noChangeArrowheads="1"/>
          </p:cNvSpPr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89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41990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1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41992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3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41994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9478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NULL</a:t>
            </a:r>
            <a:endParaRPr lang="en-US" sz="2000" b="0">
              <a:solidFill>
                <a:srgbClr val="000000"/>
              </a:solidFill>
              <a:latin typeface="Helvetica" charset="0"/>
              <a:cs typeface="Helvetica" charset="0"/>
              <a:sym typeface="Wingdings" charset="0"/>
            </a:endParaRP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41995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1996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41997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41998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83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BUSY (T1)</a:t>
            </a:r>
          </a:p>
        </p:txBody>
      </p:sp>
      <p:sp>
        <p:nvSpPr>
          <p:cNvPr id="41999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42000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01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19" name="Rounded Rectangular Callout 18"/>
          <p:cNvSpPr>
            <a:spLocks noChangeArrowheads="1"/>
          </p:cNvSpPr>
          <p:nvPr/>
        </p:nvSpPr>
        <p:spPr bwMode="auto">
          <a:xfrm>
            <a:off x="1600200" y="4648200"/>
            <a:ext cx="1447800" cy="1143000"/>
          </a:xfrm>
          <a:prstGeom prst="wedgeRoundRectCallout">
            <a:avLst>
              <a:gd name="adj1" fmla="val -86773"/>
              <a:gd name="adj2" fmla="val -99319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  <a:cs typeface="Helvetica" charset="0"/>
              </a:rPr>
              <a:t>Replace “if” with “while”</a:t>
            </a:r>
          </a:p>
        </p:txBody>
      </p:sp>
    </p:spTree>
    <p:extLst>
      <p:ext uri="{BB962C8B-B14F-4D97-AF65-F5344CB8AC3E}">
        <p14:creationId xmlns:p14="http://schemas.microsoft.com/office/powerpoint/2010/main" val="2172657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al Narrow" charset="0"/>
                <a:cs typeface="Arial Narrow" charset="0"/>
              </a:rPr>
              <a:t>RemoveFromQueue() {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lock.Acquire();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while (queue.isEmpty()) {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  dataready.wait(&amp;lock); 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}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item = queue.dequeue();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lock.Release();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return(item);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}</a:t>
            </a:r>
          </a:p>
        </p:txBody>
      </p:sp>
      <p:sp>
        <p:nvSpPr>
          <p:cNvPr id="44035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(Ready)</a:t>
            </a:r>
          </a:p>
        </p:txBody>
      </p:sp>
      <p:sp>
        <p:nvSpPr>
          <p:cNvPr id="44036" name="Rectangle 1"/>
          <p:cNvSpPr>
            <a:spLocks noChangeArrowheads="1"/>
          </p:cNvSpPr>
          <p:nvPr/>
        </p:nvSpPr>
        <p:spPr bwMode="auto">
          <a:xfrm>
            <a:off x="457200" y="3810000"/>
            <a:ext cx="25146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4037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44038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4039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44040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4041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44042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9478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</a:t>
            </a:r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NULL</a:t>
            </a:r>
            <a:endParaRPr lang="en-US" sz="2000" b="0">
              <a:solidFill>
                <a:srgbClr val="000000"/>
              </a:solidFill>
              <a:latin typeface="Helvetica" charset="0"/>
              <a:cs typeface="Helvetica" charset="0"/>
              <a:sym typeface="Wingdings" charset="0"/>
            </a:endParaRP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44043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4044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44045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44046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83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latin typeface="Helvetica" charset="0"/>
                <a:cs typeface="Helvetica" charset="0"/>
              </a:rPr>
              <a:t>BUSY (T1)</a:t>
            </a:r>
          </a:p>
        </p:txBody>
      </p:sp>
      <p:sp>
        <p:nvSpPr>
          <p:cNvPr id="44047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44048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049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19" name="Rounded Rectangular Callout 18"/>
          <p:cNvSpPr>
            <a:spLocks noChangeArrowheads="1"/>
          </p:cNvSpPr>
          <p:nvPr/>
        </p:nvSpPr>
        <p:spPr bwMode="auto">
          <a:xfrm>
            <a:off x="3429000" y="4191000"/>
            <a:ext cx="1447800" cy="1143000"/>
          </a:xfrm>
          <a:prstGeom prst="wedgeRoundRectCallout">
            <a:avLst>
              <a:gd name="adj1" fmla="val -79759"/>
              <a:gd name="adj2" fmla="val -68208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  <a:cs typeface="Helvetica" charset="0"/>
              </a:rPr>
              <a:t>Check again if empty!</a:t>
            </a:r>
          </a:p>
        </p:txBody>
      </p:sp>
    </p:spTree>
    <p:extLst>
      <p:ext uri="{BB962C8B-B14F-4D97-AF65-F5344CB8AC3E}">
        <p14:creationId xmlns:p14="http://schemas.microsoft.com/office/powerpoint/2010/main" val="3663370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while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46083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Waiting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46084" name="Rectangle 1"/>
          <p:cNvSpPr>
            <a:spLocks noChangeArrowheads="1"/>
          </p:cNvSpPr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>
            <a:solidFill>
              <a:srgbClr val="2A40E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6085" name="TextBox 30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46086" name="Rounded Rectangle 31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6087" name="TextBox 32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46088" name="Rounded Rectangle 33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6089" name="TextBox 34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46090" name="TextBox 35"/>
          <p:cNvSpPr txBox="1">
            <a:spLocks noChangeArrowheads="1"/>
          </p:cNvSpPr>
          <p:nvPr/>
        </p:nvSpPr>
        <p:spPr bwMode="auto">
          <a:xfrm>
            <a:off x="6172200" y="1120775"/>
            <a:ext cx="19478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NULL</a:t>
            </a:r>
            <a:endParaRPr lang="en-US" sz="2000" b="0">
              <a:solidFill>
                <a:srgbClr val="000000"/>
              </a:solidFill>
              <a:latin typeface="Helvetica" charset="0"/>
              <a:cs typeface="Helvetica" charset="0"/>
              <a:sym typeface="Wingdings" charset="0"/>
            </a:endParaRP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46091" name="Freeform 23"/>
          <p:cNvSpPr>
            <a:spLocks/>
          </p:cNvSpPr>
          <p:nvPr/>
        </p:nvSpPr>
        <p:spPr bwMode="auto">
          <a:xfrm>
            <a:off x="685800" y="1592263"/>
            <a:ext cx="1681163" cy="460375"/>
          </a:xfrm>
          <a:custGeom>
            <a:avLst/>
            <a:gdLst>
              <a:gd name="T0" fmla="*/ 1683816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50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092" name="TextBox 24"/>
          <p:cNvSpPr txBox="1">
            <a:spLocks noChangeArrowheads="1"/>
          </p:cNvSpPr>
          <p:nvPr/>
        </p:nvSpPr>
        <p:spPr bwMode="auto">
          <a:xfrm>
            <a:off x="533400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46093" name="Rounded Rectangle 27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46094" name="TextBox 36"/>
          <p:cNvSpPr txBox="1">
            <a:spLocks noChangeArrowheads="1"/>
          </p:cNvSpPr>
          <p:nvPr/>
        </p:nvSpPr>
        <p:spPr bwMode="auto">
          <a:xfrm>
            <a:off x="3243263" y="1201738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FREE</a:t>
            </a:r>
          </a:p>
        </p:txBody>
      </p:sp>
      <p:sp>
        <p:nvSpPr>
          <p:cNvPr id="46095" name="TextBox 37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solidFill>
                  <a:srgbClr val="000000"/>
                </a:solidFill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46096" name="Straight Arrow Connector 38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097" name="TextBox 39"/>
          <p:cNvSpPr txBox="1">
            <a:spLocks noChangeArrowheads="1"/>
          </p:cNvSpPr>
          <p:nvPr/>
        </p:nvSpPr>
        <p:spPr bwMode="auto">
          <a:xfrm>
            <a:off x="4787900" y="17526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271151989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Readers/Writers Problem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3465513"/>
            <a:ext cx="8496300" cy="3200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Motivation: Consider a shared database</a:t>
            </a:r>
          </a:p>
          <a:p>
            <a:pPr lvl="1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Two classes of users: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Readers – never modify database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Writers – read and modify database</a:t>
            </a:r>
          </a:p>
          <a:p>
            <a:pPr lvl="1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Is using a single lock on the whole database sufficient?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Like to have many readers at the same time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Only one writer at a time</a:t>
            </a:r>
          </a:p>
        </p:txBody>
      </p:sp>
      <p:grpSp>
        <p:nvGrpSpPr>
          <p:cNvPr id="48131" name="Group 26"/>
          <p:cNvGrpSpPr>
            <a:grpSpLocks/>
          </p:cNvGrpSpPr>
          <p:nvPr/>
        </p:nvGrpSpPr>
        <p:grpSpPr bwMode="auto">
          <a:xfrm>
            <a:off x="1676400" y="609600"/>
            <a:ext cx="5867400" cy="2882900"/>
            <a:chOff x="672" y="392"/>
            <a:chExt cx="4300" cy="2031"/>
          </a:xfrm>
        </p:grpSpPr>
        <p:pic>
          <p:nvPicPr>
            <p:cNvPr id="48132" name="Picture 4" descr="BD18201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472"/>
              <a:ext cx="966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3" name="Picture 7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480"/>
              <a:ext cx="864" cy="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4" name="Picture 8" descr="j019538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" y="392"/>
              <a:ext cx="987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5" name="Picture 10" descr="MCj03967340000[1]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392"/>
              <a:ext cx="911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6" name="Picture 12" descr="MCj03967320000[1]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" y="1560"/>
              <a:ext cx="863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7" name="Freeform 14"/>
            <p:cNvSpPr>
              <a:spLocks/>
            </p:cNvSpPr>
            <p:nvPr/>
          </p:nvSpPr>
          <p:spPr bwMode="auto">
            <a:xfrm>
              <a:off x="1536" y="70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38" name="Freeform 15"/>
            <p:cNvSpPr>
              <a:spLocks/>
            </p:cNvSpPr>
            <p:nvPr/>
          </p:nvSpPr>
          <p:spPr bwMode="auto">
            <a:xfrm rot="10800000">
              <a:off x="1488" y="96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39" name="Freeform 16"/>
            <p:cNvSpPr>
              <a:spLocks/>
            </p:cNvSpPr>
            <p:nvPr/>
          </p:nvSpPr>
          <p:spPr bwMode="auto">
            <a:xfrm>
              <a:off x="3216" y="62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0" name="Freeform 17"/>
            <p:cNvSpPr>
              <a:spLocks/>
            </p:cNvSpPr>
            <p:nvPr/>
          </p:nvSpPr>
          <p:spPr bwMode="auto">
            <a:xfrm rot="10800000">
              <a:off x="3168" y="88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1" name="Freeform 18"/>
            <p:cNvSpPr>
              <a:spLocks/>
            </p:cNvSpPr>
            <p:nvPr/>
          </p:nvSpPr>
          <p:spPr bwMode="auto">
            <a:xfrm rot="1801102">
              <a:off x="3216" y="144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2" name="Freeform 19"/>
            <p:cNvSpPr>
              <a:spLocks/>
            </p:cNvSpPr>
            <p:nvPr/>
          </p:nvSpPr>
          <p:spPr bwMode="auto">
            <a:xfrm rot="-8998898">
              <a:off x="3168" y="1696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3" name="Freeform 20"/>
            <p:cNvSpPr>
              <a:spLocks/>
            </p:cNvSpPr>
            <p:nvPr/>
          </p:nvSpPr>
          <p:spPr bwMode="auto">
            <a:xfrm rot="8899147">
              <a:off x="1776" y="1632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4" name="Freeform 21"/>
            <p:cNvSpPr>
              <a:spLocks/>
            </p:cNvSpPr>
            <p:nvPr/>
          </p:nvSpPr>
          <p:spPr bwMode="auto">
            <a:xfrm rot="-1900853">
              <a:off x="1680" y="1488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5" name="Text Box 22"/>
            <p:cNvSpPr txBox="1">
              <a:spLocks noChangeArrowheads="1"/>
            </p:cNvSpPr>
            <p:nvPr/>
          </p:nvSpPr>
          <p:spPr bwMode="auto">
            <a:xfrm>
              <a:off x="1871" y="1248"/>
              <a:ext cx="275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6" name="Text Box 23"/>
            <p:cNvSpPr txBox="1">
              <a:spLocks noChangeArrowheads="1"/>
            </p:cNvSpPr>
            <p:nvPr/>
          </p:nvSpPr>
          <p:spPr bwMode="auto">
            <a:xfrm>
              <a:off x="3696" y="1008"/>
              <a:ext cx="2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7" name="Text Box 24"/>
            <p:cNvSpPr txBox="1">
              <a:spLocks noChangeArrowheads="1"/>
            </p:cNvSpPr>
            <p:nvPr/>
          </p:nvSpPr>
          <p:spPr bwMode="auto">
            <a:xfrm>
              <a:off x="3504" y="1440"/>
              <a:ext cx="2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8" name="Text Box 25"/>
            <p:cNvSpPr txBox="1">
              <a:spLocks noChangeArrowheads="1"/>
            </p:cNvSpPr>
            <p:nvPr/>
          </p:nvSpPr>
          <p:spPr bwMode="auto">
            <a:xfrm>
              <a:off x="1727" y="434"/>
              <a:ext cx="3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444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5" descr="BD18201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76200"/>
            <a:ext cx="10731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Basic Readers/Writers Solution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683625" cy="60960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Correctness Constraints: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Readers can access database when no writers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Writers can access database when no readers or writers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Only one thread manipulates state variables at a time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Basic structure of a solution: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b="1">
                <a:latin typeface="Courier New" charset="0"/>
                <a:ea typeface="굴림" charset="0"/>
                <a:cs typeface="굴림" charset="0"/>
              </a:rPr>
              <a:t>Reader()</a:t>
            </a:r>
            <a:br>
              <a:rPr lang="en-US" altLang="ko-KR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   Wait until no writers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   Access data base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   Check out – wake up a waiting writer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b="1">
                <a:latin typeface="Courier New" charset="0"/>
                <a:ea typeface="굴림" charset="0"/>
                <a:cs typeface="굴림" charset="0"/>
              </a:rPr>
              <a:t>Writer()</a:t>
            </a:r>
            <a:br>
              <a:rPr lang="en-US" altLang="ko-KR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   Wait until no active readers or writers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   Access database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   Check out – wake up waiting readers or writer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State variables (Protected by a lock called “lock”):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int AR: Number of active readers;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int WR: Number of waiting readers;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int AW: Number of active writers;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int WW: Number of waiting writers;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Condition okToRead = NIL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Condition okToWrite = NIL</a:t>
            </a:r>
          </a:p>
        </p:txBody>
      </p:sp>
    </p:spTree>
    <p:extLst>
      <p:ext uri="{BB962C8B-B14F-4D97-AF65-F5344CB8AC3E}">
        <p14:creationId xmlns:p14="http://schemas.microsoft.com/office/powerpoint/2010/main" val="1146651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Code for a Reader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791200"/>
          </a:xfrm>
        </p:spPr>
        <p:txBody>
          <a:bodyPr/>
          <a:lstStyle/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while ((AW + WW) &gt; 0) {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read-only access</a:t>
            </a:r>
            <a:b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AccessDatabase(ReadOnly);</a:t>
            </a:r>
          </a:p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AR--;	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other active readers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okToWrite.signal();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b="1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2227" name="Rectangular Callout 9"/>
          <p:cNvSpPr>
            <a:spLocks noChangeArrowheads="1"/>
          </p:cNvSpPr>
          <p:nvPr/>
        </p:nvSpPr>
        <p:spPr bwMode="auto">
          <a:xfrm>
            <a:off x="2743200" y="2514600"/>
            <a:ext cx="2209800" cy="762000"/>
          </a:xfrm>
          <a:prstGeom prst="wedgeRectCallout">
            <a:avLst>
              <a:gd name="adj1" fmla="val -50019"/>
              <a:gd name="adj2" fmla="val 80736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Helvetica" charset="0"/>
                <a:cs typeface="Helvetica" charset="0"/>
              </a:rPr>
              <a:t>Why release lock here?</a:t>
            </a:r>
          </a:p>
        </p:txBody>
      </p:sp>
    </p:spTree>
    <p:extLst>
      <p:ext uri="{BB962C8B-B14F-4D97-AF65-F5344CB8AC3E}">
        <p14:creationId xmlns:p14="http://schemas.microsoft.com/office/powerpoint/2010/main" val="3433945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build="p"/>
      <p:bldP spid="522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15400" cy="5943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while ((AW + AR) &gt; 0) {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WW++;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okToWrite.wait(&amp;lock);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WW--;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AW++;	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read/write access</a:t>
            </a:r>
            <a:b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AccessDatabase(ReadWrite);</a:t>
            </a:r>
          </a:p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AW--;	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if (WW &gt; 0){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Give priority to writers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okToWrite.signal();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Otherwise, wake reader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r>
              <a:rPr lang="en-US" altLang="ko-KR" sz="2000" b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all readers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auto">
          <a:xfrm>
            <a:off x="-2438400" y="5638800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>
                <a:ea typeface="굴림" charset="0"/>
                <a:cs typeface="굴림" charset="0"/>
              </a:rPr>
              <a:t>Why Give priority to writers?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Code for a Writer</a:t>
            </a:r>
          </a:p>
        </p:txBody>
      </p:sp>
      <p:sp>
        <p:nvSpPr>
          <p:cNvPr id="484356" name="AutoShape 4"/>
          <p:cNvSpPr>
            <a:spLocks noChangeArrowheads="1"/>
          </p:cNvSpPr>
          <p:nvPr/>
        </p:nvSpPr>
        <p:spPr bwMode="auto">
          <a:xfrm>
            <a:off x="-2438400" y="5638800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000">
                <a:ea typeface="굴림" charset="0"/>
                <a:cs typeface="굴림" charset="0"/>
              </a:rPr>
              <a:t>Why broadcast() here instead of signal()?</a:t>
            </a:r>
          </a:p>
        </p:txBody>
      </p:sp>
    </p:spTree>
    <p:extLst>
      <p:ext uri="{BB962C8B-B14F-4D97-AF65-F5344CB8AC3E}">
        <p14:creationId xmlns:p14="http://schemas.microsoft.com/office/powerpoint/2010/main" val="2716820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559 -0.79903 C 0.95521 -0.63737 0.97483 -0.47549 0.93698 -0.38298 C 0.89914 -0.29047 0.80365 -0.26735 0.70834 -0.24422 " pathEditMode="fixed" ptsTypes="aaA">
                                      <p:cBhvr>
                                        <p:cTn id="36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3942 -0.2544 C 0.99167 -0.30551 0.94393 -0.35639 0.88178 -0.36772 C 0.81963 -0.37905 0.74306 -0.35061 0.66667 -0.32192 " pathEditMode="fixed" ptsTypes="aaA">
                                      <p:cBhvr>
                                        <p:cTn id="40" dur="500" fill="hold"/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  <p:bldP spid="484357" grpId="0" animBg="1"/>
      <p:bldP spid="48435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924800" cy="3886200"/>
          </a:xfrm>
        </p:spPr>
        <p:txBody>
          <a:bodyPr/>
          <a:lstStyle/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Use an example to simulate the solution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Consider the following sequence of operators:</a:t>
            </a:r>
          </a:p>
          <a:p>
            <a:pPr lvl="1"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R1, R2, W1, R3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Initially: AR = 0, WR = 0, AW = 0, WW = 0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2377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comes along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0,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b="0">
              <a:latin typeface="Helvetica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914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071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vs. Hoare monitors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914400"/>
            <a:ext cx="88392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Need to be careful about precise definition of signal and wait.  Consider a piece of our </a:t>
            </a: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dequeue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code: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while 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queue.isEmpty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()) {</a:t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dataready.wait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(&amp;lock); // If nothing, sleep</a:t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item = 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queue.dequeue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	// Get next item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Why didn’t we do this?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if 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queue.isEmpty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()) {</a:t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dataready.wait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(&amp;lock); // If nothing, sleep</a:t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item = 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queue.dequeue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	// Get next item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Answer: depends on the type of scheduling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Hoare-style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Mesa-style</a:t>
            </a:r>
          </a:p>
        </p:txBody>
      </p:sp>
    </p:spTree>
    <p:extLst>
      <p:ext uri="{BB962C8B-B14F-4D97-AF65-F5344CB8AC3E}">
        <p14:creationId xmlns:p14="http://schemas.microsoft.com/office/powerpoint/2010/main" val="1826237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comes along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0, AW = 0, WW = 0</a:t>
            </a:r>
          </a:p>
        </p:txBody>
      </p:sp>
      <p:sp>
        <p:nvSpPr>
          <p:cNvPr id="58371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914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4282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comes along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WR =</a:t>
            </a:r>
            <a:r>
              <a:rPr lang="en-US" altLang="ko-KR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0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pPr>
              <a:buFontTx/>
              <a:buNone/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5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914400" y="3505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4781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comes along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1, 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WR =</a:t>
            </a:r>
            <a:r>
              <a:rPr lang="en-US" altLang="ko-KR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0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pPr>
              <a:buFontTx/>
              <a:buNone/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914400" y="3733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5834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comes along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1, WR =</a:t>
            </a:r>
            <a:r>
              <a:rPr lang="en-US" altLang="ko-KR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0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pPr>
              <a:buFontTx/>
              <a:buNone/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914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9578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R2 comes along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1, WR = 0,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914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3031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R2 comes along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1, WR = 0,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914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919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R2 comes along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2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WR = 0,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5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914400" y="3505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604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R2 comes along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</a:t>
            </a:r>
            <a:r>
              <a:rPr lang="en-US" altLang="ko-KR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= 2,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 WR = 0,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39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914400" y="3733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976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R2 comes along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0,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3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lock.Acquire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okToRead.wait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(&amp;lock);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lock.Acquire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okToWrite.signal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914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5562600"/>
            <a:ext cx="6873875" cy="830263"/>
          </a:xfrm>
          <a:prstGeom prst="rect">
            <a:avLst/>
          </a:prstGeom>
          <a:solidFill>
            <a:srgbClr val="FFFFAA"/>
          </a:solidFill>
          <a:ln>
            <a:solidFill>
              <a:srgbClr val="FF6600"/>
            </a:solidFill>
          </a:ln>
          <a:effectLst/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Assume readers take a while to access database</a:t>
            </a:r>
          </a:p>
          <a:p>
            <a:pPr lvl="1"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Situation: Locks released, only AR is non-zero</a:t>
            </a:r>
            <a:endParaRPr lang="en-US" b="0" dirty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56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0,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1143000" y="19812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7588" name="Content Placeholder 5"/>
          <p:cNvSpPr txBox="1">
            <a:spLocks/>
          </p:cNvSpPr>
          <p:nvPr/>
        </p:nvSpPr>
        <p:spPr bwMode="auto">
          <a:xfrm>
            <a:off x="457200" y="17526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okToWrite.wait(&amp;lock);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 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4224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Hoare monitors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990600"/>
            <a:ext cx="8839200" cy="190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Signaler gives up lock, CPU to waiter; waiter runs immediately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Waiter gives up lock, processor back to signaler when it exits critical section or if it waits again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Most textbooks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5334000" y="2971800"/>
            <a:ext cx="3505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lock.Acquire()</a:t>
            </a:r>
          </a:p>
          <a:p>
            <a:r>
              <a:rPr lang="en-US" altLang="ko-KR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if (queue.isEmpty()) {</a:t>
            </a:r>
            <a:b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dataready.wait(&amp;lock); </a:t>
            </a:r>
            <a:b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lock.Release();</a:t>
            </a:r>
            <a:endParaRPr lang="en-US">
              <a:ea typeface="굴림" charset="0"/>
              <a:cs typeface="굴림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09600" y="2970213"/>
            <a:ext cx="3505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lock.Acquire()</a:t>
            </a:r>
          </a:p>
          <a:p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… </a:t>
            </a:r>
            <a:endParaRPr lang="en-US" altLang="ko-KR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dataready.signal();</a:t>
            </a:r>
            <a:endParaRPr lang="en-US" altLang="ko-KR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lock.Release();</a:t>
            </a:r>
            <a:endParaRPr lang="en-US">
              <a:ea typeface="굴림" charset="0"/>
              <a:cs typeface="굴림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429000" y="3581400"/>
            <a:ext cx="1905000" cy="406400"/>
            <a:chOff x="3429000" y="3581400"/>
            <a:chExt cx="1905000" cy="406400"/>
          </a:xfrm>
        </p:grpSpPr>
        <p:cxnSp>
          <p:nvCxnSpPr>
            <p:cNvPr id="56332" name="Straight Arrow Connector 6"/>
            <p:cNvCxnSpPr>
              <a:cxnSpLocks noChangeShapeType="1"/>
              <a:endCxn id="56323" idx="1"/>
            </p:cNvCxnSpPr>
            <p:nvPr/>
          </p:nvCxnSpPr>
          <p:spPr bwMode="auto">
            <a:xfrm>
              <a:off x="3429000" y="3962400"/>
              <a:ext cx="1905000" cy="254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33" name="Rectangle 18"/>
            <p:cNvSpPr>
              <a:spLocks noChangeArrowheads="1"/>
            </p:cNvSpPr>
            <p:nvPr/>
          </p:nvSpPr>
          <p:spPr bwMode="auto">
            <a:xfrm>
              <a:off x="3657600" y="3581400"/>
              <a:ext cx="1524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>
                  <a:latin typeface="Courier New" charset="0"/>
                  <a:ea typeface="굴림" charset="0"/>
                  <a:cs typeface="굴림" charset="0"/>
                </a:rPr>
                <a:t>Lock, CPU</a:t>
              </a:r>
              <a:endParaRPr lang="en-US">
                <a:ea typeface="굴림" charset="0"/>
                <a:cs typeface="굴림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429000" y="4114800"/>
            <a:ext cx="1905000" cy="685800"/>
            <a:chOff x="3429000" y="4114800"/>
            <a:chExt cx="1905000" cy="685800"/>
          </a:xfrm>
        </p:grpSpPr>
        <p:cxnSp>
          <p:nvCxnSpPr>
            <p:cNvPr id="56330" name="Straight Arrow Connector 7"/>
            <p:cNvCxnSpPr>
              <a:cxnSpLocks noChangeShapeType="1"/>
            </p:cNvCxnSpPr>
            <p:nvPr/>
          </p:nvCxnSpPr>
          <p:spPr bwMode="auto">
            <a:xfrm rot="10800000">
              <a:off x="3429000" y="4114800"/>
              <a:ext cx="1905000" cy="685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31" name="Rectangle 19"/>
            <p:cNvSpPr>
              <a:spLocks noChangeArrowheads="1"/>
            </p:cNvSpPr>
            <p:nvPr/>
          </p:nvSpPr>
          <p:spPr bwMode="auto">
            <a:xfrm rot="1248180">
              <a:off x="3828806" y="4135607"/>
              <a:ext cx="14351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>
                  <a:latin typeface="Courier New" charset="0"/>
                  <a:ea typeface="굴림" charset="0"/>
                  <a:cs typeface="굴림" charset="0"/>
                </a:rPr>
                <a:t>Lock, CPU</a:t>
              </a:r>
              <a:endParaRPr lang="en-US">
                <a:ea typeface="굴림" charset="0"/>
                <a:cs typeface="굴림" charset="0"/>
              </a:endParaRPr>
            </a:p>
          </p:txBody>
        </p:sp>
      </p:grpSp>
      <p:cxnSp>
        <p:nvCxnSpPr>
          <p:cNvPr id="47114" name="Straight Arrow Connector 20"/>
          <p:cNvCxnSpPr>
            <a:cxnSpLocks noChangeShapeType="1"/>
          </p:cNvCxnSpPr>
          <p:nvPr/>
        </p:nvCxnSpPr>
        <p:spPr bwMode="auto">
          <a:xfrm rot="5400000">
            <a:off x="1486694" y="3771106"/>
            <a:ext cx="2286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5" name="Straight Arrow Connector 25"/>
          <p:cNvCxnSpPr>
            <a:cxnSpLocks noChangeShapeType="1"/>
          </p:cNvCxnSpPr>
          <p:nvPr/>
        </p:nvCxnSpPr>
        <p:spPr bwMode="auto">
          <a:xfrm rot="5400000">
            <a:off x="5523707" y="4456906"/>
            <a:ext cx="534988" cy="3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6" name="Straight Arrow Connector 27"/>
          <p:cNvCxnSpPr>
            <a:cxnSpLocks noChangeShapeType="1"/>
          </p:cNvCxnSpPr>
          <p:nvPr/>
        </p:nvCxnSpPr>
        <p:spPr bwMode="auto">
          <a:xfrm rot="5400000">
            <a:off x="1485107" y="4304506"/>
            <a:ext cx="22860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52890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0,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1143000" y="22098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8612" name="Content Placeholder 5"/>
          <p:cNvSpPr txBox="1">
            <a:spLocks/>
          </p:cNvSpPr>
          <p:nvPr/>
        </p:nvSpPr>
        <p:spPr bwMode="auto">
          <a:xfrm>
            <a:off x="457200" y="17526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okToWrite.wait(&amp;lock);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 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4628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0, AW = 0, WW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1143000" y="24384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9636" name="Content Placeholder 5"/>
          <p:cNvSpPr txBox="1">
            <a:spLocks/>
          </p:cNvSpPr>
          <p:nvPr/>
        </p:nvSpPr>
        <p:spPr bwMode="auto">
          <a:xfrm>
            <a:off x="457200" y="17526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okToWrite.wait(&amp;lock);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 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12427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0,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59" name="Rectangle 4"/>
          <p:cNvSpPr>
            <a:spLocks noChangeArrowheads="1"/>
          </p:cNvSpPr>
          <p:nvPr/>
        </p:nvSpPr>
        <p:spPr bwMode="auto">
          <a:xfrm>
            <a:off x="1143000" y="25908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0660" name="Content Placeholder 5"/>
          <p:cNvSpPr txBox="1">
            <a:spLocks/>
          </p:cNvSpPr>
          <p:nvPr/>
        </p:nvSpPr>
        <p:spPr bwMode="auto">
          <a:xfrm>
            <a:off x="457200" y="17526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okToWrite.wait(&amp;lock);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 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5943600"/>
            <a:ext cx="7472363" cy="461963"/>
          </a:xfrm>
          <a:prstGeom prst="rect">
            <a:avLst/>
          </a:prstGeom>
          <a:solidFill>
            <a:srgbClr val="FFFFAA"/>
          </a:solidFill>
          <a:ln>
            <a:solidFill>
              <a:srgbClr val="FF6600"/>
            </a:solidFill>
          </a:ln>
          <a:effectLst/>
        </p:spPr>
        <p:txBody>
          <a:bodyPr wrap="none">
            <a:spAutoFit/>
          </a:bodyPr>
          <a:lstStyle/>
          <a:p>
            <a:pPr>
              <a:tabLst>
                <a:tab pos="688975" algn="l"/>
                <a:tab pos="1027113" algn="l"/>
                <a:tab pos="4346575" algn="l"/>
              </a:tabLst>
              <a:defRPr/>
            </a:pPr>
            <a:r>
              <a:rPr lang="en-US" b="0" dirty="0">
                <a:latin typeface="Helvetica"/>
                <a:ea typeface="+mn-ea"/>
                <a:cs typeface="Helvetica"/>
              </a:rPr>
              <a:t>W1 cannot start because of readers, so goes to sleep</a:t>
            </a:r>
          </a:p>
        </p:txBody>
      </p:sp>
    </p:spTree>
    <p:extLst>
      <p:ext uri="{BB962C8B-B14F-4D97-AF65-F5344CB8AC3E}">
        <p14:creationId xmlns:p14="http://schemas.microsoft.com/office/powerpoint/2010/main" val="3100432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>
            <a:normAutofit fontScale="925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R3 comes along (R1, R2 accessing dbase, W1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0,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3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914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257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>
            <a:normAutofit fontScale="925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R3 comes along (R1, R2 accessing dbase, W1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0,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72708" name="Rectangle 7"/>
          <p:cNvSpPr>
            <a:spLocks noChangeArrowheads="1"/>
          </p:cNvSpPr>
          <p:nvPr/>
        </p:nvSpPr>
        <p:spPr bwMode="auto">
          <a:xfrm>
            <a:off x="914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830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>
            <a:normAutofit fontScale="925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R3 comes along (R1, R2 accessing dbase, W1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 1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1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73732" name="Rectangle 7"/>
          <p:cNvSpPr>
            <a:spLocks noChangeArrowheads="1"/>
          </p:cNvSpPr>
          <p:nvPr/>
        </p:nvSpPr>
        <p:spPr bwMode="auto">
          <a:xfrm>
            <a:off x="914400" y="2590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092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>
            <a:normAutofit fontScale="925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R3 comes along (R1, R2 accessing dbase, W1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74756" name="Rectangle 7"/>
          <p:cNvSpPr>
            <a:spLocks noChangeArrowheads="1"/>
          </p:cNvSpPr>
          <p:nvPr/>
        </p:nvSpPr>
        <p:spPr bwMode="auto">
          <a:xfrm>
            <a:off x="914400" y="2819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5413" y="5181600"/>
            <a:ext cx="8866187" cy="1200150"/>
          </a:xfrm>
          <a:prstGeom prst="rect">
            <a:avLst/>
          </a:prstGeom>
          <a:solidFill>
            <a:srgbClr val="FFFFAA"/>
          </a:solidFill>
          <a:ln>
            <a:solidFill>
              <a:srgbClr val="FF6600"/>
            </a:solidFill>
          </a:ln>
          <a:effectLst/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4346575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Status: 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b="0" dirty="0">
                <a:latin typeface="Helvetica" charset="0"/>
                <a:ea typeface="굴림" charset="0"/>
                <a:cs typeface="굴림" charset="0"/>
              </a:rPr>
              <a:t>R1 and R2 still reading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b="0" dirty="0">
                <a:latin typeface="Helvetica" charset="0"/>
                <a:cs typeface="Helvetica" charset="0"/>
              </a:rPr>
              <a:t>W1 and R3 waiting on </a:t>
            </a:r>
            <a:r>
              <a:rPr lang="en-US" b="0" dirty="0" err="1">
                <a:latin typeface="Helvetica" charset="0"/>
                <a:cs typeface="Helvetica" charset="0"/>
              </a:rPr>
              <a:t>okToWrite</a:t>
            </a:r>
            <a:r>
              <a:rPr lang="en-US" b="0" dirty="0">
                <a:latin typeface="Helvetica" charset="0"/>
                <a:cs typeface="Helvetica" charset="0"/>
              </a:rPr>
              <a:t> and </a:t>
            </a:r>
            <a:r>
              <a:rPr lang="en-US" b="0" dirty="0" err="1">
                <a:latin typeface="Helvetica" charset="0"/>
                <a:cs typeface="Helvetica" charset="0"/>
              </a:rPr>
              <a:t>okToRead</a:t>
            </a:r>
            <a:r>
              <a:rPr lang="en-US" b="0" dirty="0">
                <a:latin typeface="Helvetica" charset="0"/>
                <a:cs typeface="Helvetica" charset="0"/>
              </a:rPr>
              <a:t>, respectively</a:t>
            </a:r>
          </a:p>
        </p:txBody>
      </p:sp>
    </p:spTree>
    <p:extLst>
      <p:ext uri="{BB962C8B-B14F-4D97-AF65-F5344CB8AC3E}">
        <p14:creationId xmlns:p14="http://schemas.microsoft.com/office/powerpoint/2010/main" val="1817367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R2 finishes (R1 accessing dbase, 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75780" name="Rectangle 7"/>
          <p:cNvSpPr>
            <a:spLocks noChangeArrowheads="1"/>
          </p:cNvSpPr>
          <p:nvPr/>
        </p:nvSpPr>
        <p:spPr bwMode="auto">
          <a:xfrm>
            <a:off x="914400" y="48006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5191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R2 finishes (R1 accessing dbase, 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03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914400" y="5029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1101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R2 finishes (R1 accessing dbase, 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1,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7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77828" name="Rectangle 7"/>
          <p:cNvSpPr>
            <a:spLocks noChangeArrowheads="1"/>
          </p:cNvSpPr>
          <p:nvPr/>
        </p:nvSpPr>
        <p:spPr bwMode="auto">
          <a:xfrm>
            <a:off x="914400" y="5257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926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990600"/>
            <a:ext cx="8839200" cy="190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Signaler keeps lock and processor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Waiter placed on ready queue with no special priority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Practically, need to check condition again after wait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Most real operating systems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5334000" y="2971800"/>
            <a:ext cx="3810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lock.Acquire()</a:t>
            </a:r>
          </a:p>
          <a:p>
            <a:r>
              <a:rPr lang="en-US" altLang="ko-KR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while (queue.isEmpty()) {</a:t>
            </a:r>
            <a:b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dataready.wait(&amp;lock); </a:t>
            </a:r>
            <a:b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lock.Release();</a:t>
            </a:r>
            <a:endParaRPr lang="en-US">
              <a:ea typeface="굴림" charset="0"/>
              <a:cs typeface="굴림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09600" y="2970213"/>
            <a:ext cx="3505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lock.Acquire()</a:t>
            </a:r>
          </a:p>
          <a:p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… </a:t>
            </a:r>
            <a:endParaRPr lang="en-US" altLang="ko-KR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dataready.signal();</a:t>
            </a:r>
            <a:endParaRPr lang="en-US" altLang="ko-KR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>
                <a:latin typeface="Courier New" charset="0"/>
                <a:ea typeface="굴림" charset="0"/>
                <a:cs typeface="굴림" charset="0"/>
              </a:rPr>
              <a:t>lock.Release();</a:t>
            </a:r>
            <a:endParaRPr lang="en-US">
              <a:ea typeface="굴림" charset="0"/>
              <a:cs typeface="굴림" charset="0"/>
            </a:endParaRPr>
          </a:p>
        </p:txBody>
      </p:sp>
      <p:cxnSp>
        <p:nvCxnSpPr>
          <p:cNvPr id="58373" name="Straight Arrow Connector 20"/>
          <p:cNvCxnSpPr>
            <a:cxnSpLocks noChangeShapeType="1"/>
          </p:cNvCxnSpPr>
          <p:nvPr/>
        </p:nvCxnSpPr>
        <p:spPr bwMode="auto">
          <a:xfrm rot="5400000">
            <a:off x="1486694" y="3771106"/>
            <a:ext cx="2286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74" name="Straight Arrow Connector 27"/>
          <p:cNvCxnSpPr>
            <a:cxnSpLocks noChangeShapeType="1"/>
          </p:cNvCxnSpPr>
          <p:nvPr/>
        </p:nvCxnSpPr>
        <p:spPr bwMode="auto">
          <a:xfrm rot="5400000">
            <a:off x="1485107" y="4304506"/>
            <a:ext cx="22860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9161" name="Rectangular Callout 16"/>
          <p:cNvSpPr>
            <a:spLocks noChangeArrowheads="1"/>
          </p:cNvSpPr>
          <p:nvPr/>
        </p:nvSpPr>
        <p:spPr bwMode="auto">
          <a:xfrm>
            <a:off x="2971800" y="2895600"/>
            <a:ext cx="1752600" cy="914400"/>
          </a:xfrm>
          <a:prstGeom prst="wedgeRectCallout">
            <a:avLst>
              <a:gd name="adj1" fmla="val -38579"/>
              <a:gd name="adj2" fmla="val 625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Put waiting thread on ready queue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725738" y="3810000"/>
            <a:ext cx="2609850" cy="782638"/>
            <a:chOff x="2725738" y="3810000"/>
            <a:chExt cx="2609850" cy="782638"/>
          </a:xfrm>
        </p:grpSpPr>
        <p:cxnSp>
          <p:nvCxnSpPr>
            <p:cNvPr id="58377" name="Straight Arrow Connector 7"/>
            <p:cNvCxnSpPr>
              <a:cxnSpLocks noChangeShapeType="1"/>
            </p:cNvCxnSpPr>
            <p:nvPr/>
          </p:nvCxnSpPr>
          <p:spPr bwMode="auto">
            <a:xfrm flipV="1">
              <a:off x="2895600" y="3810000"/>
              <a:ext cx="2438400" cy="762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8378" name="TextBox 17"/>
            <p:cNvSpPr txBox="1">
              <a:spLocks noChangeArrowheads="1"/>
            </p:cNvSpPr>
            <p:nvPr/>
          </p:nvSpPr>
          <p:spPr bwMode="auto">
            <a:xfrm rot="-1028988">
              <a:off x="2725738" y="4222750"/>
              <a:ext cx="26098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latin typeface="Helvetica" charset="0"/>
                  <a:cs typeface="Helvetica" charset="0"/>
                </a:rPr>
                <a:t>schedule waiting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980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R2 finishes (R1 accessing dbase, 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1,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1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78852" name="Rectangle 7"/>
          <p:cNvSpPr>
            <a:spLocks noChangeArrowheads="1"/>
          </p:cNvSpPr>
          <p:nvPr/>
        </p:nvSpPr>
        <p:spPr bwMode="auto">
          <a:xfrm>
            <a:off x="914400" y="5638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046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1,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5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79876" name="Rectangle 7"/>
          <p:cNvSpPr>
            <a:spLocks noChangeArrowheads="1"/>
          </p:cNvSpPr>
          <p:nvPr/>
        </p:nvSpPr>
        <p:spPr bwMode="auto">
          <a:xfrm>
            <a:off x="914400" y="48006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8174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899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80900" name="Rectangle 7"/>
          <p:cNvSpPr>
            <a:spLocks noChangeArrowheads="1"/>
          </p:cNvSpPr>
          <p:nvPr/>
        </p:nvSpPr>
        <p:spPr bwMode="auto">
          <a:xfrm>
            <a:off x="914400" y="5029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951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3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81924" name="Rectangle 7"/>
          <p:cNvSpPr>
            <a:spLocks noChangeArrowheads="1"/>
          </p:cNvSpPr>
          <p:nvPr/>
        </p:nvSpPr>
        <p:spPr bwMode="auto">
          <a:xfrm>
            <a:off x="914400" y="5257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866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7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82948" name="Rectangle 7"/>
          <p:cNvSpPr>
            <a:spLocks noChangeArrowheads="1"/>
          </p:cNvSpPr>
          <p:nvPr/>
        </p:nvSpPr>
        <p:spPr bwMode="auto">
          <a:xfrm>
            <a:off x="914400" y="5410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5943600"/>
            <a:ext cx="7540625" cy="461963"/>
          </a:xfrm>
          <a:prstGeom prst="rect">
            <a:avLst/>
          </a:prstGeom>
          <a:solidFill>
            <a:srgbClr val="FFFFAA"/>
          </a:solidFill>
          <a:ln>
            <a:solidFill>
              <a:srgbClr val="FF6600"/>
            </a:solidFill>
          </a:ln>
          <a:effectLst/>
        </p:spPr>
        <p:txBody>
          <a:bodyPr wrap="none">
            <a:spAutoFit/>
          </a:bodyPr>
          <a:lstStyle/>
          <a:p>
            <a:pPr>
              <a:tabLst>
                <a:tab pos="688975" algn="l"/>
                <a:tab pos="1027113" algn="l"/>
                <a:tab pos="4346575" algn="l"/>
              </a:tabLst>
              <a:defRPr/>
            </a:pPr>
            <a:r>
              <a:rPr lang="en-US" b="0" dirty="0">
                <a:latin typeface="Helvetica"/>
                <a:ea typeface="+mn-ea"/>
                <a:cs typeface="Helvetica"/>
              </a:rPr>
              <a:t>All reader finished, signal writer – note, R3 still waiting</a:t>
            </a:r>
          </a:p>
        </p:txBody>
      </p:sp>
    </p:spTree>
    <p:extLst>
      <p:ext uri="{BB962C8B-B14F-4D97-AF65-F5344CB8AC3E}">
        <p14:creationId xmlns:p14="http://schemas.microsoft.com/office/powerpoint/2010/main" val="779778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71" name="Rectangle 4"/>
          <p:cNvSpPr>
            <a:spLocks noChangeArrowheads="1"/>
          </p:cNvSpPr>
          <p:nvPr/>
        </p:nvSpPr>
        <p:spPr bwMode="auto">
          <a:xfrm>
            <a:off x="1143000" y="25908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3972" name="Content Placeholder 5"/>
          <p:cNvSpPr txBox="1">
            <a:spLocks/>
          </p:cNvSpPr>
          <p:nvPr/>
        </p:nvSpPr>
        <p:spPr bwMode="auto">
          <a:xfrm>
            <a:off x="457200" y="17526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okToWrite.wait(&amp;lock);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 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83973" name="Rectangular Callout 9"/>
          <p:cNvSpPr>
            <a:spLocks noChangeArrowheads="1"/>
          </p:cNvSpPr>
          <p:nvPr/>
        </p:nvSpPr>
        <p:spPr bwMode="auto">
          <a:xfrm>
            <a:off x="152400" y="3048000"/>
            <a:ext cx="1371600" cy="762000"/>
          </a:xfrm>
          <a:prstGeom prst="wedgeRectCallout">
            <a:avLst>
              <a:gd name="adj1" fmla="val 21278"/>
              <a:gd name="adj2" fmla="val -7759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Helvetica" charset="0"/>
                <a:cs typeface="Helvetica" charset="0"/>
              </a:rPr>
              <a:t>Got signal from R1</a:t>
            </a:r>
          </a:p>
        </p:txBody>
      </p:sp>
    </p:spTree>
    <p:extLst>
      <p:ext uri="{BB962C8B-B14F-4D97-AF65-F5344CB8AC3E}">
        <p14:creationId xmlns:p14="http://schemas.microsoft.com/office/powerpoint/2010/main" val="1593284822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0, WW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1143000" y="27432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4996" name="Content Placeholder 5"/>
          <p:cNvSpPr txBox="1">
            <a:spLocks/>
          </p:cNvSpPr>
          <p:nvPr/>
        </p:nvSpPr>
        <p:spPr bwMode="auto">
          <a:xfrm>
            <a:off x="457200" y="17526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okToWrite.wait(&amp;lock);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 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2466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1143000" y="32004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6020" name="Content Placeholder 5"/>
          <p:cNvSpPr txBox="1">
            <a:spLocks/>
          </p:cNvSpPr>
          <p:nvPr/>
        </p:nvSpPr>
        <p:spPr bwMode="auto">
          <a:xfrm>
            <a:off x="457200" y="17526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okToWrite.wait(&amp;lock);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 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86021" name="TextBox 1"/>
          <p:cNvSpPr txBox="1">
            <a:spLocks noChangeArrowheads="1"/>
          </p:cNvSpPr>
          <p:nvPr/>
        </p:nvSpPr>
        <p:spPr bwMode="auto">
          <a:xfrm>
            <a:off x="10020300" y="36322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endParaRPr lang="en-US" sz="2000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47401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1143000" y="38862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7044" name="Content Placeholder 5"/>
          <p:cNvSpPr txBox="1">
            <a:spLocks/>
          </p:cNvSpPr>
          <p:nvPr/>
        </p:nvSpPr>
        <p:spPr bwMode="auto">
          <a:xfrm>
            <a:off x="457200" y="17526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okToWrite.wait(&amp;lock);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 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6332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1143000" y="4624388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8068" name="Content Placeholder 5"/>
          <p:cNvSpPr txBox="1">
            <a:spLocks/>
          </p:cNvSpPr>
          <p:nvPr/>
        </p:nvSpPr>
        <p:spPr bwMode="auto">
          <a:xfrm>
            <a:off x="457200" y="17526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okToWrite.wait(&amp;lock);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 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365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66800"/>
            <a:ext cx="8699500" cy="544988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Why do we use “while()” instead of “if() with Mesa monitors?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Example illustrating what happens if we use “if()”, e.g.,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	</a:t>
            </a: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if (queue.isEmpty()) {</a:t>
            </a:r>
            <a:b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		dataready.wait(&amp;lock); // If nothing, sleep</a:t>
            </a:r>
            <a:b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	}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We’ll use the synchronized (infinite) queue example</a:t>
            </a: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609600" y="3657600"/>
            <a:ext cx="3886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AddToQueue(item) {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queue.enqueue(item);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dataready.signal();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lock.Release();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</a:p>
        </p:txBody>
      </p:sp>
      <p:sp>
        <p:nvSpPr>
          <p:cNvPr id="11268" name="Rectangle 3"/>
          <p:cNvSpPr txBox="1">
            <a:spLocks noChangeArrowheads="1"/>
          </p:cNvSpPr>
          <p:nvPr/>
        </p:nvSpPr>
        <p:spPr bwMode="auto">
          <a:xfrm>
            <a:off x="4724400" y="3657600"/>
            <a:ext cx="4572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l"/>
                <a:tab pos="1252538" algn="l"/>
                <a:tab pos="1654175" algn="l"/>
                <a:tab pos="50863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RemoveFromQueue()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if (queue.isEmpty()) {</a:t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dataready.wait(&amp;lock); </a:t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item = queue.dequeue(); 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lock.Release(); 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return(item);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10245" name="Rounded Rectangular Callout 1"/>
          <p:cNvSpPr>
            <a:spLocks noChangeArrowheads="1"/>
          </p:cNvSpPr>
          <p:nvPr/>
        </p:nvSpPr>
        <p:spPr bwMode="auto">
          <a:xfrm>
            <a:off x="2438400" y="5181600"/>
            <a:ext cx="2362200" cy="838200"/>
          </a:xfrm>
          <a:prstGeom prst="wedgeRoundRectCallout">
            <a:avLst>
              <a:gd name="adj1" fmla="val 59667"/>
              <a:gd name="adj2" fmla="val -151977"/>
              <a:gd name="adj3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  <a:cs typeface="Helvetica" charset="0"/>
              </a:rPr>
              <a:t>Replace “while” </a:t>
            </a:r>
            <a:r>
              <a:rPr lang="en-US" b="0">
                <a:latin typeface="Helvetica" charset="0"/>
                <a:cs typeface="Helvetica" charset="0"/>
                <a:sym typeface="Wingdings" charset="0"/>
              </a:rPr>
              <a:t>with  “if”</a:t>
            </a:r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071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1143000" y="48006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9092" name="Content Placeholder 5"/>
          <p:cNvSpPr txBox="1">
            <a:spLocks/>
          </p:cNvSpPr>
          <p:nvPr/>
        </p:nvSpPr>
        <p:spPr bwMode="auto">
          <a:xfrm>
            <a:off x="457200" y="17526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okToWrite.wait(&amp;lock);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 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35190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115" name="Rectangle 4"/>
          <p:cNvSpPr>
            <a:spLocks noChangeArrowheads="1"/>
          </p:cNvSpPr>
          <p:nvPr/>
        </p:nvSpPr>
        <p:spPr bwMode="auto">
          <a:xfrm>
            <a:off x="1143000" y="53340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0116" name="Content Placeholder 5"/>
          <p:cNvSpPr txBox="1">
            <a:spLocks/>
          </p:cNvSpPr>
          <p:nvPr/>
        </p:nvSpPr>
        <p:spPr bwMode="auto">
          <a:xfrm>
            <a:off x="457200" y="17526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okToWrite.wait(&amp;lock);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 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5943600"/>
            <a:ext cx="4872038" cy="461963"/>
          </a:xfrm>
          <a:prstGeom prst="rect">
            <a:avLst/>
          </a:prstGeom>
          <a:solidFill>
            <a:srgbClr val="FFFFAA"/>
          </a:solidFill>
          <a:ln>
            <a:solidFill>
              <a:srgbClr val="FF6600"/>
            </a:solidFill>
          </a:ln>
          <a:effectLst/>
        </p:spPr>
        <p:txBody>
          <a:bodyPr wrap="none">
            <a:spAutoFit/>
          </a:bodyPr>
          <a:lstStyle/>
          <a:p>
            <a:pPr>
              <a:tabLst>
                <a:tab pos="688975" algn="l"/>
                <a:tab pos="1027113" algn="l"/>
                <a:tab pos="4346575" algn="l"/>
              </a:tabLst>
              <a:defRPr/>
            </a:pPr>
            <a:r>
              <a:rPr lang="en-US" b="0" dirty="0">
                <a:latin typeface="Helvetica"/>
                <a:ea typeface="+mn-ea"/>
                <a:cs typeface="Helvetica"/>
              </a:rPr>
              <a:t>No waiting writer, signal reader R3</a:t>
            </a:r>
          </a:p>
        </p:txBody>
      </p:sp>
    </p:spTree>
    <p:extLst>
      <p:ext uri="{BB962C8B-B14F-4D97-AF65-F5344CB8AC3E}">
        <p14:creationId xmlns:p14="http://schemas.microsoft.com/office/powerpoint/2010/main" val="2369616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39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91140" name="Rectangle 7"/>
          <p:cNvSpPr>
            <a:spLocks noChangeArrowheads="1"/>
          </p:cNvSpPr>
          <p:nvPr/>
        </p:nvSpPr>
        <p:spPr bwMode="auto">
          <a:xfrm>
            <a:off x="914400" y="2819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1141" name="Rectangular Callout 9"/>
          <p:cNvSpPr>
            <a:spLocks noChangeArrowheads="1"/>
          </p:cNvSpPr>
          <p:nvPr/>
        </p:nvSpPr>
        <p:spPr bwMode="auto">
          <a:xfrm>
            <a:off x="152400" y="3276600"/>
            <a:ext cx="1371600" cy="762000"/>
          </a:xfrm>
          <a:prstGeom prst="wedgeRectCallout">
            <a:avLst>
              <a:gd name="adj1" fmla="val 21278"/>
              <a:gd name="adj2" fmla="val -7759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Helvetica" charset="0"/>
                <a:cs typeface="Helvetica" charset="0"/>
              </a:rPr>
              <a:t>Got signal from W1</a:t>
            </a:r>
          </a:p>
        </p:txBody>
      </p:sp>
    </p:spTree>
    <p:extLst>
      <p:ext uri="{BB962C8B-B14F-4D97-AF65-F5344CB8AC3E}">
        <p14:creationId xmlns:p14="http://schemas.microsoft.com/office/powerpoint/2010/main" val="1617625206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63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92164" name="Rectangle 7"/>
          <p:cNvSpPr>
            <a:spLocks noChangeArrowheads="1"/>
          </p:cNvSpPr>
          <p:nvPr/>
        </p:nvSpPr>
        <p:spPr bwMode="auto">
          <a:xfrm>
            <a:off x="914400" y="30480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4946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87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93188" name="Rectangle 7"/>
          <p:cNvSpPr>
            <a:spLocks noChangeArrowheads="1"/>
          </p:cNvSpPr>
          <p:nvPr/>
        </p:nvSpPr>
        <p:spPr bwMode="auto">
          <a:xfrm>
            <a:off x="914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381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211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94212" name="Rectangle 7"/>
          <p:cNvSpPr>
            <a:spLocks noChangeArrowheads="1"/>
          </p:cNvSpPr>
          <p:nvPr/>
        </p:nvSpPr>
        <p:spPr bwMode="auto">
          <a:xfrm>
            <a:off x="914400" y="48006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44751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5" name="Content Placeholder 4"/>
          <p:cNvSpPr txBox="1">
            <a:spLocks/>
          </p:cNvSpPr>
          <p:nvPr/>
        </p:nvSpPr>
        <p:spPr bwMode="auto">
          <a:xfrm>
            <a:off x="304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cond var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>
              <a:latin typeface="Helvetica" charset="0"/>
            </a:endParaRPr>
          </a:p>
        </p:txBody>
      </p:sp>
      <p:sp>
        <p:nvSpPr>
          <p:cNvPr id="95236" name="Rectangle 7"/>
          <p:cNvSpPr>
            <a:spLocks noChangeArrowheads="1"/>
          </p:cNvSpPr>
          <p:nvPr/>
        </p:nvSpPr>
        <p:spPr bwMode="auto">
          <a:xfrm>
            <a:off x="914400" y="5638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38600" y="5943600"/>
            <a:ext cx="1158875" cy="461963"/>
          </a:xfrm>
          <a:prstGeom prst="rect">
            <a:avLst/>
          </a:prstGeom>
          <a:solidFill>
            <a:srgbClr val="FFFFAA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688975" algn="l"/>
                <a:tab pos="1027113" algn="l"/>
                <a:tab pos="4346575" algn="l"/>
              </a:tabLst>
              <a:defRPr/>
            </a:pPr>
            <a:r>
              <a:rPr lang="en-US" b="0" dirty="0">
                <a:latin typeface="Helvetica"/>
                <a:ea typeface="+mn-ea"/>
                <a:cs typeface="Helvetica"/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380758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Read/Writer Questions</a:t>
            </a:r>
          </a:p>
        </p:txBody>
      </p:sp>
      <p:sp>
        <p:nvSpPr>
          <p:cNvPr id="96258" name="Content Placeholder 4"/>
          <p:cNvSpPr>
            <a:spLocks noGrp="1"/>
          </p:cNvSpPr>
          <p:nvPr>
            <p:ph sz="half" idx="1"/>
          </p:nvPr>
        </p:nvSpPr>
        <p:spPr>
          <a:xfrm>
            <a:off x="0" y="914400"/>
            <a:ext cx="4724400" cy="54864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WR++;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WR--;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AR++;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2000" b="1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read-only access</a:t>
            </a:r>
            <a:b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2000" b="1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b="1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800" b="1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259" name="Content Placeholder 5"/>
          <p:cNvSpPr>
            <a:spLocks noGrp="1"/>
          </p:cNvSpPr>
          <p:nvPr>
            <p:ph sz="half" idx="2"/>
          </p:nvPr>
        </p:nvSpPr>
        <p:spPr>
          <a:xfrm>
            <a:off x="4114800" y="914400"/>
            <a:ext cx="5029200" cy="5105400"/>
          </a:xfrm>
        </p:spPr>
        <p:txBody>
          <a:bodyPr/>
          <a:lstStyle/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WW++;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okToWrite.wait(&amp;lock);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WW--;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2000" b="1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read/write access</a:t>
            </a:r>
            <a:b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2000" b="1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b="1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800" b="1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9600" y="3276600"/>
            <a:ext cx="3810000" cy="2057400"/>
            <a:chOff x="609600" y="3276600"/>
            <a:chExt cx="3810000" cy="2057400"/>
          </a:xfrm>
        </p:grpSpPr>
        <p:sp>
          <p:nvSpPr>
            <p:cNvPr id="96261" name="Rectangle 4"/>
            <p:cNvSpPr>
              <a:spLocks noChangeArrowheads="1"/>
            </p:cNvSpPr>
            <p:nvPr/>
          </p:nvSpPr>
          <p:spPr bwMode="auto">
            <a:xfrm>
              <a:off x="609600" y="5105400"/>
              <a:ext cx="3352800" cy="228600"/>
            </a:xfrm>
            <a:prstGeom prst="rect">
              <a:avLst/>
            </a:prstGeom>
            <a:solidFill>
              <a:srgbClr val="2A40E2">
                <a:alpha val="59999"/>
              </a:srgbClr>
            </a:solidFill>
            <a:ln w="38100">
              <a:solidFill>
                <a:srgbClr val="2A40E2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62" name="Rectangular Callout 9"/>
            <p:cNvSpPr>
              <a:spLocks noChangeArrowheads="1"/>
            </p:cNvSpPr>
            <p:nvPr/>
          </p:nvSpPr>
          <p:spPr bwMode="auto">
            <a:xfrm>
              <a:off x="2438400" y="3276600"/>
              <a:ext cx="1981200" cy="1371600"/>
            </a:xfrm>
            <a:prstGeom prst="wedgeRectCallout">
              <a:avLst>
                <a:gd name="adj1" fmla="val -52417"/>
                <a:gd name="adj2" fmla="val 83954"/>
              </a:avLst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>
                  <a:latin typeface="Helvetica" charset="0"/>
                  <a:cs typeface="Helvetica" charset="0"/>
                </a:rPr>
                <a:t>What if we remove this line?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989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Read/Writer Questions</a:t>
            </a:r>
          </a:p>
        </p:txBody>
      </p:sp>
      <p:sp>
        <p:nvSpPr>
          <p:cNvPr id="97282" name="Content Placeholder 4"/>
          <p:cNvSpPr>
            <a:spLocks noGrp="1"/>
          </p:cNvSpPr>
          <p:nvPr>
            <p:ph sz="half" idx="1"/>
          </p:nvPr>
        </p:nvSpPr>
        <p:spPr>
          <a:xfrm>
            <a:off x="0" y="914400"/>
            <a:ext cx="5251450" cy="54864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WR++;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okToRead.wait(&amp;lock);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WR--;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AR++;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2000" b="1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read-only access</a:t>
            </a:r>
            <a:b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2000" b="1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okToWrite.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broadcast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b="1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800" b="1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283" name="Content Placeholder 5"/>
          <p:cNvSpPr>
            <a:spLocks noGrp="1"/>
          </p:cNvSpPr>
          <p:nvPr>
            <p:ph sz="half" idx="2"/>
          </p:nvPr>
        </p:nvSpPr>
        <p:spPr>
          <a:xfrm>
            <a:off x="4114800" y="914400"/>
            <a:ext cx="5416550" cy="5105400"/>
          </a:xfrm>
        </p:spPr>
        <p:txBody>
          <a:bodyPr/>
          <a:lstStyle/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WW++;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okToWrite.wait(&amp;lock);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WW--;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2000" b="1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read/write access</a:t>
            </a:r>
            <a:b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2000" b="1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okToWrite.signal();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okToRead.broadcast();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b="1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800" b="1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284" name="Rectangular Callout 9"/>
          <p:cNvSpPr>
            <a:spLocks noChangeArrowheads="1"/>
          </p:cNvSpPr>
          <p:nvPr/>
        </p:nvSpPr>
        <p:spPr bwMode="auto">
          <a:xfrm>
            <a:off x="2438400" y="3581400"/>
            <a:ext cx="2133600" cy="1371600"/>
          </a:xfrm>
          <a:prstGeom prst="wedgeRectCallout">
            <a:avLst>
              <a:gd name="adj1" fmla="val -26620"/>
              <a:gd name="adj2" fmla="val 82829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>
                <a:latin typeface="Helvetica" charset="0"/>
                <a:cs typeface="Helvetica" charset="0"/>
              </a:rPr>
              <a:t>What if we turn signal to  broadcast?</a:t>
            </a:r>
          </a:p>
        </p:txBody>
      </p:sp>
    </p:spTree>
    <p:extLst>
      <p:ext uri="{BB962C8B-B14F-4D97-AF65-F5344CB8AC3E}">
        <p14:creationId xmlns:p14="http://schemas.microsoft.com/office/powerpoint/2010/main" val="3983876064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Read/Writer Questions</a:t>
            </a:r>
          </a:p>
        </p:txBody>
      </p:sp>
      <p:sp>
        <p:nvSpPr>
          <p:cNvPr id="98306" name="Content Placeholder 4"/>
          <p:cNvSpPr>
            <a:spLocks noGrp="1"/>
          </p:cNvSpPr>
          <p:nvPr>
            <p:ph sz="half" idx="1"/>
          </p:nvPr>
        </p:nvSpPr>
        <p:spPr>
          <a:xfrm>
            <a:off x="0" y="914400"/>
            <a:ext cx="4876800" cy="54864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WR++;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.wait(&amp;lock);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WR--;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AR++;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2000" b="1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2000" b="1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.signal();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b="1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800" b="1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07" name="Content Placeholder 5"/>
          <p:cNvSpPr>
            <a:spLocks noGrp="1"/>
          </p:cNvSpPr>
          <p:nvPr>
            <p:ph sz="half" idx="2"/>
          </p:nvPr>
        </p:nvSpPr>
        <p:spPr>
          <a:xfrm>
            <a:off x="4114800" y="914400"/>
            <a:ext cx="5029200" cy="5105400"/>
          </a:xfrm>
        </p:spPr>
        <p:txBody>
          <a:bodyPr/>
          <a:lstStyle/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WW++;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.wait(&amp;lock);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WW--;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2000" b="1">
              <a:solidFill>
                <a:srgbClr val="000000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20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2000" b="1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.signal();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.broadcast();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b="1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800" b="1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08" name="Rectangle 7"/>
          <p:cNvSpPr>
            <a:spLocks noChangeArrowheads="1"/>
          </p:cNvSpPr>
          <p:nvPr/>
        </p:nvSpPr>
        <p:spPr bwMode="auto">
          <a:xfrm>
            <a:off x="762000" y="5867400"/>
            <a:ext cx="8153400" cy="838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What if we turn okToWrite and okToRead into okContinue?</a:t>
            </a:r>
          </a:p>
        </p:txBody>
      </p:sp>
    </p:spTree>
    <p:extLst>
      <p:ext uri="{BB962C8B-B14F-4D97-AF65-F5344CB8AC3E}">
        <p14:creationId xmlns:p14="http://schemas.microsoft.com/office/powerpoint/2010/main" val="13665428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al Narrow" charset="0"/>
                <a:cs typeface="Arial Narrow" charset="0"/>
              </a:rPr>
              <a:t>RemoveFromQueue() {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lock.Acquire();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if (queue.isEmpty()) {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  dataready.wait(&amp;lock); 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}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item = queue.dequeue();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lock.Release();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return(item);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}</a:t>
            </a:r>
          </a:p>
        </p:txBody>
      </p:sp>
      <p:sp>
        <p:nvSpPr>
          <p:cNvPr id="13315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Running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13316" name="Freeform 6"/>
          <p:cNvSpPr>
            <a:spLocks/>
          </p:cNvSpPr>
          <p:nvPr/>
        </p:nvSpPr>
        <p:spPr bwMode="auto">
          <a:xfrm>
            <a:off x="681038" y="1592263"/>
            <a:ext cx="1681162" cy="460375"/>
          </a:xfrm>
          <a:custGeom>
            <a:avLst/>
            <a:gdLst>
              <a:gd name="T0" fmla="*/ 1683809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44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317" name="TextBox 7"/>
          <p:cNvSpPr txBox="1">
            <a:spLocks noChangeArrowheads="1"/>
          </p:cNvSpPr>
          <p:nvPr/>
        </p:nvSpPr>
        <p:spPr bwMode="auto">
          <a:xfrm>
            <a:off x="528638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13318" name="Rectangle 1"/>
          <p:cNvSpPr>
            <a:spLocks noChangeArrowheads="1"/>
          </p:cNvSpPr>
          <p:nvPr/>
        </p:nvSpPr>
        <p:spPr bwMode="auto">
          <a:xfrm>
            <a:off x="457200" y="3276600"/>
            <a:ext cx="25146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3319" name="Rounded Rectangle 3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3320" name="TextBox 4"/>
          <p:cNvSpPr txBox="1">
            <a:spLocks noChangeArrowheads="1"/>
          </p:cNvSpPr>
          <p:nvPr/>
        </p:nvSpPr>
        <p:spPr bwMode="auto">
          <a:xfrm>
            <a:off x="3243263" y="1201738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lock: FREE</a:t>
            </a:r>
          </a:p>
        </p:txBody>
      </p:sp>
      <p:sp>
        <p:nvSpPr>
          <p:cNvPr id="13321" name="TextBox 10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13322" name="TextBox 13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cxnSp>
        <p:nvCxnSpPr>
          <p:cNvPr id="13323" name="Straight Arrow Connector 17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324" name="TextBox 18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13325" name="Rounded Rectangle 20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3326" name="TextBox 15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13327" name="Rounded Rectangle 22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3328" name="TextBox 23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13329" name="TextBox 16"/>
          <p:cNvSpPr txBox="1">
            <a:spLocks noChangeArrowheads="1"/>
          </p:cNvSpPr>
          <p:nvPr/>
        </p:nvSpPr>
        <p:spPr bwMode="auto">
          <a:xfrm>
            <a:off x="6172200" y="1120775"/>
            <a:ext cx="19478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NULL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54935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3"/>
          <p:cNvSpPr>
            <a:spLocks noGrp="1"/>
          </p:cNvSpPr>
          <p:nvPr>
            <p:ph type="title"/>
          </p:nvPr>
        </p:nvSpPr>
        <p:spPr>
          <a:xfrm>
            <a:off x="990600" y="0"/>
            <a:ext cx="71628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Read/Writer Questions</a:t>
            </a:r>
          </a:p>
        </p:txBody>
      </p:sp>
      <p:sp>
        <p:nvSpPr>
          <p:cNvPr id="99330" name="Content Placeholder 4"/>
          <p:cNvSpPr>
            <a:spLocks noGrp="1"/>
          </p:cNvSpPr>
          <p:nvPr>
            <p:ph sz="half" idx="1"/>
          </p:nvPr>
        </p:nvSpPr>
        <p:spPr>
          <a:xfrm>
            <a:off x="0" y="609600"/>
            <a:ext cx="4876800" cy="54864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WR++;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.wait(&amp;lock);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WR--;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AR++;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2000" b="1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2000" b="1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.signal();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b="1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800" b="1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31" name="Content Placeholder 5"/>
          <p:cNvSpPr>
            <a:spLocks noGrp="1"/>
          </p:cNvSpPr>
          <p:nvPr>
            <p:ph sz="half" idx="2"/>
          </p:nvPr>
        </p:nvSpPr>
        <p:spPr>
          <a:xfrm>
            <a:off x="4114800" y="609600"/>
            <a:ext cx="5029200" cy="5105400"/>
          </a:xfrm>
        </p:spPr>
        <p:txBody>
          <a:bodyPr/>
          <a:lstStyle/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lock.Acquire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WW++;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.wait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(&amp;lock);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WW--;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2000" b="1" dirty="0">
              <a:solidFill>
                <a:srgbClr val="000000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2000" b="1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lock.Acquire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.signal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();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.broadcast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();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b="1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800" b="1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32" name="Rectangle 7"/>
          <p:cNvSpPr>
            <a:spLocks noChangeArrowheads="1"/>
          </p:cNvSpPr>
          <p:nvPr/>
        </p:nvSpPr>
        <p:spPr bwMode="auto">
          <a:xfrm>
            <a:off x="76200" y="5562600"/>
            <a:ext cx="9067800" cy="1066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dirty="0">
                <a:latin typeface="Helvetica" charset="0"/>
                <a:cs typeface="Helvetica" charset="0"/>
              </a:rPr>
              <a:t> </a:t>
            </a:r>
            <a:r>
              <a:rPr lang="en-US" sz="2000" dirty="0">
                <a:latin typeface="Helvetica" charset="0"/>
                <a:cs typeface="Helvetica" charset="0"/>
              </a:rPr>
              <a:t>R1 arrives </a:t>
            </a:r>
          </a:p>
          <a:p>
            <a:pPr>
              <a:buFont typeface="Arial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 W1, R2 arrive while R1 still reading </a:t>
            </a:r>
            <a:r>
              <a:rPr lang="en-US" sz="2000" dirty="0">
                <a:latin typeface="Helvetica" charset="0"/>
                <a:cs typeface="Helvetica" charset="0"/>
                <a:sym typeface="Wingdings" charset="0"/>
              </a:rPr>
              <a:t> W1 and R2 wait for R1 to finish</a:t>
            </a:r>
            <a:endParaRPr lang="en-US" sz="2000" dirty="0">
              <a:latin typeface="Helvetica" charset="0"/>
              <a:cs typeface="Helvetica" charset="0"/>
            </a:endParaRPr>
          </a:p>
          <a:p>
            <a:pPr>
              <a:buFont typeface="Arial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 Assume R1’s signal </a:t>
            </a:r>
            <a:r>
              <a:rPr lang="en-US" sz="2000">
                <a:latin typeface="Helvetica" charset="0"/>
                <a:cs typeface="Helvetica" charset="0"/>
              </a:rPr>
              <a:t>is delivered to R2 (not W1)</a:t>
            </a:r>
          </a:p>
        </p:txBody>
      </p:sp>
    </p:spTree>
    <p:extLst>
      <p:ext uri="{BB962C8B-B14F-4D97-AF65-F5344CB8AC3E}">
        <p14:creationId xmlns:p14="http://schemas.microsoft.com/office/powerpoint/2010/main" val="2398892196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Read/Writer Questions</a:t>
            </a:r>
          </a:p>
        </p:txBody>
      </p:sp>
      <p:sp>
        <p:nvSpPr>
          <p:cNvPr id="100354" name="Content Placeholder 4"/>
          <p:cNvSpPr>
            <a:spLocks noGrp="1"/>
          </p:cNvSpPr>
          <p:nvPr>
            <p:ph sz="half" idx="1"/>
          </p:nvPr>
        </p:nvSpPr>
        <p:spPr>
          <a:xfrm>
            <a:off x="0" y="914400"/>
            <a:ext cx="4876800" cy="54864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WR++;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.wait(&amp;lock);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WR--;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AR++;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2000" b="1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AccessDbase(ReadOnly);</a:t>
            </a: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2000" b="1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okContinue.broadcast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b="1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800" b="1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55" name="Content Placeholder 5"/>
          <p:cNvSpPr>
            <a:spLocks noGrp="1"/>
          </p:cNvSpPr>
          <p:nvPr>
            <p:ph sz="half" idx="2"/>
          </p:nvPr>
        </p:nvSpPr>
        <p:spPr>
          <a:xfrm>
            <a:off x="4114800" y="914400"/>
            <a:ext cx="5029200" cy="5105400"/>
          </a:xfrm>
        </p:spPr>
        <p:txBody>
          <a:bodyPr/>
          <a:lstStyle/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WW++;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.wait(&amp;lock);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WW--;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2000" b="1">
              <a:solidFill>
                <a:srgbClr val="000000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20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AccessDbase(ReadWrite);</a:t>
            </a: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2000" b="1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6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lock.Acquire();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.signal();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okContinue</a:t>
            </a: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.broadcast();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	lock.Release();</a:t>
            </a:r>
            <a:br>
              <a:rPr lang="en-US" altLang="ko-KR" sz="2000" b="1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b="1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7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800" b="1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56" name="Rectangular Callout 6"/>
          <p:cNvSpPr>
            <a:spLocks noChangeArrowheads="1"/>
          </p:cNvSpPr>
          <p:nvPr/>
        </p:nvSpPr>
        <p:spPr bwMode="auto">
          <a:xfrm>
            <a:off x="3124200" y="5867400"/>
            <a:ext cx="4419600" cy="685800"/>
          </a:xfrm>
          <a:prstGeom prst="wedgeRectCallout">
            <a:avLst>
              <a:gd name="adj1" fmla="val -54273"/>
              <a:gd name="adj2" fmla="val -72046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Need to change to broadcast!</a:t>
            </a:r>
          </a:p>
        </p:txBody>
      </p:sp>
    </p:spTree>
    <p:extLst>
      <p:ext uri="{BB962C8B-B14F-4D97-AF65-F5344CB8AC3E}">
        <p14:creationId xmlns:p14="http://schemas.microsoft.com/office/powerpoint/2010/main" val="2874146636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Project 1 Design Document due </a:t>
            </a:r>
            <a:r>
              <a:rPr lang="en-US" sz="2800" b="1" dirty="0">
                <a:solidFill>
                  <a:srgbClr val="FF0000"/>
                </a:solidFill>
              </a:rPr>
              <a:t>today 11:59PM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Midterm on </a:t>
            </a:r>
            <a:r>
              <a:rPr lang="en-US" sz="28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Wednesday 2/28 6:30-8:30PM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Room assignments TBD 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600" dirty="0"/>
              <a:t>Closed book, no calculators, </a:t>
            </a:r>
            <a:r>
              <a:rPr lang="en-US" sz="2600" dirty="0">
                <a:latin typeface="Gill Sans" charset="0"/>
                <a:ea typeface="Gill Sans" charset="0"/>
                <a:cs typeface="Gill Sans" charset="0"/>
              </a:rPr>
              <a:t>one double-side letter-sized page of handwritten notes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Gill Sans" charset="0"/>
                <a:ea typeface="Gill Sans" charset="0"/>
                <a:cs typeface="Gill Sans" charset="0"/>
              </a:rPr>
              <a:t>Covers Lectures 1-10, readings, homework 1, and project 1 </a:t>
            </a:r>
          </a:p>
          <a:p>
            <a:pPr lvl="1">
              <a:lnSpc>
                <a:spcPct val="100000"/>
              </a:lnSpc>
            </a:pP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97218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8622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CPU Scheduling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962400"/>
            <a:ext cx="8458200" cy="3124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Earlier, we talked about the life-cycle of a thread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Active threads work their way from Ready queue to Running to various waiting queues.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981200" y="1066800"/>
            <a:ext cx="4876800" cy="281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770221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CPU Scheduling 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038600"/>
            <a:ext cx="8839200" cy="2971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Question: How does OS decide which thread to </a:t>
            </a:r>
            <a:r>
              <a:rPr lang="en-US" altLang="ko-KR" sz="2800" dirty="0" err="1">
                <a:ea typeface="굴림" panose="020B0600000101010101" pitchFamily="34" charset="-127"/>
              </a:rPr>
              <a:t>dequeue</a:t>
            </a:r>
            <a:r>
              <a:rPr lang="en-US" altLang="ko-KR" sz="2800" dirty="0">
                <a:ea typeface="굴림" panose="020B0600000101010101" pitchFamily="34" charset="-127"/>
              </a:rPr>
              <a:t>?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Obvious queue to worry about is ready queue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Others can be scheduled as well, however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sz="2800" dirty="0">
                <a:ea typeface="굴림" panose="020B0600000101010101" pitchFamily="34" charset="-127"/>
              </a:rPr>
              <a:t>: deciding which threads are given access to resources from moment to moment  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981200" y="1066800"/>
            <a:ext cx="4876800" cy="281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842636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Assumption – CPU Bursts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191000"/>
            <a:ext cx="8839200" cy="2514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Execution model: programs alternate between bursts of CPU and I/O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Program typically uses the CPU for some period of time, then does I/O, then uses CPU again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scheduling decision is about which job to give to the CPU for use by its next CPU burst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With </a:t>
            </a:r>
            <a:r>
              <a:rPr lang="en-US" altLang="ko-KR" dirty="0" err="1">
                <a:ea typeface="굴림" panose="020B0600000101010101" pitchFamily="34" charset="-127"/>
              </a:rPr>
              <a:t>timeslicing</a:t>
            </a:r>
            <a:r>
              <a:rPr lang="en-US" altLang="ko-KR" dirty="0">
                <a:ea typeface="굴림" panose="020B0600000101010101" pitchFamily="34" charset="-127"/>
              </a:rPr>
              <a:t>, thread may be forced to give up CPU before finishing current CPU burst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1219200" y="646113"/>
            <a:ext cx="2108200" cy="3429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123" r="418" b="6123"/>
          <a:stretch>
            <a:fillRect/>
          </a:stretch>
        </p:blipFill>
        <p:spPr bwMode="auto">
          <a:xfrm>
            <a:off x="3657600" y="990600"/>
            <a:ext cx="4330700" cy="28797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4038600" y="1062335"/>
            <a:ext cx="39281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Weighted toward small bursts</a:t>
            </a:r>
          </a:p>
        </p:txBody>
      </p:sp>
      <p:sp>
        <p:nvSpPr>
          <p:cNvPr id="18439" name="Freeform 8"/>
          <p:cNvSpPr>
            <a:spLocks/>
          </p:cNvSpPr>
          <p:nvPr/>
        </p:nvSpPr>
        <p:spPr bwMode="auto">
          <a:xfrm>
            <a:off x="4267200" y="1524000"/>
            <a:ext cx="1219200" cy="647700"/>
          </a:xfrm>
          <a:custGeom>
            <a:avLst/>
            <a:gdLst>
              <a:gd name="T0" fmla="*/ 914400 w 576"/>
              <a:gd name="T1" fmla="*/ 0 h 312"/>
              <a:gd name="T2" fmla="*/ 533400 w 576"/>
              <a:gd name="T3" fmla="*/ 457200 h 312"/>
              <a:gd name="T4" fmla="*/ 0 w 576"/>
              <a:gd name="T5" fmla="*/ 22860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312">
                <a:moveTo>
                  <a:pt x="576" y="0"/>
                </a:moveTo>
                <a:cubicBezTo>
                  <a:pt x="504" y="132"/>
                  <a:pt x="432" y="264"/>
                  <a:pt x="336" y="288"/>
                </a:cubicBezTo>
                <a:cubicBezTo>
                  <a:pt x="240" y="312"/>
                  <a:pt x="120" y="228"/>
                  <a:pt x="0" y="144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7701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Scheduling Assumptions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CPU scheduling big area of research in early 70’s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Many implicit assumptions for CPU scheduling: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One program per user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One thread per program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Programs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3350219023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Scheduling Assumptions (Cont.)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365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Clearly, unrealistic but they simplify the problem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For instance: is “fair” about fairness among users or programs? 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If I run one compilation job and you run five, you get five times as much CPU on many operating systems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The high-level goal: Dole out CPU time to optimize some desired parameters of system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ko-KR" altLang="en-US" sz="2800" dirty="0">
              <a:ea typeface="굴림" panose="020B0600000101010101" pitchFamily="34" charset="-127"/>
            </a:endParaRP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1981200" y="5029200"/>
            <a:ext cx="5106061" cy="1192213"/>
            <a:chOff x="2400" y="1152"/>
            <a:chExt cx="2969" cy="751"/>
          </a:xfrm>
        </p:grpSpPr>
        <p:grpSp>
          <p:nvGrpSpPr>
            <p:cNvPr id="14" name="Group 5"/>
            <p:cNvGrpSpPr>
              <a:grpSpLocks/>
            </p:cNvGrpSpPr>
            <p:nvPr/>
          </p:nvGrpSpPr>
          <p:grpSpPr bwMode="auto">
            <a:xfrm>
              <a:off x="2400" y="1152"/>
              <a:ext cx="2969" cy="384"/>
              <a:chOff x="672" y="2352"/>
              <a:chExt cx="4710" cy="528"/>
            </a:xfrm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USER1</a:t>
                </a:r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USER2</a:t>
                </a: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USER3</a:t>
                </a:r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USER1</a:t>
                </a:r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74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USER2</a:t>
                </a:r>
              </a:p>
            </p:txBody>
          </p:sp>
        </p:grp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688" y="1535"/>
              <a:ext cx="66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31816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Scheduling Policy Goals/Criteria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b="1" dirty="0">
                <a:ea typeface="굴림" panose="020B0600000101010101" pitchFamily="34" charset="-127"/>
              </a:rPr>
              <a:t>Minimize Response Time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Minimize elapsed time to do an operation (or job)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Response time is what the user sees: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Time to echo a keystroke in editor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Time to compile a program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Real-time tasks: Must meet deadlines imposed by World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70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rgbClr val="FFCA2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latin typeface="Arial Narrow" charset="0"/>
                <a:cs typeface="Arial Narrow" charset="0"/>
              </a:rPr>
              <a:t>RemoveFromQueue() {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lock.Acquire();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if (queue.isEmpty()) {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  dataready.wait(&amp;lock); 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}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item = queue.dequeue(); </a:t>
            </a:r>
            <a:br>
              <a:rPr lang="en-US" altLang="ko-KR" sz="1800">
                <a:latin typeface="Arial Narrow" charset="0"/>
                <a:cs typeface="Arial Narrow" charset="0"/>
              </a:rPr>
            </a:br>
            <a:r>
              <a:rPr lang="en-US" altLang="ko-KR" sz="1800">
                <a:latin typeface="Arial Narrow" charset="0"/>
                <a:cs typeface="Arial Narrow" charset="0"/>
              </a:rPr>
              <a:t>  lock.Release();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  return(item);</a:t>
            </a:r>
          </a:p>
          <a:p>
            <a:r>
              <a:rPr lang="en-US" altLang="ko-KR" sz="1800">
                <a:latin typeface="Arial Narrow" charset="0"/>
                <a:cs typeface="Arial Narrow" charset="0"/>
              </a:rPr>
              <a:t>}</a:t>
            </a:r>
          </a:p>
        </p:txBody>
      </p:sp>
      <p:sp>
        <p:nvSpPr>
          <p:cNvPr id="15363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681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Running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457200" y="3810000"/>
            <a:ext cx="2514600" cy="3048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5365" name="Rounded Rectangle 15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5366" name="TextBox 16"/>
          <p:cNvSpPr txBox="1">
            <a:spLocks noChangeArrowheads="1"/>
          </p:cNvSpPr>
          <p:nvPr/>
        </p:nvSpPr>
        <p:spPr bwMode="auto">
          <a:xfrm>
            <a:off x="3243263" y="1201738"/>
            <a:ext cx="183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BUSY (T1)</a:t>
            </a:r>
          </a:p>
        </p:txBody>
      </p:sp>
      <p:sp>
        <p:nvSpPr>
          <p:cNvPr id="15367" name="TextBox 19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15368" name="Straight Arrow Connector 20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369" name="TextBox 21"/>
          <p:cNvSpPr txBox="1">
            <a:spLocks noChangeArrowheads="1"/>
          </p:cNvSpPr>
          <p:nvPr/>
        </p:nvSpPr>
        <p:spPr bwMode="auto">
          <a:xfrm>
            <a:off x="4787900" y="1752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NULL</a:t>
            </a:r>
          </a:p>
        </p:txBody>
      </p:sp>
      <p:sp>
        <p:nvSpPr>
          <p:cNvPr id="15370" name="Freeform 22"/>
          <p:cNvSpPr>
            <a:spLocks/>
          </p:cNvSpPr>
          <p:nvPr/>
        </p:nvSpPr>
        <p:spPr bwMode="auto">
          <a:xfrm>
            <a:off x="681038" y="1592263"/>
            <a:ext cx="1681162" cy="460375"/>
          </a:xfrm>
          <a:custGeom>
            <a:avLst/>
            <a:gdLst>
              <a:gd name="T0" fmla="*/ 1683809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44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5371" name="TextBox 23"/>
          <p:cNvSpPr txBox="1">
            <a:spLocks noChangeArrowheads="1"/>
          </p:cNvSpPr>
          <p:nvPr/>
        </p:nvSpPr>
        <p:spPr bwMode="auto">
          <a:xfrm>
            <a:off x="528638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15372" name="TextBox 27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15373" name="Rounded Rectangle 30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5374" name="TextBox 31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15375" name="Rounded Rectangle 32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5376" name="TextBox 33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15377" name="TextBox 34"/>
          <p:cNvSpPr txBox="1">
            <a:spLocks noChangeArrowheads="1"/>
          </p:cNvSpPr>
          <p:nvPr/>
        </p:nvSpPr>
        <p:spPr bwMode="auto">
          <a:xfrm>
            <a:off x="6172200" y="1120775"/>
            <a:ext cx="19478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 T1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NULL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99990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Scheduling Policy Goals/Criteria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b="1" dirty="0">
                <a:ea typeface="굴림" panose="020B0600000101010101" pitchFamily="34" charset="-127"/>
              </a:rPr>
              <a:t>Maximize Throughput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Maximize operations (or jobs) per second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Throughput related to response time, but not identical: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Minimizing response time will lead to more context switching than if you only maximized throughput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Two parts to maximizing throughput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Minimize overhead (for example, context-switching)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Efficient use of resources (CPU, disk, memory, </a:t>
            </a:r>
            <a:r>
              <a:rPr lang="en-US" altLang="ko-KR" sz="2400" dirty="0" err="1">
                <a:ea typeface="굴림" panose="020B0600000101010101" pitchFamily="34" charset="-127"/>
              </a:rPr>
              <a:t>etc</a:t>
            </a:r>
            <a:r>
              <a:rPr lang="en-US" altLang="ko-KR" sz="2400" dirty="0">
                <a:ea typeface="굴림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74431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Scheduling Policy Goals/Criteria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b="1" dirty="0">
                <a:ea typeface="굴림" panose="020B0600000101010101" pitchFamily="34" charset="-127"/>
              </a:rPr>
              <a:t>Fairness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Share CPU among users in some equitable way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Fairness is not minimizing average response time: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Better </a:t>
            </a:r>
            <a:r>
              <a:rPr lang="en-US" altLang="ko-KR" sz="2400" i="1" dirty="0">
                <a:ea typeface="굴림" panose="020B0600000101010101" pitchFamily="34" charset="-127"/>
              </a:rPr>
              <a:t>average</a:t>
            </a:r>
            <a:r>
              <a:rPr lang="en-US" altLang="ko-KR" sz="2400" dirty="0">
                <a:ea typeface="굴림" panose="020B0600000101010101" pitchFamily="34" charset="-127"/>
              </a:rPr>
              <a:t> response time by making system </a:t>
            </a:r>
            <a:r>
              <a:rPr lang="en-US" altLang="ko-KR" sz="2400" i="1" dirty="0">
                <a:ea typeface="굴림" panose="020B0600000101010101" pitchFamily="34" charset="-127"/>
              </a:rPr>
              <a:t>less</a:t>
            </a:r>
            <a:r>
              <a:rPr lang="en-US" altLang="ko-KR" sz="2400" dirty="0">
                <a:ea typeface="굴림" panose="020B0600000101010101" pitchFamily="34" charset="-127"/>
              </a:rPr>
              <a:t> fair</a:t>
            </a:r>
          </a:p>
        </p:txBody>
      </p:sp>
    </p:spTree>
    <p:extLst>
      <p:ext uri="{BB962C8B-B14F-4D97-AF65-F5344CB8AC3E}">
        <p14:creationId xmlns:p14="http://schemas.microsoft.com/office/powerpoint/2010/main" val="1711209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80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39000" y="1447800"/>
            <a:ext cx="173513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9975" cy="4572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First-Come, First-Served (FCFS) Scheduling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86800" cy="62484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z="2800" dirty="0">
                <a:ea typeface="굴림" panose="020B0600000101010101" pitchFamily="34" charset="-127"/>
              </a:rPr>
              <a:t>First-Come, First-Served (FCFS)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Also “First In, First Out” (FIFO) or “Run until done”</a:t>
            </a:r>
          </a:p>
          <a:p>
            <a:pPr marL="1085850" lvl="2">
              <a:lnSpc>
                <a:spcPct val="10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In early systems, FCFS meant one program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scheduled until done (including I/O)</a:t>
            </a:r>
          </a:p>
          <a:p>
            <a:pPr marL="1085850" lvl="2">
              <a:lnSpc>
                <a:spcPct val="10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Now, means keep CPU until thread blocks 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z="2800" dirty="0">
                <a:ea typeface="굴림" panose="020B0600000101010101" pitchFamily="34" charset="-127"/>
              </a:rPr>
              <a:t>Example:	</a:t>
            </a:r>
            <a:r>
              <a:rPr lang="en-US" altLang="ko-KR" sz="2800" u="sng" dirty="0">
                <a:ea typeface="굴림" panose="020B0600000101010101" pitchFamily="34" charset="-127"/>
              </a:rPr>
              <a:t>Process</a:t>
            </a:r>
            <a:r>
              <a:rPr lang="en-US" altLang="ko-KR" sz="2800" dirty="0">
                <a:ea typeface="굴림" panose="020B0600000101010101" pitchFamily="34" charset="-127"/>
              </a:rPr>
              <a:t>	</a:t>
            </a:r>
            <a:r>
              <a:rPr lang="en-US" altLang="ko-KR" sz="2800" u="sng" dirty="0">
                <a:ea typeface="굴림" panose="020B0600000101010101" pitchFamily="34" charset="-127"/>
              </a:rPr>
              <a:t>Burst Time</a:t>
            </a:r>
            <a:br>
              <a:rPr lang="en-US" altLang="ko-KR" sz="2800" u="sng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	24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 	3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3	 </a:t>
            </a:r>
            <a:r>
              <a:rPr lang="en-US" altLang="ko-KR" dirty="0">
                <a:ea typeface="굴림" panose="020B0600000101010101" pitchFamily="34" charset="-127"/>
              </a:rPr>
              <a:t>3</a:t>
            </a:r>
            <a:r>
              <a:rPr lang="en-US" altLang="ko-KR" i="1" baseline="-25000" dirty="0">
                <a:ea typeface="굴림" panose="020B0600000101010101" pitchFamily="34" charset="-127"/>
              </a:rPr>
              <a:t> 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Suppose processes arrive in the order: </a:t>
            </a:r>
            <a:r>
              <a:rPr lang="en-US" altLang="ko-KR" sz="2400" i="1" dirty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>
                <a:ea typeface="굴림" panose="020B0600000101010101" pitchFamily="34" charset="-127"/>
              </a:rPr>
              <a:t>1</a:t>
            </a:r>
            <a:r>
              <a:rPr lang="en-US" altLang="ko-KR" sz="2400" dirty="0">
                <a:ea typeface="굴림" panose="020B0600000101010101" pitchFamily="34" charset="-127"/>
              </a:rPr>
              <a:t> , </a:t>
            </a:r>
            <a:r>
              <a:rPr lang="en-US" altLang="ko-KR" sz="2400" i="1" dirty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>
                <a:ea typeface="굴림" panose="020B0600000101010101" pitchFamily="34" charset="-127"/>
              </a:rPr>
              <a:t>2</a:t>
            </a:r>
            <a:r>
              <a:rPr lang="en-US" altLang="ko-KR" sz="2400" dirty="0">
                <a:ea typeface="굴림" panose="020B0600000101010101" pitchFamily="34" charset="-127"/>
              </a:rPr>
              <a:t> , </a:t>
            </a:r>
            <a:r>
              <a:rPr lang="en-US" altLang="ko-KR" sz="2400" i="1" dirty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>
                <a:ea typeface="굴림" panose="020B0600000101010101" pitchFamily="34" charset="-127"/>
              </a:rPr>
              <a:t>3  </a:t>
            </a:r>
            <a:br>
              <a:rPr lang="en-US" altLang="ko-KR" sz="2400" i="1" baseline="-250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The Gantt Chart for the schedule is:</a:t>
            </a:r>
            <a:br>
              <a:rPr lang="en-US" altLang="ko-KR" sz="2400" dirty="0">
                <a:ea typeface="굴림" panose="020B0600000101010101" pitchFamily="34" charset="-127"/>
              </a:rPr>
            </a:br>
            <a:br>
              <a:rPr lang="en-US" altLang="ko-KR" sz="2400" dirty="0">
                <a:ea typeface="굴림" panose="020B0600000101010101" pitchFamily="34" charset="-127"/>
              </a:rPr>
            </a:br>
            <a:br>
              <a:rPr lang="en-US" altLang="ko-KR" sz="2000" dirty="0">
                <a:ea typeface="굴림" panose="020B0600000101010101" pitchFamily="34" charset="-127"/>
              </a:rPr>
            </a:br>
            <a:br>
              <a:rPr lang="en-US" altLang="ko-KR" sz="2000" dirty="0">
                <a:ea typeface="굴림" panose="020B0600000101010101" pitchFamily="34" charset="-127"/>
              </a:rPr>
            </a:br>
            <a:br>
              <a:rPr lang="en-US" altLang="ko-KR" sz="2000" dirty="0">
                <a:ea typeface="굴림" panose="020B0600000101010101" pitchFamily="34" charset="-127"/>
              </a:rPr>
            </a:br>
            <a:endParaRPr lang="en-US" altLang="ko-KR" sz="2000" dirty="0">
              <a:ea typeface="굴림" panose="020B0600000101010101" pitchFamily="34" charset="-127"/>
            </a:endParaRPr>
          </a:p>
        </p:txBody>
      </p:sp>
      <p:grpSp>
        <p:nvGrpSpPr>
          <p:cNvPr id="578579" name="Group 19"/>
          <p:cNvGrpSpPr>
            <a:grpSpLocks/>
          </p:cNvGrpSpPr>
          <p:nvPr/>
        </p:nvGrpSpPr>
        <p:grpSpPr bwMode="auto">
          <a:xfrm>
            <a:off x="1828800" y="5424487"/>
            <a:ext cx="5556250" cy="1128713"/>
            <a:chOff x="1104" y="3408"/>
            <a:chExt cx="3500" cy="711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1208" y="3408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2024" y="3426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2400" b="0" dirty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2400" b="0" baseline="-25000" dirty="0">
                  <a:latin typeface="Helvetica" panose="020B0604020202020204" pitchFamily="34" charset="0"/>
                  <a:ea typeface="굴림" panose="020B0600000101010101" pitchFamily="34" charset="-127"/>
                </a:rPr>
                <a:t>1</a:t>
              </a:r>
              <a:endParaRPr lang="en-US" altLang="ko-KR" sz="2400" b="0" dirty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512" y="3426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2400" b="0" dirty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2400" b="0" baseline="-25000" dirty="0">
                  <a:latin typeface="Helvetica" panose="020B0604020202020204" pitchFamily="34" charset="0"/>
                  <a:ea typeface="굴림" panose="020B0600000101010101" pitchFamily="34" charset="-127"/>
                </a:rPr>
                <a:t>2</a:t>
              </a:r>
              <a:endParaRPr lang="en-US" altLang="ko-KR" sz="2400" b="0" dirty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9" name="Text Box 8"/>
            <p:cNvSpPr txBox="1">
              <a:spLocks noChangeArrowheads="1"/>
            </p:cNvSpPr>
            <p:nvPr/>
          </p:nvSpPr>
          <p:spPr bwMode="auto">
            <a:xfrm>
              <a:off x="4088" y="3426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2400" b="0" dirty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2400" b="0" baseline="-25000" dirty="0">
                  <a:latin typeface="Helvetica" panose="020B0604020202020204" pitchFamily="34" charset="0"/>
                  <a:ea typeface="굴림" panose="020B0600000101010101" pitchFamily="34" charset="-127"/>
                </a:rPr>
                <a:t>3</a:t>
              </a:r>
              <a:endParaRPr lang="en-US" altLang="ko-KR" sz="2400" b="0" dirty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176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24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3752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27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4328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30</a:t>
              </a:r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1104" y="38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287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9975" cy="4572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FCFS Scheduling (Cont.)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6019800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z="2800" dirty="0">
                <a:ea typeface="굴림" panose="020B0600000101010101" pitchFamily="34" charset="-127"/>
              </a:rPr>
              <a:t>Example continued:</a:t>
            </a:r>
            <a:br>
              <a:rPr lang="en-US" altLang="ko-KR" sz="2800" dirty="0">
                <a:ea typeface="굴림" panose="020B0600000101010101" pitchFamily="34" charset="-127"/>
              </a:rPr>
            </a:br>
            <a:br>
              <a:rPr lang="en-US" altLang="ko-KR" sz="2000" dirty="0">
                <a:ea typeface="굴림" panose="020B0600000101010101" pitchFamily="34" charset="-127"/>
              </a:rPr>
            </a:br>
            <a:br>
              <a:rPr lang="en-US" altLang="ko-KR" dirty="0">
                <a:ea typeface="굴림" panose="020B0600000101010101" pitchFamily="34" charset="-127"/>
              </a:rPr>
            </a:br>
            <a:br>
              <a:rPr lang="en-US" altLang="ko-KR" dirty="0">
                <a:ea typeface="굴림" panose="020B0600000101010101" pitchFamily="34" charset="-127"/>
              </a:rPr>
            </a:br>
            <a:br>
              <a:rPr lang="en-US" altLang="ko-KR" dirty="0">
                <a:ea typeface="굴림" panose="020B0600000101010101" pitchFamily="34" charset="-127"/>
              </a:rPr>
            </a:br>
            <a:endParaRPr lang="en-US" altLang="ko-KR" dirty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6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Waiting time for </a:t>
            </a:r>
            <a:r>
              <a:rPr lang="en-US" altLang="ko-KR" sz="2400" i="1" dirty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>
                <a:ea typeface="굴림" panose="020B0600000101010101" pitchFamily="34" charset="-127"/>
              </a:rPr>
              <a:t>1</a:t>
            </a:r>
            <a:r>
              <a:rPr lang="en-US" altLang="ko-KR" sz="2400" dirty="0">
                <a:ea typeface="굴림" panose="020B0600000101010101" pitchFamily="34" charset="-127"/>
              </a:rPr>
              <a:t>  = 0; </a:t>
            </a:r>
            <a:r>
              <a:rPr lang="en-US" altLang="ko-KR" sz="2400" i="1" dirty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>
                <a:ea typeface="굴림" panose="020B0600000101010101" pitchFamily="34" charset="-127"/>
              </a:rPr>
              <a:t>2</a:t>
            </a:r>
            <a:r>
              <a:rPr lang="en-US" altLang="ko-KR" sz="2400" dirty="0">
                <a:ea typeface="굴림" panose="020B0600000101010101" pitchFamily="34" charset="-127"/>
              </a:rPr>
              <a:t>  = 24; </a:t>
            </a:r>
            <a:r>
              <a:rPr lang="en-US" altLang="ko-KR" sz="2400" i="1" dirty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>
                <a:ea typeface="굴림" panose="020B0600000101010101" pitchFamily="34" charset="-127"/>
              </a:rPr>
              <a:t>3 </a:t>
            </a:r>
            <a:r>
              <a:rPr lang="en-US" altLang="ko-KR" sz="2400" dirty="0">
                <a:ea typeface="굴림" panose="020B0600000101010101" pitchFamily="34" charset="-127"/>
              </a:rPr>
              <a:t>= 27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waiting time:  (0 + 24 + 27)/3 = 17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Completion time: (24 + 27 + 30)/3 = 27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z="2800" i="1" dirty="0">
                <a:ea typeface="굴림" panose="020B0600000101010101" pitchFamily="34" charset="-127"/>
              </a:rPr>
              <a:t>Convoy effect:</a:t>
            </a:r>
            <a:r>
              <a:rPr lang="en-US" altLang="ko-KR" sz="2800" dirty="0">
                <a:ea typeface="굴림" panose="020B0600000101010101" pitchFamily="34" charset="-127"/>
              </a:rPr>
              <a:t> short process behind long process</a:t>
            </a:r>
          </a:p>
        </p:txBody>
      </p:sp>
      <p:grpSp>
        <p:nvGrpSpPr>
          <p:cNvPr id="578579" name="Group 19"/>
          <p:cNvGrpSpPr>
            <a:grpSpLocks/>
          </p:cNvGrpSpPr>
          <p:nvPr/>
        </p:nvGrpSpPr>
        <p:grpSpPr bwMode="auto">
          <a:xfrm>
            <a:off x="1752600" y="1462087"/>
            <a:ext cx="5556250" cy="1128713"/>
            <a:chOff x="1104" y="3408"/>
            <a:chExt cx="3500" cy="711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1208" y="3408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2024" y="3426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2400" b="0" dirty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2400" b="0" baseline="-25000" dirty="0">
                  <a:latin typeface="Helvetica" panose="020B0604020202020204" pitchFamily="34" charset="0"/>
                  <a:ea typeface="굴림" panose="020B0600000101010101" pitchFamily="34" charset="-127"/>
                </a:rPr>
                <a:t>1</a:t>
              </a:r>
              <a:endParaRPr lang="en-US" altLang="ko-KR" sz="2400" b="0" dirty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512" y="3426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2400" b="0" dirty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2400" b="0" baseline="-25000" dirty="0">
                  <a:latin typeface="Helvetica" panose="020B0604020202020204" pitchFamily="34" charset="0"/>
                  <a:ea typeface="굴림" panose="020B0600000101010101" pitchFamily="34" charset="-127"/>
                </a:rPr>
                <a:t>2</a:t>
              </a:r>
              <a:endParaRPr lang="en-US" altLang="ko-KR" sz="2400" b="0" dirty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9" name="Text Box 8"/>
            <p:cNvSpPr txBox="1">
              <a:spLocks noChangeArrowheads="1"/>
            </p:cNvSpPr>
            <p:nvPr/>
          </p:nvSpPr>
          <p:spPr bwMode="auto">
            <a:xfrm>
              <a:off x="4088" y="3426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2400" b="0" dirty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2400" b="0" baseline="-25000" dirty="0">
                  <a:latin typeface="Helvetica" panose="020B0604020202020204" pitchFamily="34" charset="0"/>
                  <a:ea typeface="굴림" panose="020B0600000101010101" pitchFamily="34" charset="-127"/>
                </a:rPr>
                <a:t>3</a:t>
              </a:r>
              <a:endParaRPr lang="en-US" altLang="ko-KR" sz="2400" b="0" dirty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176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24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3752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27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4328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30</a:t>
              </a:r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1104" y="38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941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FCFS Scheduling (Cont.)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91600" cy="61722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800" dirty="0">
                <a:ea typeface="굴림" panose="020B0600000101010101" pitchFamily="34" charset="-127"/>
              </a:rPr>
              <a:t>Example continued: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Suppose that processes arrive in order: </a:t>
            </a:r>
            <a:r>
              <a:rPr lang="en-US" altLang="ko-KR" sz="2400" i="1" dirty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>
                <a:ea typeface="굴림" panose="020B0600000101010101" pitchFamily="34" charset="-127"/>
              </a:rPr>
              <a:t>2</a:t>
            </a:r>
            <a:r>
              <a:rPr lang="en-US" altLang="ko-KR" sz="2400" dirty="0">
                <a:ea typeface="굴림" panose="020B0600000101010101" pitchFamily="34" charset="-127"/>
              </a:rPr>
              <a:t> , </a:t>
            </a:r>
            <a:r>
              <a:rPr lang="en-US" altLang="ko-KR" sz="2400" i="1" dirty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>
                <a:ea typeface="굴림" panose="020B0600000101010101" pitchFamily="34" charset="-127"/>
              </a:rPr>
              <a:t>3</a:t>
            </a:r>
            <a:r>
              <a:rPr lang="en-US" altLang="ko-KR" sz="2400" dirty="0">
                <a:ea typeface="굴림" panose="020B0600000101010101" pitchFamily="34" charset="-127"/>
              </a:rPr>
              <a:t> , </a:t>
            </a:r>
            <a:r>
              <a:rPr lang="en-US" altLang="ko-KR" sz="2400" i="1" dirty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>
                <a:ea typeface="굴림" panose="020B0600000101010101" pitchFamily="34" charset="-127"/>
              </a:rPr>
              <a:t>1</a:t>
            </a:r>
            <a:r>
              <a:rPr lang="en-US" altLang="ko-KR" sz="2400" dirty="0">
                <a:ea typeface="굴림" panose="020B0600000101010101" pitchFamily="34" charset="-127"/>
              </a:rPr>
              <a:t> Now, we have:</a:t>
            </a:r>
            <a:br>
              <a:rPr lang="en-US" altLang="ko-KR" sz="2400" dirty="0">
                <a:ea typeface="굴림" panose="020B0600000101010101" pitchFamily="34" charset="-127"/>
              </a:rPr>
            </a:br>
            <a:endParaRPr lang="en-US" altLang="ko-KR" sz="2400" dirty="0">
              <a:ea typeface="굴림" panose="020B0600000101010101" pitchFamily="34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endParaRPr lang="en-US" altLang="ko-KR" sz="1000" dirty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Waiting time for </a:t>
            </a:r>
            <a:r>
              <a:rPr lang="en-US" altLang="ko-KR" sz="2400" i="1" dirty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>
                <a:ea typeface="굴림" panose="020B0600000101010101" pitchFamily="34" charset="-127"/>
              </a:rPr>
              <a:t>1 </a:t>
            </a:r>
            <a:r>
              <a:rPr lang="en-US" altLang="ko-KR" sz="2400" i="1" dirty="0">
                <a:ea typeface="굴림" panose="020B0600000101010101" pitchFamily="34" charset="-127"/>
              </a:rPr>
              <a:t>=</a:t>
            </a:r>
            <a:r>
              <a:rPr lang="en-US" altLang="ko-KR" sz="2400" dirty="0">
                <a:ea typeface="굴림" panose="020B0600000101010101" pitchFamily="34" charset="-127"/>
              </a:rPr>
              <a:t> 6</a:t>
            </a:r>
            <a:r>
              <a:rPr lang="en-US" altLang="ko-KR" sz="2400" i="1" dirty="0">
                <a:ea typeface="굴림" panose="020B0600000101010101" pitchFamily="34" charset="-127"/>
              </a:rPr>
              <a:t>;</a:t>
            </a:r>
            <a:r>
              <a:rPr lang="en-US" altLang="ko-KR" sz="2400" i="1" baseline="-25000" dirty="0">
                <a:ea typeface="굴림" panose="020B0600000101010101" pitchFamily="34" charset="-127"/>
              </a:rPr>
              <a:t> </a:t>
            </a:r>
            <a:r>
              <a:rPr lang="en-US" altLang="ko-KR" sz="2400" i="1" dirty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>
                <a:ea typeface="굴림" panose="020B0600000101010101" pitchFamily="34" charset="-127"/>
              </a:rPr>
              <a:t>2</a:t>
            </a:r>
            <a:r>
              <a:rPr lang="en-US" altLang="ko-KR" sz="2400" dirty="0">
                <a:ea typeface="굴림" panose="020B0600000101010101" pitchFamily="34" charset="-127"/>
              </a:rPr>
              <a:t> = 0</a:t>
            </a:r>
            <a:r>
              <a:rPr lang="en-US" altLang="ko-KR" sz="2400" i="1" baseline="-25000" dirty="0">
                <a:ea typeface="굴림" panose="020B0600000101010101" pitchFamily="34" charset="-127"/>
              </a:rPr>
              <a:t>; </a:t>
            </a:r>
            <a:r>
              <a:rPr lang="en-US" altLang="ko-KR" sz="2400" i="1" dirty="0">
                <a:ea typeface="굴림" panose="020B0600000101010101" pitchFamily="34" charset="-127"/>
              </a:rPr>
              <a:t>P</a:t>
            </a:r>
            <a:r>
              <a:rPr lang="en-US" altLang="ko-KR" sz="2400" i="1" baseline="-25000" dirty="0">
                <a:ea typeface="굴림" panose="020B0600000101010101" pitchFamily="34" charset="-127"/>
              </a:rPr>
              <a:t>3 </a:t>
            </a:r>
            <a:r>
              <a:rPr lang="en-US" altLang="ko-KR" sz="2400" i="1" dirty="0">
                <a:ea typeface="굴림" panose="020B0600000101010101" pitchFamily="34" charset="-127"/>
              </a:rPr>
              <a:t>= </a:t>
            </a:r>
            <a:r>
              <a:rPr lang="en-US" altLang="ko-KR" sz="2400" dirty="0">
                <a:ea typeface="굴림" panose="020B0600000101010101" pitchFamily="34" charset="-127"/>
              </a:rPr>
              <a:t>3</a:t>
            </a:r>
            <a:endParaRPr lang="en-US" altLang="ko-KR" sz="2400" i="1" dirty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waiting time:   (6 + 0 + 3)/3 = 3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Completion time: (3 + 6 + 30)/3 = 13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800" dirty="0">
                <a:ea typeface="굴림" panose="020B0600000101010101" pitchFamily="34" charset="-127"/>
              </a:rPr>
              <a:t>In second case: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waiting time is much better (before it was 17)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completion time is better (before it was 27)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800" dirty="0">
                <a:ea typeface="굴림" panose="020B0600000101010101" pitchFamily="34" charset="-127"/>
              </a:rPr>
              <a:t>FIFO Pros and Cons: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Simple (+)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Short jobs get stuck behind long ones (-)</a:t>
            </a:r>
          </a:p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Safeway: Getting milk, always stuck behind cart full of small items</a:t>
            </a:r>
          </a:p>
        </p:txBody>
      </p:sp>
      <p:grpSp>
        <p:nvGrpSpPr>
          <p:cNvPr id="579603" name="Group 19"/>
          <p:cNvGrpSpPr>
            <a:grpSpLocks/>
          </p:cNvGrpSpPr>
          <p:nvPr/>
        </p:nvGrpSpPr>
        <p:grpSpPr bwMode="auto">
          <a:xfrm>
            <a:off x="1752600" y="1614488"/>
            <a:ext cx="5575300" cy="1128712"/>
            <a:chOff x="1190" y="1641"/>
            <a:chExt cx="3512" cy="711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 flipH="1">
              <a:off x="1286" y="1641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 flipH="1">
              <a:off x="3517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  <a:endParaRPr lang="en-US" altLang="en-US" sz="2400" b="0">
                <a:latin typeface="Helvetica" panose="020B0604020202020204" pitchFamily="34" charset="0"/>
              </a:endParaRP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 flipH="1">
              <a:off x="2029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  <a:endParaRPr lang="en-US" altLang="en-US" sz="2400" b="0">
                <a:latin typeface="Helvetica" panose="020B0604020202020204" pitchFamily="34" charset="0"/>
              </a:endParaRP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 flipH="1">
              <a:off x="1453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 dirty="0">
                  <a:latin typeface="Helvetica" panose="020B0604020202020204" pitchFamily="34" charset="0"/>
                </a:rPr>
                <a:t>2</a:t>
              </a:r>
              <a:endParaRPr lang="en-US" altLang="en-US" sz="2400" b="0" dirty="0">
                <a:latin typeface="Helvetica" panose="020B0604020202020204" pitchFamily="34" charset="0"/>
              </a:endParaRP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4598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12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2486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1910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>
              <a:off x="24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1910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 flipH="1">
              <a:off x="2394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 flipH="1">
              <a:off x="1818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 flipH="1">
              <a:off x="4426" y="21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 flipH="1">
              <a:off x="1190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136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9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9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6388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FCFS Scheme: Potentially bad for short jobs!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Depends on submit order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If you are first in line at supermarket with milk, you don’t care who is behind you, on the other hand…</a:t>
            </a:r>
          </a:p>
          <a:p>
            <a:pPr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Round Robin Scheme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Each process gets a small unit of CPU time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</a:rPr>
              <a:t>time quantum</a:t>
            </a:r>
            <a:r>
              <a:rPr lang="en-US" altLang="ko-KR" sz="2400" dirty="0">
                <a:ea typeface="굴림" panose="020B0600000101010101" pitchFamily="34" charset="-127"/>
              </a:rPr>
              <a:t>), usually 10-100 milliseconds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After quantum expires, the process is preempted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and added to the end of the ready queue.</a:t>
            </a:r>
          </a:p>
          <a:p>
            <a:pPr lvl="1"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</a:rPr>
              <a:t>n</a:t>
            </a:r>
            <a:r>
              <a:rPr lang="en-US" altLang="ko-KR" sz="2400" dirty="0">
                <a:ea typeface="굴림" panose="020B0600000101010101" pitchFamily="34" charset="-127"/>
              </a:rPr>
              <a:t> processes in ready queue and time quantum is </a:t>
            </a:r>
            <a:r>
              <a:rPr lang="en-US" altLang="ko-KR" sz="2400" i="1" dirty="0">
                <a:ea typeface="굴림" panose="020B0600000101010101" pitchFamily="34" charset="-127"/>
              </a:rPr>
              <a:t>q 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Each process gets 1/</a:t>
            </a:r>
            <a:r>
              <a:rPr lang="en-US" altLang="ko-KR" sz="2400" i="1" dirty="0">
                <a:ea typeface="굴림" panose="020B0600000101010101" pitchFamily="34" charset="-127"/>
              </a:rPr>
              <a:t>n</a:t>
            </a:r>
            <a:r>
              <a:rPr lang="en-US" altLang="ko-KR" sz="2400" dirty="0">
                <a:ea typeface="굴림" panose="020B0600000101010101" pitchFamily="34" charset="-127"/>
              </a:rPr>
              <a:t> of the CPU time 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In chunks of at most </a:t>
            </a:r>
            <a:r>
              <a:rPr lang="en-US" altLang="ko-KR" sz="2400" i="1" dirty="0">
                <a:ea typeface="굴림" panose="020B0600000101010101" pitchFamily="34" charset="-127"/>
              </a:rPr>
              <a:t>q</a:t>
            </a:r>
            <a:r>
              <a:rPr lang="en-US" altLang="ko-KR" sz="2400" dirty="0">
                <a:ea typeface="굴림" panose="020B0600000101010101" pitchFamily="34" charset="-127"/>
              </a:rPr>
              <a:t> time units 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No process waits more than (</a:t>
            </a:r>
            <a:r>
              <a:rPr lang="en-US" altLang="ko-KR" sz="2400" i="1" dirty="0">
                <a:solidFill>
                  <a:schemeClr val="hlink"/>
                </a:solidFill>
                <a:ea typeface="굴림" panose="020B0600000101010101" pitchFamily="34" charset="-127"/>
              </a:rPr>
              <a:t>n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-1)</a:t>
            </a:r>
            <a:r>
              <a:rPr lang="en-US" altLang="ko-KR" sz="2400" i="1" dirty="0">
                <a:solidFill>
                  <a:schemeClr val="hlink"/>
                </a:solidFill>
                <a:ea typeface="굴림" panose="020B0600000101010101" pitchFamily="34" charset="-127"/>
              </a:rPr>
              <a:t>q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time units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000"/>
            <a:ext cx="1219200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Round Robin (RR) Scheduling</a:t>
            </a:r>
          </a:p>
        </p:txBody>
      </p:sp>
    </p:spTree>
    <p:extLst>
      <p:ext uri="{BB962C8B-B14F-4D97-AF65-F5344CB8AC3E}">
        <p14:creationId xmlns:p14="http://schemas.microsoft.com/office/powerpoint/2010/main" val="78635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9436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Performance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</a:rPr>
              <a:t>q</a:t>
            </a:r>
            <a:r>
              <a:rPr lang="en-US" altLang="ko-KR" sz="2400" dirty="0">
                <a:ea typeface="굴림" panose="020B0600000101010101" pitchFamily="34" charset="-127"/>
              </a:rPr>
              <a:t> large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 FCFS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small  Interleaved (really small 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hyperthreading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?)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must be large with respect to context switch, otherwise overhead is too high (all overhead)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RR Scheduling (Cont.)</a:t>
            </a:r>
          </a:p>
        </p:txBody>
      </p:sp>
    </p:spTree>
    <p:extLst>
      <p:ext uri="{BB962C8B-B14F-4D97-AF65-F5344CB8AC3E}">
        <p14:creationId xmlns:p14="http://schemas.microsoft.com/office/powerpoint/2010/main" val="285570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54975" cy="84455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Example of RR with Time Quantum =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 marL="342900" indent="-34290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Example:</a:t>
            </a:r>
            <a:r>
              <a:rPr lang="en-US" altLang="ko-KR" sz="1800" dirty="0">
                <a:ea typeface="굴림" panose="020B0600000101010101" pitchFamily="34" charset="-127"/>
              </a:rPr>
              <a:t>	</a:t>
            </a:r>
            <a:r>
              <a:rPr lang="en-US" altLang="ko-KR" sz="1800" u="sng" dirty="0">
                <a:ea typeface="굴림" panose="020B0600000101010101" pitchFamily="34" charset="-127"/>
              </a:rPr>
              <a:t>Process</a:t>
            </a:r>
            <a:r>
              <a:rPr lang="en-US" altLang="ko-KR" sz="1800" dirty="0">
                <a:ea typeface="굴림" panose="020B0600000101010101" pitchFamily="34" charset="-127"/>
              </a:rPr>
              <a:t>		</a:t>
            </a:r>
            <a:r>
              <a:rPr lang="en-US" altLang="ko-KR" sz="1800" u="sng" dirty="0">
                <a:ea typeface="굴림" panose="020B0600000101010101" pitchFamily="34" charset="-127"/>
              </a:rPr>
              <a:t>Burst Time</a:t>
            </a:r>
            <a:br>
              <a:rPr lang="en-US" altLang="ko-KR" sz="1800" u="sng" dirty="0">
                <a:ea typeface="굴림" panose="020B0600000101010101" pitchFamily="34" charset="-127"/>
              </a:rPr>
            </a:br>
            <a:r>
              <a:rPr lang="en-US" altLang="ko-KR" sz="1800" i="1" dirty="0">
                <a:ea typeface="굴림" panose="020B0600000101010101" pitchFamily="34" charset="-127"/>
              </a:rPr>
              <a:t>	 </a:t>
            </a:r>
            <a:r>
              <a:rPr lang="en-US" altLang="ko-KR" sz="2200" i="1" dirty="0">
                <a:ea typeface="굴림" panose="020B0600000101010101" pitchFamily="34" charset="-127"/>
              </a:rPr>
              <a:t>P</a:t>
            </a:r>
            <a:r>
              <a:rPr lang="en-US" altLang="ko-KR" sz="2200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sz="2200" dirty="0">
                <a:ea typeface="굴림" panose="020B0600000101010101" pitchFamily="34" charset="-127"/>
              </a:rPr>
              <a:t>53</a:t>
            </a:r>
            <a:br>
              <a:rPr lang="en-US" altLang="ko-KR" sz="2200" dirty="0">
                <a:ea typeface="굴림" panose="020B0600000101010101" pitchFamily="34" charset="-127"/>
              </a:rPr>
            </a:br>
            <a:r>
              <a:rPr lang="en-US" altLang="ko-KR" sz="2200" dirty="0">
                <a:ea typeface="굴림" panose="020B0600000101010101" pitchFamily="34" charset="-127"/>
              </a:rPr>
              <a:t>	 </a:t>
            </a:r>
            <a:r>
              <a:rPr lang="en-US" altLang="ko-KR" sz="2200" i="1" dirty="0">
                <a:ea typeface="굴림" panose="020B0600000101010101" pitchFamily="34" charset="-127"/>
              </a:rPr>
              <a:t>P</a:t>
            </a:r>
            <a:r>
              <a:rPr lang="en-US" altLang="ko-KR" sz="2200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sz="2200" dirty="0">
                <a:ea typeface="굴림" panose="020B0600000101010101" pitchFamily="34" charset="-127"/>
              </a:rPr>
              <a:t>8</a:t>
            </a:r>
            <a:br>
              <a:rPr lang="en-US" altLang="ko-KR" sz="2200" dirty="0">
                <a:ea typeface="굴림" panose="020B0600000101010101" pitchFamily="34" charset="-127"/>
              </a:rPr>
            </a:br>
            <a:r>
              <a:rPr lang="en-US" altLang="ko-KR" sz="2200" dirty="0">
                <a:ea typeface="굴림" panose="020B0600000101010101" pitchFamily="34" charset="-127"/>
              </a:rPr>
              <a:t>	 </a:t>
            </a:r>
            <a:r>
              <a:rPr lang="en-US" altLang="ko-KR" sz="2200" i="1" dirty="0">
                <a:ea typeface="굴림" panose="020B0600000101010101" pitchFamily="34" charset="-127"/>
              </a:rPr>
              <a:t>P</a:t>
            </a:r>
            <a:r>
              <a:rPr lang="en-US" altLang="ko-KR" sz="2200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sz="2200" dirty="0">
                <a:ea typeface="굴림" panose="020B0600000101010101" pitchFamily="34" charset="-127"/>
              </a:rPr>
              <a:t>68</a:t>
            </a:r>
            <a:br>
              <a:rPr lang="en-US" altLang="ko-KR" sz="2200" dirty="0">
                <a:ea typeface="굴림" panose="020B0600000101010101" pitchFamily="34" charset="-127"/>
              </a:rPr>
            </a:br>
            <a:r>
              <a:rPr lang="en-US" altLang="ko-KR" sz="2200" dirty="0">
                <a:ea typeface="굴림" panose="020B0600000101010101" pitchFamily="34" charset="-127"/>
              </a:rPr>
              <a:t>	 </a:t>
            </a:r>
            <a:r>
              <a:rPr lang="en-US" altLang="ko-KR" sz="2200" i="1" dirty="0">
                <a:ea typeface="굴림" panose="020B0600000101010101" pitchFamily="34" charset="-127"/>
              </a:rPr>
              <a:t>P</a:t>
            </a:r>
            <a:r>
              <a:rPr lang="en-US" altLang="ko-KR" sz="2200" i="1" baseline="-25000" dirty="0">
                <a:ea typeface="굴림" panose="020B0600000101010101" pitchFamily="34" charset="-127"/>
              </a:rPr>
              <a:t>4		  	</a:t>
            </a:r>
            <a:r>
              <a:rPr lang="en-US" altLang="ko-KR" sz="2200" dirty="0">
                <a:ea typeface="굴림" panose="020B0600000101010101" pitchFamily="34" charset="-127"/>
              </a:rPr>
              <a:t>24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marL="457200" lvl="1" indent="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Waiting time for 	</a:t>
            </a:r>
            <a:r>
              <a:rPr lang="en-US" altLang="ko-KR" dirty="0">
                <a:ea typeface="굴림" panose="020B0600000101010101" pitchFamily="34" charset="-127"/>
              </a:rPr>
              <a:t>P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=(68-20)+(112-88)=72					P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=(20-0)=20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	P</a:t>
            </a:r>
            <a:r>
              <a:rPr lang="en-US" altLang="ko-KR" baseline="-25000" dirty="0">
                <a:ea typeface="굴림" panose="020B0600000101010101" pitchFamily="34" charset="-127"/>
              </a:rPr>
              <a:t>3</a:t>
            </a:r>
            <a:r>
              <a:rPr lang="en-US" altLang="ko-KR" dirty="0">
                <a:ea typeface="굴림" panose="020B0600000101010101" pitchFamily="34" charset="-127"/>
              </a:rPr>
              <a:t>=(28-0)+(88-48)+(125-108)=85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	P</a:t>
            </a:r>
            <a:r>
              <a:rPr lang="en-US" altLang="ko-KR" baseline="-25000" dirty="0">
                <a:ea typeface="굴림" panose="020B0600000101010101" pitchFamily="34" charset="-127"/>
              </a:rPr>
              <a:t>4</a:t>
            </a:r>
            <a:r>
              <a:rPr lang="en-US" altLang="ko-KR" dirty="0">
                <a:ea typeface="굴림" panose="020B0600000101010101" pitchFamily="34" charset="-127"/>
              </a:rPr>
              <a:t>=(48-0)+(108-68)=88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waiting time = (72+20+85+88)/4=66¼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completion time = (125+28+153+112)/4 = 104½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Thus, Round-Robin Pros and Cons: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Better for short jobs, Fair (+)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Context-switching time adds up for long jobs (-)</a:t>
            </a:r>
          </a:p>
          <a:p>
            <a:pPr marL="342900" indent="-342900">
              <a:buFontTx/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</p:txBody>
      </p:sp>
      <p:sp>
        <p:nvSpPr>
          <p:cNvPr id="23569" name="Rectangle 6"/>
          <p:cNvSpPr>
            <a:spLocks noChangeArrowheads="1"/>
          </p:cNvSpPr>
          <p:nvPr/>
        </p:nvSpPr>
        <p:spPr bwMode="auto">
          <a:xfrm>
            <a:off x="3048000" y="2452688"/>
            <a:ext cx="564002" cy="609600"/>
          </a:xfrm>
          <a:prstGeom prst="rect">
            <a:avLst/>
          </a:prstGeom>
          <a:solidFill>
            <a:srgbClr val="DFE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Helvetica" panose="020B0604020202020204" pitchFamily="34" charset="0"/>
              </a:rPr>
              <a:t>P</a:t>
            </a:r>
            <a:r>
              <a:rPr lang="en-US" altLang="en-US" sz="2400" b="0" baseline="-25000" dirty="0">
                <a:latin typeface="Helvetica" panose="020B0604020202020204" pitchFamily="34" charset="0"/>
              </a:rPr>
              <a:t>1</a:t>
            </a:r>
            <a:endParaRPr lang="en-US" altLang="en-US" sz="2400" b="0" dirty="0">
              <a:latin typeface="Helvetica" panose="020B0604020202020204" pitchFamily="34" charset="0"/>
            </a:endParaRPr>
          </a:p>
        </p:txBody>
      </p:sp>
      <p:sp>
        <p:nvSpPr>
          <p:cNvPr id="23558" name="Text Box 16"/>
          <p:cNvSpPr txBox="1">
            <a:spLocks noChangeArrowheads="1"/>
          </p:cNvSpPr>
          <p:nvPr/>
        </p:nvSpPr>
        <p:spPr bwMode="auto">
          <a:xfrm>
            <a:off x="2895600" y="3062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23559" name="Text Box 17"/>
          <p:cNvSpPr txBox="1">
            <a:spLocks noChangeArrowheads="1"/>
          </p:cNvSpPr>
          <p:nvPr/>
        </p:nvSpPr>
        <p:spPr bwMode="auto">
          <a:xfrm>
            <a:off x="3365500" y="30622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800" b="0">
                <a:latin typeface="Helvetica" panose="020B0604020202020204" pitchFamily="34" charset="0"/>
              </a:rPr>
              <a:t>20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12002" y="2452688"/>
            <a:ext cx="725048" cy="976312"/>
            <a:chOff x="3612002" y="2452688"/>
            <a:chExt cx="725048" cy="976312"/>
          </a:xfrm>
        </p:grpSpPr>
        <p:sp>
          <p:nvSpPr>
            <p:cNvPr id="23570" name="Rectangle 7"/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3560" name="Text Box 18"/>
            <p:cNvSpPr txBox="1">
              <a:spLocks noChangeArrowheads="1"/>
            </p:cNvSpPr>
            <p:nvPr/>
          </p:nvSpPr>
          <p:spPr bwMode="auto">
            <a:xfrm>
              <a:off x="38989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28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77962" y="2452688"/>
            <a:ext cx="762338" cy="976312"/>
            <a:chOff x="4177962" y="2452688"/>
            <a:chExt cx="762338" cy="976312"/>
          </a:xfrm>
        </p:grpSpPr>
        <p:sp>
          <p:nvSpPr>
            <p:cNvPr id="23571" name="Rectangle 8"/>
            <p:cNvSpPr>
              <a:spLocks noChangeArrowheads="1"/>
            </p:cNvSpPr>
            <p:nvPr/>
          </p:nvSpPr>
          <p:spPr bwMode="auto">
            <a:xfrm>
              <a:off x="417796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1" name="Text Box 19"/>
            <p:cNvSpPr txBox="1">
              <a:spLocks noChangeArrowheads="1"/>
            </p:cNvSpPr>
            <p:nvPr/>
          </p:nvSpPr>
          <p:spPr bwMode="auto">
            <a:xfrm>
              <a:off x="450215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48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41963" y="2452688"/>
            <a:ext cx="814287" cy="976312"/>
            <a:chOff x="4741963" y="2452688"/>
            <a:chExt cx="814287" cy="976312"/>
          </a:xfrm>
        </p:grpSpPr>
        <p:sp>
          <p:nvSpPr>
            <p:cNvPr id="23572" name="Rectangle 9"/>
            <p:cNvSpPr>
              <a:spLocks noChangeArrowheads="1"/>
            </p:cNvSpPr>
            <p:nvPr/>
          </p:nvSpPr>
          <p:spPr bwMode="auto">
            <a:xfrm>
              <a:off x="4741963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3562" name="Text Box 20"/>
            <p:cNvSpPr txBox="1">
              <a:spLocks noChangeArrowheads="1"/>
            </p:cNvSpPr>
            <p:nvPr/>
          </p:nvSpPr>
          <p:spPr bwMode="auto">
            <a:xfrm>
              <a:off x="51181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68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05965" y="2452688"/>
            <a:ext cx="783685" cy="976312"/>
            <a:chOff x="5305965" y="2452688"/>
            <a:chExt cx="783685" cy="976312"/>
          </a:xfrm>
        </p:grpSpPr>
        <p:sp>
          <p:nvSpPr>
            <p:cNvPr id="23573" name="Rectangle 10"/>
            <p:cNvSpPr>
              <a:spLocks noChangeArrowheads="1"/>
            </p:cNvSpPr>
            <p:nvPr/>
          </p:nvSpPr>
          <p:spPr bwMode="auto">
            <a:xfrm>
              <a:off x="5305965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56515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88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69967" y="2452688"/>
            <a:ext cx="816583" cy="976312"/>
            <a:chOff x="5869967" y="2452688"/>
            <a:chExt cx="816583" cy="976312"/>
          </a:xfrm>
        </p:grpSpPr>
        <p:sp>
          <p:nvSpPr>
            <p:cNvPr id="23574" name="Rectangle 11"/>
            <p:cNvSpPr>
              <a:spLocks noChangeArrowheads="1"/>
            </p:cNvSpPr>
            <p:nvPr/>
          </p:nvSpPr>
          <p:spPr bwMode="auto">
            <a:xfrm>
              <a:off x="5869967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4" name="Text Box 22"/>
            <p:cNvSpPr txBox="1">
              <a:spLocks noChangeArrowheads="1"/>
            </p:cNvSpPr>
            <p:nvPr/>
          </p:nvSpPr>
          <p:spPr bwMode="auto">
            <a:xfrm>
              <a:off x="61214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108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33968" y="2452688"/>
            <a:ext cx="2513182" cy="976312"/>
            <a:chOff x="6433968" y="2452688"/>
            <a:chExt cx="2513182" cy="976312"/>
          </a:xfrm>
        </p:grpSpPr>
        <p:sp>
          <p:nvSpPr>
            <p:cNvPr id="23575" name="Rectangle 12"/>
            <p:cNvSpPr>
              <a:spLocks noChangeArrowheads="1"/>
            </p:cNvSpPr>
            <p:nvPr/>
          </p:nvSpPr>
          <p:spPr bwMode="auto">
            <a:xfrm>
              <a:off x="6433968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3576" name="Rectangle 13"/>
            <p:cNvSpPr>
              <a:spLocks noChangeArrowheads="1"/>
            </p:cNvSpPr>
            <p:nvPr/>
          </p:nvSpPr>
          <p:spPr bwMode="auto">
            <a:xfrm>
              <a:off x="6997970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3577" name="Rectangle 14"/>
            <p:cNvSpPr>
              <a:spLocks noChangeArrowheads="1"/>
            </p:cNvSpPr>
            <p:nvPr/>
          </p:nvSpPr>
          <p:spPr bwMode="auto">
            <a:xfrm>
              <a:off x="756197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78" name="Rectangle 15"/>
            <p:cNvSpPr>
              <a:spLocks noChangeArrowheads="1"/>
            </p:cNvSpPr>
            <p:nvPr/>
          </p:nvSpPr>
          <p:spPr bwMode="auto">
            <a:xfrm>
              <a:off x="8125973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5" name="Text Box 23"/>
            <p:cNvSpPr txBox="1">
              <a:spLocks noChangeArrowheads="1"/>
            </p:cNvSpPr>
            <p:nvPr/>
          </p:nvSpPr>
          <p:spPr bwMode="auto">
            <a:xfrm>
              <a:off x="67310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112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72644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125</a:t>
              </a: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78486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145</a:t>
              </a:r>
            </a:p>
          </p:txBody>
        </p:sp>
        <p:sp>
          <p:nvSpPr>
            <p:cNvPr id="23568" name="Text Box 26"/>
            <p:cNvSpPr txBox="1">
              <a:spLocks noChangeArrowheads="1"/>
            </p:cNvSpPr>
            <p:nvPr/>
          </p:nvSpPr>
          <p:spPr bwMode="auto">
            <a:xfrm>
              <a:off x="83820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153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931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2667000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Round-Robin Discussion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762000"/>
            <a:ext cx="8796337" cy="6096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do you choose time slice?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What if too big?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Response time suffers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What if infinite 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)?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Get back FIFO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What if time slice too small?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Throughput suffers!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Actual choices of 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timeslice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Initially, UNIX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timeslice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one second: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Worked ok when UNIX was used by one or two people.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What if three compilations going on? 3 seconds to echo each keystroke!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Need to balance short-job performance and long-job throughput: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Typical time slice today is between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10ms – 100ms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Typical context-switching overhead is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0.1ms – 1ms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Roughly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1%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overhead due to context-switching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ko-KR" altLang="en-US" sz="2400" dirty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9764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Comparisons between FCFS and Round Robin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685800"/>
            <a:ext cx="88392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Assuming zero-cost context-switching time, is RR always better than FCFS?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Simple example:</a:t>
            </a:r>
            <a:r>
              <a:rPr lang="en-US" altLang="ko-KR" sz="2000" dirty="0">
                <a:ea typeface="굴림" panose="020B0600000101010101" pitchFamily="34" charset="-127"/>
              </a:rPr>
              <a:t> 	10 jobs, each take 100s of CPU time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RR scheduler quantum of 1s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All jobs start at the same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Completion Times: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Both RR and FCFS finish at the same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response time is much worse under RR!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Bad when all jobs same length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Also: Cache state must be shared between all jobs with RR but can be devoted to each job with FIFO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Total time for RR longer even for zero-cost switch!</a:t>
            </a:r>
          </a:p>
        </p:txBody>
      </p:sp>
      <p:graphicFrame>
        <p:nvGraphicFramePr>
          <p:cNvPr id="592938" name="Group 4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9296857"/>
              </p:ext>
            </p:extLst>
          </p:nvPr>
        </p:nvGraphicFramePr>
        <p:xfrm>
          <a:off x="3657600" y="2209800"/>
          <a:ext cx="3733800" cy="219440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Job #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FIFO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RR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992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999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76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Monitor: Why “while()”?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3205163"/>
            <a:ext cx="2514600" cy="2586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RemoveFromQueue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 {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lock.Acquire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if (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queue.isEmpty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()) {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dataready.wait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(&amp;lock); 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}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item =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queue.dequeue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 </a:t>
            </a:r>
            <a:br>
              <a:rPr lang="en-US" altLang="ko-KR" sz="1800" dirty="0">
                <a:latin typeface="Arial Narrow"/>
                <a:ea typeface="굴림" charset="0"/>
                <a:cs typeface="Arial Narrow"/>
              </a:rPr>
            </a:b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</a:t>
            </a:r>
            <a:r>
              <a:rPr lang="en-US" altLang="ko-KR" sz="1800" dirty="0" err="1">
                <a:latin typeface="Arial Narrow"/>
                <a:ea typeface="굴림" charset="0"/>
                <a:cs typeface="Arial Narrow"/>
              </a:rPr>
              <a:t>lock.Release</a:t>
            </a: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();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  return(item);</a:t>
            </a:r>
          </a:p>
          <a:p>
            <a:pPr>
              <a:defRPr/>
            </a:pPr>
            <a:r>
              <a:rPr lang="en-US" altLang="ko-KR" sz="1800" dirty="0">
                <a:latin typeface="Arial Narrow"/>
                <a:ea typeface="굴림" charset="0"/>
                <a:cs typeface="Arial Narrow"/>
              </a:rPr>
              <a:t>}</a:t>
            </a:r>
          </a:p>
        </p:txBody>
      </p:sp>
      <p:sp>
        <p:nvSpPr>
          <p:cNvPr id="17411" name="TextBox 14"/>
          <p:cNvSpPr txBox="1">
            <a:spLocks noChangeArrowheads="1"/>
          </p:cNvSpPr>
          <p:nvPr/>
        </p:nvSpPr>
        <p:spPr bwMode="auto">
          <a:xfrm>
            <a:off x="914400" y="2805113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T1 (</a:t>
            </a:r>
            <a:r>
              <a:rPr lang="en-US" sz="2000" b="0">
                <a:solidFill>
                  <a:srgbClr val="FF0000"/>
                </a:solidFill>
                <a:latin typeface="Helvetica" charset="0"/>
                <a:cs typeface="Helvetica" charset="0"/>
              </a:rPr>
              <a:t>Waiting</a:t>
            </a:r>
            <a:r>
              <a:rPr lang="en-US" sz="2000" b="0">
                <a:latin typeface="Helvetica" charset="0"/>
                <a:cs typeface="Helvetica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57200" y="4114800"/>
            <a:ext cx="2514600" cy="304800"/>
          </a:xfrm>
          <a:prstGeom prst="rect">
            <a:avLst/>
          </a:prstGeom>
          <a:noFill/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17413" name="Rounded Rectangle 15"/>
          <p:cNvSpPr>
            <a:spLocks noChangeArrowheads="1"/>
          </p:cNvSpPr>
          <p:nvPr/>
        </p:nvSpPr>
        <p:spPr bwMode="auto">
          <a:xfrm>
            <a:off x="32004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7414" name="TextBox 16"/>
          <p:cNvSpPr txBox="1">
            <a:spLocks noChangeArrowheads="1"/>
          </p:cNvSpPr>
          <p:nvPr/>
        </p:nvSpPr>
        <p:spPr bwMode="auto">
          <a:xfrm>
            <a:off x="3243263" y="1201738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lock: </a:t>
            </a:r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FREE</a:t>
            </a:r>
          </a:p>
        </p:txBody>
      </p:sp>
      <p:sp>
        <p:nvSpPr>
          <p:cNvPr id="17415" name="TextBox 19"/>
          <p:cNvSpPr txBox="1">
            <a:spLocks noChangeArrowheads="1"/>
          </p:cNvSpPr>
          <p:nvPr/>
        </p:nvSpPr>
        <p:spPr bwMode="auto">
          <a:xfrm>
            <a:off x="3200400" y="1639888"/>
            <a:ext cx="1211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dataready</a:t>
            </a:r>
          </a:p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queue</a:t>
            </a:r>
          </a:p>
        </p:txBody>
      </p:sp>
      <p:cxnSp>
        <p:nvCxnSpPr>
          <p:cNvPr id="17416" name="Straight Arrow Connector 20"/>
          <p:cNvCxnSpPr>
            <a:cxnSpLocks noChangeShapeType="1"/>
          </p:cNvCxnSpPr>
          <p:nvPr/>
        </p:nvCxnSpPr>
        <p:spPr bwMode="auto">
          <a:xfrm flipV="1">
            <a:off x="4475163" y="1976438"/>
            <a:ext cx="312737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17" name="TextBox 21"/>
          <p:cNvSpPr txBox="1">
            <a:spLocks noChangeArrowheads="1"/>
          </p:cNvSpPr>
          <p:nvPr/>
        </p:nvSpPr>
        <p:spPr bwMode="auto">
          <a:xfrm>
            <a:off x="4787900" y="17526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solidFill>
                  <a:srgbClr val="FF0000"/>
                </a:solidFill>
                <a:latin typeface="Helvetica" charset="0"/>
                <a:cs typeface="Helvetica" charset="0"/>
              </a:rPr>
              <a:t>T1</a:t>
            </a:r>
          </a:p>
        </p:txBody>
      </p:sp>
      <p:sp>
        <p:nvSpPr>
          <p:cNvPr id="17418" name="Freeform 25"/>
          <p:cNvSpPr>
            <a:spLocks/>
          </p:cNvSpPr>
          <p:nvPr/>
        </p:nvSpPr>
        <p:spPr bwMode="auto">
          <a:xfrm>
            <a:off x="681038" y="1592263"/>
            <a:ext cx="1681162" cy="460375"/>
          </a:xfrm>
          <a:custGeom>
            <a:avLst/>
            <a:gdLst>
              <a:gd name="T0" fmla="*/ 1683809 w 1680633"/>
              <a:gd name="T1" fmla="*/ 0 h 461434"/>
              <a:gd name="T2" fmla="*/ 0 w 1680633"/>
              <a:gd name="T3" fmla="*/ 4174 h 461434"/>
              <a:gd name="T4" fmla="*/ 0 w 1680633"/>
              <a:gd name="T5" fmla="*/ 455116 h 461434"/>
              <a:gd name="T6" fmla="*/ 1666844 w 1680633"/>
              <a:gd name="T7" fmla="*/ 455116 h 4614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0633" h="461434">
                <a:moveTo>
                  <a:pt x="1680633" y="0"/>
                </a:moveTo>
                <a:lnTo>
                  <a:pt x="0" y="4234"/>
                </a:lnTo>
                <a:lnTo>
                  <a:pt x="0" y="461434"/>
                </a:lnTo>
                <a:lnTo>
                  <a:pt x="1663700" y="46143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419" name="TextBox 26"/>
          <p:cNvSpPr txBox="1">
            <a:spLocks noChangeArrowheads="1"/>
          </p:cNvSpPr>
          <p:nvPr/>
        </p:nvSpPr>
        <p:spPr bwMode="auto">
          <a:xfrm>
            <a:off x="528638" y="12001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</a:t>
            </a:r>
          </a:p>
        </p:txBody>
      </p:sp>
      <p:sp>
        <p:nvSpPr>
          <p:cNvPr id="17420" name="TextBox 27"/>
          <p:cNvSpPr txBox="1">
            <a:spLocks noChangeArrowheads="1"/>
          </p:cNvSpPr>
          <p:nvPr/>
        </p:nvSpPr>
        <p:spPr bwMode="auto">
          <a:xfrm>
            <a:off x="3227388" y="685800"/>
            <a:ext cx="1039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Monitor</a:t>
            </a:r>
          </a:p>
        </p:txBody>
      </p:sp>
      <p:sp>
        <p:nvSpPr>
          <p:cNvPr id="17421" name="Rounded Rectangle 28"/>
          <p:cNvSpPr>
            <a:spLocks noChangeArrowheads="1"/>
          </p:cNvSpPr>
          <p:nvPr/>
        </p:nvSpPr>
        <p:spPr bwMode="auto">
          <a:xfrm>
            <a:off x="2286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7422" name="TextBox 29"/>
          <p:cNvSpPr txBox="1">
            <a:spLocks noChangeArrowheads="1"/>
          </p:cNvSpPr>
          <p:nvPr/>
        </p:nvSpPr>
        <p:spPr bwMode="auto">
          <a:xfrm>
            <a:off x="228600" y="685800"/>
            <a:ext cx="228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App. Shared State</a:t>
            </a:r>
          </a:p>
        </p:txBody>
      </p:sp>
      <p:sp>
        <p:nvSpPr>
          <p:cNvPr id="17423" name="Rounded Rectangle 30"/>
          <p:cNvSpPr>
            <a:spLocks noChangeArrowheads="1"/>
          </p:cNvSpPr>
          <p:nvPr/>
        </p:nvSpPr>
        <p:spPr bwMode="auto">
          <a:xfrm>
            <a:off x="6172200" y="1066800"/>
            <a:ext cx="2819400" cy="1447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7424" name="TextBox 31"/>
          <p:cNvSpPr txBox="1">
            <a:spLocks noChangeArrowheads="1"/>
          </p:cNvSpPr>
          <p:nvPr/>
        </p:nvSpPr>
        <p:spPr bwMode="auto">
          <a:xfrm>
            <a:off x="6172200" y="609600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CPU State</a:t>
            </a:r>
          </a:p>
        </p:txBody>
      </p:sp>
      <p:sp>
        <p:nvSpPr>
          <p:cNvPr id="17425" name="TextBox 32"/>
          <p:cNvSpPr txBox="1">
            <a:spLocks noChangeArrowheads="1"/>
          </p:cNvSpPr>
          <p:nvPr/>
        </p:nvSpPr>
        <p:spPr bwMode="auto">
          <a:xfrm>
            <a:off x="6172200" y="1120775"/>
            <a:ext cx="19478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Running: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Ready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queue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 NULL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…</a:t>
            </a:r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800600" y="2209800"/>
            <a:ext cx="3200400" cy="1447800"/>
          </a:xfrm>
          <a:prstGeom prst="wedgeRoundRectCallout">
            <a:avLst>
              <a:gd name="adj1" fmla="val -39486"/>
              <a:gd name="adj2" fmla="val -91009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  <a:cs typeface="Helvetica" charset="0"/>
              </a:rPr>
              <a:t>wait(&amp;lock) puts thread on dataready queue and releases lock</a:t>
            </a:r>
          </a:p>
        </p:txBody>
      </p:sp>
    </p:spTree>
    <p:extLst>
      <p:ext uri="{BB962C8B-B14F-4D97-AF65-F5344CB8AC3E}">
        <p14:creationId xmlns:p14="http://schemas.microsoft.com/office/powerpoint/2010/main" val="1424633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502"/>
          <p:cNvGrpSpPr>
            <a:grpSpLocks/>
          </p:cNvGrpSpPr>
          <p:nvPr/>
        </p:nvGrpSpPr>
        <p:grpSpPr bwMode="auto">
          <a:xfrm>
            <a:off x="1752600" y="4386263"/>
            <a:ext cx="6858000" cy="2166937"/>
            <a:chOff x="1104" y="2763"/>
            <a:chExt cx="4320" cy="1365"/>
          </a:xfrm>
        </p:grpSpPr>
        <p:sp>
          <p:nvSpPr>
            <p:cNvPr id="26835" name="Rectangle 104"/>
            <p:cNvSpPr>
              <a:spLocks noChangeArrowheads="1"/>
            </p:cNvSpPr>
            <p:nvPr/>
          </p:nvSpPr>
          <p:spPr bwMode="auto">
            <a:xfrm>
              <a:off x="4711" y="393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6" name="Rectangle 103"/>
            <p:cNvSpPr>
              <a:spLocks noChangeArrowheads="1"/>
            </p:cNvSpPr>
            <p:nvPr/>
          </p:nvSpPr>
          <p:spPr bwMode="auto">
            <a:xfrm>
              <a:off x="4032" y="393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7" name="Rectangle 102"/>
            <p:cNvSpPr>
              <a:spLocks noChangeArrowheads="1"/>
            </p:cNvSpPr>
            <p:nvPr/>
          </p:nvSpPr>
          <p:spPr bwMode="auto">
            <a:xfrm>
              <a:off x="3360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8" name="Rectangle 101"/>
            <p:cNvSpPr>
              <a:spLocks noChangeArrowheads="1"/>
            </p:cNvSpPr>
            <p:nvPr/>
          </p:nvSpPr>
          <p:spPr bwMode="auto">
            <a:xfrm>
              <a:off x="2688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9" name="Rectangle 100"/>
            <p:cNvSpPr>
              <a:spLocks noChangeArrowheads="1"/>
            </p:cNvSpPr>
            <p:nvPr/>
          </p:nvSpPr>
          <p:spPr bwMode="auto">
            <a:xfrm>
              <a:off x="2112" y="393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0" name="Rectangle 99"/>
            <p:cNvSpPr>
              <a:spLocks noChangeArrowheads="1"/>
            </p:cNvSpPr>
            <p:nvPr/>
          </p:nvSpPr>
          <p:spPr bwMode="auto">
            <a:xfrm>
              <a:off x="1104" y="393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1" name="Rectangle 62"/>
            <p:cNvSpPr>
              <a:spLocks noChangeArrowheads="1"/>
            </p:cNvSpPr>
            <p:nvPr/>
          </p:nvSpPr>
          <p:spPr bwMode="auto">
            <a:xfrm>
              <a:off x="4711" y="276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2" name="Rectangle 61"/>
            <p:cNvSpPr>
              <a:spLocks noChangeArrowheads="1"/>
            </p:cNvSpPr>
            <p:nvPr/>
          </p:nvSpPr>
          <p:spPr bwMode="auto">
            <a:xfrm>
              <a:off x="4032" y="276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3" name="Rectangle 60"/>
            <p:cNvSpPr>
              <a:spLocks noChangeArrowheads="1"/>
            </p:cNvSpPr>
            <p:nvPr/>
          </p:nvSpPr>
          <p:spPr bwMode="auto">
            <a:xfrm>
              <a:off x="3360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4" name="Rectangle 59"/>
            <p:cNvSpPr>
              <a:spLocks noChangeArrowheads="1"/>
            </p:cNvSpPr>
            <p:nvPr/>
          </p:nvSpPr>
          <p:spPr bwMode="auto">
            <a:xfrm>
              <a:off x="2688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5" name="Rectangle 58"/>
            <p:cNvSpPr>
              <a:spLocks noChangeArrowheads="1"/>
            </p:cNvSpPr>
            <p:nvPr/>
          </p:nvSpPr>
          <p:spPr bwMode="auto">
            <a:xfrm>
              <a:off x="2112" y="276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6" name="Rectangle 57"/>
            <p:cNvSpPr>
              <a:spLocks noChangeArrowheads="1"/>
            </p:cNvSpPr>
            <p:nvPr/>
          </p:nvSpPr>
          <p:spPr bwMode="auto">
            <a:xfrm>
              <a:off x="1104" y="276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7" name="Rectangle 97"/>
            <p:cNvSpPr>
              <a:spLocks noChangeArrowheads="1"/>
            </p:cNvSpPr>
            <p:nvPr/>
          </p:nvSpPr>
          <p:spPr bwMode="auto">
            <a:xfrm>
              <a:off x="4711" y="373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8" name="Rectangle 96"/>
            <p:cNvSpPr>
              <a:spLocks noChangeArrowheads="1"/>
            </p:cNvSpPr>
            <p:nvPr/>
          </p:nvSpPr>
          <p:spPr bwMode="auto">
            <a:xfrm>
              <a:off x="4032" y="373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9" name="Rectangle 95"/>
            <p:cNvSpPr>
              <a:spLocks noChangeArrowheads="1"/>
            </p:cNvSpPr>
            <p:nvPr/>
          </p:nvSpPr>
          <p:spPr bwMode="auto">
            <a:xfrm>
              <a:off x="3360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0" name="Rectangle 94"/>
            <p:cNvSpPr>
              <a:spLocks noChangeArrowheads="1"/>
            </p:cNvSpPr>
            <p:nvPr/>
          </p:nvSpPr>
          <p:spPr bwMode="auto">
            <a:xfrm>
              <a:off x="2688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1" name="Rectangle 93"/>
            <p:cNvSpPr>
              <a:spLocks noChangeArrowheads="1"/>
            </p:cNvSpPr>
            <p:nvPr/>
          </p:nvSpPr>
          <p:spPr bwMode="auto">
            <a:xfrm>
              <a:off x="2112" y="373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2" name="Rectangle 92"/>
            <p:cNvSpPr>
              <a:spLocks noChangeArrowheads="1"/>
            </p:cNvSpPr>
            <p:nvPr/>
          </p:nvSpPr>
          <p:spPr bwMode="auto">
            <a:xfrm>
              <a:off x="1104" y="373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3" name="Rectangle 90"/>
            <p:cNvSpPr>
              <a:spLocks noChangeArrowheads="1"/>
            </p:cNvSpPr>
            <p:nvPr/>
          </p:nvSpPr>
          <p:spPr bwMode="auto">
            <a:xfrm>
              <a:off x="4711" y="354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4" name="Rectangle 89"/>
            <p:cNvSpPr>
              <a:spLocks noChangeArrowheads="1"/>
            </p:cNvSpPr>
            <p:nvPr/>
          </p:nvSpPr>
          <p:spPr bwMode="auto">
            <a:xfrm>
              <a:off x="4032" y="354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5" name="Rectangle 88"/>
            <p:cNvSpPr>
              <a:spLocks noChangeArrowheads="1"/>
            </p:cNvSpPr>
            <p:nvPr/>
          </p:nvSpPr>
          <p:spPr bwMode="auto">
            <a:xfrm>
              <a:off x="3360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6" name="Rectangle 87"/>
            <p:cNvSpPr>
              <a:spLocks noChangeArrowheads="1"/>
            </p:cNvSpPr>
            <p:nvPr/>
          </p:nvSpPr>
          <p:spPr bwMode="auto">
            <a:xfrm>
              <a:off x="2688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7" name="Rectangle 86"/>
            <p:cNvSpPr>
              <a:spLocks noChangeArrowheads="1"/>
            </p:cNvSpPr>
            <p:nvPr/>
          </p:nvSpPr>
          <p:spPr bwMode="auto">
            <a:xfrm>
              <a:off x="2112" y="354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8" name="Rectangle 85"/>
            <p:cNvSpPr>
              <a:spLocks noChangeArrowheads="1"/>
            </p:cNvSpPr>
            <p:nvPr/>
          </p:nvSpPr>
          <p:spPr bwMode="auto">
            <a:xfrm>
              <a:off x="1104" y="354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9" name="Rectangle 83"/>
            <p:cNvSpPr>
              <a:spLocks noChangeArrowheads="1"/>
            </p:cNvSpPr>
            <p:nvPr/>
          </p:nvSpPr>
          <p:spPr bwMode="auto">
            <a:xfrm>
              <a:off x="4711" y="334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0" name="Rectangle 82"/>
            <p:cNvSpPr>
              <a:spLocks noChangeArrowheads="1"/>
            </p:cNvSpPr>
            <p:nvPr/>
          </p:nvSpPr>
          <p:spPr bwMode="auto">
            <a:xfrm>
              <a:off x="4032" y="334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1" name="Rectangle 81"/>
            <p:cNvSpPr>
              <a:spLocks noChangeArrowheads="1"/>
            </p:cNvSpPr>
            <p:nvPr/>
          </p:nvSpPr>
          <p:spPr bwMode="auto">
            <a:xfrm>
              <a:off x="3360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2" name="Rectangle 80"/>
            <p:cNvSpPr>
              <a:spLocks noChangeArrowheads="1"/>
            </p:cNvSpPr>
            <p:nvPr/>
          </p:nvSpPr>
          <p:spPr bwMode="auto">
            <a:xfrm>
              <a:off x="2688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3" name="Rectangle 79"/>
            <p:cNvSpPr>
              <a:spLocks noChangeArrowheads="1"/>
            </p:cNvSpPr>
            <p:nvPr/>
          </p:nvSpPr>
          <p:spPr bwMode="auto">
            <a:xfrm>
              <a:off x="2112" y="334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4" name="Rectangle 78"/>
            <p:cNvSpPr>
              <a:spLocks noChangeArrowheads="1"/>
            </p:cNvSpPr>
            <p:nvPr/>
          </p:nvSpPr>
          <p:spPr bwMode="auto">
            <a:xfrm>
              <a:off x="1104" y="334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5" name="Rectangle 76"/>
            <p:cNvSpPr>
              <a:spLocks noChangeArrowheads="1"/>
            </p:cNvSpPr>
            <p:nvPr/>
          </p:nvSpPr>
          <p:spPr bwMode="auto">
            <a:xfrm>
              <a:off x="4711" y="315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6" name="Rectangle 75"/>
            <p:cNvSpPr>
              <a:spLocks noChangeArrowheads="1"/>
            </p:cNvSpPr>
            <p:nvPr/>
          </p:nvSpPr>
          <p:spPr bwMode="auto">
            <a:xfrm>
              <a:off x="4032" y="315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7" name="Rectangle 74"/>
            <p:cNvSpPr>
              <a:spLocks noChangeArrowheads="1"/>
            </p:cNvSpPr>
            <p:nvPr/>
          </p:nvSpPr>
          <p:spPr bwMode="auto">
            <a:xfrm>
              <a:off x="3360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8" name="Rectangle 73"/>
            <p:cNvSpPr>
              <a:spLocks noChangeArrowheads="1"/>
            </p:cNvSpPr>
            <p:nvPr/>
          </p:nvSpPr>
          <p:spPr bwMode="auto">
            <a:xfrm>
              <a:off x="2688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9" name="Rectangle 72"/>
            <p:cNvSpPr>
              <a:spLocks noChangeArrowheads="1"/>
            </p:cNvSpPr>
            <p:nvPr/>
          </p:nvSpPr>
          <p:spPr bwMode="auto">
            <a:xfrm>
              <a:off x="2112" y="315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0" name="Rectangle 71"/>
            <p:cNvSpPr>
              <a:spLocks noChangeArrowheads="1"/>
            </p:cNvSpPr>
            <p:nvPr/>
          </p:nvSpPr>
          <p:spPr bwMode="auto">
            <a:xfrm>
              <a:off x="1104" y="315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1" name="Rectangle 69"/>
            <p:cNvSpPr>
              <a:spLocks noChangeArrowheads="1"/>
            </p:cNvSpPr>
            <p:nvPr/>
          </p:nvSpPr>
          <p:spPr bwMode="auto">
            <a:xfrm>
              <a:off x="4711" y="295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2" name="Rectangle 68"/>
            <p:cNvSpPr>
              <a:spLocks noChangeArrowheads="1"/>
            </p:cNvSpPr>
            <p:nvPr/>
          </p:nvSpPr>
          <p:spPr bwMode="auto">
            <a:xfrm>
              <a:off x="4032" y="295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3" name="Rectangle 67"/>
            <p:cNvSpPr>
              <a:spLocks noChangeArrowheads="1"/>
            </p:cNvSpPr>
            <p:nvPr/>
          </p:nvSpPr>
          <p:spPr bwMode="auto">
            <a:xfrm>
              <a:off x="3360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4" name="Rectangle 66"/>
            <p:cNvSpPr>
              <a:spLocks noChangeArrowheads="1"/>
            </p:cNvSpPr>
            <p:nvPr/>
          </p:nvSpPr>
          <p:spPr bwMode="auto">
            <a:xfrm>
              <a:off x="2688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5" name="Rectangle 65"/>
            <p:cNvSpPr>
              <a:spLocks noChangeArrowheads="1"/>
            </p:cNvSpPr>
            <p:nvPr/>
          </p:nvSpPr>
          <p:spPr bwMode="auto">
            <a:xfrm>
              <a:off x="2112" y="295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6" name="Rectangle 64"/>
            <p:cNvSpPr>
              <a:spLocks noChangeArrowheads="1"/>
            </p:cNvSpPr>
            <p:nvPr/>
          </p:nvSpPr>
          <p:spPr bwMode="auto">
            <a:xfrm>
              <a:off x="1104" y="295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6627" name="Group 501"/>
          <p:cNvGrpSpPr>
            <a:grpSpLocks/>
          </p:cNvGrpSpPr>
          <p:nvPr/>
        </p:nvGrpSpPr>
        <p:grpSpPr bwMode="auto">
          <a:xfrm>
            <a:off x="1752600" y="2219325"/>
            <a:ext cx="6858000" cy="2166938"/>
            <a:chOff x="1104" y="1398"/>
            <a:chExt cx="4320" cy="1365"/>
          </a:xfrm>
        </p:grpSpPr>
        <p:sp>
          <p:nvSpPr>
            <p:cNvPr id="26793" name="Rectangle 55"/>
            <p:cNvSpPr>
              <a:spLocks noChangeArrowheads="1"/>
            </p:cNvSpPr>
            <p:nvPr/>
          </p:nvSpPr>
          <p:spPr bwMode="auto">
            <a:xfrm>
              <a:off x="4711" y="256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4" name="Rectangle 54"/>
            <p:cNvSpPr>
              <a:spLocks noChangeArrowheads="1"/>
            </p:cNvSpPr>
            <p:nvPr/>
          </p:nvSpPr>
          <p:spPr bwMode="auto">
            <a:xfrm>
              <a:off x="4032" y="256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5" name="Rectangle 53"/>
            <p:cNvSpPr>
              <a:spLocks noChangeArrowheads="1"/>
            </p:cNvSpPr>
            <p:nvPr/>
          </p:nvSpPr>
          <p:spPr bwMode="auto">
            <a:xfrm>
              <a:off x="3360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6" name="Rectangle 52"/>
            <p:cNvSpPr>
              <a:spLocks noChangeArrowheads="1"/>
            </p:cNvSpPr>
            <p:nvPr/>
          </p:nvSpPr>
          <p:spPr bwMode="auto">
            <a:xfrm>
              <a:off x="2688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7" name="Rectangle 51"/>
            <p:cNvSpPr>
              <a:spLocks noChangeArrowheads="1"/>
            </p:cNvSpPr>
            <p:nvPr/>
          </p:nvSpPr>
          <p:spPr bwMode="auto">
            <a:xfrm>
              <a:off x="2112" y="256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8" name="Rectangle 50"/>
            <p:cNvSpPr>
              <a:spLocks noChangeArrowheads="1"/>
            </p:cNvSpPr>
            <p:nvPr/>
          </p:nvSpPr>
          <p:spPr bwMode="auto">
            <a:xfrm>
              <a:off x="1104" y="256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9" name="Rectangle 48"/>
            <p:cNvSpPr>
              <a:spLocks noChangeArrowheads="1"/>
            </p:cNvSpPr>
            <p:nvPr/>
          </p:nvSpPr>
          <p:spPr bwMode="auto">
            <a:xfrm>
              <a:off x="4711" y="237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 </a:t>
              </a:r>
            </a:p>
          </p:txBody>
        </p:sp>
        <p:sp>
          <p:nvSpPr>
            <p:cNvPr id="26800" name="Rectangle 47"/>
            <p:cNvSpPr>
              <a:spLocks noChangeArrowheads="1"/>
            </p:cNvSpPr>
            <p:nvPr/>
          </p:nvSpPr>
          <p:spPr bwMode="auto">
            <a:xfrm>
              <a:off x="4032" y="237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1" name="Rectangle 46"/>
            <p:cNvSpPr>
              <a:spLocks noChangeArrowheads="1"/>
            </p:cNvSpPr>
            <p:nvPr/>
          </p:nvSpPr>
          <p:spPr bwMode="auto">
            <a:xfrm>
              <a:off x="3360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2" name="Rectangle 45"/>
            <p:cNvSpPr>
              <a:spLocks noChangeArrowheads="1"/>
            </p:cNvSpPr>
            <p:nvPr/>
          </p:nvSpPr>
          <p:spPr bwMode="auto">
            <a:xfrm>
              <a:off x="2688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3" name="Rectangle 44"/>
            <p:cNvSpPr>
              <a:spLocks noChangeArrowheads="1"/>
            </p:cNvSpPr>
            <p:nvPr/>
          </p:nvSpPr>
          <p:spPr bwMode="auto">
            <a:xfrm>
              <a:off x="2112" y="237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4" name="Rectangle 43"/>
            <p:cNvSpPr>
              <a:spLocks noChangeArrowheads="1"/>
            </p:cNvSpPr>
            <p:nvPr/>
          </p:nvSpPr>
          <p:spPr bwMode="auto">
            <a:xfrm>
              <a:off x="1104" y="237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5" name="Rectangle 41"/>
            <p:cNvSpPr>
              <a:spLocks noChangeArrowheads="1"/>
            </p:cNvSpPr>
            <p:nvPr/>
          </p:nvSpPr>
          <p:spPr bwMode="auto">
            <a:xfrm>
              <a:off x="4711" y="217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6" name="Rectangle 40"/>
            <p:cNvSpPr>
              <a:spLocks noChangeArrowheads="1"/>
            </p:cNvSpPr>
            <p:nvPr/>
          </p:nvSpPr>
          <p:spPr bwMode="auto">
            <a:xfrm>
              <a:off x="4032" y="217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7" name="Rectangle 39"/>
            <p:cNvSpPr>
              <a:spLocks noChangeArrowheads="1"/>
            </p:cNvSpPr>
            <p:nvPr/>
          </p:nvSpPr>
          <p:spPr bwMode="auto">
            <a:xfrm>
              <a:off x="3360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8" name="Rectangle 38"/>
            <p:cNvSpPr>
              <a:spLocks noChangeArrowheads="1"/>
            </p:cNvSpPr>
            <p:nvPr/>
          </p:nvSpPr>
          <p:spPr bwMode="auto">
            <a:xfrm>
              <a:off x="2688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9" name="Rectangle 37"/>
            <p:cNvSpPr>
              <a:spLocks noChangeArrowheads="1"/>
            </p:cNvSpPr>
            <p:nvPr/>
          </p:nvSpPr>
          <p:spPr bwMode="auto">
            <a:xfrm>
              <a:off x="2112" y="217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0" name="Rectangle 36"/>
            <p:cNvSpPr>
              <a:spLocks noChangeArrowheads="1"/>
            </p:cNvSpPr>
            <p:nvPr/>
          </p:nvSpPr>
          <p:spPr bwMode="auto">
            <a:xfrm>
              <a:off x="1104" y="217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1" name="Rectangle 32"/>
            <p:cNvSpPr>
              <a:spLocks noChangeArrowheads="1"/>
            </p:cNvSpPr>
            <p:nvPr/>
          </p:nvSpPr>
          <p:spPr bwMode="auto">
            <a:xfrm>
              <a:off x="3360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2" name="Rectangle 31"/>
            <p:cNvSpPr>
              <a:spLocks noChangeArrowheads="1"/>
            </p:cNvSpPr>
            <p:nvPr/>
          </p:nvSpPr>
          <p:spPr bwMode="auto">
            <a:xfrm>
              <a:off x="2688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3" name="Rectangle 30"/>
            <p:cNvSpPr>
              <a:spLocks noChangeArrowheads="1"/>
            </p:cNvSpPr>
            <p:nvPr/>
          </p:nvSpPr>
          <p:spPr bwMode="auto">
            <a:xfrm>
              <a:off x="2112" y="198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4" name="Rectangle 29"/>
            <p:cNvSpPr>
              <a:spLocks noChangeArrowheads="1"/>
            </p:cNvSpPr>
            <p:nvPr/>
          </p:nvSpPr>
          <p:spPr bwMode="auto">
            <a:xfrm>
              <a:off x="1104" y="198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5" name="Rectangle 25"/>
            <p:cNvSpPr>
              <a:spLocks noChangeArrowheads="1"/>
            </p:cNvSpPr>
            <p:nvPr/>
          </p:nvSpPr>
          <p:spPr bwMode="auto">
            <a:xfrm>
              <a:off x="3360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6" name="Rectangle 24"/>
            <p:cNvSpPr>
              <a:spLocks noChangeArrowheads="1"/>
            </p:cNvSpPr>
            <p:nvPr/>
          </p:nvSpPr>
          <p:spPr bwMode="auto">
            <a:xfrm>
              <a:off x="2688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7" name="Rectangle 23"/>
            <p:cNvSpPr>
              <a:spLocks noChangeArrowheads="1"/>
            </p:cNvSpPr>
            <p:nvPr/>
          </p:nvSpPr>
          <p:spPr bwMode="auto">
            <a:xfrm>
              <a:off x="2112" y="178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8" name="Rectangle 22"/>
            <p:cNvSpPr>
              <a:spLocks noChangeArrowheads="1"/>
            </p:cNvSpPr>
            <p:nvPr/>
          </p:nvSpPr>
          <p:spPr bwMode="auto">
            <a:xfrm>
              <a:off x="1104" y="178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9" name="Rectangle 33"/>
            <p:cNvSpPr>
              <a:spLocks noChangeArrowheads="1"/>
            </p:cNvSpPr>
            <p:nvPr/>
          </p:nvSpPr>
          <p:spPr bwMode="auto">
            <a:xfrm>
              <a:off x="4032" y="198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0" name="Rectangle 26"/>
            <p:cNvSpPr>
              <a:spLocks noChangeArrowheads="1"/>
            </p:cNvSpPr>
            <p:nvPr/>
          </p:nvSpPr>
          <p:spPr bwMode="auto">
            <a:xfrm>
              <a:off x="4032" y="178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1" name="Rectangle 34"/>
            <p:cNvSpPr>
              <a:spLocks noChangeArrowheads="1"/>
            </p:cNvSpPr>
            <p:nvPr/>
          </p:nvSpPr>
          <p:spPr bwMode="auto">
            <a:xfrm>
              <a:off x="4711" y="198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2" name="Rectangle 27"/>
            <p:cNvSpPr>
              <a:spLocks noChangeArrowheads="1"/>
            </p:cNvSpPr>
            <p:nvPr/>
          </p:nvSpPr>
          <p:spPr bwMode="auto">
            <a:xfrm>
              <a:off x="4711" y="178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3" name="Rectangle 20"/>
            <p:cNvSpPr>
              <a:spLocks noChangeArrowheads="1"/>
            </p:cNvSpPr>
            <p:nvPr/>
          </p:nvSpPr>
          <p:spPr bwMode="auto">
            <a:xfrm>
              <a:off x="4711" y="159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4" name="Rectangle 19"/>
            <p:cNvSpPr>
              <a:spLocks noChangeArrowheads="1"/>
            </p:cNvSpPr>
            <p:nvPr/>
          </p:nvSpPr>
          <p:spPr bwMode="auto">
            <a:xfrm>
              <a:off x="4032" y="159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5" name="Rectangle 18"/>
            <p:cNvSpPr>
              <a:spLocks noChangeArrowheads="1"/>
            </p:cNvSpPr>
            <p:nvPr/>
          </p:nvSpPr>
          <p:spPr bwMode="auto">
            <a:xfrm>
              <a:off x="3360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6" name="Rectangle 17"/>
            <p:cNvSpPr>
              <a:spLocks noChangeArrowheads="1"/>
            </p:cNvSpPr>
            <p:nvPr/>
          </p:nvSpPr>
          <p:spPr bwMode="auto">
            <a:xfrm>
              <a:off x="2688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7" name="Rectangle 16"/>
            <p:cNvSpPr>
              <a:spLocks noChangeArrowheads="1"/>
            </p:cNvSpPr>
            <p:nvPr/>
          </p:nvSpPr>
          <p:spPr bwMode="auto">
            <a:xfrm>
              <a:off x="2112" y="159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8" name="Rectangle 15"/>
            <p:cNvSpPr>
              <a:spLocks noChangeArrowheads="1"/>
            </p:cNvSpPr>
            <p:nvPr/>
          </p:nvSpPr>
          <p:spPr bwMode="auto">
            <a:xfrm>
              <a:off x="1104" y="159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9" name="Rectangle 8"/>
            <p:cNvSpPr>
              <a:spLocks noChangeArrowheads="1"/>
            </p:cNvSpPr>
            <p:nvPr/>
          </p:nvSpPr>
          <p:spPr bwMode="auto">
            <a:xfrm>
              <a:off x="1104" y="139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0" name="Rectangle 9"/>
            <p:cNvSpPr>
              <a:spLocks noChangeArrowheads="1"/>
            </p:cNvSpPr>
            <p:nvPr/>
          </p:nvSpPr>
          <p:spPr bwMode="auto">
            <a:xfrm>
              <a:off x="2112" y="139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1" name="Rectangle 10"/>
            <p:cNvSpPr>
              <a:spLocks noChangeArrowheads="1"/>
            </p:cNvSpPr>
            <p:nvPr/>
          </p:nvSpPr>
          <p:spPr bwMode="auto">
            <a:xfrm>
              <a:off x="2688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2" name="Rectangle 11"/>
            <p:cNvSpPr>
              <a:spLocks noChangeArrowheads="1"/>
            </p:cNvSpPr>
            <p:nvPr/>
          </p:nvSpPr>
          <p:spPr bwMode="auto">
            <a:xfrm>
              <a:off x="3360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3" name="Rectangle 12"/>
            <p:cNvSpPr>
              <a:spLocks noChangeArrowheads="1"/>
            </p:cNvSpPr>
            <p:nvPr/>
          </p:nvSpPr>
          <p:spPr bwMode="auto">
            <a:xfrm>
              <a:off x="4032" y="139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4" name="Rectangle 13"/>
            <p:cNvSpPr>
              <a:spLocks noChangeArrowheads="1"/>
            </p:cNvSpPr>
            <p:nvPr/>
          </p:nvSpPr>
          <p:spPr bwMode="auto">
            <a:xfrm>
              <a:off x="4711" y="139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87250" name="Rectangle 498"/>
          <p:cNvSpPr>
            <a:spLocks noChangeArrowheads="1"/>
          </p:cNvSpPr>
          <p:nvPr/>
        </p:nvSpPr>
        <p:spPr bwMode="auto">
          <a:xfrm>
            <a:off x="1752600" y="2209800"/>
            <a:ext cx="6858000" cy="4343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29" name="Line 129"/>
          <p:cNvSpPr>
            <a:spLocks noChangeShapeType="1"/>
          </p:cNvSpPr>
          <p:nvPr/>
        </p:nvSpPr>
        <p:spPr bwMode="auto">
          <a:xfrm>
            <a:off x="1752600" y="25288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0" name="Line 130"/>
          <p:cNvSpPr>
            <a:spLocks noChangeShapeType="1"/>
          </p:cNvSpPr>
          <p:nvPr/>
        </p:nvSpPr>
        <p:spPr bwMode="auto">
          <a:xfrm>
            <a:off x="1752600" y="28384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1" name="Line 136"/>
          <p:cNvSpPr>
            <a:spLocks noChangeShapeType="1"/>
          </p:cNvSpPr>
          <p:nvPr/>
        </p:nvSpPr>
        <p:spPr bwMode="auto">
          <a:xfrm>
            <a:off x="1752600" y="469582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2" name="Rectangle 146"/>
          <p:cNvSpPr>
            <a:spLocks noChangeArrowheads="1"/>
          </p:cNvSpPr>
          <p:nvPr/>
        </p:nvSpPr>
        <p:spPr bwMode="auto">
          <a:xfrm>
            <a:off x="1752600" y="1890713"/>
            <a:ext cx="16002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Quantum</a:t>
            </a:r>
          </a:p>
        </p:txBody>
      </p:sp>
      <p:sp>
        <p:nvSpPr>
          <p:cNvPr id="26633" name="Rectangle 144"/>
          <p:cNvSpPr>
            <a:spLocks noChangeArrowheads="1"/>
          </p:cNvSpPr>
          <p:nvPr/>
        </p:nvSpPr>
        <p:spPr bwMode="auto">
          <a:xfrm>
            <a:off x="381000" y="1890713"/>
            <a:ext cx="13716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4" name="Rectangle 56"/>
          <p:cNvSpPr>
            <a:spLocks noChangeArrowheads="1"/>
          </p:cNvSpPr>
          <p:nvPr/>
        </p:nvSpPr>
        <p:spPr bwMode="auto">
          <a:xfrm>
            <a:off x="381000" y="4386263"/>
            <a:ext cx="1371600" cy="2166937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0" dirty="0">
                <a:latin typeface="Gill Sans" charset="0"/>
                <a:ea typeface="Gill Sans" charset="0"/>
                <a:cs typeface="Gill Sans" charset="0"/>
              </a:rPr>
              <a:t>Completion</a:t>
            </a:r>
          </a:p>
          <a:p>
            <a:pPr>
              <a:buFontTx/>
              <a:buNone/>
            </a:pPr>
            <a:r>
              <a:rPr lang="en-US" altLang="en-US" sz="1800" b="0" dirty="0"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  <p:sp>
        <p:nvSpPr>
          <p:cNvPr id="26635" name="Rectangle 7"/>
          <p:cNvSpPr>
            <a:spLocks noChangeArrowheads="1"/>
          </p:cNvSpPr>
          <p:nvPr/>
        </p:nvSpPr>
        <p:spPr bwMode="auto">
          <a:xfrm>
            <a:off x="381000" y="2219325"/>
            <a:ext cx="1371600" cy="2166938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Wait</a:t>
            </a:r>
          </a:p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  <p:sp>
        <p:nvSpPr>
          <p:cNvPr id="26636" name="Rectangle 156"/>
          <p:cNvSpPr>
            <a:spLocks noChangeArrowheads="1"/>
          </p:cNvSpPr>
          <p:nvPr/>
        </p:nvSpPr>
        <p:spPr bwMode="auto">
          <a:xfrm>
            <a:off x="7478713" y="1890713"/>
            <a:ext cx="1131887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Average</a:t>
            </a:r>
          </a:p>
        </p:txBody>
      </p:sp>
      <p:sp>
        <p:nvSpPr>
          <p:cNvPr id="26637" name="Rectangle 154"/>
          <p:cNvSpPr>
            <a:spLocks noChangeArrowheads="1"/>
          </p:cNvSpPr>
          <p:nvPr/>
        </p:nvSpPr>
        <p:spPr bwMode="auto">
          <a:xfrm>
            <a:off x="6400800" y="1890713"/>
            <a:ext cx="1077913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4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8" name="Rectangle 152"/>
          <p:cNvSpPr>
            <a:spLocks noChangeArrowheads="1"/>
          </p:cNvSpPr>
          <p:nvPr/>
        </p:nvSpPr>
        <p:spPr bwMode="auto">
          <a:xfrm>
            <a:off x="53340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3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9" name="Rectangle 150"/>
          <p:cNvSpPr>
            <a:spLocks noChangeArrowheads="1"/>
          </p:cNvSpPr>
          <p:nvPr/>
        </p:nvSpPr>
        <p:spPr bwMode="auto">
          <a:xfrm>
            <a:off x="42672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2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0" name="Rectangle 148"/>
          <p:cNvSpPr>
            <a:spLocks noChangeArrowheads="1"/>
          </p:cNvSpPr>
          <p:nvPr/>
        </p:nvSpPr>
        <p:spPr bwMode="auto">
          <a:xfrm>
            <a:off x="3352800" y="1890713"/>
            <a:ext cx="9144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1" name="Line 105"/>
          <p:cNvSpPr>
            <a:spLocks noChangeShapeType="1"/>
          </p:cNvSpPr>
          <p:nvPr/>
        </p:nvSpPr>
        <p:spPr bwMode="auto">
          <a:xfrm>
            <a:off x="381000" y="189071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2" name="Line 141"/>
          <p:cNvSpPr>
            <a:spLocks noChangeShapeType="1"/>
          </p:cNvSpPr>
          <p:nvPr/>
        </p:nvSpPr>
        <p:spPr bwMode="auto">
          <a:xfrm>
            <a:off x="1752600" y="62436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3" name="Line 140"/>
          <p:cNvSpPr>
            <a:spLocks noChangeShapeType="1"/>
          </p:cNvSpPr>
          <p:nvPr/>
        </p:nvSpPr>
        <p:spPr bwMode="auto">
          <a:xfrm>
            <a:off x="1752600" y="59340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4" name="Line 139"/>
          <p:cNvSpPr>
            <a:spLocks noChangeShapeType="1"/>
          </p:cNvSpPr>
          <p:nvPr/>
        </p:nvSpPr>
        <p:spPr bwMode="auto">
          <a:xfrm>
            <a:off x="1752600" y="56245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5" name="Line 138"/>
          <p:cNvSpPr>
            <a:spLocks noChangeShapeType="1"/>
          </p:cNvSpPr>
          <p:nvPr/>
        </p:nvSpPr>
        <p:spPr bwMode="auto">
          <a:xfrm>
            <a:off x="1752600" y="53149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6" name="Line 137"/>
          <p:cNvSpPr>
            <a:spLocks noChangeShapeType="1"/>
          </p:cNvSpPr>
          <p:nvPr/>
        </p:nvSpPr>
        <p:spPr bwMode="auto">
          <a:xfrm>
            <a:off x="1752600" y="50053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7" name="Line 134"/>
          <p:cNvSpPr>
            <a:spLocks noChangeShapeType="1"/>
          </p:cNvSpPr>
          <p:nvPr/>
        </p:nvSpPr>
        <p:spPr bwMode="auto">
          <a:xfrm>
            <a:off x="1752600" y="407670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8" name="Line 133"/>
          <p:cNvSpPr>
            <a:spLocks noChangeShapeType="1"/>
          </p:cNvSpPr>
          <p:nvPr/>
        </p:nvSpPr>
        <p:spPr bwMode="auto">
          <a:xfrm>
            <a:off x="1752600" y="37671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9" name="Line 132"/>
          <p:cNvSpPr>
            <a:spLocks noChangeShapeType="1"/>
          </p:cNvSpPr>
          <p:nvPr/>
        </p:nvSpPr>
        <p:spPr bwMode="auto">
          <a:xfrm>
            <a:off x="1752600" y="34575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0" name="Line 131"/>
          <p:cNvSpPr>
            <a:spLocks noChangeShapeType="1"/>
          </p:cNvSpPr>
          <p:nvPr/>
        </p:nvSpPr>
        <p:spPr bwMode="auto">
          <a:xfrm>
            <a:off x="1752600" y="31480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1" name="Line 119"/>
          <p:cNvSpPr>
            <a:spLocks noChangeShapeType="1"/>
          </p:cNvSpPr>
          <p:nvPr/>
        </p:nvSpPr>
        <p:spPr bwMode="auto">
          <a:xfrm>
            <a:off x="381000" y="6553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2" name="Line 122"/>
          <p:cNvSpPr>
            <a:spLocks noChangeShapeType="1"/>
          </p:cNvSpPr>
          <p:nvPr/>
        </p:nvSpPr>
        <p:spPr bwMode="auto">
          <a:xfrm>
            <a:off x="3352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3" name="Line 123"/>
          <p:cNvSpPr>
            <a:spLocks noChangeShapeType="1"/>
          </p:cNvSpPr>
          <p:nvPr/>
        </p:nvSpPr>
        <p:spPr bwMode="auto">
          <a:xfrm>
            <a:off x="42672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4" name="Line 124"/>
          <p:cNvSpPr>
            <a:spLocks noChangeShapeType="1"/>
          </p:cNvSpPr>
          <p:nvPr/>
        </p:nvSpPr>
        <p:spPr bwMode="auto">
          <a:xfrm>
            <a:off x="53340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5" name="Line 125"/>
          <p:cNvSpPr>
            <a:spLocks noChangeShapeType="1"/>
          </p:cNvSpPr>
          <p:nvPr/>
        </p:nvSpPr>
        <p:spPr bwMode="auto">
          <a:xfrm>
            <a:off x="6400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6" name="Line 126"/>
          <p:cNvSpPr>
            <a:spLocks noChangeShapeType="1"/>
          </p:cNvSpPr>
          <p:nvPr/>
        </p:nvSpPr>
        <p:spPr bwMode="auto">
          <a:xfrm>
            <a:off x="7478713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7" name="Line 127"/>
          <p:cNvSpPr>
            <a:spLocks noChangeShapeType="1"/>
          </p:cNvSpPr>
          <p:nvPr/>
        </p:nvSpPr>
        <p:spPr bwMode="auto">
          <a:xfrm>
            <a:off x="86106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8" name="Line 120"/>
          <p:cNvSpPr>
            <a:spLocks noChangeShapeType="1"/>
          </p:cNvSpPr>
          <p:nvPr/>
        </p:nvSpPr>
        <p:spPr bwMode="auto">
          <a:xfrm>
            <a:off x="3810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9" name="Line 121"/>
          <p:cNvSpPr>
            <a:spLocks noChangeShapeType="1"/>
          </p:cNvSpPr>
          <p:nvPr/>
        </p:nvSpPr>
        <p:spPr bwMode="auto">
          <a:xfrm>
            <a:off x="1752600" y="1890713"/>
            <a:ext cx="0" cy="4662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Earlier Example with Different Time Quantum</a:t>
            </a:r>
          </a:p>
        </p:txBody>
      </p:sp>
      <p:grpSp>
        <p:nvGrpSpPr>
          <p:cNvPr id="26661" name="Group 196"/>
          <p:cNvGrpSpPr>
            <a:grpSpLocks/>
          </p:cNvGrpSpPr>
          <p:nvPr/>
        </p:nvGrpSpPr>
        <p:grpSpPr bwMode="auto">
          <a:xfrm>
            <a:off x="955675" y="838201"/>
            <a:ext cx="7315200" cy="977901"/>
            <a:chOff x="650" y="624"/>
            <a:chExt cx="4608" cy="616"/>
          </a:xfrm>
        </p:grpSpPr>
        <p:grpSp>
          <p:nvGrpSpPr>
            <p:cNvPr id="26782" name="Group 197"/>
            <p:cNvGrpSpPr>
              <a:grpSpLocks/>
            </p:cNvGrpSpPr>
            <p:nvPr/>
          </p:nvGrpSpPr>
          <p:grpSpPr bwMode="auto">
            <a:xfrm>
              <a:off x="1468" y="624"/>
              <a:ext cx="3790" cy="616"/>
              <a:chOff x="1248" y="624"/>
              <a:chExt cx="3790" cy="616"/>
            </a:xfrm>
          </p:grpSpPr>
          <p:sp>
            <p:nvSpPr>
              <p:cNvPr id="26784" name="Rectangle 198"/>
              <p:cNvSpPr>
                <a:spLocks noChangeArrowheads="1"/>
              </p:cNvSpPr>
              <p:nvPr/>
            </p:nvSpPr>
            <p:spPr bwMode="auto">
              <a:xfrm>
                <a:off x="1344" y="624"/>
                <a:ext cx="28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 dirty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 dirty="0">
                    <a:latin typeface="Gill Sans Light"/>
                    <a:cs typeface="Gill Sans Light"/>
                  </a:rPr>
                  <a:t>2</a:t>
                </a:r>
                <a:endParaRPr lang="en-US" altLang="en-US" b="0" dirty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 dirty="0">
                    <a:latin typeface="Gill Sans Light"/>
                    <a:cs typeface="Gill Sans Light"/>
                  </a:rPr>
                  <a:t>[8]</a:t>
                </a:r>
              </a:p>
            </p:txBody>
          </p:sp>
          <p:sp>
            <p:nvSpPr>
              <p:cNvPr id="26785" name="Rectangle 199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4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[24]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6" name="Rectangle 200"/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1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[53]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7" name="Rectangle 201"/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3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[68]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8" name="Text Box 202"/>
              <p:cNvSpPr txBox="1">
                <a:spLocks noChangeArrowheads="1"/>
              </p:cNvSpPr>
              <p:nvPr/>
            </p:nvSpPr>
            <p:spPr bwMode="auto">
              <a:xfrm>
                <a:off x="1248" y="10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0</a:t>
                </a:r>
              </a:p>
            </p:txBody>
          </p:sp>
          <p:sp>
            <p:nvSpPr>
              <p:cNvPr id="26789" name="Text Box 203"/>
              <p:cNvSpPr txBox="1">
                <a:spLocks noChangeArrowheads="1"/>
              </p:cNvSpPr>
              <p:nvPr/>
            </p:nvSpPr>
            <p:spPr bwMode="auto">
              <a:xfrm>
                <a:off x="1528" y="10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8</a:t>
                </a:r>
              </a:p>
            </p:txBody>
          </p:sp>
          <p:sp>
            <p:nvSpPr>
              <p:cNvPr id="26790" name="Text Box 204"/>
              <p:cNvSpPr txBox="1">
                <a:spLocks noChangeArrowheads="1"/>
              </p:cNvSpPr>
              <p:nvPr/>
            </p:nvSpPr>
            <p:spPr bwMode="auto">
              <a:xfrm>
                <a:off x="2260" y="1007"/>
                <a:ext cx="26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32</a:t>
                </a:r>
              </a:p>
            </p:txBody>
          </p:sp>
          <p:sp>
            <p:nvSpPr>
              <p:cNvPr id="26791" name="Text Box 205"/>
              <p:cNvSpPr txBox="1">
                <a:spLocks noChangeArrowheads="1"/>
              </p:cNvSpPr>
              <p:nvPr/>
            </p:nvSpPr>
            <p:spPr bwMode="auto">
              <a:xfrm>
                <a:off x="3320" y="1007"/>
                <a:ext cx="26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85</a:t>
                </a:r>
              </a:p>
            </p:txBody>
          </p:sp>
          <p:sp>
            <p:nvSpPr>
              <p:cNvPr id="26792" name="Text Box 206"/>
              <p:cNvSpPr txBox="1">
                <a:spLocks noChangeArrowheads="1"/>
              </p:cNvSpPr>
              <p:nvPr/>
            </p:nvSpPr>
            <p:spPr bwMode="auto">
              <a:xfrm>
                <a:off x="4704" y="1007"/>
                <a:ext cx="33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153</a:t>
                </a:r>
              </a:p>
            </p:txBody>
          </p:sp>
        </p:grpSp>
        <p:sp>
          <p:nvSpPr>
            <p:cNvPr id="26783" name="Text Box 207"/>
            <p:cNvSpPr txBox="1">
              <a:spLocks noChangeArrowheads="1"/>
            </p:cNvSpPr>
            <p:nvPr/>
          </p:nvSpPr>
          <p:spPr bwMode="auto">
            <a:xfrm>
              <a:off x="650" y="728"/>
              <a:ext cx="8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Best FCFS:</a:t>
              </a:r>
            </a:p>
          </p:txBody>
        </p:sp>
      </p:grpSp>
      <p:sp>
        <p:nvSpPr>
          <p:cNvPr id="26662" name="Line 145"/>
          <p:cNvSpPr>
            <a:spLocks noChangeShapeType="1"/>
          </p:cNvSpPr>
          <p:nvPr/>
        </p:nvSpPr>
        <p:spPr bwMode="auto">
          <a:xfrm>
            <a:off x="381000" y="2219325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63" name="Line 112"/>
          <p:cNvSpPr>
            <a:spLocks noChangeShapeType="1"/>
          </p:cNvSpPr>
          <p:nvPr/>
        </p:nvSpPr>
        <p:spPr bwMode="auto">
          <a:xfrm>
            <a:off x="381000" y="4386263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5" name="Rectangle 503"/>
          <p:cNvSpPr>
            <a:spLocks noChangeArrowheads="1"/>
          </p:cNvSpPr>
          <p:nvPr/>
        </p:nvSpPr>
        <p:spPr bwMode="auto">
          <a:xfrm>
            <a:off x="4267200" y="2222500"/>
            <a:ext cx="1066800" cy="21526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6" name="Rectangle 504"/>
          <p:cNvSpPr>
            <a:spLocks noChangeArrowheads="1"/>
          </p:cNvSpPr>
          <p:nvPr/>
        </p:nvSpPr>
        <p:spPr bwMode="auto">
          <a:xfrm>
            <a:off x="4267200" y="4387850"/>
            <a:ext cx="1066800" cy="21653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7" name="Rectangle 505"/>
          <p:cNvSpPr>
            <a:spLocks noChangeArrowheads="1"/>
          </p:cNvSpPr>
          <p:nvPr/>
        </p:nvSpPr>
        <p:spPr bwMode="auto">
          <a:xfrm>
            <a:off x="5334000" y="2222500"/>
            <a:ext cx="1066800" cy="21526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8" name="Rectangle 506"/>
          <p:cNvSpPr>
            <a:spLocks noChangeArrowheads="1"/>
          </p:cNvSpPr>
          <p:nvPr/>
        </p:nvSpPr>
        <p:spPr bwMode="auto">
          <a:xfrm>
            <a:off x="5334000" y="4387850"/>
            <a:ext cx="1066800" cy="21653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87237" name="Group 485"/>
          <p:cNvGrpSpPr>
            <a:grpSpLocks/>
          </p:cNvGrpSpPr>
          <p:nvPr/>
        </p:nvGrpSpPr>
        <p:grpSpPr bwMode="auto">
          <a:xfrm>
            <a:off x="1752600" y="2533650"/>
            <a:ext cx="6858000" cy="3714750"/>
            <a:chOff x="1104" y="1596"/>
            <a:chExt cx="4320" cy="2340"/>
          </a:xfrm>
        </p:grpSpPr>
        <p:grpSp>
          <p:nvGrpSpPr>
            <p:cNvPr id="26750" name="Group 370"/>
            <p:cNvGrpSpPr>
              <a:grpSpLocks/>
            </p:cNvGrpSpPr>
            <p:nvPr/>
          </p:nvGrpSpPr>
          <p:grpSpPr bwMode="auto">
            <a:xfrm>
              <a:off x="1104" y="1596"/>
              <a:ext cx="4320" cy="195"/>
              <a:chOff x="1104" y="1593"/>
              <a:chExt cx="4320" cy="195"/>
            </a:xfrm>
          </p:grpSpPr>
          <p:sp>
            <p:nvSpPr>
              <p:cNvPr id="26775" name="Rectangle 371"/>
              <p:cNvSpPr>
                <a:spLocks noChangeArrowheads="1"/>
              </p:cNvSpPr>
              <p:nvPr/>
            </p:nvSpPr>
            <p:spPr bwMode="auto">
              <a:xfrm>
                <a:off x="4711" y="159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62</a:t>
                </a:r>
              </a:p>
            </p:txBody>
          </p:sp>
          <p:sp>
            <p:nvSpPr>
              <p:cNvPr id="26776" name="Rectangle 372"/>
              <p:cNvSpPr>
                <a:spLocks noChangeArrowheads="1"/>
              </p:cNvSpPr>
              <p:nvPr/>
            </p:nvSpPr>
            <p:spPr bwMode="auto">
              <a:xfrm>
                <a:off x="4032" y="159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57</a:t>
                </a:r>
              </a:p>
            </p:txBody>
          </p:sp>
          <p:sp>
            <p:nvSpPr>
              <p:cNvPr id="26777" name="Rectangle 373"/>
              <p:cNvSpPr>
                <a:spLocks noChangeArrowheads="1"/>
              </p:cNvSpPr>
              <p:nvPr/>
            </p:nvSpPr>
            <p:spPr bwMode="auto">
              <a:xfrm>
                <a:off x="3360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78" name="Rectangle 374"/>
              <p:cNvSpPr>
                <a:spLocks noChangeArrowheads="1"/>
              </p:cNvSpPr>
              <p:nvPr/>
            </p:nvSpPr>
            <p:spPr bwMode="auto">
              <a:xfrm>
                <a:off x="2688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22</a:t>
                </a:r>
              </a:p>
            </p:txBody>
          </p:sp>
          <p:sp>
            <p:nvSpPr>
              <p:cNvPr id="26779" name="Rectangle 375"/>
              <p:cNvSpPr>
                <a:spLocks noChangeArrowheads="1"/>
              </p:cNvSpPr>
              <p:nvPr/>
            </p:nvSpPr>
            <p:spPr bwMode="auto">
              <a:xfrm>
                <a:off x="2112" y="159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84</a:t>
                </a:r>
              </a:p>
            </p:txBody>
          </p:sp>
          <p:sp>
            <p:nvSpPr>
              <p:cNvPr id="26780" name="Rectangle 376"/>
              <p:cNvSpPr>
                <a:spLocks noChangeArrowheads="1"/>
              </p:cNvSpPr>
              <p:nvPr/>
            </p:nvSpPr>
            <p:spPr bwMode="auto">
              <a:xfrm>
                <a:off x="1104" y="159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</a:t>
                </a:r>
              </a:p>
            </p:txBody>
          </p:sp>
          <p:sp>
            <p:nvSpPr>
              <p:cNvPr id="26781" name="Line 377"/>
              <p:cNvSpPr>
                <a:spLocks noChangeShapeType="1"/>
              </p:cNvSpPr>
              <p:nvPr/>
            </p:nvSpPr>
            <p:spPr bwMode="auto">
              <a:xfrm>
                <a:off x="1104" y="178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51" name="Group 408"/>
            <p:cNvGrpSpPr>
              <a:grpSpLocks/>
            </p:cNvGrpSpPr>
            <p:nvPr/>
          </p:nvGrpSpPr>
          <p:grpSpPr bwMode="auto">
            <a:xfrm>
              <a:off x="1104" y="3741"/>
              <a:ext cx="4320" cy="195"/>
              <a:chOff x="1104" y="3738"/>
              <a:chExt cx="4320" cy="195"/>
            </a:xfrm>
          </p:grpSpPr>
          <p:sp>
            <p:nvSpPr>
              <p:cNvPr id="26768" name="Rectangle 409"/>
              <p:cNvSpPr>
                <a:spLocks noChangeArrowheads="1"/>
              </p:cNvSpPr>
              <p:nvPr/>
            </p:nvSpPr>
            <p:spPr bwMode="auto">
              <a:xfrm>
                <a:off x="4711" y="373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104½</a:t>
                </a:r>
              </a:p>
            </p:txBody>
          </p:sp>
          <p:sp>
            <p:nvSpPr>
              <p:cNvPr id="26769" name="Rectangle 410"/>
              <p:cNvSpPr>
                <a:spLocks noChangeArrowheads="1"/>
              </p:cNvSpPr>
              <p:nvPr/>
            </p:nvSpPr>
            <p:spPr bwMode="auto">
              <a:xfrm>
                <a:off x="4032" y="373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112</a:t>
                </a:r>
              </a:p>
            </p:txBody>
          </p:sp>
          <p:sp>
            <p:nvSpPr>
              <p:cNvPr id="26770" name="Rectangle 411"/>
              <p:cNvSpPr>
                <a:spLocks noChangeArrowheads="1"/>
              </p:cNvSpPr>
              <p:nvPr/>
            </p:nvSpPr>
            <p:spPr bwMode="auto">
              <a:xfrm>
                <a:off x="3360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71" name="Rectangle 412"/>
              <p:cNvSpPr>
                <a:spLocks noChangeArrowheads="1"/>
              </p:cNvSpPr>
              <p:nvPr/>
            </p:nvSpPr>
            <p:spPr bwMode="auto">
              <a:xfrm>
                <a:off x="2688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28</a:t>
                </a:r>
              </a:p>
            </p:txBody>
          </p:sp>
          <p:sp>
            <p:nvSpPr>
              <p:cNvPr id="26772" name="Rectangle 413"/>
              <p:cNvSpPr>
                <a:spLocks noChangeArrowheads="1"/>
              </p:cNvSpPr>
              <p:nvPr/>
            </p:nvSpPr>
            <p:spPr bwMode="auto">
              <a:xfrm>
                <a:off x="2112" y="373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125</a:t>
                </a:r>
              </a:p>
            </p:txBody>
          </p:sp>
          <p:sp>
            <p:nvSpPr>
              <p:cNvPr id="26773" name="Rectangle 414"/>
              <p:cNvSpPr>
                <a:spLocks noChangeArrowheads="1"/>
              </p:cNvSpPr>
              <p:nvPr/>
            </p:nvSpPr>
            <p:spPr bwMode="auto">
              <a:xfrm>
                <a:off x="1104" y="373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20</a:t>
                </a:r>
              </a:p>
            </p:txBody>
          </p:sp>
          <p:sp>
            <p:nvSpPr>
              <p:cNvPr id="26774" name="Line 415"/>
              <p:cNvSpPr>
                <a:spLocks noChangeShapeType="1"/>
              </p:cNvSpPr>
              <p:nvPr/>
            </p:nvSpPr>
            <p:spPr bwMode="auto">
              <a:xfrm>
                <a:off x="1104" y="393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52" name="Group 440"/>
            <p:cNvGrpSpPr>
              <a:grpSpLocks/>
            </p:cNvGrpSpPr>
            <p:nvPr/>
          </p:nvGrpSpPr>
          <p:grpSpPr bwMode="auto">
            <a:xfrm>
              <a:off x="1104" y="2961"/>
              <a:ext cx="4320" cy="195"/>
              <a:chOff x="1104" y="2958"/>
              <a:chExt cx="4320" cy="195"/>
            </a:xfrm>
          </p:grpSpPr>
          <p:sp>
            <p:nvSpPr>
              <p:cNvPr id="26761" name="Rectangle 441"/>
              <p:cNvSpPr>
                <a:spLocks noChangeArrowheads="1"/>
              </p:cNvSpPr>
              <p:nvPr/>
            </p:nvSpPr>
            <p:spPr bwMode="auto">
              <a:xfrm>
                <a:off x="4711" y="295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100½</a:t>
                </a:r>
              </a:p>
            </p:txBody>
          </p:sp>
          <p:sp>
            <p:nvSpPr>
              <p:cNvPr id="26762" name="Rectangle 442"/>
              <p:cNvSpPr>
                <a:spLocks noChangeArrowheads="1"/>
              </p:cNvSpPr>
              <p:nvPr/>
            </p:nvSpPr>
            <p:spPr bwMode="auto">
              <a:xfrm>
                <a:off x="4032" y="295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81</a:t>
                </a:r>
              </a:p>
            </p:txBody>
          </p:sp>
          <p:sp>
            <p:nvSpPr>
              <p:cNvPr id="26763" name="Rectangle 443"/>
              <p:cNvSpPr>
                <a:spLocks noChangeArrowheads="1"/>
              </p:cNvSpPr>
              <p:nvPr/>
            </p:nvSpPr>
            <p:spPr bwMode="auto">
              <a:xfrm>
                <a:off x="3360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64" name="Rectangle 444"/>
              <p:cNvSpPr>
                <a:spLocks noChangeArrowheads="1"/>
              </p:cNvSpPr>
              <p:nvPr/>
            </p:nvSpPr>
            <p:spPr bwMode="auto">
              <a:xfrm>
                <a:off x="2688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30</a:t>
                </a:r>
              </a:p>
            </p:txBody>
          </p:sp>
          <p:sp>
            <p:nvSpPr>
              <p:cNvPr id="26765" name="Rectangle 445"/>
              <p:cNvSpPr>
                <a:spLocks noChangeArrowheads="1"/>
              </p:cNvSpPr>
              <p:nvPr/>
            </p:nvSpPr>
            <p:spPr bwMode="auto">
              <a:xfrm>
                <a:off x="2112" y="295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137</a:t>
                </a:r>
              </a:p>
            </p:txBody>
          </p:sp>
          <p:sp>
            <p:nvSpPr>
              <p:cNvPr id="26766" name="Rectangle 446"/>
              <p:cNvSpPr>
                <a:spLocks noChangeArrowheads="1"/>
              </p:cNvSpPr>
              <p:nvPr/>
            </p:nvSpPr>
            <p:spPr bwMode="auto">
              <a:xfrm>
                <a:off x="1104" y="295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</a:t>
                </a:r>
              </a:p>
            </p:txBody>
          </p:sp>
          <p:sp>
            <p:nvSpPr>
              <p:cNvPr id="26767" name="Line 447"/>
              <p:cNvSpPr>
                <a:spLocks noChangeShapeType="1"/>
              </p:cNvSpPr>
              <p:nvPr/>
            </p:nvSpPr>
            <p:spPr bwMode="auto">
              <a:xfrm>
                <a:off x="1104" y="315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53" name="Group 448"/>
            <p:cNvGrpSpPr>
              <a:grpSpLocks/>
            </p:cNvGrpSpPr>
            <p:nvPr/>
          </p:nvGrpSpPr>
          <p:grpSpPr bwMode="auto">
            <a:xfrm>
              <a:off x="1104" y="2376"/>
              <a:ext cx="4320" cy="195"/>
              <a:chOff x="1104" y="2373"/>
              <a:chExt cx="4320" cy="195"/>
            </a:xfrm>
          </p:grpSpPr>
          <p:sp>
            <p:nvSpPr>
              <p:cNvPr id="26754" name="Rectangle 449"/>
              <p:cNvSpPr>
                <a:spLocks noChangeArrowheads="1"/>
              </p:cNvSpPr>
              <p:nvPr/>
            </p:nvSpPr>
            <p:spPr bwMode="auto">
              <a:xfrm>
                <a:off x="4711" y="237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66¼ </a:t>
                </a:r>
              </a:p>
            </p:txBody>
          </p:sp>
          <p:sp>
            <p:nvSpPr>
              <p:cNvPr id="26755" name="Rectangle 450"/>
              <p:cNvSpPr>
                <a:spLocks noChangeArrowheads="1"/>
              </p:cNvSpPr>
              <p:nvPr/>
            </p:nvSpPr>
            <p:spPr bwMode="auto">
              <a:xfrm>
                <a:off x="4032" y="237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88</a:t>
                </a:r>
              </a:p>
            </p:txBody>
          </p:sp>
          <p:sp>
            <p:nvSpPr>
              <p:cNvPr id="26756" name="Rectangle 451"/>
              <p:cNvSpPr>
                <a:spLocks noChangeArrowheads="1"/>
              </p:cNvSpPr>
              <p:nvPr/>
            </p:nvSpPr>
            <p:spPr bwMode="auto">
              <a:xfrm>
                <a:off x="3360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57" name="Rectangle 452"/>
              <p:cNvSpPr>
                <a:spLocks noChangeArrowheads="1"/>
              </p:cNvSpPr>
              <p:nvPr/>
            </p:nvSpPr>
            <p:spPr bwMode="auto">
              <a:xfrm>
                <a:off x="2688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20</a:t>
                </a:r>
              </a:p>
            </p:txBody>
          </p:sp>
          <p:sp>
            <p:nvSpPr>
              <p:cNvPr id="26758" name="Rectangle 453"/>
              <p:cNvSpPr>
                <a:spLocks noChangeArrowheads="1"/>
              </p:cNvSpPr>
              <p:nvPr/>
            </p:nvSpPr>
            <p:spPr bwMode="auto">
              <a:xfrm>
                <a:off x="2112" y="237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72</a:t>
                </a:r>
              </a:p>
            </p:txBody>
          </p:sp>
          <p:sp>
            <p:nvSpPr>
              <p:cNvPr id="26759" name="Rectangle 454"/>
              <p:cNvSpPr>
                <a:spLocks noChangeArrowheads="1"/>
              </p:cNvSpPr>
              <p:nvPr/>
            </p:nvSpPr>
            <p:spPr bwMode="auto">
              <a:xfrm>
                <a:off x="1104" y="237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20</a:t>
                </a:r>
              </a:p>
            </p:txBody>
          </p:sp>
          <p:sp>
            <p:nvSpPr>
              <p:cNvPr id="26760" name="Line 455"/>
              <p:cNvSpPr>
                <a:spLocks noChangeShapeType="1"/>
              </p:cNvSpPr>
              <p:nvPr/>
            </p:nvSpPr>
            <p:spPr bwMode="auto">
              <a:xfrm>
                <a:off x="1104" y="256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587235" name="Group 483"/>
          <p:cNvGrpSpPr>
            <a:grpSpLocks/>
          </p:cNvGrpSpPr>
          <p:nvPr/>
        </p:nvGrpSpPr>
        <p:grpSpPr bwMode="auto">
          <a:xfrm>
            <a:off x="1752600" y="2224088"/>
            <a:ext cx="6858000" cy="4333875"/>
            <a:chOff x="1104" y="1401"/>
            <a:chExt cx="4320" cy="2730"/>
          </a:xfrm>
        </p:grpSpPr>
        <p:grpSp>
          <p:nvGrpSpPr>
            <p:cNvPr id="26720" name="Group 378"/>
            <p:cNvGrpSpPr>
              <a:grpSpLocks/>
            </p:cNvGrpSpPr>
            <p:nvPr/>
          </p:nvGrpSpPr>
          <p:grpSpPr bwMode="auto">
            <a:xfrm>
              <a:off x="1104" y="1401"/>
              <a:ext cx="4320" cy="195"/>
              <a:chOff x="1104" y="1398"/>
              <a:chExt cx="4320" cy="195"/>
            </a:xfrm>
          </p:grpSpPr>
          <p:sp>
            <p:nvSpPr>
              <p:cNvPr id="26743" name="Rectangle 379"/>
              <p:cNvSpPr>
                <a:spLocks noChangeArrowheads="1"/>
              </p:cNvSpPr>
              <p:nvPr/>
            </p:nvSpPr>
            <p:spPr bwMode="auto">
              <a:xfrm>
                <a:off x="4711" y="139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31¼</a:t>
                </a:r>
              </a:p>
            </p:txBody>
          </p:sp>
          <p:sp>
            <p:nvSpPr>
              <p:cNvPr id="26744" name="Rectangle 380"/>
              <p:cNvSpPr>
                <a:spLocks noChangeArrowheads="1"/>
              </p:cNvSpPr>
              <p:nvPr/>
            </p:nvSpPr>
            <p:spPr bwMode="auto">
              <a:xfrm>
                <a:off x="4032" y="139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</a:t>
                </a:r>
              </a:p>
            </p:txBody>
          </p:sp>
          <p:sp>
            <p:nvSpPr>
              <p:cNvPr id="26745" name="Rectangle 381"/>
              <p:cNvSpPr>
                <a:spLocks noChangeArrowheads="1"/>
              </p:cNvSpPr>
              <p:nvPr/>
            </p:nvSpPr>
            <p:spPr bwMode="auto">
              <a:xfrm>
                <a:off x="3360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46" name="Rectangle 382"/>
              <p:cNvSpPr>
                <a:spLocks noChangeArrowheads="1"/>
              </p:cNvSpPr>
              <p:nvPr/>
            </p:nvSpPr>
            <p:spPr bwMode="auto">
              <a:xfrm>
                <a:off x="2688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26747" name="Rectangle 383"/>
              <p:cNvSpPr>
                <a:spLocks noChangeArrowheads="1"/>
              </p:cNvSpPr>
              <p:nvPr/>
            </p:nvSpPr>
            <p:spPr bwMode="auto">
              <a:xfrm>
                <a:off x="2112" y="139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32</a:t>
                </a:r>
              </a:p>
            </p:txBody>
          </p:sp>
          <p:sp>
            <p:nvSpPr>
              <p:cNvPr id="26748" name="Rectangle 384"/>
              <p:cNvSpPr>
                <a:spLocks noChangeArrowheads="1"/>
              </p:cNvSpPr>
              <p:nvPr/>
            </p:nvSpPr>
            <p:spPr bwMode="auto">
              <a:xfrm>
                <a:off x="1104" y="139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Best FCFS</a:t>
                </a:r>
              </a:p>
            </p:txBody>
          </p:sp>
          <p:sp>
            <p:nvSpPr>
              <p:cNvPr id="26749" name="Line 385"/>
              <p:cNvSpPr>
                <a:spLocks noChangeShapeType="1"/>
              </p:cNvSpPr>
              <p:nvPr/>
            </p:nvSpPr>
            <p:spPr bwMode="auto">
              <a:xfrm>
                <a:off x="1104" y="159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21" name="Group 386"/>
            <p:cNvGrpSpPr>
              <a:grpSpLocks/>
            </p:cNvGrpSpPr>
            <p:nvPr/>
          </p:nvGrpSpPr>
          <p:grpSpPr bwMode="auto">
            <a:xfrm>
              <a:off x="1104" y="3936"/>
              <a:ext cx="4320" cy="195"/>
              <a:chOff x="1104" y="3933"/>
              <a:chExt cx="4320" cy="195"/>
            </a:xfrm>
          </p:grpSpPr>
          <p:sp>
            <p:nvSpPr>
              <p:cNvPr id="26737" name="Rectangle 387"/>
              <p:cNvSpPr>
                <a:spLocks noChangeArrowheads="1"/>
              </p:cNvSpPr>
              <p:nvPr/>
            </p:nvSpPr>
            <p:spPr bwMode="auto">
              <a:xfrm>
                <a:off x="4711" y="393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121¾</a:t>
                </a:r>
              </a:p>
            </p:txBody>
          </p:sp>
          <p:sp>
            <p:nvSpPr>
              <p:cNvPr id="26738" name="Rectangle 388"/>
              <p:cNvSpPr>
                <a:spLocks noChangeArrowheads="1"/>
              </p:cNvSpPr>
              <p:nvPr/>
            </p:nvSpPr>
            <p:spPr bwMode="auto">
              <a:xfrm>
                <a:off x="4032" y="393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145</a:t>
                </a:r>
              </a:p>
            </p:txBody>
          </p:sp>
          <p:sp>
            <p:nvSpPr>
              <p:cNvPr id="26739" name="Rectangle 389"/>
              <p:cNvSpPr>
                <a:spLocks noChangeArrowheads="1"/>
              </p:cNvSpPr>
              <p:nvPr/>
            </p:nvSpPr>
            <p:spPr bwMode="auto">
              <a:xfrm>
                <a:off x="3360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68</a:t>
                </a:r>
              </a:p>
            </p:txBody>
          </p:sp>
          <p:sp>
            <p:nvSpPr>
              <p:cNvPr id="26740" name="Rectangle 390"/>
              <p:cNvSpPr>
                <a:spLocks noChangeArrowheads="1"/>
              </p:cNvSpPr>
              <p:nvPr/>
            </p:nvSpPr>
            <p:spPr bwMode="auto">
              <a:xfrm>
                <a:off x="2688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41" name="Rectangle 391"/>
              <p:cNvSpPr>
                <a:spLocks noChangeArrowheads="1"/>
              </p:cNvSpPr>
              <p:nvPr/>
            </p:nvSpPr>
            <p:spPr bwMode="auto">
              <a:xfrm>
                <a:off x="2112" y="393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121</a:t>
                </a:r>
              </a:p>
            </p:txBody>
          </p:sp>
          <p:sp>
            <p:nvSpPr>
              <p:cNvPr id="26742" name="Rectangle 392"/>
              <p:cNvSpPr>
                <a:spLocks noChangeArrowheads="1"/>
              </p:cNvSpPr>
              <p:nvPr/>
            </p:nvSpPr>
            <p:spPr bwMode="auto">
              <a:xfrm>
                <a:off x="1104" y="393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Worst FCFS</a:t>
                </a:r>
              </a:p>
            </p:txBody>
          </p:sp>
        </p:grpSp>
        <p:grpSp>
          <p:nvGrpSpPr>
            <p:cNvPr id="26722" name="Group 393"/>
            <p:cNvGrpSpPr>
              <a:grpSpLocks/>
            </p:cNvGrpSpPr>
            <p:nvPr/>
          </p:nvGrpSpPr>
          <p:grpSpPr bwMode="auto">
            <a:xfrm>
              <a:off x="1104" y="2766"/>
              <a:ext cx="4320" cy="195"/>
              <a:chOff x="1104" y="2763"/>
              <a:chExt cx="4320" cy="195"/>
            </a:xfrm>
          </p:grpSpPr>
          <p:sp>
            <p:nvSpPr>
              <p:cNvPr id="26730" name="Rectangle 394"/>
              <p:cNvSpPr>
                <a:spLocks noChangeArrowheads="1"/>
              </p:cNvSpPr>
              <p:nvPr/>
            </p:nvSpPr>
            <p:spPr bwMode="auto">
              <a:xfrm>
                <a:off x="4711" y="276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69½</a:t>
                </a:r>
              </a:p>
            </p:txBody>
          </p:sp>
          <p:sp>
            <p:nvSpPr>
              <p:cNvPr id="26731" name="Rectangle 395"/>
              <p:cNvSpPr>
                <a:spLocks noChangeArrowheads="1"/>
              </p:cNvSpPr>
              <p:nvPr/>
            </p:nvSpPr>
            <p:spPr bwMode="auto">
              <a:xfrm>
                <a:off x="4032" y="276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32</a:t>
                </a:r>
              </a:p>
            </p:txBody>
          </p:sp>
          <p:sp>
            <p:nvSpPr>
              <p:cNvPr id="26732" name="Rectangle 396"/>
              <p:cNvSpPr>
                <a:spLocks noChangeArrowheads="1"/>
              </p:cNvSpPr>
              <p:nvPr/>
            </p:nvSpPr>
            <p:spPr bwMode="auto">
              <a:xfrm>
                <a:off x="3360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33" name="Rectangle 397"/>
              <p:cNvSpPr>
                <a:spLocks noChangeArrowheads="1"/>
              </p:cNvSpPr>
              <p:nvPr/>
            </p:nvSpPr>
            <p:spPr bwMode="auto">
              <a:xfrm>
                <a:off x="2688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</a:t>
                </a:r>
              </a:p>
            </p:txBody>
          </p:sp>
          <p:sp>
            <p:nvSpPr>
              <p:cNvPr id="26734" name="Rectangle 398"/>
              <p:cNvSpPr>
                <a:spLocks noChangeArrowheads="1"/>
              </p:cNvSpPr>
              <p:nvPr/>
            </p:nvSpPr>
            <p:spPr bwMode="auto">
              <a:xfrm>
                <a:off x="2112" y="276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35" name="Rectangle 399"/>
              <p:cNvSpPr>
                <a:spLocks noChangeArrowheads="1"/>
              </p:cNvSpPr>
              <p:nvPr/>
            </p:nvSpPr>
            <p:spPr bwMode="auto">
              <a:xfrm>
                <a:off x="1104" y="276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Best FCFS</a:t>
                </a:r>
              </a:p>
            </p:txBody>
          </p:sp>
          <p:sp>
            <p:nvSpPr>
              <p:cNvPr id="26736" name="Line 400"/>
              <p:cNvSpPr>
                <a:spLocks noChangeShapeType="1"/>
              </p:cNvSpPr>
              <p:nvPr/>
            </p:nvSpPr>
            <p:spPr bwMode="auto">
              <a:xfrm>
                <a:off x="1104" y="295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23" name="Group 401"/>
            <p:cNvGrpSpPr>
              <a:grpSpLocks/>
            </p:cNvGrpSpPr>
            <p:nvPr/>
          </p:nvGrpSpPr>
          <p:grpSpPr bwMode="auto">
            <a:xfrm>
              <a:off x="1104" y="2571"/>
              <a:ext cx="4320" cy="195"/>
              <a:chOff x="1104" y="2568"/>
              <a:chExt cx="4320" cy="195"/>
            </a:xfrm>
          </p:grpSpPr>
          <p:sp>
            <p:nvSpPr>
              <p:cNvPr id="26724" name="Rectangle 402"/>
              <p:cNvSpPr>
                <a:spLocks noChangeArrowheads="1"/>
              </p:cNvSpPr>
              <p:nvPr/>
            </p:nvSpPr>
            <p:spPr bwMode="auto">
              <a:xfrm>
                <a:off x="4711" y="256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83½</a:t>
                </a:r>
              </a:p>
            </p:txBody>
          </p:sp>
          <p:sp>
            <p:nvSpPr>
              <p:cNvPr id="26725" name="Rectangle 403"/>
              <p:cNvSpPr>
                <a:spLocks noChangeArrowheads="1"/>
              </p:cNvSpPr>
              <p:nvPr/>
            </p:nvSpPr>
            <p:spPr bwMode="auto">
              <a:xfrm>
                <a:off x="4032" y="256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121</a:t>
                </a:r>
              </a:p>
            </p:txBody>
          </p:sp>
          <p:sp>
            <p:nvSpPr>
              <p:cNvPr id="26726" name="Rectangle 404"/>
              <p:cNvSpPr>
                <a:spLocks noChangeArrowheads="1"/>
              </p:cNvSpPr>
              <p:nvPr/>
            </p:nvSpPr>
            <p:spPr bwMode="auto">
              <a:xfrm>
                <a:off x="3360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26727" name="Rectangle 405"/>
              <p:cNvSpPr>
                <a:spLocks noChangeArrowheads="1"/>
              </p:cNvSpPr>
              <p:nvPr/>
            </p:nvSpPr>
            <p:spPr bwMode="auto">
              <a:xfrm>
                <a:off x="2688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145</a:t>
                </a:r>
              </a:p>
            </p:txBody>
          </p:sp>
          <p:sp>
            <p:nvSpPr>
              <p:cNvPr id="26728" name="Rectangle 406"/>
              <p:cNvSpPr>
                <a:spLocks noChangeArrowheads="1"/>
              </p:cNvSpPr>
              <p:nvPr/>
            </p:nvSpPr>
            <p:spPr bwMode="auto">
              <a:xfrm>
                <a:off x="2112" y="256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68</a:t>
                </a:r>
              </a:p>
            </p:txBody>
          </p:sp>
          <p:sp>
            <p:nvSpPr>
              <p:cNvPr id="26729" name="Rectangle 407"/>
              <p:cNvSpPr>
                <a:spLocks noChangeArrowheads="1"/>
              </p:cNvSpPr>
              <p:nvPr/>
            </p:nvSpPr>
            <p:spPr bwMode="auto">
              <a:xfrm>
                <a:off x="1104" y="256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Worst FCFS</a:t>
                </a:r>
              </a:p>
            </p:txBody>
          </p:sp>
        </p:grpSp>
      </p:grpSp>
      <p:grpSp>
        <p:nvGrpSpPr>
          <p:cNvPr id="587236" name="Group 484"/>
          <p:cNvGrpSpPr>
            <a:grpSpLocks/>
          </p:cNvGrpSpPr>
          <p:nvPr/>
        </p:nvGrpSpPr>
        <p:grpSpPr bwMode="auto">
          <a:xfrm>
            <a:off x="1752600" y="3152775"/>
            <a:ext cx="6858000" cy="2476500"/>
            <a:chOff x="1104" y="1986"/>
            <a:chExt cx="4320" cy="1560"/>
          </a:xfrm>
        </p:grpSpPr>
        <p:grpSp>
          <p:nvGrpSpPr>
            <p:cNvPr id="26704" name="Group 424"/>
            <p:cNvGrpSpPr>
              <a:grpSpLocks/>
            </p:cNvGrpSpPr>
            <p:nvPr/>
          </p:nvGrpSpPr>
          <p:grpSpPr bwMode="auto">
            <a:xfrm>
              <a:off x="1104" y="3351"/>
              <a:ext cx="4320" cy="195"/>
              <a:chOff x="1104" y="3348"/>
              <a:chExt cx="4320" cy="195"/>
            </a:xfrm>
          </p:grpSpPr>
          <p:sp>
            <p:nvSpPr>
              <p:cNvPr id="26713" name="Rectangle 425"/>
              <p:cNvSpPr>
                <a:spLocks noChangeArrowheads="1"/>
              </p:cNvSpPr>
              <p:nvPr/>
            </p:nvSpPr>
            <p:spPr bwMode="auto">
              <a:xfrm>
                <a:off x="4711" y="334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95½</a:t>
                </a:r>
              </a:p>
            </p:txBody>
          </p:sp>
          <p:sp>
            <p:nvSpPr>
              <p:cNvPr id="26714" name="Rectangle 426"/>
              <p:cNvSpPr>
                <a:spLocks noChangeArrowheads="1"/>
              </p:cNvSpPr>
              <p:nvPr/>
            </p:nvSpPr>
            <p:spPr bwMode="auto">
              <a:xfrm>
                <a:off x="4032" y="334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80</a:t>
                </a:r>
              </a:p>
            </p:txBody>
          </p:sp>
          <p:sp>
            <p:nvSpPr>
              <p:cNvPr id="26715" name="Rectangle 427"/>
              <p:cNvSpPr>
                <a:spLocks noChangeArrowheads="1"/>
              </p:cNvSpPr>
              <p:nvPr/>
            </p:nvSpPr>
            <p:spPr bwMode="auto">
              <a:xfrm>
                <a:off x="3360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16" name="Rectangle 428"/>
              <p:cNvSpPr>
                <a:spLocks noChangeArrowheads="1"/>
              </p:cNvSpPr>
              <p:nvPr/>
            </p:nvSpPr>
            <p:spPr bwMode="auto">
              <a:xfrm>
                <a:off x="2688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16</a:t>
                </a:r>
              </a:p>
            </p:txBody>
          </p:sp>
          <p:sp>
            <p:nvSpPr>
              <p:cNvPr id="26717" name="Rectangle 429"/>
              <p:cNvSpPr>
                <a:spLocks noChangeArrowheads="1"/>
              </p:cNvSpPr>
              <p:nvPr/>
            </p:nvSpPr>
            <p:spPr bwMode="auto">
              <a:xfrm>
                <a:off x="2112" y="334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133</a:t>
                </a:r>
              </a:p>
            </p:txBody>
          </p:sp>
          <p:sp>
            <p:nvSpPr>
              <p:cNvPr id="26718" name="Rectangle 430"/>
              <p:cNvSpPr>
                <a:spLocks noChangeArrowheads="1"/>
              </p:cNvSpPr>
              <p:nvPr/>
            </p:nvSpPr>
            <p:spPr bwMode="auto">
              <a:xfrm>
                <a:off x="1104" y="334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8</a:t>
                </a:r>
              </a:p>
            </p:txBody>
          </p:sp>
          <p:sp>
            <p:nvSpPr>
              <p:cNvPr id="26719" name="Line 431"/>
              <p:cNvSpPr>
                <a:spLocks noChangeShapeType="1"/>
              </p:cNvSpPr>
              <p:nvPr/>
            </p:nvSpPr>
            <p:spPr bwMode="auto">
              <a:xfrm>
                <a:off x="1104" y="354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05" name="Group 464"/>
            <p:cNvGrpSpPr>
              <a:grpSpLocks/>
            </p:cNvGrpSpPr>
            <p:nvPr/>
          </p:nvGrpSpPr>
          <p:grpSpPr bwMode="auto">
            <a:xfrm>
              <a:off x="1104" y="1986"/>
              <a:ext cx="4320" cy="195"/>
              <a:chOff x="1104" y="1983"/>
              <a:chExt cx="4320" cy="195"/>
            </a:xfrm>
          </p:grpSpPr>
          <p:sp>
            <p:nvSpPr>
              <p:cNvPr id="26706" name="Rectangle 465"/>
              <p:cNvSpPr>
                <a:spLocks noChangeArrowheads="1"/>
              </p:cNvSpPr>
              <p:nvPr/>
            </p:nvSpPr>
            <p:spPr bwMode="auto">
              <a:xfrm>
                <a:off x="4711" y="198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57¼</a:t>
                </a:r>
              </a:p>
            </p:txBody>
          </p:sp>
          <p:sp>
            <p:nvSpPr>
              <p:cNvPr id="26707" name="Rectangle 466"/>
              <p:cNvSpPr>
                <a:spLocks noChangeArrowheads="1"/>
              </p:cNvSpPr>
              <p:nvPr/>
            </p:nvSpPr>
            <p:spPr bwMode="auto">
              <a:xfrm>
                <a:off x="4032" y="198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56</a:t>
                </a:r>
              </a:p>
            </p:txBody>
          </p:sp>
          <p:sp>
            <p:nvSpPr>
              <p:cNvPr id="26708" name="Rectangle 467"/>
              <p:cNvSpPr>
                <a:spLocks noChangeArrowheads="1"/>
              </p:cNvSpPr>
              <p:nvPr/>
            </p:nvSpPr>
            <p:spPr bwMode="auto">
              <a:xfrm>
                <a:off x="3360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09" name="Rectangle 468"/>
              <p:cNvSpPr>
                <a:spLocks noChangeArrowheads="1"/>
              </p:cNvSpPr>
              <p:nvPr/>
            </p:nvSpPr>
            <p:spPr bwMode="auto">
              <a:xfrm>
                <a:off x="2688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</a:t>
                </a:r>
              </a:p>
            </p:txBody>
          </p:sp>
          <p:sp>
            <p:nvSpPr>
              <p:cNvPr id="26710" name="Rectangle 469"/>
              <p:cNvSpPr>
                <a:spLocks noChangeArrowheads="1"/>
              </p:cNvSpPr>
              <p:nvPr/>
            </p:nvSpPr>
            <p:spPr bwMode="auto">
              <a:xfrm>
                <a:off x="2112" y="198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80</a:t>
                </a:r>
              </a:p>
            </p:txBody>
          </p:sp>
          <p:sp>
            <p:nvSpPr>
              <p:cNvPr id="26711" name="Rectangle 470"/>
              <p:cNvSpPr>
                <a:spLocks noChangeArrowheads="1"/>
              </p:cNvSpPr>
              <p:nvPr/>
            </p:nvSpPr>
            <p:spPr bwMode="auto">
              <a:xfrm>
                <a:off x="1104" y="198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8</a:t>
                </a:r>
              </a:p>
            </p:txBody>
          </p:sp>
          <p:sp>
            <p:nvSpPr>
              <p:cNvPr id="26712" name="Line 471"/>
              <p:cNvSpPr>
                <a:spLocks noChangeShapeType="1"/>
              </p:cNvSpPr>
              <p:nvPr/>
            </p:nvSpPr>
            <p:spPr bwMode="auto">
              <a:xfrm>
                <a:off x="1104" y="217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587238" name="Group 486"/>
          <p:cNvGrpSpPr>
            <a:grpSpLocks/>
          </p:cNvGrpSpPr>
          <p:nvPr/>
        </p:nvGrpSpPr>
        <p:grpSpPr bwMode="auto">
          <a:xfrm>
            <a:off x="1752600" y="2843213"/>
            <a:ext cx="6858000" cy="3095625"/>
            <a:chOff x="1104" y="1791"/>
            <a:chExt cx="4320" cy="1950"/>
          </a:xfrm>
        </p:grpSpPr>
        <p:grpSp>
          <p:nvGrpSpPr>
            <p:cNvPr id="26672" name="Group 416"/>
            <p:cNvGrpSpPr>
              <a:grpSpLocks/>
            </p:cNvGrpSpPr>
            <p:nvPr/>
          </p:nvGrpSpPr>
          <p:grpSpPr bwMode="auto">
            <a:xfrm>
              <a:off x="1104" y="3546"/>
              <a:ext cx="4320" cy="195"/>
              <a:chOff x="1104" y="3543"/>
              <a:chExt cx="4320" cy="195"/>
            </a:xfrm>
          </p:grpSpPr>
          <p:sp>
            <p:nvSpPr>
              <p:cNvPr id="26697" name="Rectangle 417"/>
              <p:cNvSpPr>
                <a:spLocks noChangeArrowheads="1"/>
              </p:cNvSpPr>
              <p:nvPr/>
            </p:nvSpPr>
            <p:spPr bwMode="auto">
              <a:xfrm>
                <a:off x="4711" y="354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99½</a:t>
                </a:r>
              </a:p>
            </p:txBody>
          </p:sp>
          <p:sp>
            <p:nvSpPr>
              <p:cNvPr id="26698" name="Rectangle 418"/>
              <p:cNvSpPr>
                <a:spLocks noChangeArrowheads="1"/>
              </p:cNvSpPr>
              <p:nvPr/>
            </p:nvSpPr>
            <p:spPr bwMode="auto">
              <a:xfrm>
                <a:off x="4032" y="354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92</a:t>
                </a:r>
              </a:p>
            </p:txBody>
          </p:sp>
          <p:sp>
            <p:nvSpPr>
              <p:cNvPr id="26699" name="Rectangle 419"/>
              <p:cNvSpPr>
                <a:spLocks noChangeArrowheads="1"/>
              </p:cNvSpPr>
              <p:nvPr/>
            </p:nvSpPr>
            <p:spPr bwMode="auto">
              <a:xfrm>
                <a:off x="3360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00" name="Rectangle 420"/>
              <p:cNvSpPr>
                <a:spLocks noChangeArrowheads="1"/>
              </p:cNvSpPr>
              <p:nvPr/>
            </p:nvSpPr>
            <p:spPr bwMode="auto">
              <a:xfrm>
                <a:off x="2688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18</a:t>
                </a:r>
              </a:p>
            </p:txBody>
          </p:sp>
          <p:sp>
            <p:nvSpPr>
              <p:cNvPr id="26701" name="Rectangle 421"/>
              <p:cNvSpPr>
                <a:spLocks noChangeArrowheads="1"/>
              </p:cNvSpPr>
              <p:nvPr/>
            </p:nvSpPr>
            <p:spPr bwMode="auto">
              <a:xfrm>
                <a:off x="2112" y="354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135</a:t>
                </a:r>
              </a:p>
            </p:txBody>
          </p:sp>
          <p:sp>
            <p:nvSpPr>
              <p:cNvPr id="26702" name="Rectangle 422"/>
              <p:cNvSpPr>
                <a:spLocks noChangeArrowheads="1"/>
              </p:cNvSpPr>
              <p:nvPr/>
            </p:nvSpPr>
            <p:spPr bwMode="auto">
              <a:xfrm>
                <a:off x="1104" y="354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10</a:t>
                </a:r>
              </a:p>
            </p:txBody>
          </p:sp>
          <p:sp>
            <p:nvSpPr>
              <p:cNvPr id="26703" name="Line 423"/>
              <p:cNvSpPr>
                <a:spLocks noChangeShapeType="1"/>
              </p:cNvSpPr>
              <p:nvPr/>
            </p:nvSpPr>
            <p:spPr bwMode="auto">
              <a:xfrm>
                <a:off x="1104" y="373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673" name="Group 432"/>
            <p:cNvGrpSpPr>
              <a:grpSpLocks/>
            </p:cNvGrpSpPr>
            <p:nvPr/>
          </p:nvGrpSpPr>
          <p:grpSpPr bwMode="auto">
            <a:xfrm>
              <a:off x="1104" y="3156"/>
              <a:ext cx="4320" cy="195"/>
              <a:chOff x="1104" y="3153"/>
              <a:chExt cx="4320" cy="195"/>
            </a:xfrm>
          </p:grpSpPr>
          <p:sp>
            <p:nvSpPr>
              <p:cNvPr id="26690" name="Rectangle 433"/>
              <p:cNvSpPr>
                <a:spLocks noChangeArrowheads="1"/>
              </p:cNvSpPr>
              <p:nvPr/>
            </p:nvSpPr>
            <p:spPr bwMode="auto">
              <a:xfrm>
                <a:off x="4711" y="315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99½</a:t>
                </a:r>
              </a:p>
            </p:txBody>
          </p:sp>
          <p:sp>
            <p:nvSpPr>
              <p:cNvPr id="26691" name="Rectangle 434"/>
              <p:cNvSpPr>
                <a:spLocks noChangeArrowheads="1"/>
              </p:cNvSpPr>
              <p:nvPr/>
            </p:nvSpPr>
            <p:spPr bwMode="auto">
              <a:xfrm>
                <a:off x="4032" y="315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82</a:t>
                </a:r>
              </a:p>
            </p:txBody>
          </p:sp>
          <p:sp>
            <p:nvSpPr>
              <p:cNvPr id="26692" name="Rectangle 435"/>
              <p:cNvSpPr>
                <a:spLocks noChangeArrowheads="1"/>
              </p:cNvSpPr>
              <p:nvPr/>
            </p:nvSpPr>
            <p:spPr bwMode="auto">
              <a:xfrm>
                <a:off x="3360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693" name="Rectangle 436"/>
              <p:cNvSpPr>
                <a:spLocks noChangeArrowheads="1"/>
              </p:cNvSpPr>
              <p:nvPr/>
            </p:nvSpPr>
            <p:spPr bwMode="auto">
              <a:xfrm>
                <a:off x="2688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28</a:t>
                </a:r>
              </a:p>
            </p:txBody>
          </p:sp>
          <p:sp>
            <p:nvSpPr>
              <p:cNvPr id="26694" name="Rectangle 437"/>
              <p:cNvSpPr>
                <a:spLocks noChangeArrowheads="1"/>
              </p:cNvSpPr>
              <p:nvPr/>
            </p:nvSpPr>
            <p:spPr bwMode="auto">
              <a:xfrm>
                <a:off x="2112" y="315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135</a:t>
                </a:r>
              </a:p>
            </p:txBody>
          </p:sp>
          <p:sp>
            <p:nvSpPr>
              <p:cNvPr id="26695" name="Rectangle 438"/>
              <p:cNvSpPr>
                <a:spLocks noChangeArrowheads="1"/>
              </p:cNvSpPr>
              <p:nvPr/>
            </p:nvSpPr>
            <p:spPr bwMode="auto">
              <a:xfrm>
                <a:off x="1104" y="315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5</a:t>
                </a:r>
              </a:p>
            </p:txBody>
          </p:sp>
          <p:sp>
            <p:nvSpPr>
              <p:cNvPr id="26696" name="Line 439"/>
              <p:cNvSpPr>
                <a:spLocks noChangeShapeType="1"/>
              </p:cNvSpPr>
              <p:nvPr/>
            </p:nvSpPr>
            <p:spPr bwMode="auto">
              <a:xfrm>
                <a:off x="1104" y="334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674" name="Group 456"/>
            <p:cNvGrpSpPr>
              <a:grpSpLocks/>
            </p:cNvGrpSpPr>
            <p:nvPr/>
          </p:nvGrpSpPr>
          <p:grpSpPr bwMode="auto">
            <a:xfrm>
              <a:off x="1104" y="2181"/>
              <a:ext cx="4320" cy="195"/>
              <a:chOff x="1104" y="2178"/>
              <a:chExt cx="4320" cy="195"/>
            </a:xfrm>
          </p:grpSpPr>
          <p:sp>
            <p:nvSpPr>
              <p:cNvPr id="26683" name="Rectangle 457"/>
              <p:cNvSpPr>
                <a:spLocks noChangeArrowheads="1"/>
              </p:cNvSpPr>
              <p:nvPr/>
            </p:nvSpPr>
            <p:spPr bwMode="auto">
              <a:xfrm>
                <a:off x="4711" y="217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61¼</a:t>
                </a:r>
              </a:p>
            </p:txBody>
          </p:sp>
          <p:sp>
            <p:nvSpPr>
              <p:cNvPr id="26684" name="Rectangle 458"/>
              <p:cNvSpPr>
                <a:spLocks noChangeArrowheads="1"/>
              </p:cNvSpPr>
              <p:nvPr/>
            </p:nvSpPr>
            <p:spPr bwMode="auto">
              <a:xfrm>
                <a:off x="4032" y="217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68</a:t>
                </a:r>
              </a:p>
            </p:txBody>
          </p:sp>
          <p:sp>
            <p:nvSpPr>
              <p:cNvPr id="26685" name="Rectangle 459"/>
              <p:cNvSpPr>
                <a:spLocks noChangeArrowheads="1"/>
              </p:cNvSpPr>
              <p:nvPr/>
            </p:nvSpPr>
            <p:spPr bwMode="auto">
              <a:xfrm>
                <a:off x="3360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686" name="Rectangle 460"/>
              <p:cNvSpPr>
                <a:spLocks noChangeArrowheads="1"/>
              </p:cNvSpPr>
              <p:nvPr/>
            </p:nvSpPr>
            <p:spPr bwMode="auto">
              <a:xfrm>
                <a:off x="2688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10</a:t>
                </a:r>
              </a:p>
            </p:txBody>
          </p:sp>
          <p:sp>
            <p:nvSpPr>
              <p:cNvPr id="26687" name="Rectangle 461"/>
              <p:cNvSpPr>
                <a:spLocks noChangeArrowheads="1"/>
              </p:cNvSpPr>
              <p:nvPr/>
            </p:nvSpPr>
            <p:spPr bwMode="auto">
              <a:xfrm>
                <a:off x="2112" y="217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82</a:t>
                </a:r>
              </a:p>
            </p:txBody>
          </p:sp>
          <p:sp>
            <p:nvSpPr>
              <p:cNvPr id="26688" name="Rectangle 462"/>
              <p:cNvSpPr>
                <a:spLocks noChangeArrowheads="1"/>
              </p:cNvSpPr>
              <p:nvPr/>
            </p:nvSpPr>
            <p:spPr bwMode="auto">
              <a:xfrm>
                <a:off x="1104" y="217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10</a:t>
                </a:r>
              </a:p>
            </p:txBody>
          </p:sp>
          <p:sp>
            <p:nvSpPr>
              <p:cNvPr id="26689" name="Line 463"/>
              <p:cNvSpPr>
                <a:spLocks noChangeShapeType="1"/>
              </p:cNvSpPr>
              <p:nvPr/>
            </p:nvSpPr>
            <p:spPr bwMode="auto">
              <a:xfrm>
                <a:off x="1104" y="237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675" name="Group 472"/>
            <p:cNvGrpSpPr>
              <a:grpSpLocks/>
            </p:cNvGrpSpPr>
            <p:nvPr/>
          </p:nvGrpSpPr>
          <p:grpSpPr bwMode="auto">
            <a:xfrm>
              <a:off x="1104" y="1791"/>
              <a:ext cx="4320" cy="195"/>
              <a:chOff x="1104" y="1788"/>
              <a:chExt cx="4320" cy="195"/>
            </a:xfrm>
          </p:grpSpPr>
          <p:sp>
            <p:nvSpPr>
              <p:cNvPr id="26676" name="Rectangle 473"/>
              <p:cNvSpPr>
                <a:spLocks noChangeArrowheads="1"/>
              </p:cNvSpPr>
              <p:nvPr/>
            </p:nvSpPr>
            <p:spPr bwMode="auto">
              <a:xfrm>
                <a:off x="4711" y="178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61¼</a:t>
                </a:r>
              </a:p>
            </p:txBody>
          </p:sp>
          <p:sp>
            <p:nvSpPr>
              <p:cNvPr id="26677" name="Rectangle 474"/>
              <p:cNvSpPr>
                <a:spLocks noChangeArrowheads="1"/>
              </p:cNvSpPr>
              <p:nvPr/>
            </p:nvSpPr>
            <p:spPr bwMode="auto">
              <a:xfrm>
                <a:off x="4032" y="178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58</a:t>
                </a:r>
              </a:p>
            </p:txBody>
          </p:sp>
          <p:sp>
            <p:nvSpPr>
              <p:cNvPr id="26678" name="Rectangle 475"/>
              <p:cNvSpPr>
                <a:spLocks noChangeArrowheads="1"/>
              </p:cNvSpPr>
              <p:nvPr/>
            </p:nvSpPr>
            <p:spPr bwMode="auto">
              <a:xfrm>
                <a:off x="3360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679" name="Rectangle 476"/>
              <p:cNvSpPr>
                <a:spLocks noChangeArrowheads="1"/>
              </p:cNvSpPr>
              <p:nvPr/>
            </p:nvSpPr>
            <p:spPr bwMode="auto">
              <a:xfrm>
                <a:off x="2688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20</a:t>
                </a:r>
              </a:p>
            </p:txBody>
          </p:sp>
          <p:sp>
            <p:nvSpPr>
              <p:cNvPr id="26680" name="Rectangle 477"/>
              <p:cNvSpPr>
                <a:spLocks noChangeArrowheads="1"/>
              </p:cNvSpPr>
              <p:nvPr/>
            </p:nvSpPr>
            <p:spPr bwMode="auto">
              <a:xfrm>
                <a:off x="2112" y="178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82</a:t>
                </a:r>
              </a:p>
            </p:txBody>
          </p:sp>
          <p:sp>
            <p:nvSpPr>
              <p:cNvPr id="26681" name="Rectangle 478"/>
              <p:cNvSpPr>
                <a:spLocks noChangeArrowheads="1"/>
              </p:cNvSpPr>
              <p:nvPr/>
            </p:nvSpPr>
            <p:spPr bwMode="auto">
              <a:xfrm>
                <a:off x="1104" y="178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5</a:t>
                </a:r>
              </a:p>
            </p:txBody>
          </p:sp>
          <p:sp>
            <p:nvSpPr>
              <p:cNvPr id="26682" name="Line 479"/>
              <p:cNvSpPr>
                <a:spLocks noChangeShapeType="1"/>
              </p:cNvSpPr>
              <p:nvPr/>
            </p:nvSpPr>
            <p:spPr bwMode="auto">
              <a:xfrm>
                <a:off x="1104" y="198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9895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87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87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8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8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250" grpId="0" animBg="1"/>
      <p:bldP spid="587255" grpId="0" animBg="1"/>
      <p:bldP spid="587256" grpId="0" animBg="1"/>
      <p:bldP spid="587257" grpId="0" animBg="1"/>
      <p:bldP spid="58725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Synchronization Summary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685800"/>
            <a:ext cx="8686800" cy="617220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34" charset="-127"/>
              </a:rPr>
              <a:t>Monitors</a:t>
            </a:r>
            <a:r>
              <a:rPr lang="en-US" altLang="ko-KR" sz="2800" dirty="0">
                <a:ea typeface="굴림" panose="020B0600000101010101" pitchFamily="34" charset="-127"/>
              </a:rPr>
              <a:t>: A lock plus zero or more condition variables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Always acquire lock before accessing shared data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Use condition variables to wait inside critical section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Three Operations: </a:t>
            </a:r>
            <a:r>
              <a:rPr lang="en-US" altLang="ko-KR" sz="24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Wait()</a:t>
            </a:r>
            <a:r>
              <a:rPr lang="en-US" altLang="ko-KR" sz="2400" dirty="0">
                <a:ea typeface="굴림" panose="020B0600000101010101" pitchFamily="34" charset="-127"/>
              </a:rPr>
              <a:t>,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Signal()</a:t>
            </a:r>
            <a:r>
              <a:rPr lang="en-US" altLang="ko-KR" sz="2400" dirty="0">
                <a:ea typeface="굴림" panose="020B0600000101010101" pitchFamily="34" charset="-127"/>
              </a:rPr>
              <a:t>,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Broadcast()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sz="240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Round-Robin Scheduling</a:t>
            </a:r>
            <a:r>
              <a:rPr lang="en-US" altLang="ko-KR" sz="2800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Give each thread a small amount of CPU time when it executes; cycle between all ready threads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Pros: Better for short jobs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ko-KR" sz="280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altLang="ko-KR" sz="28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37097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60566</TotalTime>
  <Pages>60</Pages>
  <Words>3776</Words>
  <Application>Microsoft Macintosh PowerPoint</Application>
  <PresentationFormat>On-screen Show (4:3)</PresentationFormat>
  <Paragraphs>1244</Paragraphs>
  <Slides>91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5" baseType="lpstr">
      <vt:lpstr>굴림</vt:lpstr>
      <vt:lpstr>ＭＳ Ｐゴシック</vt:lpstr>
      <vt:lpstr>Arial</vt:lpstr>
      <vt:lpstr>Arial Narrow</vt:lpstr>
      <vt:lpstr>Ariel narrow</vt:lpstr>
      <vt:lpstr>Comic Sans MS</vt:lpstr>
      <vt:lpstr>Consolas</vt:lpstr>
      <vt:lpstr>Courier New</vt:lpstr>
      <vt:lpstr>Gill Sans</vt:lpstr>
      <vt:lpstr>Gill Sans Light</vt:lpstr>
      <vt:lpstr>Helvetica</vt:lpstr>
      <vt:lpstr>Symbol</vt:lpstr>
      <vt:lpstr>Wingdings</vt:lpstr>
      <vt:lpstr>Office</vt:lpstr>
      <vt:lpstr>CS162 Operating Systems and Systems Programming Lecture 9   Synchronization, Readers/Writers example, Scheduling</vt:lpstr>
      <vt:lpstr>Complete Monitor Example (with cond. variable)</vt:lpstr>
      <vt:lpstr>Mesa vs. Hoare monitors</vt:lpstr>
      <vt:lpstr>Hoare monitors</vt:lpstr>
      <vt:lpstr>Mesa monitors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Mesa Monitor: Why “while()”?</vt:lpstr>
      <vt:lpstr>Readers/Writers Problem</vt:lpstr>
      <vt:lpstr>Basic Readers/Writers Solution</vt:lpstr>
      <vt:lpstr>Code for a Reader</vt:lpstr>
      <vt:lpstr>Code for a Writer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Read/Writer Questions</vt:lpstr>
      <vt:lpstr>Read/Writer Questions</vt:lpstr>
      <vt:lpstr>Read/Writer Questions</vt:lpstr>
      <vt:lpstr>Read/Writer Questions</vt:lpstr>
      <vt:lpstr>Read/Writer Questions</vt:lpstr>
      <vt:lpstr>Administrivia</vt:lpstr>
      <vt:lpstr>BREAK</vt:lpstr>
      <vt:lpstr>Recall: CPU Scheduling</vt:lpstr>
      <vt:lpstr>Recall: CPU Scheduling  (Cont.)</vt:lpstr>
      <vt:lpstr>Assumption – CPU Bursts</vt:lpstr>
      <vt:lpstr>Scheduling Assumptions</vt:lpstr>
      <vt:lpstr>Scheduling Assumptions (Cont.)</vt:lpstr>
      <vt:lpstr>Scheduling Policy Goals/Criteria</vt:lpstr>
      <vt:lpstr>Scheduling Policy Goals/Criteria (Cont.)</vt:lpstr>
      <vt:lpstr>Scheduling Policy Goals/Criteria (Cont.)</vt:lpstr>
      <vt:lpstr>First-Come, First-Served (FCFS) Scheduling</vt:lpstr>
      <vt:lpstr>FCFS Scheduling (Cont.)</vt:lpstr>
      <vt:lpstr>FCFS Scheduling (Cont.)</vt:lpstr>
      <vt:lpstr>Round Robin (RR) Scheduling</vt:lpstr>
      <vt:lpstr>RR Scheduling (Cont.)</vt:lpstr>
      <vt:lpstr>Example of RR with Time Quantum = 20</vt:lpstr>
      <vt:lpstr>Round-Robin Discussion</vt:lpstr>
      <vt:lpstr>Comparisons between FCFS and Round Robin</vt:lpstr>
      <vt:lpstr>Earlier Example with Different Time Quantum</vt:lpstr>
      <vt:lpstr>Synchronization Summary</vt:lpstr>
    </vt:vector>
  </TitlesOfParts>
  <Company>UC Berkeley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Anthony Joseph</cp:lastModifiedBy>
  <cp:revision>649</cp:revision>
  <cp:lastPrinted>2017-02-16T02:12:03Z</cp:lastPrinted>
  <dcterms:created xsi:type="dcterms:W3CDTF">1995-08-12T11:37:26Z</dcterms:created>
  <dcterms:modified xsi:type="dcterms:W3CDTF">2018-02-09T16:55:22Z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