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74" r:id="rId2"/>
    <p:sldId id="272" r:id="rId3"/>
    <p:sldId id="273" r:id="rId4"/>
    <p:sldId id="277" r:id="rId5"/>
    <p:sldId id="286" r:id="rId6"/>
    <p:sldId id="28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88" r:id="rId16"/>
    <p:sldId id="289" r:id="rId17"/>
    <p:sldId id="309" r:id="rId18"/>
    <p:sldId id="290" r:id="rId19"/>
    <p:sldId id="291" r:id="rId20"/>
    <p:sldId id="294" r:id="rId21"/>
    <p:sldId id="295" r:id="rId22"/>
    <p:sldId id="296" r:id="rId23"/>
    <p:sldId id="297" r:id="rId24"/>
    <p:sldId id="299" r:id="rId25"/>
    <p:sldId id="298" r:id="rId26"/>
    <p:sldId id="301" r:id="rId27"/>
    <p:sldId id="302" r:id="rId28"/>
    <p:sldId id="303" r:id="rId29"/>
    <p:sldId id="304" r:id="rId30"/>
    <p:sldId id="305" r:id="rId31"/>
    <p:sldId id="275" r:id="rId32"/>
    <p:sldId id="293" r:id="rId33"/>
    <p:sldId id="306" r:id="rId34"/>
    <p:sldId id="307" r:id="rId35"/>
    <p:sldId id="308" r:id="rId36"/>
    <p:sldId id="276" r:id="rId37"/>
    <p:sldId id="264" r:id="rId38"/>
    <p:sldId id="314" r:id="rId39"/>
    <p:sldId id="300" r:id="rId40"/>
    <p:sldId id="271" r:id="rId41"/>
    <p:sldId id="310" r:id="rId42"/>
    <p:sldId id="311" r:id="rId43"/>
    <p:sldId id="312" r:id="rId44"/>
    <p:sldId id="313" r:id="rId45"/>
    <p:sldId id="315" r:id="rId46"/>
    <p:sldId id="316" r:id="rId47"/>
    <p:sldId id="317" r:id="rId4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0" autoAdjust="0"/>
    <p:restoredTop sz="95622" autoAdjust="0"/>
  </p:normalViewPr>
  <p:slideViewPr>
    <p:cSldViewPr snapToGrid="0">
      <p:cViewPr varScale="1">
        <p:scale>
          <a:sx n="65" d="100"/>
          <a:sy n="65" d="100"/>
        </p:scale>
        <p:origin x="84" y="10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426B6D-D80B-4193-B3B7-96C40C1DC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9306B-68C8-446E-B5D3-7ED0D7EFAE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E5F8-D435-4CB9-8600-4B552B7688E3}" type="datetimeFigureOut">
              <a:rPr lang="en-AU" smtClean="0"/>
              <a:t>6/02/2020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BDA5B-95A5-44CC-B0DB-E2E4CFD45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3A229-7D51-4466-A50F-AE2046ED1A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60F29-9CE3-4319-B442-0D6FB8642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0551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7870C-2335-4C2C-A14B-2BBDD0BDBDA3}" type="datetimeFigureOut">
              <a:rPr lang="en-AU" smtClean="0"/>
              <a:t>6/02/2020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55AEC-1AF7-45F3-A030-24209FF64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62478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10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30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916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694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289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690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2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8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9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13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2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68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49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99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03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0897-8490-4D44-85D0-85A9F02ED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FA086-0182-4792-A8F9-BE008F973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04EC-AD77-4663-96B6-B1952CF8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882-AD3A-4558-871E-A07344DB9B01}" type="datetime1">
              <a:rPr lang="en-AU" smtClean="0"/>
              <a:t>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D6E1-9C6B-43C8-9602-5C87E259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BE1F-071E-4D0F-954D-74724D53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12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850D-BF3B-4B6F-A947-8F35F909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1E916-3B32-4F5D-8853-A28FAA3AD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0A74-AF97-46D7-A569-475CC2E9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6253-B5E2-4F8B-8F2C-119917952D33}" type="datetime1">
              <a:rPr lang="en-AU" smtClean="0"/>
              <a:t>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29D5-5915-428E-BAF8-86D66922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C16E-8D99-4EF9-8CF8-5906BF53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60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32012-A8DB-4B44-AAC0-2CAEADF6D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7C995-956B-4513-ABCB-4687B4E2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6AB0-C07D-44C0-B15A-9D1D78DC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A1D4-D3F8-4F75-9D1E-3C93D19D1E90}" type="datetime1">
              <a:rPr lang="en-AU" smtClean="0"/>
              <a:t>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A56E-917C-4A75-A572-5E59B2F2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70E6-5165-444F-9245-CAA092D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3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11C7-B146-4D95-A405-85933912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FC0E-9F76-4710-B857-91BD26C5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FE70-E037-47A9-91A8-C88C3A23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857B-48C3-46BC-9354-4F5E20EF09FE}" type="datetime1">
              <a:rPr lang="en-AU" smtClean="0"/>
              <a:t>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80C4-3495-416A-84FC-6A71A3CF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1BFC-6360-405C-87EF-9DEB3143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02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F77A-3E1B-46DB-A98C-A9968C8E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F35F-7672-48C7-9560-A73D5710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6E5DB-4FF3-4913-9360-691666D4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194-F19B-4045-8747-7CF5EBFBDD14}" type="datetime1">
              <a:rPr lang="en-AU" smtClean="0"/>
              <a:t>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3560-95D6-4C13-8023-D9224CF1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CD8D-DA1E-49C1-ABCD-B46B4DCE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09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4762-303D-4E22-A078-16495D46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AC5C-98EC-4EBE-8027-75B27F6F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5E6B4-F1E8-4E56-9764-CCBC8705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440-BC13-4190-BF9C-DB449F4A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FFAD-7AF6-40E2-B98E-F19ECE1B2BAC}" type="datetime1">
              <a:rPr lang="en-AU" smtClean="0"/>
              <a:t>6/02/2020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E903B-9B89-4F0A-B0F0-1D0004E5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5299B-9D8F-4280-933D-78FED2C2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47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94D4-8D55-43D6-AB37-5B013A61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4203-6E08-4951-A916-D11C8B4BB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68C6F-5258-4DA2-9D2C-77EE785E7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11FE9-F825-443F-AD4C-9AE473087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594F-0DF3-481D-80F4-6AC0646D9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290C8-8E8B-4A28-A2E1-433E2FCE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A5B-6B45-4E22-B047-4E7AAB6B34D4}" type="datetime1">
              <a:rPr lang="en-AU" smtClean="0"/>
              <a:t>6/02/2020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F4387-374D-40CE-9E7A-0701B02C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8B9BE-CCD2-4415-9B0A-B944D96D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8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E093-C1D7-412B-BF49-AA141E13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E6BBF-A7A4-4845-8040-55C1179B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3C93-B565-4900-A6F3-0D4ED17A2AA2}" type="datetime1">
              <a:rPr lang="en-AU" smtClean="0"/>
              <a:t>6/02/2020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36044-35C8-4916-876D-D108200D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D8D40-997E-45B5-9DDE-E73929A6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88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2A714-85C2-41EE-ADA5-C37F8CB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127F-0F18-4BDF-A82C-26F6FF519C74}" type="datetime1">
              <a:rPr lang="en-AU" smtClean="0"/>
              <a:t>6/02/2020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15892-2F2D-4A27-95C1-CF465BF4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1AEE3-3F5E-4811-A064-CD9F6122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52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E869-3754-42B8-AE13-B230FE4E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F372-E903-4326-89D4-574B1AB2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F3B-58BF-4103-A1B3-4E5810455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E124B-8CDB-442B-85F0-BFF85CCF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C90-16E0-4CAE-A3C8-0FE921C3D9A2}" type="datetime1">
              <a:rPr lang="en-AU" smtClean="0"/>
              <a:t>6/02/2020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A270-9CC1-4723-A810-68D7E937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CD67A-809E-437B-AF6D-E86C5F29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0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E38C-4F3B-4E86-BFA8-9FE40D29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34B4B-9EA2-4C6E-8113-9A2610493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4B879-BC68-4329-A7C9-64632B83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1F055-D72E-426D-B8D6-802C4B5E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166D-3013-4717-903D-568DBBC73141}" type="datetime1">
              <a:rPr lang="en-AU" smtClean="0"/>
              <a:t>6/02/2020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C8AD8-B209-4E31-87F4-952A0921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4E482-DDA7-4504-BC81-6FBD5801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84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6872D-4223-49F2-AB6E-000EEDC7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9B129-74BA-4192-A5C9-E5DCD1BF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B462-D3E8-4FDA-9E4D-CED92DFA4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BCA0-0239-44EC-9E38-6592E573C5A4}" type="datetime1">
              <a:rPr lang="en-AU" smtClean="0"/>
              <a:t>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06E8-068A-42DC-A0C4-347C8213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364A-8980-4FA4-B82E-346F6E30C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55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57.png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Gas Detection Training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3509963"/>
            <a:ext cx="1981199" cy="23760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 smtClean="0"/>
              <a:t>MSR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Austech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Gastech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561" y="776585"/>
            <a:ext cx="1895475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50" y="1045096"/>
            <a:ext cx="3234252" cy="1015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2" y="1032097"/>
            <a:ext cx="3303939" cy="10155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9" y="4055299"/>
            <a:ext cx="2667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4" y="365125"/>
            <a:ext cx="11731924" cy="1325563"/>
          </a:xfrm>
        </p:spPr>
        <p:txBody>
          <a:bodyPr/>
          <a:lstStyle/>
          <a:p>
            <a:r>
              <a:rPr lang="en-US" dirty="0"/>
              <a:t>Hazardous Area Standard AS </a:t>
            </a:r>
            <a:r>
              <a:rPr lang="en-US" dirty="0" smtClean="0"/>
              <a:t>60079 </a:t>
            </a:r>
            <a:r>
              <a:rPr lang="en-US" dirty="0"/>
              <a:t>Cont.</a:t>
            </a:r>
            <a:br>
              <a:rPr lang="en-US" dirty="0"/>
            </a:br>
            <a:r>
              <a:rPr lang="en-US" dirty="0"/>
              <a:t>(Selection of Equipment)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3" y="1825625"/>
            <a:ext cx="7530053" cy="4351338"/>
          </a:xfrm>
        </p:spPr>
        <p:txBody>
          <a:bodyPr/>
          <a:lstStyle/>
          <a:p>
            <a:r>
              <a:rPr lang="en-US" dirty="0" smtClean="0"/>
              <a:t>Gas Group, Gases are classed into 3 categories A, B , C.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These can be determined using AS 60079-20 by looking up the gas in Annex B.</a:t>
            </a:r>
          </a:p>
          <a:p>
            <a:pPr marL="0" indent="0">
              <a:buNone/>
            </a:pPr>
            <a:r>
              <a:rPr lang="en-US" dirty="0" smtClean="0"/>
              <a:t>Ignition energy is the MIE shown.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sensor or equipment requirement is IIA which of the sub-divisions are suitable?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79" y="3604696"/>
            <a:ext cx="3408242" cy="31167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5111" r="15359" b="6505"/>
          <a:stretch/>
        </p:blipFill>
        <p:spPr>
          <a:xfrm>
            <a:off x="7996687" y="1061049"/>
            <a:ext cx="3942271" cy="25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69" y="146479"/>
            <a:ext cx="11645661" cy="1325563"/>
          </a:xfrm>
        </p:spPr>
        <p:txBody>
          <a:bodyPr/>
          <a:lstStyle/>
          <a:p>
            <a:r>
              <a:rPr lang="en-US" dirty="0"/>
              <a:t>Hazardous Area Standard AS 60079 Cont.</a:t>
            </a:r>
            <a:br>
              <a:rPr lang="en-US" dirty="0"/>
            </a:br>
            <a:r>
              <a:rPr lang="en-US" dirty="0" smtClean="0"/>
              <a:t>(Equipment protection level)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9" y="1518621"/>
            <a:ext cx="11645661" cy="4625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 smtClean="0"/>
              <a:t>Types of Protection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11</a:t>
            </a:fld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682576" y="1981183"/>
            <a:ext cx="2915728" cy="4534859"/>
            <a:chOff x="6228272" y="2182483"/>
            <a:chExt cx="2915728" cy="4534859"/>
          </a:xfrm>
        </p:grpSpPr>
        <p:sp>
          <p:nvSpPr>
            <p:cNvPr id="6" name="TextBox 5"/>
            <p:cNvSpPr txBox="1"/>
            <p:nvPr/>
          </p:nvSpPr>
          <p:spPr>
            <a:xfrm>
              <a:off x="6228272" y="2182483"/>
              <a:ext cx="291572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Flame proof Enclosure </a:t>
              </a:r>
              <a:r>
                <a:rPr lang="en-US" b="1" dirty="0" smtClean="0"/>
                <a:t>{Ex d}</a:t>
              </a:r>
              <a:endParaRPr lang="en-US" b="1" dirty="0"/>
            </a:p>
            <a:p>
              <a:r>
                <a:rPr lang="en-US" dirty="0" smtClean="0"/>
                <a:t>Flameproof enclosures ensure that any flame generated by electronics inside of the housing cannot spread to the outer atmosphere.  </a:t>
              </a:r>
              <a:endParaRPr lang="en-AU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123" y="4174167"/>
              <a:ext cx="1800225" cy="25431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203849" y="1981182"/>
            <a:ext cx="2915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Increased Safety Enclosure {Ex e}</a:t>
            </a:r>
            <a:endParaRPr lang="en-US" b="1" dirty="0"/>
          </a:p>
          <a:p>
            <a:r>
              <a:rPr lang="en-US" dirty="0" smtClean="0"/>
              <a:t>Increased safety specification inhibits arcs or sparks from forming in normal operation. Generally used for junction boxes or lighting fittings.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594550" y="1981182"/>
            <a:ext cx="2915728" cy="4165320"/>
            <a:chOff x="3009946" y="1877665"/>
            <a:chExt cx="2915728" cy="4165320"/>
          </a:xfrm>
        </p:grpSpPr>
        <p:sp>
          <p:nvSpPr>
            <p:cNvPr id="11" name="TextBox 10"/>
            <p:cNvSpPr txBox="1"/>
            <p:nvPr/>
          </p:nvSpPr>
          <p:spPr>
            <a:xfrm>
              <a:off x="3009946" y="1877665"/>
              <a:ext cx="29157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Intrinsic Safety {Ex </a:t>
              </a:r>
              <a:r>
                <a:rPr lang="en-US" b="1" dirty="0" err="1" smtClean="0"/>
                <a:t>i</a:t>
              </a:r>
              <a:r>
                <a:rPr lang="en-US" b="1" dirty="0" smtClean="0"/>
                <a:t>}</a:t>
              </a:r>
              <a:endParaRPr lang="en-US" b="1" dirty="0"/>
            </a:p>
            <a:p>
              <a:r>
                <a:rPr lang="en-US" dirty="0" smtClean="0"/>
                <a:t>A circuit designed in order to produce sparks or thermal effects which lie below the minimum ignition energy.</a:t>
              </a:r>
              <a:endParaRPr lang="en-AU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999" y="3536989"/>
              <a:ext cx="2405219" cy="2505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4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40" y="365125"/>
            <a:ext cx="11654286" cy="1325563"/>
          </a:xfrm>
        </p:spPr>
        <p:txBody>
          <a:bodyPr/>
          <a:lstStyle/>
          <a:p>
            <a:r>
              <a:rPr lang="en-US" dirty="0"/>
              <a:t>Hazardous Area Standard AS 60079 Cont.</a:t>
            </a:r>
            <a:br>
              <a:rPr lang="en-US" dirty="0"/>
            </a:br>
            <a:r>
              <a:rPr lang="en-US" dirty="0"/>
              <a:t>(Equipment protection level)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12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1" y="2656936"/>
            <a:ext cx="3797060" cy="2802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75" y="2963319"/>
            <a:ext cx="4658264" cy="3062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06175" y="6026128"/>
            <a:ext cx="597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designation for Ex da/</a:t>
            </a:r>
            <a:r>
              <a:rPr lang="en-US" dirty="0" err="1" smtClean="0"/>
              <a:t>db</a:t>
            </a:r>
            <a:r>
              <a:rPr lang="en-US" dirty="0" smtClean="0"/>
              <a:t>/dc and so on.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241540" y="5727478"/>
            <a:ext cx="4920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 stands for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 stands for Dust </a:t>
            </a:r>
          </a:p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41540" y="1637756"/>
            <a:ext cx="1060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Equipment Protection Levels are designated by the hazardous goods consultant. These should be supplied as either a zone or a EPL value as shown in table below.</a:t>
            </a:r>
          </a:p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8832013" y="2961544"/>
            <a:ext cx="3063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Equipment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as a method of differentiating the EPL along with protection method.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79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6" y="365125"/>
            <a:ext cx="11680166" cy="1325563"/>
          </a:xfrm>
        </p:spPr>
        <p:txBody>
          <a:bodyPr/>
          <a:lstStyle/>
          <a:p>
            <a:r>
              <a:rPr lang="en-US" dirty="0"/>
              <a:t>Hazardous Area Standard AS 60079 Cont.</a:t>
            </a:r>
            <a:br>
              <a:rPr lang="en-US" dirty="0"/>
            </a:br>
            <a:r>
              <a:rPr lang="en-US" dirty="0" smtClean="0"/>
              <a:t>(Putting it all together)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40"/>
          <a:stretch/>
        </p:blipFill>
        <p:spPr>
          <a:xfrm>
            <a:off x="2362200" y="1690688"/>
            <a:ext cx="7620000" cy="1897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166" y="3016251"/>
            <a:ext cx="1160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Exercise:</a:t>
            </a:r>
          </a:p>
          <a:p>
            <a:endParaRPr lang="en-US" dirty="0"/>
          </a:p>
          <a:p>
            <a:r>
              <a:rPr lang="en-US" dirty="0" smtClean="0"/>
              <a:t>Determine a suitable component to meet the specifications below: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Zone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 Ignition temperature of 365C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Hydrogen gas detector (Gas Group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Ambient temperature = -30 to 60C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166" y="5274735"/>
            <a:ext cx="3590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Gas Detector A</a:t>
            </a:r>
          </a:p>
          <a:p>
            <a:endParaRPr lang="en-US" dirty="0" smtClean="0"/>
          </a:p>
          <a:p>
            <a:r>
              <a:rPr lang="en-US" dirty="0" smtClean="0"/>
              <a:t>EX </a:t>
            </a:r>
            <a:r>
              <a:rPr lang="en-US" dirty="0" err="1" smtClean="0"/>
              <a:t>db</a:t>
            </a:r>
            <a:r>
              <a:rPr lang="en-US" dirty="0" smtClean="0"/>
              <a:t> IIB T5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840192" y="5275993"/>
            <a:ext cx="3590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Gas Detector B</a:t>
            </a:r>
          </a:p>
          <a:p>
            <a:endParaRPr lang="en-US" dirty="0" smtClean="0"/>
          </a:p>
          <a:p>
            <a:r>
              <a:rPr lang="en-US" dirty="0" smtClean="0"/>
              <a:t>EX da IIC T6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7430218" y="5274735"/>
            <a:ext cx="3590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Gas Detector C</a:t>
            </a:r>
          </a:p>
          <a:p>
            <a:endParaRPr lang="en-US" dirty="0" smtClean="0"/>
          </a:p>
          <a:p>
            <a:r>
              <a:rPr lang="en-US" dirty="0" smtClean="0"/>
              <a:t>EX da IIC T1</a:t>
            </a:r>
            <a:endParaRPr lang="en-A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65" y="3655409"/>
            <a:ext cx="4401979" cy="154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 – Electrochemical sensors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724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Electrochemical sensors are similar to batteries and have two or sometimes 3 electrodes.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They work on a similar principle where if gas is present the current or voltage between the pins changes. This can be measured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𝑛𝐴</m:t>
                    </m:r>
                  </m:oMath>
                </a14:m>
                <a:r>
                  <a:rPr lang="en-AU" dirty="0" smtClean="0"/>
                  <a:t> (</a:t>
                </a:r>
                <a:r>
                  <a:rPr lang="en-AU" dirty="0" err="1" smtClean="0"/>
                  <a:t>microVolts</a:t>
                </a:r>
                <a:r>
                  <a:rPr lang="en-AU" dirty="0" smtClean="0"/>
                  <a:t> or </a:t>
                </a:r>
                <a:r>
                  <a:rPr lang="en-AU" dirty="0" err="1" smtClean="0"/>
                  <a:t>NanoAmps</a:t>
                </a:r>
                <a:r>
                  <a:rPr lang="en-AU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200" dirty="0" smtClean="0"/>
                  <a:t>This isn’t really useful but, its nice to flex every now and then.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Things to remember: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These sensors are not very gas specific (Check for cross sensitivities and account for them)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Require a warmup time of 1-2 </a:t>
                </a:r>
                <a:r>
                  <a:rPr lang="en-US" dirty="0" err="1" smtClean="0"/>
                  <a:t>hrs</a:t>
                </a:r>
                <a:r>
                  <a:rPr lang="en-US" dirty="0" smtClean="0"/>
                  <a:t> (Oxy generally 2+ </a:t>
                </a:r>
                <a:r>
                  <a:rPr lang="en-US" dirty="0" err="1" smtClean="0"/>
                  <a:t>hrs</a:t>
                </a:r>
                <a:r>
                  <a:rPr lang="en-US" dirty="0" smtClean="0"/>
                  <a:t>)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Primary failure occurs due to power fluctuations &amp; the drying of electrolyte which occurs in hot weather. 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 smtClean="0"/>
                  <a:t>Lifespans (O2 – 3yrs, CO – 5 </a:t>
                </a:r>
                <a:r>
                  <a:rPr lang="en-US" dirty="0" err="1" smtClean="0"/>
                  <a:t>yrs</a:t>
                </a:r>
                <a:r>
                  <a:rPr lang="en-US" dirty="0"/>
                  <a:t> </a:t>
                </a:r>
                <a:r>
                  <a:rPr lang="en-US" dirty="0" smtClean="0"/>
                  <a:t>…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 consult datasheet)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Calibration: 6 months (Oxy) to 1 </a:t>
                </a:r>
                <a:r>
                  <a:rPr lang="en-US" dirty="0" err="1" smtClean="0"/>
                  <a:t>yr</a:t>
                </a:r>
                <a:r>
                  <a:rPr lang="en-US" dirty="0"/>
                  <a:t> </a:t>
                </a:r>
                <a:r>
                  <a:rPr lang="en-US" dirty="0" smtClean="0"/>
                  <a:t>(Carbon Monoxide)</a:t>
                </a:r>
                <a:endParaRPr lang="en-US" dirty="0"/>
              </a:p>
              <a:p>
                <a:pPr marL="0" indent="0">
                  <a:buNone/>
                </a:pPr>
                <a:endParaRPr lang="en-AU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72400" cy="4351338"/>
              </a:xfrm>
              <a:blipFill>
                <a:blip r:embed="rId2"/>
                <a:stretch>
                  <a:fillRect l="-1098" t="-2801" r="-941" b="-9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14</a:t>
            </a:fld>
            <a:endParaRPr lang="en-AU"/>
          </a:p>
        </p:txBody>
      </p:sp>
      <p:pic>
        <p:nvPicPr>
          <p:cNvPr id="1026" name="Picture 2" descr="The sensor hou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61" y="1690688"/>
            <a:ext cx="3656071" cy="24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Sensors – </a:t>
            </a:r>
            <a:r>
              <a:rPr lang="en-US" dirty="0" smtClean="0"/>
              <a:t>Pellistor or Catalytic </a:t>
            </a:r>
            <a:r>
              <a:rPr lang="en-US" dirty="0"/>
              <a:t>sensors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3412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Catalytic bead or Pellistor sensors work on the principle that the gas being detected is flammable.</a:t>
            </a:r>
          </a:p>
          <a:p>
            <a:pPr marL="0" indent="0">
              <a:buNone/>
            </a:pPr>
            <a:r>
              <a:rPr lang="en-US" sz="1800" dirty="0" smtClean="0"/>
              <a:t>Things to remember:</a:t>
            </a:r>
          </a:p>
          <a:p>
            <a:pPr>
              <a:buFontTx/>
              <a:buChar char="-"/>
            </a:pPr>
            <a:r>
              <a:rPr lang="en-US" sz="1800" dirty="0" smtClean="0"/>
              <a:t>Not very gas specific (methane sensors will detect hydrogen and vice versa)</a:t>
            </a:r>
          </a:p>
          <a:p>
            <a:pPr>
              <a:buFontTx/>
              <a:buChar char="-"/>
            </a:pPr>
            <a:r>
              <a:rPr lang="en-US" sz="1800" dirty="0" smtClean="0"/>
              <a:t>Works on almost all explosive gases, however some special explosive gases require special filters, which means the regular </a:t>
            </a:r>
            <a:r>
              <a:rPr lang="en-US" sz="1800" dirty="0" err="1" smtClean="0"/>
              <a:t>sensorcells</a:t>
            </a:r>
            <a:r>
              <a:rPr lang="en-US" sz="1800" dirty="0" smtClean="0"/>
              <a:t> will not work on these types of gases and a specific sensor is required.</a:t>
            </a:r>
          </a:p>
          <a:p>
            <a:pPr>
              <a:buFontTx/>
              <a:buChar char="-"/>
            </a:pPr>
            <a:r>
              <a:rPr lang="en-US" sz="1800" dirty="0" smtClean="0"/>
              <a:t>Pellistor sensors can be directly affected by the humidity and water splashes. This may result in a sensor reading higher than ambient gas levels.</a:t>
            </a:r>
          </a:p>
          <a:p>
            <a:pPr>
              <a:buFontTx/>
              <a:buChar char="-"/>
            </a:pPr>
            <a:r>
              <a:rPr lang="en-US" sz="1800" dirty="0" smtClean="0"/>
              <a:t>Primary failure occurs due to silicon poisoning. </a:t>
            </a:r>
            <a:r>
              <a:rPr lang="en-US" sz="1800" b="1" dirty="0" smtClean="0"/>
              <a:t>DO NOT USE SILICON ANYWHERE NEAR THESE!!!!</a:t>
            </a:r>
          </a:p>
          <a:p>
            <a:pPr>
              <a:buFontTx/>
              <a:buChar char="-"/>
            </a:pPr>
            <a:r>
              <a:rPr lang="en-US" sz="1800" dirty="0" smtClean="0"/>
              <a:t>Lifespan: 5+ years</a:t>
            </a:r>
          </a:p>
          <a:p>
            <a:pPr>
              <a:buFontTx/>
              <a:buChar char="-"/>
            </a:pPr>
            <a:r>
              <a:rPr lang="en-US" sz="1800" dirty="0" smtClean="0"/>
              <a:t>Calibration Requirements: 6 monthly calibration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162" y="2109432"/>
            <a:ext cx="3282076" cy="32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 – Infra-red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Infra-red Sensor detect gases because CO2 and other gases can absorb Infra-red light at a certain wavelength. Due to this specific property only certain gases are available with infra-red detection cells.</a:t>
            </a:r>
          </a:p>
          <a:p>
            <a:pPr marL="0" indent="0">
              <a:buNone/>
            </a:pPr>
            <a:r>
              <a:rPr lang="en-US" dirty="0" smtClean="0"/>
              <a:t>Things to remember:</a:t>
            </a:r>
          </a:p>
          <a:p>
            <a:pPr>
              <a:buFontTx/>
              <a:buChar char="-"/>
            </a:pPr>
            <a:r>
              <a:rPr lang="en-US" dirty="0" smtClean="0"/>
              <a:t>Infra-Red sensors are very specific and very accurate.</a:t>
            </a:r>
          </a:p>
          <a:p>
            <a:pPr>
              <a:buFontTx/>
              <a:buChar char="-"/>
            </a:pPr>
            <a:r>
              <a:rPr lang="en-US" dirty="0" smtClean="0"/>
              <a:t>Primary failure will occur due to dust ingress or electrical circuit failure due to power spikes.</a:t>
            </a:r>
          </a:p>
          <a:p>
            <a:pPr>
              <a:buFontTx/>
              <a:buChar char="-"/>
            </a:pPr>
            <a:r>
              <a:rPr lang="en-US" dirty="0" smtClean="0"/>
              <a:t>Lifespan: 7+yrs (This value is conservative, it’s likely longer)</a:t>
            </a:r>
          </a:p>
          <a:p>
            <a:pPr>
              <a:buFontTx/>
              <a:buChar char="-"/>
            </a:pPr>
            <a:r>
              <a:rPr lang="en-US" dirty="0" smtClean="0"/>
              <a:t>Calibration: Explosive infra-red (1 YR), CO2 (1 YR)</a:t>
            </a:r>
          </a:p>
          <a:p>
            <a:pPr>
              <a:buFontTx/>
              <a:buChar char="-"/>
            </a:pPr>
            <a:r>
              <a:rPr lang="en-US" dirty="0" smtClean="0"/>
              <a:t>Bump test: Every 6 months (check whether they respond)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21" y="247184"/>
            <a:ext cx="3759980" cy="15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25" y="0"/>
            <a:ext cx="10515600" cy="695933"/>
          </a:xfrm>
        </p:spPr>
        <p:txBody>
          <a:bodyPr/>
          <a:lstStyle/>
          <a:p>
            <a:r>
              <a:rPr lang="en-AU" dirty="0" smtClean="0"/>
              <a:t>Calibration Tool Kit Essentials	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17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0" y="1192927"/>
            <a:ext cx="2482604" cy="1657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8532" y="695933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Tools Required: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2" y="3165131"/>
            <a:ext cx="3203832" cy="21345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6302" y="695933"/>
            <a:ext cx="8165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Essentials: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Gas Regulator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Sensor cap (to ensure good seal between calibration gas and </a:t>
            </a:r>
            <a:r>
              <a:rPr lang="en-AU" dirty="0" err="1" smtClean="0"/>
              <a:t>sensorhead</a:t>
            </a:r>
            <a:r>
              <a:rPr lang="en-A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Flexible hose (2m length 8mm 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Multimeter with leads for alligator clips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pic>
        <p:nvPicPr>
          <p:cNvPr id="1026" name="Picture 2" descr="Image result for cac gas bot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02" y="2060350"/>
            <a:ext cx="1089221" cy="22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26302" y="4123313"/>
            <a:ext cx="196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Gas Bottle 1:</a:t>
            </a:r>
          </a:p>
          <a:p>
            <a:r>
              <a:rPr lang="en-AU" dirty="0" smtClean="0"/>
              <a:t>18.5% Vol Oxygen </a:t>
            </a:r>
          </a:p>
          <a:p>
            <a:r>
              <a:rPr lang="en-AU" dirty="0" smtClean="0"/>
              <a:t>Bal. N2</a:t>
            </a:r>
          </a:p>
        </p:txBody>
      </p:sp>
      <p:pic>
        <p:nvPicPr>
          <p:cNvPr id="13" name="Picture 2" descr="Image result for cac gas bot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45" y="2060350"/>
            <a:ext cx="1089221" cy="22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62445" y="4123313"/>
            <a:ext cx="1962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Gas Bottle 2:</a:t>
            </a:r>
          </a:p>
          <a:p>
            <a:r>
              <a:rPr lang="en-AU" dirty="0" smtClean="0"/>
              <a:t>Mix Gas:</a:t>
            </a:r>
          </a:p>
          <a:p>
            <a:r>
              <a:rPr lang="en-AU" dirty="0" smtClean="0"/>
              <a:t>2.5% Vol CH4</a:t>
            </a:r>
          </a:p>
          <a:p>
            <a:r>
              <a:rPr lang="en-AU" dirty="0" smtClean="0"/>
              <a:t>100 ppm CO</a:t>
            </a:r>
          </a:p>
          <a:p>
            <a:r>
              <a:rPr lang="en-AU" dirty="0" smtClean="0"/>
              <a:t>18% Vol Oxygen</a:t>
            </a:r>
          </a:p>
          <a:p>
            <a:r>
              <a:rPr lang="en-AU" dirty="0" smtClean="0"/>
              <a:t>4% Vol CO2</a:t>
            </a:r>
          </a:p>
          <a:p>
            <a:r>
              <a:rPr lang="en-AU" dirty="0" smtClean="0"/>
              <a:t>Bal. Air / N2</a:t>
            </a:r>
          </a:p>
        </p:txBody>
      </p:sp>
      <p:pic>
        <p:nvPicPr>
          <p:cNvPr id="15" name="Picture 2" descr="Image result for cac gas bot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953" y="2060350"/>
            <a:ext cx="1089221" cy="22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864953" y="4123313"/>
            <a:ext cx="196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Gas Bottle 3:</a:t>
            </a:r>
          </a:p>
          <a:p>
            <a:r>
              <a:rPr lang="en-AU" dirty="0" smtClean="0"/>
              <a:t>99.999% Vol N2</a:t>
            </a:r>
          </a:p>
        </p:txBody>
      </p:sp>
    </p:spTree>
    <p:extLst>
      <p:ext uri="{BB962C8B-B14F-4D97-AF65-F5344CB8AC3E}">
        <p14:creationId xmlns:p14="http://schemas.microsoft.com/office/powerpoint/2010/main" val="18627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of MSR Infra-red &amp; Electrochemical Sensors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6" y="1244511"/>
            <a:ext cx="4190987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18</a:t>
            </a:fld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940037" y="1760434"/>
            <a:ext cx="67939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r>
              <a:rPr lang="en-US" dirty="0" smtClean="0"/>
              <a:t>: Engage Service mode (To inhibit alarm when calibration gas is applied)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: Apply multi-meter to Test Pins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: Apply Zero calibration gas to sensor (wait 30 seconds)</a:t>
            </a:r>
          </a:p>
          <a:p>
            <a:r>
              <a:rPr lang="en-US" b="1" dirty="0" smtClean="0"/>
              <a:t>Step 4</a:t>
            </a:r>
            <a:r>
              <a:rPr lang="en-US" dirty="0" smtClean="0"/>
              <a:t>: Check multi-meter reading. At Zero gas value it should read 40mv. If it requires adjusting Pull board out and plug back in. Hit the zero button multiple times until the multi-meter is reading 40mv.</a:t>
            </a:r>
          </a:p>
          <a:p>
            <a:r>
              <a:rPr lang="en-US" b="1" dirty="0" smtClean="0"/>
              <a:t>Step 5</a:t>
            </a:r>
            <a:r>
              <a:rPr lang="en-US" dirty="0" smtClean="0"/>
              <a:t>: Remove zero calibration gas and apply Gain calibration gas (wait 30 seconds, Consult datasheet for t90 to decide on appropriate waiting time)</a:t>
            </a:r>
          </a:p>
          <a:p>
            <a:r>
              <a:rPr lang="en-US" b="1" dirty="0" smtClean="0"/>
              <a:t>Step 6</a:t>
            </a:r>
            <a:r>
              <a:rPr lang="en-US" dirty="0" smtClean="0"/>
              <a:t>: Adjust gain calibration pot till given value is equivalent in mv to the following equation.</a:t>
            </a:r>
            <a:endParaRPr lang="en-US" dirty="0"/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6040" y="5359712"/>
                <a:ext cx="5940729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𝐺𝑎𝑖𝑛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𝑐𝑜𝑛𝑐𝑒𝑛𝑡𝑟𝑎𝑡𝑖𝑜𝑛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𝑆𝑒𝑛𝑠𝑜𝑟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𝑅𝑎𝑛𝑔𝑒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160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40" y="5359712"/>
                <a:ext cx="5940729" cy="616387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of MSR </a:t>
            </a:r>
            <a:r>
              <a:rPr lang="en-US" dirty="0" smtClean="0"/>
              <a:t>Pellistor sensors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299" y="1601436"/>
            <a:ext cx="6912836" cy="4351338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Step 1</a:t>
            </a:r>
            <a:r>
              <a:rPr lang="en-US" sz="1800" dirty="0"/>
              <a:t>: Engage Service mode (To inhibit alarm when calibration gas is applied)</a:t>
            </a:r>
          </a:p>
          <a:p>
            <a:r>
              <a:rPr lang="en-US" sz="1800" b="1" dirty="0"/>
              <a:t>Step 2</a:t>
            </a:r>
            <a:r>
              <a:rPr lang="en-US" sz="1800" dirty="0"/>
              <a:t>: Apply multi-meter to </a:t>
            </a:r>
            <a:r>
              <a:rPr lang="en-US" sz="1800" dirty="0" smtClean="0"/>
              <a:t>Bridge Pins </a:t>
            </a:r>
          </a:p>
          <a:p>
            <a:r>
              <a:rPr lang="en-US" sz="1800" b="1" dirty="0" smtClean="0"/>
              <a:t>Step </a:t>
            </a:r>
            <a:r>
              <a:rPr lang="en-US" sz="1800" b="1" dirty="0"/>
              <a:t>3</a:t>
            </a:r>
            <a:r>
              <a:rPr lang="en-US" sz="1800" dirty="0"/>
              <a:t>: Apply Zero calibration gas to </a:t>
            </a:r>
            <a:r>
              <a:rPr lang="en-US" sz="1800" dirty="0" smtClean="0"/>
              <a:t>sensor (</a:t>
            </a:r>
            <a:r>
              <a:rPr lang="en-US" sz="1800" dirty="0"/>
              <a:t>wait 1 minute for sensor reading to stabilize</a:t>
            </a:r>
            <a:r>
              <a:rPr lang="en-US" sz="1800" dirty="0" smtClean="0"/>
              <a:t>).</a:t>
            </a:r>
            <a:endParaRPr lang="en-US" sz="1800" dirty="0"/>
          </a:p>
          <a:p>
            <a:r>
              <a:rPr lang="en-US" sz="1800" b="1" dirty="0"/>
              <a:t>Step 4</a:t>
            </a:r>
            <a:r>
              <a:rPr lang="en-US" sz="1800" dirty="0"/>
              <a:t>: </a:t>
            </a:r>
            <a:r>
              <a:rPr lang="en-US" sz="1800" dirty="0" smtClean="0"/>
              <a:t>Adjust Bridge Voltage to 0 mv (slightly above 0 mv is recommended ~0.1mv).</a:t>
            </a:r>
          </a:p>
          <a:p>
            <a:r>
              <a:rPr lang="en-US" sz="1800" b="1" dirty="0" smtClean="0"/>
              <a:t>Step 5</a:t>
            </a:r>
            <a:r>
              <a:rPr lang="en-US" sz="1800" dirty="0" smtClean="0"/>
              <a:t>: Apply multi-meter to test pins.</a:t>
            </a:r>
          </a:p>
          <a:p>
            <a:r>
              <a:rPr lang="en-US" sz="1800" b="1" dirty="0" smtClean="0"/>
              <a:t>Step 6</a:t>
            </a:r>
            <a:r>
              <a:rPr lang="en-US" sz="1800" dirty="0" smtClean="0"/>
              <a:t>: </a:t>
            </a:r>
            <a:r>
              <a:rPr lang="en-US" sz="1800" dirty="0"/>
              <a:t>At Zero gas value it should read 40mv. If it requires adjusting Pull board out and plug back in. Hit the zero button multiple times until the multi-meter is reading 40mv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/>
              <a:t>Step </a:t>
            </a:r>
            <a:r>
              <a:rPr lang="en-US" sz="1800" b="1" dirty="0" smtClean="0"/>
              <a:t>7</a:t>
            </a:r>
            <a:r>
              <a:rPr lang="en-US" sz="1800" dirty="0" smtClean="0"/>
              <a:t>: </a:t>
            </a:r>
            <a:r>
              <a:rPr lang="en-US" sz="1800" dirty="0"/>
              <a:t>Remove zero calibration gas and apply Gain calibration gas</a:t>
            </a:r>
          </a:p>
          <a:p>
            <a:r>
              <a:rPr lang="en-US" sz="1800" b="1" dirty="0"/>
              <a:t>Step </a:t>
            </a:r>
            <a:r>
              <a:rPr lang="en-US" sz="1800" b="1" dirty="0" smtClean="0"/>
              <a:t>8</a:t>
            </a:r>
            <a:r>
              <a:rPr lang="en-US" sz="1800" dirty="0" smtClean="0"/>
              <a:t>: </a:t>
            </a:r>
            <a:r>
              <a:rPr lang="en-US" sz="1800" dirty="0"/>
              <a:t>Adjust gain calibration pot till given value is equivalent in mv to the following equation.</a:t>
            </a:r>
          </a:p>
          <a:p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19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35" y="1297278"/>
            <a:ext cx="4570865" cy="5127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5808330"/>
                <a:ext cx="5940729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𝐺𝑎𝑖𝑛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𝑐𝑜𝑛𝑐𝑒𝑛𝑡𝑟𝑎𝑡𝑖𝑜𝑛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𝑆𝑒𝑛𝑠𝑜𝑟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𝑅𝑎𝑛𝑔𝑒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160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08330"/>
                <a:ext cx="5940729" cy="616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Brief Intro to Units!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PPM</a:t>
            </a:r>
          </a:p>
          <a:p>
            <a:pPr lvl="1"/>
            <a:r>
              <a:rPr lang="en-AU" dirty="0" smtClean="0"/>
              <a:t>Parts per Million, exactly what it sounds like!</a:t>
            </a:r>
          </a:p>
          <a:p>
            <a:pPr lvl="1"/>
            <a:r>
              <a:rPr lang="en-AU" dirty="0" smtClean="0"/>
              <a:t>For example if you have 2g of CO2 in a 1kg bottle of air. How many parts per million of CO2 would be in the bottle?</a:t>
            </a:r>
          </a:p>
          <a:p>
            <a:r>
              <a:rPr lang="en-AU" dirty="0" smtClean="0"/>
              <a:t>PPK</a:t>
            </a:r>
          </a:p>
          <a:p>
            <a:pPr lvl="1"/>
            <a:r>
              <a:rPr lang="en-AU" dirty="0" smtClean="0"/>
              <a:t>Parts per thousand is just parts per million * 1000.</a:t>
            </a:r>
          </a:p>
          <a:p>
            <a:pPr lvl="1"/>
            <a:r>
              <a:rPr lang="en-AU" dirty="0" smtClean="0"/>
              <a:t>Similar example if you have 2g of CO2 in 1kg bottle of air. How many parts per thousand of CO2 would be in the bottle?</a:t>
            </a:r>
          </a:p>
          <a:p>
            <a:pPr marL="0" indent="0">
              <a:buNone/>
            </a:pPr>
            <a:r>
              <a:rPr lang="en-AU" dirty="0" smtClean="0"/>
              <a:t>Additional note: PPM / PPK doesn’t actually measure parts it’s a mass fraction.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0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 of AUSTECH Sensor System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20</a:t>
            </a:fld>
            <a:endParaRPr lang="en-AU"/>
          </a:p>
        </p:txBody>
      </p:sp>
      <p:grpSp>
        <p:nvGrpSpPr>
          <p:cNvPr id="29" name="Group 28"/>
          <p:cNvGrpSpPr/>
          <p:nvPr/>
        </p:nvGrpSpPr>
        <p:grpSpPr>
          <a:xfrm>
            <a:off x="6946793" y="1690688"/>
            <a:ext cx="4795233" cy="4334427"/>
            <a:chOff x="3531789" y="1547813"/>
            <a:chExt cx="4795233" cy="43344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1789" y="1547813"/>
              <a:ext cx="4718222" cy="362426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4085209" y="3797560"/>
              <a:ext cx="1273749" cy="17153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56001" y="5512908"/>
              <a:ext cx="8584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AU" dirty="0"/>
            </a:p>
          </p:txBody>
        </p: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V="1">
              <a:off x="5718187" y="3797560"/>
              <a:ext cx="73166" cy="17153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58958" y="5512908"/>
              <a:ext cx="718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Reset</a:t>
              </a:r>
              <a:endParaRPr lang="en-A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6425" y="5461519"/>
              <a:ext cx="7605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</a:t>
              </a:r>
              <a:endParaRPr lang="en-AU" dirty="0"/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>
            <a:xfrm flipH="1" flipV="1">
              <a:off x="6395983" y="3797559"/>
              <a:ext cx="1550741" cy="16639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905069" y="1483567"/>
            <a:ext cx="60417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1</a:t>
            </a:r>
            <a:r>
              <a:rPr lang="en-US" sz="2000" dirty="0" smtClean="0"/>
              <a:t>: Cycle to sensor to be calibrated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2</a:t>
            </a:r>
            <a:r>
              <a:rPr lang="en-US" sz="2000" dirty="0" smtClean="0"/>
              <a:t>: Apply zero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3</a:t>
            </a:r>
            <a:r>
              <a:rPr lang="en-US" sz="2000" dirty="0" smtClean="0"/>
              <a:t>: Enter Calibration mode by using the Accept and Select Buttons together for 5 seconds. (Countdown shown shall be CAL 5, 4, 3… 1 if LCD displays SET, abort and ensure accept and select buttons are used.)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4</a:t>
            </a:r>
            <a:r>
              <a:rPr lang="en-US" sz="2000" dirty="0" smtClean="0"/>
              <a:t>: Adjust sensor reading on LCD to 0 reading.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5</a:t>
            </a:r>
            <a:r>
              <a:rPr lang="en-US" sz="2000" dirty="0" smtClean="0"/>
              <a:t>: Apply gain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6</a:t>
            </a:r>
            <a:r>
              <a:rPr lang="en-US" sz="2000" dirty="0" smtClean="0"/>
              <a:t>: Adjust sensor reading on LCD screen to match the gain calibration gas concentration.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49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/>
          <a:lstStyle/>
          <a:p>
            <a:r>
              <a:rPr lang="en-US" dirty="0" smtClean="0"/>
              <a:t>Calibration of AUSTECH Sensor System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48933"/>
            <a:ext cx="4564224" cy="3174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46" y="1348933"/>
            <a:ext cx="4571818" cy="31744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474928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r>
              <a:rPr lang="en-US" dirty="0" smtClean="0"/>
              <a:t>: Apply zero gas and adjust sensor output using zero pot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: Apply gain gas and adjust sensor output using gain pot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814596" y="3326880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0392747" y="3326880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48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of AUSTECH Sensor </a:t>
            </a:r>
            <a:r>
              <a:rPr lang="en-US" dirty="0" smtClean="0"/>
              <a:t>System Continued…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22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36" y="2239327"/>
            <a:ext cx="4972050" cy="2581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31286" y="3377187"/>
            <a:ext cx="136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 Current Generator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944914"/>
            <a:ext cx="50210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1</a:t>
            </a:r>
            <a:r>
              <a:rPr lang="en-US" sz="2000" dirty="0" smtClean="0"/>
              <a:t>: Apply 4ma through the current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2</a:t>
            </a:r>
            <a:r>
              <a:rPr lang="en-US" sz="2000" dirty="0" smtClean="0"/>
              <a:t>: Scroll to sensor being calibrated and hold down “Accept” and “Select”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3</a:t>
            </a:r>
            <a:r>
              <a:rPr lang="en-US" sz="2000" dirty="0" smtClean="0"/>
              <a:t>: Adjust sensor reading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4</a:t>
            </a:r>
            <a:r>
              <a:rPr lang="en-US" sz="2000" dirty="0" smtClean="0"/>
              <a:t>: Apply 20 ma through the current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5</a:t>
            </a:r>
            <a:r>
              <a:rPr lang="en-US" sz="2000" dirty="0" smtClean="0"/>
              <a:t>: Adjust sensor reading to full range (</a:t>
            </a:r>
            <a:r>
              <a:rPr lang="en-US" sz="2000" dirty="0" err="1" smtClean="0"/>
              <a:t>ie</a:t>
            </a:r>
            <a:r>
              <a:rPr lang="en-US" sz="2000" dirty="0" smtClean="0"/>
              <a:t>. 25% for oxygen or 100% LEL for methane)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Note: Find the connection points on </a:t>
            </a:r>
            <a:r>
              <a:rPr lang="en-US" sz="2000" dirty="0"/>
              <a:t>HOSLAB Server – “L:\</a:t>
            </a:r>
            <a:r>
              <a:rPr lang="en-US" sz="2000" dirty="0" smtClean="0"/>
              <a:t>Manuals\</a:t>
            </a:r>
            <a:r>
              <a:rPr lang="en-US" sz="2000" dirty="0" err="1" smtClean="0"/>
              <a:t>Austech</a:t>
            </a:r>
            <a:r>
              <a:rPr lang="en-US" sz="2000" dirty="0" smtClean="0"/>
              <a:t>\”</a:t>
            </a:r>
          </a:p>
        </p:txBody>
      </p:sp>
    </p:spTree>
    <p:extLst>
      <p:ext uri="{BB962C8B-B14F-4D97-AF65-F5344CB8AC3E}">
        <p14:creationId xmlns:p14="http://schemas.microsoft.com/office/powerpoint/2010/main" val="31322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OLDHAM OLCT-10N Auto-Calibration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029" y="0"/>
            <a:ext cx="2847975" cy="2333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385536"/>
            <a:ext cx="3898634" cy="53359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129" y="2868438"/>
            <a:ext cx="5362575" cy="21907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914525" y="2257425"/>
            <a:ext cx="3705225" cy="163162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19750" y="1787521"/>
            <a:ext cx="199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 ON refers to applying the calibration cap below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407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OLDHAM OLCT-10N Auto Calibration – Cont.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5636" y="1690688"/>
            <a:ext cx="4481513" cy="4090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Calibration Gas Concentration can’t be adjusted. If you don’t have the correct gain gas perform manual calibration (bit more effort)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Common Sensor Replacements (Suitable types):</a:t>
            </a:r>
          </a:p>
          <a:p>
            <a:r>
              <a:rPr lang="en-US" sz="1800" dirty="0" err="1" smtClean="0"/>
              <a:t>Alphasense</a:t>
            </a:r>
            <a:r>
              <a:rPr lang="en-US" sz="1800" dirty="0" smtClean="0"/>
              <a:t> O2-A2 only work for this</a:t>
            </a:r>
          </a:p>
          <a:p>
            <a:r>
              <a:rPr lang="en-US" sz="1800" dirty="0" smtClean="0"/>
              <a:t>If LEL sensor, replace the entire sensor as no replacement sensor cell available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500187"/>
            <a:ext cx="65817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49" y="0"/>
            <a:ext cx="8620125" cy="6417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OLDHAM OLCT-10N Sensor Replacement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25</a:t>
            </a:fld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143506" y="641747"/>
            <a:ext cx="3542669" cy="3223776"/>
            <a:chOff x="723900" y="2214205"/>
            <a:chExt cx="3542669" cy="32237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900" y="2609056"/>
              <a:ext cx="3542669" cy="28289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43100" y="2214205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1</a:t>
              </a:r>
              <a:endParaRPr lang="en-AU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3506" y="4132284"/>
            <a:ext cx="3511347" cy="1811317"/>
            <a:chOff x="143506" y="4132284"/>
            <a:chExt cx="3511347" cy="181131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506" y="4500643"/>
              <a:ext cx="3511347" cy="144295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362705" y="4132284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2</a:t>
              </a:r>
              <a:endParaRPr lang="en-AU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8125" y="5943601"/>
            <a:ext cx="321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Cable in </a:t>
            </a:r>
            <a:r>
              <a:rPr lang="en-US" sz="1400" u="sng" dirty="0" err="1" smtClean="0"/>
              <a:t>cal</a:t>
            </a:r>
            <a:r>
              <a:rPr lang="en-US" sz="1400" u="sng" dirty="0" smtClean="0"/>
              <a:t> kit – 2x bought by </a:t>
            </a:r>
            <a:r>
              <a:rPr lang="en-US" sz="1400" u="sng" dirty="0" err="1" smtClean="0"/>
              <a:t>Hoslab</a:t>
            </a:r>
            <a:r>
              <a:rPr lang="en-US" sz="1400" u="sng" dirty="0" smtClean="0"/>
              <a:t>.</a:t>
            </a:r>
            <a:endParaRPr lang="en-AU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070317" y="640745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3</a:t>
            </a:r>
          </a:p>
          <a:p>
            <a:r>
              <a:rPr lang="en-US" dirty="0" smtClean="0"/>
              <a:t>Apply zero gas. Adjust Pot labelled ZERO until multi-meter reads 0 mv. </a:t>
            </a:r>
            <a:r>
              <a:rPr lang="en-US" b="1" dirty="0" smtClean="0"/>
              <a:t>DON’T USE THE MAGNETIC CAP FOR THIS!!</a:t>
            </a:r>
            <a:endParaRPr lang="en-AU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038600" y="3402697"/>
            <a:ext cx="4114800" cy="2323328"/>
            <a:chOff x="4038600" y="2133579"/>
            <a:chExt cx="4114800" cy="2323328"/>
          </a:xfrm>
        </p:grpSpPr>
        <p:sp>
          <p:nvSpPr>
            <p:cNvPr id="14" name="TextBox 13"/>
            <p:cNvSpPr txBox="1"/>
            <p:nvPr/>
          </p:nvSpPr>
          <p:spPr>
            <a:xfrm>
              <a:off x="4038600" y="2133579"/>
              <a:ext cx="4114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Step 4</a:t>
              </a:r>
            </a:p>
            <a:p>
              <a:r>
                <a:rPr lang="en-US" dirty="0" smtClean="0"/>
                <a:t>Apply Gain gas. Adjust Pot labelled “SENS” until multi-meter reads the correct signal value in (mv) according to formula below. </a:t>
              </a:r>
              <a:r>
                <a:rPr lang="en-US" b="1" dirty="0" smtClean="0"/>
                <a:t>DON’T USE THE MAGNETIC CAP FOR THIS!!</a:t>
              </a:r>
              <a:endParaRPr lang="en-AU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070317" y="3887905"/>
                  <a:ext cx="4051365" cy="5690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𝑉𝑜𝑙𝑡𝑎𝑔𝑒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1600 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𝐺𝑎𝑖𝑛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𝐺𝑎𝑠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𝐶𝑜𝑛𝑐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𝑆𝑒𝑛𝑠𝑜𝑟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𝑅𝑎𝑛𝑔𝑒</m:t>
                            </m:r>
                          </m:den>
                        </m:f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317" y="3887905"/>
                  <a:ext cx="4051365" cy="5690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8248650" y="641747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5</a:t>
            </a:r>
          </a:p>
          <a:p>
            <a:r>
              <a:rPr lang="en-US" dirty="0" smtClean="0"/>
              <a:t>Perform Auto Calibration with magnetic Calibration cap!</a:t>
            </a:r>
          </a:p>
          <a:p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304" y="1559266"/>
            <a:ext cx="3759884" cy="51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Dynament</a:t>
            </a:r>
            <a:r>
              <a:rPr lang="en-US" dirty="0" smtClean="0"/>
              <a:t> MSR Sensor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800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Negative / Positive zero suppression:</a:t>
            </a:r>
          </a:p>
          <a:p>
            <a:pPr marL="0" indent="0">
              <a:buNone/>
            </a:pPr>
            <a:r>
              <a:rPr lang="en-US" sz="2000" dirty="0" smtClean="0"/>
              <a:t>These sensors drift and therefore they require a suppression function which enables the sensor to output 0ppm until it crosses the set suppression threshold. For example if threshold set at 10 ppm, sensor will read 0 ppm from 0-10 ppm.</a:t>
            </a:r>
          </a:p>
          <a:p>
            <a:pPr marL="0" indent="0">
              <a:buNone/>
            </a:pPr>
            <a:r>
              <a:rPr lang="en-US" sz="2000" dirty="0" smtClean="0"/>
              <a:t>Negative suppression works similarly in that until it goes below say -10 ppm in output the sensor will show 0 ppm. </a:t>
            </a:r>
          </a:p>
          <a:p>
            <a:pPr marL="0" indent="0">
              <a:buNone/>
            </a:pPr>
            <a:r>
              <a:rPr lang="en-US" sz="2000" b="1" u="sng" dirty="0" smtClean="0"/>
              <a:t>Error Codes flash on normal LCD screen replacing reading for 2 seconds.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26</a:t>
            </a:fld>
            <a:endParaRPr lang="en-AU"/>
          </a:p>
        </p:txBody>
      </p:sp>
      <p:grpSp>
        <p:nvGrpSpPr>
          <p:cNvPr id="20" name="Group 19"/>
          <p:cNvGrpSpPr/>
          <p:nvPr/>
        </p:nvGrpSpPr>
        <p:grpSpPr>
          <a:xfrm>
            <a:off x="8926425" y="1426470"/>
            <a:ext cx="3105555" cy="3394643"/>
            <a:chOff x="8476845" y="1434090"/>
            <a:chExt cx="3105555" cy="33946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45" y="1434090"/>
              <a:ext cx="2876955" cy="30750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5877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</a:t>
              </a:r>
              <a:endParaRPr lang="en-A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7260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5746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975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AU" dirty="0"/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8980170" y="3300413"/>
              <a:ext cx="263843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9745980" y="3300413"/>
              <a:ext cx="19051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0"/>
            </p:cNvCxnSpPr>
            <p:nvPr/>
          </p:nvCxnSpPr>
          <p:spPr>
            <a:xfrm flipH="1" flipV="1">
              <a:off x="10157460" y="3300413"/>
              <a:ext cx="392430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H="1" flipV="1">
              <a:off x="10630852" y="3232945"/>
              <a:ext cx="559118" cy="12264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16048"/>
              </p:ext>
            </p:extLst>
          </p:nvPr>
        </p:nvGraphicFramePr>
        <p:xfrm>
          <a:off x="920751" y="4465111"/>
          <a:ext cx="7586028" cy="238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86">
                  <a:extLst>
                    <a:ext uri="{9D8B030D-6E8A-4147-A177-3AD203B41FA5}">
                      <a16:colId xmlns:a16="http://schemas.microsoft.com/office/drawing/2014/main" val="2231052530"/>
                    </a:ext>
                  </a:extLst>
                </a:gridCol>
                <a:gridCol w="6341242">
                  <a:extLst>
                    <a:ext uri="{9D8B030D-6E8A-4147-A177-3AD203B41FA5}">
                      <a16:colId xmlns:a16="http://schemas.microsoft.com/office/drawing/2014/main" val="3233177903"/>
                    </a:ext>
                  </a:extLst>
                </a:gridCol>
              </a:tblGrid>
              <a:tr h="272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#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4964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Negative drift, adjust negative suppression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77286"/>
                  </a:ext>
                </a:extLst>
              </a:tr>
              <a:tr h="3070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Zero the sensor as the</a:t>
                      </a:r>
                      <a:r>
                        <a:rPr lang="en-US" sz="1200" baseline="0" dirty="0" smtClean="0"/>
                        <a:t> sensor is too far outside of negative suppression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48642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Sensor</a:t>
                      </a:r>
                      <a:r>
                        <a:rPr lang="en-US" sz="1200" baseline="0" dirty="0" smtClean="0"/>
                        <a:t> needs to be gain calibrated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15115"/>
                  </a:ext>
                </a:extLst>
              </a:tr>
              <a:tr h="3070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Calibrate sensor,</a:t>
                      </a:r>
                      <a:r>
                        <a:rPr lang="en-US" sz="1200" baseline="0" dirty="0" smtClean="0"/>
                        <a:t> if error still occurs replace sensor cell if possible.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90423"/>
                  </a:ext>
                </a:extLst>
              </a:tr>
              <a:tr h="3070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32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Calibrate sensor,</a:t>
                      </a:r>
                      <a:r>
                        <a:rPr lang="en-US" sz="1200" baseline="0" dirty="0" smtClean="0"/>
                        <a:t> if error still occurs replace sensor cell if possible.</a:t>
                      </a:r>
                      <a:endParaRPr lang="en-AU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5912"/>
                  </a:ext>
                </a:extLst>
              </a:tr>
              <a:tr h="3070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64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Sensor signal</a:t>
                      </a:r>
                      <a:r>
                        <a:rPr lang="en-US" sz="1200" baseline="0" dirty="0" smtClean="0"/>
                        <a:t> too high, attempt calibration and replace if it doesn’t work</a:t>
                      </a:r>
                      <a:endParaRPr lang="en-AU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86971"/>
                  </a:ext>
                </a:extLst>
              </a:tr>
              <a:tr h="3070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99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Config</a:t>
                      </a:r>
                      <a:r>
                        <a:rPr lang="en-US" sz="1200" dirty="0" smtClean="0"/>
                        <a:t>. data corrupt,</a:t>
                      </a:r>
                      <a:r>
                        <a:rPr lang="en-US" sz="1200" baseline="0" dirty="0" smtClean="0"/>
                        <a:t> attempt power cycle and recalibration if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2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3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Dynament</a:t>
            </a:r>
            <a:r>
              <a:rPr lang="en-US" dirty="0" smtClean="0"/>
              <a:t> MSR Negative Suppression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685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pPr marL="0" indent="0">
              <a:buNone/>
            </a:pPr>
            <a:r>
              <a:rPr lang="en-US" dirty="0" smtClean="0"/>
              <a:t>Press Menu key navigate to option E:20 using next /</a:t>
            </a:r>
            <a:r>
              <a:rPr lang="en-US" dirty="0" err="1" smtClean="0"/>
              <a:t>prev</a:t>
            </a:r>
            <a:r>
              <a:rPr lang="en-US" dirty="0" smtClean="0"/>
              <a:t> keys and press enter.</a:t>
            </a:r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Use the next and </a:t>
            </a:r>
            <a:r>
              <a:rPr lang="en-US" dirty="0" err="1" smtClean="0"/>
              <a:t>prev</a:t>
            </a:r>
            <a:r>
              <a:rPr lang="en-US" dirty="0" smtClean="0"/>
              <a:t> keys to increase and decrease the negative suppression </a:t>
            </a:r>
            <a:r>
              <a:rPr lang="en-US" b="1" dirty="0" smtClean="0"/>
              <a:t>(0-10% OF RANGE)</a:t>
            </a:r>
          </a:p>
          <a:p>
            <a:pPr marL="0" indent="0">
              <a:buNone/>
            </a:pPr>
            <a:r>
              <a:rPr lang="en-US" dirty="0" smtClean="0"/>
              <a:t>Step 3:</a:t>
            </a:r>
          </a:p>
          <a:p>
            <a:pPr marL="0" indent="0">
              <a:buNone/>
            </a:pPr>
            <a:r>
              <a:rPr lang="en-US" dirty="0" smtClean="0"/>
              <a:t>Press enter to save the negative suppression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27</a:t>
            </a:fld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8476845" y="1434090"/>
            <a:ext cx="3105555" cy="3394643"/>
            <a:chOff x="8476845" y="1434090"/>
            <a:chExt cx="3105555" cy="33946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45" y="1434090"/>
              <a:ext cx="2876955" cy="30750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877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7260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5746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975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AU" dirty="0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8980170" y="3300413"/>
              <a:ext cx="263843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9745980" y="3300413"/>
              <a:ext cx="19051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H="1" flipV="1">
              <a:off x="10157460" y="3300413"/>
              <a:ext cx="392430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</p:cNvCxnSpPr>
            <p:nvPr/>
          </p:nvCxnSpPr>
          <p:spPr>
            <a:xfrm flipH="1" flipV="1">
              <a:off x="10630852" y="3232945"/>
              <a:ext cx="559118" cy="12264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0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Dynament</a:t>
            </a:r>
            <a:r>
              <a:rPr lang="en-US" dirty="0" smtClean="0"/>
              <a:t> MSR Positive Suppression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685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pPr marL="0" indent="0">
              <a:buNone/>
            </a:pPr>
            <a:r>
              <a:rPr lang="en-US" dirty="0" smtClean="0"/>
              <a:t>Press Menu key navigate to option E:19 using next /</a:t>
            </a:r>
            <a:r>
              <a:rPr lang="en-US" dirty="0" err="1" smtClean="0"/>
              <a:t>prev</a:t>
            </a:r>
            <a:r>
              <a:rPr lang="en-US" dirty="0" smtClean="0"/>
              <a:t> keys and press enter.</a:t>
            </a:r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Use the next and </a:t>
            </a:r>
            <a:r>
              <a:rPr lang="en-US" dirty="0" err="1" smtClean="0"/>
              <a:t>prev</a:t>
            </a:r>
            <a:r>
              <a:rPr lang="en-US" dirty="0" smtClean="0"/>
              <a:t> keys to increase and decrease the negative suppression </a:t>
            </a:r>
            <a:r>
              <a:rPr lang="en-US" b="1" dirty="0" smtClean="0"/>
              <a:t>(0-10 % OF RANGE)</a:t>
            </a:r>
          </a:p>
          <a:p>
            <a:pPr marL="0" indent="0">
              <a:buNone/>
            </a:pPr>
            <a:r>
              <a:rPr lang="en-US" dirty="0" smtClean="0"/>
              <a:t>Step 3:</a:t>
            </a:r>
          </a:p>
          <a:p>
            <a:pPr marL="0" indent="0">
              <a:buNone/>
            </a:pPr>
            <a:r>
              <a:rPr lang="en-US" dirty="0" smtClean="0"/>
              <a:t>Press enter to save the negative suppression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28</a:t>
            </a:fld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8476845" y="1434090"/>
            <a:ext cx="3105555" cy="3394643"/>
            <a:chOff x="8476845" y="1434090"/>
            <a:chExt cx="3105555" cy="33946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45" y="1434090"/>
              <a:ext cx="2876955" cy="30750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877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7260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5746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975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AU" dirty="0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8980170" y="3300413"/>
              <a:ext cx="263843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9745980" y="3300413"/>
              <a:ext cx="19051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H="1" flipV="1">
              <a:off x="10157460" y="3300413"/>
              <a:ext cx="392430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</p:cNvCxnSpPr>
            <p:nvPr/>
          </p:nvCxnSpPr>
          <p:spPr>
            <a:xfrm flipH="1" flipV="1">
              <a:off x="10630852" y="3232945"/>
              <a:ext cx="559118" cy="12264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70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Dynament</a:t>
            </a:r>
            <a:r>
              <a:rPr lang="en-US" dirty="0" smtClean="0"/>
              <a:t> MSR Calibration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685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pPr marL="0" indent="0">
              <a:buNone/>
            </a:pPr>
            <a:r>
              <a:rPr lang="en-US" dirty="0" smtClean="0"/>
              <a:t>Press Menu key navigate to option E:1 using next/</a:t>
            </a:r>
            <a:r>
              <a:rPr lang="en-US" dirty="0" err="1" smtClean="0"/>
              <a:t>prev</a:t>
            </a:r>
            <a:r>
              <a:rPr lang="en-US" dirty="0" smtClean="0"/>
              <a:t> and press enter</a:t>
            </a:r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Apply zero gas for 30sec to 1 min. Press enter to zero.</a:t>
            </a:r>
          </a:p>
          <a:p>
            <a:pPr marL="0" indent="0">
              <a:buNone/>
            </a:pPr>
            <a:r>
              <a:rPr lang="en-US" b="1" u="sng" dirty="0" smtClean="0"/>
              <a:t>“- - - -” WILL BE DISPLAYED IF ZERO IS SUCCESSFUL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29</a:t>
            </a:fld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8476845" y="1434090"/>
            <a:ext cx="3105555" cy="3394643"/>
            <a:chOff x="8476845" y="1434090"/>
            <a:chExt cx="3105555" cy="33946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45" y="1434090"/>
              <a:ext cx="2876955" cy="30750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877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7260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5746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975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AU" dirty="0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8980170" y="3300413"/>
              <a:ext cx="263843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9745980" y="3300413"/>
              <a:ext cx="19051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H="1" flipV="1">
              <a:off x="10157460" y="3300413"/>
              <a:ext cx="392430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</p:cNvCxnSpPr>
            <p:nvPr/>
          </p:nvCxnSpPr>
          <p:spPr>
            <a:xfrm flipH="1" flipV="1">
              <a:off x="10630852" y="3232945"/>
              <a:ext cx="559118" cy="12264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5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 to Units %VOL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%</a:t>
            </a:r>
            <a:r>
              <a:rPr lang="en-AU" dirty="0" smtClean="0"/>
              <a:t>VOL (Percentage Volume) (0-100% Vol)</a:t>
            </a:r>
          </a:p>
          <a:p>
            <a:pPr marL="0" indent="0">
              <a:buNone/>
            </a:pPr>
            <a:r>
              <a:rPr lang="en-US" dirty="0" smtClean="0"/>
              <a:t>Refers to the fraction of air that is occupied by the gas.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5% Vol CO2 is in the air, CO2 makes up 5% of the volume of air.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</a:p>
          <a:p>
            <a:pPr marL="0" indent="0">
              <a:buNone/>
            </a:pPr>
            <a:r>
              <a:rPr lang="en-US" dirty="0" smtClean="0"/>
              <a:t>If 5% Vol of CO2 is in the air, it is equivalent to 50,000 ppm of CO2. This is a conversion valid for all gases (even though it is an estimation).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If a CO2 gas detector is reading 0.4%Vol in a room with a volume of 55m^3 what is the CO2 reading in ppm.</a:t>
            </a:r>
            <a:endParaRPr lang="en-US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8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Dynament</a:t>
            </a:r>
            <a:r>
              <a:rPr lang="en-US" dirty="0" smtClean="0"/>
              <a:t> MSR Calibration cont.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6857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pPr marL="0" indent="0">
              <a:buNone/>
            </a:pPr>
            <a:r>
              <a:rPr lang="en-US" dirty="0" smtClean="0"/>
              <a:t>Press Menu key navigate to option E:2 using next/</a:t>
            </a:r>
            <a:r>
              <a:rPr lang="en-US" dirty="0" err="1" smtClean="0"/>
              <a:t>prev</a:t>
            </a:r>
            <a:r>
              <a:rPr lang="en-US" dirty="0" smtClean="0"/>
              <a:t> and press enter</a:t>
            </a:r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Apply gain gas for 30sec to 1 min. </a:t>
            </a:r>
          </a:p>
          <a:p>
            <a:pPr marL="0" indent="0">
              <a:buNone/>
            </a:pPr>
            <a:r>
              <a:rPr lang="en-US" dirty="0" smtClean="0"/>
              <a:t>Step 3:</a:t>
            </a:r>
          </a:p>
          <a:p>
            <a:pPr marL="0" indent="0">
              <a:buNone/>
            </a:pPr>
            <a:r>
              <a:rPr lang="en-US" dirty="0" smtClean="0"/>
              <a:t>Use next/ </a:t>
            </a:r>
            <a:r>
              <a:rPr lang="en-US" dirty="0" err="1" smtClean="0"/>
              <a:t>prev</a:t>
            </a:r>
            <a:r>
              <a:rPr lang="en-US" dirty="0" smtClean="0"/>
              <a:t> buttons to increase / decrease the reading till the concentration reaches the gain gas concentration.</a:t>
            </a:r>
          </a:p>
          <a:p>
            <a:pPr marL="0" indent="0">
              <a:buNone/>
            </a:pPr>
            <a:r>
              <a:rPr lang="en-US" dirty="0" smtClean="0"/>
              <a:t>Step 4:</a:t>
            </a:r>
          </a:p>
          <a:p>
            <a:pPr marL="0" indent="0">
              <a:buNone/>
            </a:pPr>
            <a:r>
              <a:rPr lang="en-US" dirty="0" smtClean="0"/>
              <a:t>Press enter to complete calibration.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u="sng" dirty="0" smtClean="0"/>
              <a:t>“- - - -” WILL BE DISPLAYED IF GAIN CALIBRATION IS SUCCESSFUL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30</a:t>
            </a:fld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8476845" y="1434090"/>
            <a:ext cx="3105555" cy="3394643"/>
            <a:chOff x="8476845" y="1434090"/>
            <a:chExt cx="3105555" cy="33946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45" y="1434090"/>
              <a:ext cx="2876955" cy="30750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877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7260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5746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975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AU" dirty="0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8980170" y="3300413"/>
              <a:ext cx="263843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9745980" y="3300413"/>
              <a:ext cx="19051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H="1" flipV="1">
              <a:off x="10157460" y="3300413"/>
              <a:ext cx="392430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</p:cNvCxnSpPr>
            <p:nvPr/>
          </p:nvCxnSpPr>
          <p:spPr>
            <a:xfrm flipH="1" flipV="1">
              <a:off x="10630852" y="3232945"/>
              <a:ext cx="559118" cy="12264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4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Sensor Info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12" y="1825625"/>
            <a:ext cx="8322376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273" y="763588"/>
            <a:ext cx="1895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MSR MC2 “Analog” Sensor Calibration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32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746" y="2280028"/>
            <a:ext cx="111077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593" y="1805358"/>
            <a:ext cx="1116923" cy="360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424311"/>
            <a:ext cx="867326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1: Apply Service mode (Inhibit alarms on the controller)</a:t>
            </a:r>
          </a:p>
          <a:p>
            <a:r>
              <a:rPr lang="en-US" dirty="0" smtClean="0"/>
              <a:t>Step 2: Wait for power on time / warm-up Time to finish and navigate to </a:t>
            </a:r>
          </a:p>
          <a:p>
            <a:pPr marL="0" indent="0">
              <a:buNone/>
            </a:pPr>
            <a:r>
              <a:rPr lang="en-US" dirty="0" smtClean="0"/>
              <a:t>	“Installation &amp; Calibration” -&gt; “Calibrate” -&gt; “DP 1”</a:t>
            </a:r>
          </a:p>
          <a:p>
            <a:r>
              <a:rPr lang="en-US" dirty="0" smtClean="0"/>
              <a:t>Step 3: Apply zero gas to sensor (wait 30 seconds) &amp; go to “Zero calibration” menu.</a:t>
            </a:r>
          </a:p>
          <a:p>
            <a:r>
              <a:rPr lang="en-US" dirty="0" smtClean="0"/>
              <a:t>Step 4: Hit enter         , if calibration is accepted “Saved” will appear on screen.</a:t>
            </a:r>
          </a:p>
          <a:p>
            <a:r>
              <a:rPr lang="en-US" dirty="0" smtClean="0"/>
              <a:t>Step 5: Navigate to “Test gas” and enter “Gain DP 1”</a:t>
            </a:r>
          </a:p>
          <a:p>
            <a:r>
              <a:rPr lang="en-US" dirty="0" smtClean="0"/>
              <a:t>Step 6: </a:t>
            </a:r>
            <a:r>
              <a:rPr lang="en-US" dirty="0"/>
              <a:t>Hit enter         , if calibration is accepted “Saved” will appear on screen.</a:t>
            </a:r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593" y="2754698"/>
            <a:ext cx="1123448" cy="3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593" y="3229368"/>
            <a:ext cx="1116923" cy="372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4593" y="3716286"/>
            <a:ext cx="1116923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t="1" b="1620"/>
          <a:stretch/>
        </p:blipFill>
        <p:spPr>
          <a:xfrm>
            <a:off x="9764593" y="4178708"/>
            <a:ext cx="1117192" cy="159694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9368653" y="3620638"/>
            <a:ext cx="3970292" cy="3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/>
          <a:srcRect t="9151" b="8334"/>
          <a:stretch/>
        </p:blipFill>
        <p:spPr>
          <a:xfrm>
            <a:off x="3445826" y="3790504"/>
            <a:ext cx="504825" cy="4794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/>
          <a:srcRect t="9151" b="8334"/>
          <a:stretch/>
        </p:blipFill>
        <p:spPr>
          <a:xfrm>
            <a:off x="3445825" y="4977178"/>
            <a:ext cx="504825" cy="4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MSR SC2 “Digital” Tool Operation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803718" cy="12039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33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55320" y="300228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 the PC tool into your laptop.</a:t>
            </a:r>
            <a:endParaRPr lang="en-AU" dirty="0"/>
          </a:p>
        </p:txBody>
      </p:sp>
      <p:sp>
        <p:nvSpPr>
          <p:cNvPr id="8" name="Right Arrow 7"/>
          <p:cNvSpPr/>
          <p:nvPr/>
        </p:nvSpPr>
        <p:spPr>
          <a:xfrm>
            <a:off x="2712720" y="2210893"/>
            <a:ext cx="754380" cy="998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616801" y="2112555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drive should be detected, if not call ALVI / Sandeep for troubleshooting.</a:t>
            </a:r>
            <a:endParaRPr lang="en-AU" dirty="0"/>
          </a:p>
        </p:txBody>
      </p:sp>
      <p:sp>
        <p:nvSpPr>
          <p:cNvPr id="11" name="Right Arrow 10"/>
          <p:cNvSpPr/>
          <p:nvPr/>
        </p:nvSpPr>
        <p:spPr>
          <a:xfrm>
            <a:off x="5701347" y="2210893"/>
            <a:ext cx="754380" cy="99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6601142" y="2525338"/>
            <a:ext cx="338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PCE06-XXX-XXXX.exe file</a:t>
            </a:r>
            <a:endParaRPr lang="en-AU" dirty="0"/>
          </a:p>
        </p:txBody>
      </p:sp>
      <p:sp>
        <p:nvSpPr>
          <p:cNvPr id="14" name="U-Turn Arrow 13"/>
          <p:cNvSpPr/>
          <p:nvPr/>
        </p:nvSpPr>
        <p:spPr>
          <a:xfrm rot="5400000">
            <a:off x="9422248" y="3341494"/>
            <a:ext cx="2849643" cy="1013460"/>
          </a:xfrm>
          <a:prstGeom prst="uturnArrow">
            <a:avLst>
              <a:gd name="adj1" fmla="val 50000"/>
              <a:gd name="adj2" fmla="val 25000"/>
              <a:gd name="adj3" fmla="val 14474"/>
              <a:gd name="adj4" fmla="val 6278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7441" y="4734154"/>
            <a:ext cx="286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Password for software</a:t>
            </a:r>
          </a:p>
          <a:p>
            <a:r>
              <a:rPr lang="en-US" b="1" dirty="0" smtClean="0"/>
              <a:t>“8304”</a:t>
            </a:r>
            <a:endParaRPr lang="en-AU" b="1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6601142" y="4558208"/>
            <a:ext cx="754380" cy="99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4983479" y="4142048"/>
            <a:ext cx="161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Select Comm port</a:t>
            </a:r>
            <a:endParaRPr lang="en-AU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10" y="4831316"/>
            <a:ext cx="1524510" cy="1043703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10800000">
            <a:off x="4077209" y="4558209"/>
            <a:ext cx="754380" cy="99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246504" y="4465213"/>
            <a:ext cx="146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Connect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8" y="4846892"/>
            <a:ext cx="3723230" cy="84643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549275" y="4788378"/>
            <a:ext cx="1325245" cy="592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1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MSR SC2 “Digital” Sensor Calibration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2572385"/>
            <a:ext cx="2964180" cy="673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4420" y="1690688"/>
            <a:ext cx="296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Step 1:</a:t>
            </a:r>
          </a:p>
          <a:p>
            <a:r>
              <a:rPr lang="en-US" sz="1400" dirty="0" smtClean="0"/>
              <a:t>Before making any changes special mode or service mode must be activated</a:t>
            </a:r>
            <a:endParaRPr lang="en-AU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8800" y="2430780"/>
            <a:ext cx="236220" cy="579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2572385"/>
            <a:ext cx="3590925" cy="542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00537" y="1694181"/>
            <a:ext cx="2964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Step 2:</a:t>
            </a:r>
          </a:p>
          <a:p>
            <a:r>
              <a:rPr lang="en-US" sz="1400" dirty="0" smtClean="0"/>
              <a:t>Engage Calibration Mode by clicking this icon.</a:t>
            </a:r>
            <a:endParaRPr lang="en-AU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66759" y="2167741"/>
            <a:ext cx="981342" cy="749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8706"/>
          <a:stretch/>
        </p:blipFill>
        <p:spPr>
          <a:xfrm>
            <a:off x="8330939" y="2435551"/>
            <a:ext cx="3532453" cy="245605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9381039" y="2188280"/>
            <a:ext cx="412441" cy="814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81038" y="2167741"/>
            <a:ext cx="2176018" cy="848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9620" y="1690688"/>
            <a:ext cx="2964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Step 3:</a:t>
            </a:r>
          </a:p>
          <a:p>
            <a:r>
              <a:rPr lang="en-US" sz="1400" dirty="0" smtClean="0"/>
              <a:t>Fill In Calibration Details and select sensor.</a:t>
            </a:r>
          </a:p>
          <a:p>
            <a:endParaRPr lang="en-US" sz="1400" dirty="0"/>
          </a:p>
          <a:p>
            <a:endParaRPr lang="en-A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4420" y="3439682"/>
            <a:ext cx="296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Step 4:</a:t>
            </a:r>
          </a:p>
          <a:p>
            <a:r>
              <a:rPr lang="en-US" sz="1400" dirty="0" smtClean="0"/>
              <a:t>Hit the arrow key at top right corner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t="14182" b="74382"/>
          <a:stretch/>
        </p:blipFill>
        <p:spPr>
          <a:xfrm>
            <a:off x="1074420" y="4086140"/>
            <a:ext cx="3532453" cy="30764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238998" y="3916735"/>
            <a:ext cx="2005822" cy="302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4420" y="4522833"/>
            <a:ext cx="2964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 Zero Calibration: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Apply zero </a:t>
            </a:r>
            <a:r>
              <a:rPr lang="en-US" sz="1400" dirty="0" err="1" smtClean="0"/>
              <a:t>cal</a:t>
            </a:r>
            <a:r>
              <a:rPr lang="en-US" sz="1400" dirty="0" smtClean="0"/>
              <a:t>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Wait 30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save once sensor reading has </a:t>
            </a:r>
            <a:r>
              <a:rPr lang="en-US" sz="1400" dirty="0" err="1" smtClean="0"/>
              <a:t>stabilised</a:t>
            </a:r>
            <a:endParaRPr lang="en-US" sz="1400" dirty="0" smtClean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t="1370" b="3288"/>
          <a:stretch/>
        </p:blipFill>
        <p:spPr>
          <a:xfrm>
            <a:off x="4025295" y="4365307"/>
            <a:ext cx="2523527" cy="18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MSR SC2 “Digital” Sensor Calibration cont.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35</a:t>
            </a:fld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838200" y="1580402"/>
            <a:ext cx="2964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Step 5:</a:t>
            </a:r>
          </a:p>
          <a:p>
            <a:r>
              <a:rPr lang="en-US" sz="1400" dirty="0" smtClean="0"/>
              <a:t>Hit the arrow key at top right corner to progress on to gain calibration.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Enter Bottle Gas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Apply gas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Display -&gt; Calculate -&gt; Save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Allow enough time for calculation, some sensors require upwards of 1 minute in order to complete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26" y="2471777"/>
            <a:ext cx="3847148" cy="29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difference between Digital and Analog?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7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Lets list some advantages and disadvantages</a:t>
            </a:r>
          </a:p>
          <a:p>
            <a:pPr marL="0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2269375"/>
            <a:ext cx="5386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dirty="0" smtClean="0"/>
              <a:t>Digital Sensors!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Very Accurate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Very easy to calibrate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Figuratively cannot fuck it up!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Most modes of failure can have an error code </a:t>
            </a:r>
            <a:r>
              <a:rPr lang="en-US" dirty="0" err="1" smtClean="0">
                <a:sym typeface="Wingdings" panose="05000000000000000000" pitchFamily="2" charset="2"/>
              </a:rPr>
              <a:t>ie</a:t>
            </a:r>
            <a:r>
              <a:rPr lang="en-US" dirty="0" smtClean="0">
                <a:sym typeface="Wingdings" panose="05000000000000000000" pitchFamily="2" charset="2"/>
              </a:rPr>
              <a:t> if there’s an error in the sensor cell it will give a different error code to </a:t>
            </a:r>
            <a:r>
              <a:rPr lang="en-US" dirty="0" err="1" smtClean="0">
                <a:sym typeface="Wingdings" panose="05000000000000000000" pitchFamily="2" charset="2"/>
              </a:rPr>
              <a:t>comms</a:t>
            </a:r>
            <a:r>
              <a:rPr lang="en-US" dirty="0" smtClean="0">
                <a:sym typeface="Wingdings" panose="05000000000000000000" pitchFamily="2" charset="2"/>
              </a:rPr>
              <a:t> failure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Tool Locked service site, so the customer is forced to use us for services.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24846" y="2251460"/>
            <a:ext cx="56124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dirty="0" smtClean="0"/>
              <a:t>Analog Sensors!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Difficult to calibrate, require adjustment of input and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points of failure only one level of response in terms of error reporting sensor just goes </a:t>
            </a:r>
            <a:r>
              <a:rPr lang="en-US" dirty="0" err="1" smtClean="0"/>
              <a:t>underrange</a:t>
            </a:r>
            <a:r>
              <a:rPr lang="en-US" dirty="0"/>
              <a:t> </a:t>
            </a:r>
            <a:r>
              <a:rPr lang="en-US" dirty="0" smtClean="0"/>
              <a:t>when in error.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16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9662-6C88-4E38-98D0-C2203D3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DGC-06 HLI Outputs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9F60-A356-4C93-9E4F-BC0E2E9960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BACNET</a:t>
            </a:r>
          </a:p>
          <a:p>
            <a:pPr lvl="1"/>
            <a:r>
              <a:rPr lang="en-AU" dirty="0"/>
              <a:t>BACNET Modules communicate with GC-06 on a MODBUS connection therefore two things are required for BACNET Modules to work. A Modbus capable controller + BACNET Module</a:t>
            </a:r>
          </a:p>
          <a:p>
            <a:pPr lvl="1"/>
            <a:r>
              <a:rPr lang="en-AU" dirty="0"/>
              <a:t>Limitation:</a:t>
            </a:r>
          </a:p>
          <a:p>
            <a:pPr lvl="2"/>
            <a:r>
              <a:rPr lang="en-AU" dirty="0"/>
              <a:t>Because of address limitations BACNET module can only output the following: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28A13-393F-4274-9202-A678B4D1F5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/>
              <a:t>Modbus</a:t>
            </a:r>
          </a:p>
          <a:p>
            <a:pPr lvl="1"/>
            <a:r>
              <a:rPr lang="en-AU" dirty="0"/>
              <a:t>Easiest and most cost effective solution for HLI comms output for our system to BMS.</a:t>
            </a:r>
          </a:p>
          <a:p>
            <a:pPr lvl="1"/>
            <a:r>
              <a:rPr lang="en-AU" dirty="0"/>
              <a:t>Limitations:</a:t>
            </a:r>
          </a:p>
          <a:p>
            <a:pPr lvl="2"/>
            <a:r>
              <a:rPr lang="en-AU" sz="2400" b="1" u="sng" dirty="0"/>
              <a:t>None</a:t>
            </a:r>
          </a:p>
          <a:p>
            <a:pPr lvl="3"/>
            <a:r>
              <a:rPr lang="en-AU" sz="2800" dirty="0"/>
              <a:t>All system parameters are available for viewing via Modbus output</a:t>
            </a:r>
            <a:r>
              <a:rPr lang="en-AU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DEF1-5B0D-41B4-9384-97D8D923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BFBC-138F-45D6-931B-26BE4B19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37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81E374-A4F0-4E4C-A659-9FF34F28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5586810"/>
            <a:ext cx="8213966" cy="11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Symbols and their Meanings on PG2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402923"/>
              </p:ext>
            </p:extLst>
          </p:nvPr>
        </p:nvGraphicFramePr>
        <p:xfrm>
          <a:off x="328862" y="1778635"/>
          <a:ext cx="11534275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288">
                  <a:extLst>
                    <a:ext uri="{9D8B030D-6E8A-4147-A177-3AD203B41FA5}">
                      <a16:colId xmlns:a16="http://schemas.microsoft.com/office/drawing/2014/main" val="2796323732"/>
                    </a:ext>
                  </a:extLst>
                </a:gridCol>
                <a:gridCol w="2553042">
                  <a:extLst>
                    <a:ext uri="{9D8B030D-6E8A-4147-A177-3AD203B41FA5}">
                      <a16:colId xmlns:a16="http://schemas.microsoft.com/office/drawing/2014/main" val="297094256"/>
                    </a:ext>
                  </a:extLst>
                </a:gridCol>
                <a:gridCol w="7223945">
                  <a:extLst>
                    <a:ext uri="{9D8B030D-6E8A-4147-A177-3AD203B41FA5}">
                      <a16:colId xmlns:a16="http://schemas.microsoft.com/office/drawing/2014/main" val="906503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Symbol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Description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Function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9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DX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Measured Value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Digital</a:t>
                      </a:r>
                      <a:r>
                        <a:rPr lang="en-AU" sz="2400" baseline="0" dirty="0" smtClean="0"/>
                        <a:t> BUS </a:t>
                      </a:r>
                      <a:r>
                        <a:rPr lang="en-AU" sz="2400" dirty="0" smtClean="0"/>
                        <a:t>Sensor</a:t>
                      </a:r>
                      <a:r>
                        <a:rPr lang="en-AU" sz="2400" baseline="0" dirty="0" smtClean="0"/>
                        <a:t> CV/AV depending on whether AV has been enabled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AX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Measured Value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Analog</a:t>
                      </a:r>
                      <a:r>
                        <a:rPr lang="en-AU" sz="2400" baseline="0" dirty="0" smtClean="0"/>
                        <a:t> Sensor CV/AV depending on whether AV has been enabled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4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#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Maintenance Info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Internal</a:t>
                      </a:r>
                      <a:r>
                        <a:rPr lang="en-AU" sz="2400" baseline="0" dirty="0" smtClean="0"/>
                        <a:t> Maintenance Clock has been exceeded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3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?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Configuration</a:t>
                      </a:r>
                      <a:r>
                        <a:rPr lang="en-AU" sz="2400" baseline="0" dirty="0" smtClean="0"/>
                        <a:t> Error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Sensor has been programmed incorrectly,</a:t>
                      </a:r>
                      <a:r>
                        <a:rPr lang="en-AU" sz="2400" baseline="0" dirty="0" smtClean="0"/>
                        <a:t> </a:t>
                      </a:r>
                      <a:r>
                        <a:rPr lang="en-AU" sz="2400" baseline="0" dirty="0" err="1" smtClean="0"/>
                        <a:t>ie</a:t>
                      </a:r>
                      <a:r>
                        <a:rPr lang="en-AU" sz="2400" baseline="0" dirty="0" smtClean="0"/>
                        <a:t> CO sensor with range 0 – 300 ppm has been programmed 0-150 ppm.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2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$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Local mode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Bus</a:t>
                      </a:r>
                      <a:r>
                        <a:rPr lang="en-AU" sz="2400" baseline="0" dirty="0" smtClean="0"/>
                        <a:t> Device (MSB/SB/EP) Service mode is active.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7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Locked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MP LOCK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Measuring point has been locked to inhibit alarms</a:t>
                      </a:r>
                      <a:r>
                        <a:rPr lang="en-AU" sz="2400" baseline="0" dirty="0" smtClean="0"/>
                        <a:t> from occurring.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1146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MSR Sensor System Error Codes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751350"/>
              </p:ext>
            </p:extLst>
          </p:nvPr>
        </p:nvGraphicFramePr>
        <p:xfrm>
          <a:off x="838200" y="1016950"/>
          <a:ext cx="105156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85">
                  <a:extLst>
                    <a:ext uri="{9D8B030D-6E8A-4147-A177-3AD203B41FA5}">
                      <a16:colId xmlns:a16="http://schemas.microsoft.com/office/drawing/2014/main" val="1332571868"/>
                    </a:ext>
                  </a:extLst>
                </a:gridCol>
                <a:gridCol w="8986615">
                  <a:extLst>
                    <a:ext uri="{9D8B030D-6E8A-4147-A177-3AD203B41FA5}">
                      <a16:colId xmlns:a16="http://schemas.microsoft.com/office/drawing/2014/main" val="2865727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Code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Hints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Wiring</a:t>
                      </a:r>
                      <a:r>
                        <a:rPr lang="en-US" baseline="0" dirty="0" smtClean="0"/>
                        <a:t> issue or communication issue between controller and sensor or sensor and sensor board.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5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UPS Issue,</a:t>
                      </a:r>
                      <a:r>
                        <a:rPr lang="en-US" baseline="0" dirty="0" smtClean="0"/>
                        <a:t> check the voltage being delivered from the power supply, ensure it is below 25 VDC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3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Sensor is under range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Calibration issue (just zero and gain calibrate again)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Check programming to make sure you’ve programmed the correct sensor (digital / analog)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4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8200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Sensor is over</a:t>
                      </a:r>
                      <a:r>
                        <a:rPr lang="en-US" baseline="0" dirty="0" smtClean="0"/>
                        <a:t> range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Calibration issue (Sometimes LEL sensors go over range, just perform a zero calibration and gain calibration)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Power issues can cause over</a:t>
                      </a:r>
                      <a:r>
                        <a:rPr lang="en-US" baseline="0" dirty="0" smtClean="0"/>
                        <a:t> range signal due to the fuse resistor being burned out.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Sensor</a:t>
                      </a:r>
                      <a:r>
                        <a:rPr lang="en-US" baseline="0" dirty="0" smtClean="0"/>
                        <a:t> ADC error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Sometimes the controller will show 0X8200 error and if you plug into the sensor it will show 0x8002. This is a warranty issue, replace and move 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Sensor EE error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Sometimes caused by programming (double check) otherwise replace.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9827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2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Units % LEL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094"/>
            <a:ext cx="10515600" cy="4839869"/>
          </a:xfrm>
        </p:spPr>
        <p:txBody>
          <a:bodyPr/>
          <a:lstStyle/>
          <a:p>
            <a:r>
              <a:rPr lang="en-US" dirty="0" smtClean="0"/>
              <a:t>LEL is referred to as the lower explosive limit (AS 60079.2)</a:t>
            </a:r>
          </a:p>
          <a:p>
            <a:pPr lvl="1"/>
            <a:r>
              <a:rPr lang="en-US" dirty="0" smtClean="0"/>
              <a:t>Sometimes referred to as Lower Flammable Limit</a:t>
            </a:r>
          </a:p>
          <a:p>
            <a:r>
              <a:rPr lang="en-US" dirty="0" smtClean="0"/>
              <a:t>UEL is referred to as the upper explosive limit (AS 60079.2)</a:t>
            </a:r>
          </a:p>
          <a:p>
            <a:pPr lvl="1"/>
            <a:r>
              <a:rPr lang="en-US" dirty="0" smtClean="0"/>
              <a:t>Sometimes referred to as Upper Flammable Limit</a:t>
            </a:r>
          </a:p>
          <a:p>
            <a:endParaRPr lang="en-US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64" y="3077174"/>
            <a:ext cx="6301643" cy="3780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9132" y="3601884"/>
            <a:ext cx="175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Concentration of Explosive Gas Vs Air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51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FE97-0F80-4B3B-90B2-DBF0F481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Wiring Configurations for </a:t>
            </a:r>
            <a:r>
              <a:rPr lang="en-AU" dirty="0" smtClean="0"/>
              <a:t>MSR </a:t>
            </a:r>
            <a:r>
              <a:rPr lang="en-AU" dirty="0" err="1" smtClean="0"/>
              <a:t>Polygard</a:t>
            </a:r>
            <a:r>
              <a:rPr lang="en-AU" dirty="0" smtClean="0"/>
              <a:t> 2 Digital Systems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DD1C-3CAB-4A96-87F6-B22F33FA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9DA34-F767-4C09-8B2B-368DECDF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68" y="4257029"/>
            <a:ext cx="1341120" cy="563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261" y="3790389"/>
            <a:ext cx="872655" cy="1497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538" y="3792241"/>
            <a:ext cx="872655" cy="1497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984" y="3790388"/>
            <a:ext cx="872655" cy="1497162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4" idx="3"/>
            <a:endCxn id="9" idx="1"/>
          </p:cNvCxnSpPr>
          <p:nvPr/>
        </p:nvCxnSpPr>
        <p:spPr>
          <a:xfrm>
            <a:off x="6887188" y="4538969"/>
            <a:ext cx="1245350" cy="185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  <a:endCxn id="8" idx="1"/>
          </p:cNvCxnSpPr>
          <p:nvPr/>
        </p:nvCxnSpPr>
        <p:spPr>
          <a:xfrm flipV="1">
            <a:off x="9005193" y="4538970"/>
            <a:ext cx="441068" cy="18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10" idx="1"/>
          </p:cNvCxnSpPr>
          <p:nvPr/>
        </p:nvCxnSpPr>
        <p:spPr>
          <a:xfrm flipV="1">
            <a:off x="10318916" y="4538969"/>
            <a:ext cx="441068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80" y="3796218"/>
            <a:ext cx="872655" cy="149716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7" y="3798070"/>
            <a:ext cx="872655" cy="14971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03" y="3796217"/>
            <a:ext cx="872655" cy="1497162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26" idx="3"/>
            <a:endCxn id="25" idx="1"/>
          </p:cNvCxnSpPr>
          <p:nvPr/>
        </p:nvCxnSpPr>
        <p:spPr>
          <a:xfrm flipV="1">
            <a:off x="1565912" y="4544799"/>
            <a:ext cx="441068" cy="18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3"/>
            <a:endCxn id="27" idx="1"/>
          </p:cNvCxnSpPr>
          <p:nvPr/>
        </p:nvCxnSpPr>
        <p:spPr>
          <a:xfrm flipV="1">
            <a:off x="2879635" y="4544798"/>
            <a:ext cx="441068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3"/>
            <a:endCxn id="4" idx="1"/>
          </p:cNvCxnSpPr>
          <p:nvPr/>
        </p:nvCxnSpPr>
        <p:spPr>
          <a:xfrm flipV="1">
            <a:off x="4193358" y="4538969"/>
            <a:ext cx="1352710" cy="582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20444" y="2436697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3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20" y="2851224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1611340" y="2436697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2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45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916" y="2851224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05747" y="2436697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1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47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3" y="2851224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10621347" y="2414986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6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49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923" y="2829513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9112243" y="2414986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5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1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819" y="2829513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7606650" y="2414986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4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3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226" y="2829513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LENOID VAL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068" y="1392376"/>
            <a:ext cx="1217236" cy="166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Connector 53"/>
          <p:cNvCxnSpPr>
            <a:stCxn id="4" idx="0"/>
          </p:cNvCxnSpPr>
          <p:nvPr/>
        </p:nvCxnSpPr>
        <p:spPr>
          <a:xfrm flipH="1" flipV="1">
            <a:off x="6176934" y="2006082"/>
            <a:ext cx="39694" cy="22509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8580" y="1530220"/>
            <a:ext cx="38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Single Bus Line </a:t>
            </a:r>
            <a:r>
              <a:rPr lang="en-AU" dirty="0" err="1" smtClean="0"/>
              <a:t>Comms</a:t>
            </a:r>
            <a:endParaRPr lang="en-AU" dirty="0"/>
          </a:p>
        </p:txBody>
      </p:sp>
      <p:sp>
        <p:nvSpPr>
          <p:cNvPr id="60" name="TextBox 59"/>
          <p:cNvSpPr txBox="1"/>
          <p:nvPr/>
        </p:nvSpPr>
        <p:spPr>
          <a:xfrm>
            <a:off x="7802702" y="806676"/>
            <a:ext cx="3653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Local Relays </a:t>
            </a:r>
            <a:r>
              <a:rPr lang="en-AU" dirty="0" smtClean="0"/>
              <a:t>– Each Room is individually Controlled and you can design a local estop and ventilation failure for each zone or location if you want to.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41</a:t>
            </a:fld>
            <a:endParaRPr lang="en-AU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07" y="2792123"/>
            <a:ext cx="1341120" cy="5638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360" y="1757407"/>
            <a:ext cx="872655" cy="149716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7" y="1759259"/>
            <a:ext cx="872655" cy="149716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83" y="1757406"/>
            <a:ext cx="872655" cy="1497162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56" idx="3"/>
          </p:cNvCxnSpPr>
          <p:nvPr/>
        </p:nvCxnSpPr>
        <p:spPr>
          <a:xfrm>
            <a:off x="6868527" y="3074063"/>
            <a:ext cx="2507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3"/>
            <a:endCxn id="57" idx="1"/>
          </p:cNvCxnSpPr>
          <p:nvPr/>
        </p:nvCxnSpPr>
        <p:spPr>
          <a:xfrm flipV="1">
            <a:off x="9040292" y="2505988"/>
            <a:ext cx="441068" cy="18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3"/>
            <a:endCxn id="59" idx="1"/>
          </p:cNvCxnSpPr>
          <p:nvPr/>
        </p:nvCxnSpPr>
        <p:spPr>
          <a:xfrm flipV="1">
            <a:off x="10354015" y="2505987"/>
            <a:ext cx="441068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57" y="1741525"/>
            <a:ext cx="872655" cy="1497162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4" y="1743377"/>
            <a:ext cx="872655" cy="149716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980" y="1741524"/>
            <a:ext cx="872655" cy="1497162"/>
          </a:xfrm>
          <a:prstGeom prst="rect">
            <a:avLst/>
          </a:prstGeom>
        </p:spPr>
      </p:pic>
      <p:cxnSp>
        <p:nvCxnSpPr>
          <p:cNvPr id="66" name="Straight Connector 65"/>
          <p:cNvCxnSpPr>
            <a:stCxn id="64" idx="3"/>
            <a:endCxn id="63" idx="1"/>
          </p:cNvCxnSpPr>
          <p:nvPr/>
        </p:nvCxnSpPr>
        <p:spPr>
          <a:xfrm flipV="1">
            <a:off x="1587189" y="2490106"/>
            <a:ext cx="441068" cy="18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3"/>
            <a:endCxn id="65" idx="1"/>
          </p:cNvCxnSpPr>
          <p:nvPr/>
        </p:nvCxnSpPr>
        <p:spPr>
          <a:xfrm flipV="1">
            <a:off x="2900912" y="2490105"/>
            <a:ext cx="441068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</p:cNvCxnSpPr>
          <p:nvPr/>
        </p:nvCxnSpPr>
        <p:spPr>
          <a:xfrm>
            <a:off x="4214635" y="2490105"/>
            <a:ext cx="94300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41721" y="382004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3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0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97" y="796531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/>
          <p:nvPr/>
        </p:nvSpPr>
        <p:spPr>
          <a:xfrm>
            <a:off x="1632617" y="382004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2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2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93" y="796531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127024" y="382004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1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4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796531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10656446" y="382004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6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6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022" y="796531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9147342" y="382004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5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8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918" y="796531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7641749" y="382004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4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80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325" y="796531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Image result for SOLENOID VAL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407" y="-72530"/>
            <a:ext cx="1217236" cy="166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Connector 81"/>
          <p:cNvCxnSpPr>
            <a:stCxn id="56" idx="0"/>
          </p:cNvCxnSpPr>
          <p:nvPr/>
        </p:nvCxnSpPr>
        <p:spPr>
          <a:xfrm flipH="1" flipV="1">
            <a:off x="6158273" y="541176"/>
            <a:ext cx="39694" cy="22509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119257" y="3074063"/>
            <a:ext cx="0" cy="75626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232" y="4192473"/>
            <a:ext cx="1247775" cy="857250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 flipH="1">
            <a:off x="6178119" y="3822644"/>
            <a:ext cx="94113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0"/>
          </p:cNvCxnSpPr>
          <p:nvPr/>
        </p:nvCxnSpPr>
        <p:spPr>
          <a:xfrm flipH="1" flipV="1">
            <a:off x="6178119" y="3822644"/>
            <a:ext cx="1" cy="36982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0" idx="3"/>
          </p:cNvCxnSpPr>
          <p:nvPr/>
        </p:nvCxnSpPr>
        <p:spPr>
          <a:xfrm>
            <a:off x="6802007" y="4621098"/>
            <a:ext cx="98754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58" idx="1"/>
          </p:cNvCxnSpPr>
          <p:nvPr/>
        </p:nvCxnSpPr>
        <p:spPr>
          <a:xfrm>
            <a:off x="7789550" y="2505987"/>
            <a:ext cx="378087" cy="185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789550" y="2505987"/>
            <a:ext cx="0" cy="21151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157636" y="2490105"/>
            <a:ext cx="0" cy="58395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56" idx="1"/>
          </p:cNvCxnSpPr>
          <p:nvPr/>
        </p:nvCxnSpPr>
        <p:spPr>
          <a:xfrm>
            <a:off x="5157636" y="3074063"/>
            <a:ext cx="36977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00" y="4946360"/>
            <a:ext cx="872655" cy="149716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77" y="4948212"/>
            <a:ext cx="872655" cy="149716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23" y="4946359"/>
            <a:ext cx="872655" cy="1497162"/>
          </a:xfrm>
          <a:prstGeom prst="rect">
            <a:avLst/>
          </a:prstGeom>
        </p:spPr>
      </p:pic>
      <p:cxnSp>
        <p:nvCxnSpPr>
          <p:cNvPr id="128" name="Straight Connector 127"/>
          <p:cNvCxnSpPr>
            <a:stCxn id="126" idx="3"/>
            <a:endCxn id="125" idx="1"/>
          </p:cNvCxnSpPr>
          <p:nvPr/>
        </p:nvCxnSpPr>
        <p:spPr>
          <a:xfrm flipV="1">
            <a:off x="1577432" y="5694941"/>
            <a:ext cx="441068" cy="18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5" idx="3"/>
            <a:endCxn id="127" idx="1"/>
          </p:cNvCxnSpPr>
          <p:nvPr/>
        </p:nvCxnSpPr>
        <p:spPr>
          <a:xfrm flipV="1">
            <a:off x="2891155" y="5694940"/>
            <a:ext cx="441068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131964" y="3586839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9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31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540" y="4001366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131"/>
          <p:cNvSpPr/>
          <p:nvPr/>
        </p:nvSpPr>
        <p:spPr>
          <a:xfrm>
            <a:off x="1622860" y="3586839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8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33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36" y="4001366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/>
          <p:cNvSpPr/>
          <p:nvPr/>
        </p:nvSpPr>
        <p:spPr>
          <a:xfrm>
            <a:off x="117267" y="3586839"/>
            <a:ext cx="1464906" cy="3173644"/>
          </a:xfrm>
          <a:prstGeom prst="rect">
            <a:avLst/>
          </a:prstGeom>
          <a:noFill/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Room 7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35" name="Picture 2" descr="Image result for banshee red exc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3" y="4001366"/>
            <a:ext cx="604219" cy="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Connector 135"/>
          <p:cNvCxnSpPr>
            <a:stCxn id="127" idx="3"/>
          </p:cNvCxnSpPr>
          <p:nvPr/>
        </p:nvCxnSpPr>
        <p:spPr>
          <a:xfrm>
            <a:off x="4204878" y="5694940"/>
            <a:ext cx="81499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019869" y="4605585"/>
            <a:ext cx="0" cy="10893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90" idx="1"/>
          </p:cNvCxnSpPr>
          <p:nvPr/>
        </p:nvCxnSpPr>
        <p:spPr>
          <a:xfrm flipH="1">
            <a:off x="5019869" y="4621098"/>
            <a:ext cx="53436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406762" y="4201452"/>
            <a:ext cx="365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Multiple Bus Lines</a:t>
            </a:r>
          </a:p>
          <a:p>
            <a:endParaRPr lang="en-AU" b="1" dirty="0"/>
          </a:p>
          <a:p>
            <a:r>
              <a:rPr lang="en-AU" b="1" dirty="0" smtClean="0"/>
              <a:t>Perfect For Large Projects!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35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Programming </a:t>
            </a:r>
            <a:r>
              <a:rPr lang="en-AU" dirty="0" err="1" smtClean="0"/>
              <a:t>Polygard</a:t>
            </a:r>
            <a:r>
              <a:rPr lang="en-AU" dirty="0" smtClean="0"/>
              <a:t> 2 with Keypad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Only Possible if :</a:t>
            </a:r>
          </a:p>
          <a:p>
            <a:r>
              <a:rPr lang="en-AU" dirty="0" smtClean="0"/>
              <a:t>System consists of &lt;= 4 </a:t>
            </a:r>
            <a:r>
              <a:rPr lang="en-AU" dirty="0" err="1" smtClean="0"/>
              <a:t>analog</a:t>
            </a:r>
            <a:r>
              <a:rPr lang="en-AU" dirty="0" smtClean="0"/>
              <a:t> sensors and 1 GC-06</a:t>
            </a:r>
          </a:p>
          <a:p>
            <a:r>
              <a:rPr lang="en-AU" dirty="0" smtClean="0"/>
              <a:t>MSC2 new 3 channel controller can also be configured via keypad.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Modules that require a laptop or tool to configure:</a:t>
            </a:r>
          </a:p>
          <a:p>
            <a:pPr>
              <a:buFontTx/>
              <a:buChar char="-"/>
            </a:pPr>
            <a:r>
              <a:rPr lang="en-AU" dirty="0" smtClean="0"/>
              <a:t>EP06</a:t>
            </a:r>
          </a:p>
          <a:p>
            <a:pPr>
              <a:buFontTx/>
              <a:buChar char="-"/>
            </a:pPr>
            <a:r>
              <a:rPr lang="en-AU" dirty="0" smtClean="0"/>
              <a:t>MSB / SB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42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40" y="1825624"/>
            <a:ext cx="1341120" cy="563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582" y="3458527"/>
            <a:ext cx="1038225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364" y="3458527"/>
            <a:ext cx="1038225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017" y="3458527"/>
            <a:ext cx="1038225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70" y="3458527"/>
            <a:ext cx="1038225" cy="1828800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7" idx="2"/>
            <a:endCxn id="9" idx="0"/>
          </p:cNvCxnSpPr>
          <p:nvPr/>
        </p:nvCxnSpPr>
        <p:spPr>
          <a:xfrm flipH="1">
            <a:off x="7827695" y="2389504"/>
            <a:ext cx="2154505" cy="106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10" idx="0"/>
          </p:cNvCxnSpPr>
          <p:nvPr/>
        </p:nvCxnSpPr>
        <p:spPr>
          <a:xfrm flipH="1">
            <a:off x="9116477" y="2389504"/>
            <a:ext cx="865723" cy="106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1" idx="0"/>
          </p:cNvCxnSpPr>
          <p:nvPr/>
        </p:nvCxnSpPr>
        <p:spPr>
          <a:xfrm>
            <a:off x="9982200" y="2389504"/>
            <a:ext cx="357930" cy="106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2" idx="0"/>
          </p:cNvCxnSpPr>
          <p:nvPr/>
        </p:nvCxnSpPr>
        <p:spPr>
          <a:xfrm>
            <a:off x="9982200" y="2389504"/>
            <a:ext cx="1581583" cy="106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Accessing Service Mode </a:t>
            </a:r>
            <a:r>
              <a:rPr lang="en-AU" dirty="0" err="1" smtClean="0"/>
              <a:t>Polygard</a:t>
            </a:r>
            <a:r>
              <a:rPr lang="en-AU" dirty="0" smtClean="0"/>
              <a:t> 2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39" y="1513536"/>
            <a:ext cx="1178096" cy="50199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4070" y="2877461"/>
            <a:ext cx="182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Password: 8304</a:t>
            </a: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14" y="6168378"/>
            <a:ext cx="285750" cy="257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80" y="3267688"/>
            <a:ext cx="285750" cy="257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545" y="3220452"/>
            <a:ext cx="1276350" cy="42862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71500" y="6189273"/>
            <a:ext cx="533400" cy="16707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ight Arrow 18"/>
          <p:cNvSpPr/>
          <p:nvPr/>
        </p:nvSpPr>
        <p:spPr>
          <a:xfrm>
            <a:off x="3623174" y="3312736"/>
            <a:ext cx="533400" cy="16707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7479506" y="1471534"/>
            <a:ext cx="1347787" cy="5099128"/>
            <a:chOff x="7479506" y="1471534"/>
            <a:chExt cx="1347787" cy="509912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9506" y="1713420"/>
              <a:ext cx="1347787" cy="485724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81936" y="1471534"/>
              <a:ext cx="542925" cy="238125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8817430" y="3600780"/>
            <a:ext cx="375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Adjust Analog Sensor Parameters  From here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8827291" y="1659286"/>
            <a:ext cx="336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Adjust Relay Parameters  From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30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44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035" y="731747"/>
            <a:ext cx="1169930" cy="5241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3" y="333007"/>
            <a:ext cx="1614488" cy="540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43" y="474572"/>
            <a:ext cx="285750" cy="257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37241" y="603159"/>
            <a:ext cx="190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Choose Sensor to configure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241" y="1217481"/>
            <a:ext cx="1876425" cy="2352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68" y="1203012"/>
            <a:ext cx="1592705" cy="4906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3" y="1319765"/>
            <a:ext cx="285750" cy="257175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1388637" y="873314"/>
            <a:ext cx="163938" cy="32969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6680965" y="731747"/>
            <a:ext cx="319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Activate / Deactivate sensor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80965" y="1253256"/>
            <a:ext cx="397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Completely locks the sensor from engaging alarms. Useful for servicing. </a:t>
            </a:r>
            <a:r>
              <a:rPr lang="en-AU" sz="1200" b="1" u="sng" dirty="0" smtClean="0"/>
              <a:t>WILL NOT WORK IF SENSOR IN ALARM ALREADY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11639" y="1830878"/>
            <a:ext cx="397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Choose sensor type and press enter (Check correct Units and part code matches sensor)</a:t>
            </a:r>
            <a:endParaRPr lang="en-AU" sz="1200" b="1" u="sng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634738" y="2279323"/>
            <a:ext cx="39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 smtClean="0"/>
              <a:t>Ignore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4738" y="2773934"/>
            <a:ext cx="39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Select range using arrow keys then press enter</a:t>
            </a:r>
            <a:endParaRPr lang="en-AU" sz="1200" b="1" u="sng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34737" y="3364444"/>
            <a:ext cx="5261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Select the first threshold (Oxy 19.5%)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 u="sng" dirty="0" smtClean="0"/>
              <a:t>Remember to select C for current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 u="sng" dirty="0" smtClean="0"/>
              <a:t>The direction of arrow signifies if alarm falling or rising (Oxy is falling, CO2 rises)</a:t>
            </a:r>
          </a:p>
          <a:p>
            <a:endParaRPr lang="en-AU" sz="1200" b="1" u="sng" dirty="0"/>
          </a:p>
          <a:p>
            <a:r>
              <a:rPr lang="en-AU" sz="1200" dirty="0" smtClean="0"/>
              <a:t>The example image shows arrow going up and corresponds with a rising alarm.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0965" y="5393737"/>
            <a:ext cx="397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Set Hysteresis to lowest point available (</a:t>
            </a:r>
            <a:r>
              <a:rPr lang="en-AU" sz="1200" dirty="0" err="1" smtClean="0"/>
              <a:t>ie</a:t>
            </a:r>
            <a:r>
              <a:rPr lang="en-AU" sz="1200" dirty="0" smtClean="0"/>
              <a:t> for any sensor add a  1 to the last decimal for CO2 program 0.001 % </a:t>
            </a:r>
            <a:r>
              <a:rPr lang="en-AU" sz="1200" dirty="0" err="1" smtClean="0"/>
              <a:t>vol</a:t>
            </a:r>
            <a:r>
              <a:rPr lang="en-AU" sz="1200" dirty="0" smtClean="0"/>
              <a:t>)</a:t>
            </a:r>
            <a:endParaRPr lang="en-AU" sz="1200" b="1" u="sng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467225" y="28294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Programming Analog Sensors </a:t>
            </a:r>
            <a:r>
              <a:rPr lang="en-AU" sz="3200" dirty="0" err="1" smtClean="0"/>
              <a:t>Polygard</a:t>
            </a:r>
            <a:r>
              <a:rPr lang="en-AU" sz="3200" dirty="0" smtClean="0"/>
              <a:t> 2</a:t>
            </a:r>
            <a:endParaRPr lang="en-AU" sz="3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334" y="4562238"/>
            <a:ext cx="533400" cy="5810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811734" y="4739504"/>
            <a:ext cx="96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 smtClean="0"/>
              <a:t>Rising (All other gases)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9448800" y="4562238"/>
            <a:ext cx="533400" cy="581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061106" y="4720217"/>
            <a:ext cx="59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 smtClean="0"/>
              <a:t>Falling (Oxy)</a:t>
            </a:r>
          </a:p>
        </p:txBody>
      </p:sp>
    </p:spTree>
    <p:extLst>
      <p:ext uri="{BB962C8B-B14F-4D97-AF65-F5344CB8AC3E}">
        <p14:creationId xmlns:p14="http://schemas.microsoft.com/office/powerpoint/2010/main" val="35568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764514"/>
            <a:ext cx="1187357" cy="35164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5532" y="764514"/>
            <a:ext cx="39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Delays the sensor from going </a:t>
            </a:r>
            <a:r>
              <a:rPr lang="en-AU" sz="1200" b="1" u="sng" dirty="0" smtClean="0"/>
              <a:t>Into</a:t>
            </a:r>
            <a:r>
              <a:rPr lang="en-AU" sz="1200" dirty="0" smtClean="0"/>
              <a:t> alarm by X seconds</a:t>
            </a:r>
            <a:endParaRPr lang="en-AU" sz="12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825532" y="1288389"/>
            <a:ext cx="39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Delays the sensor from going </a:t>
            </a:r>
            <a:r>
              <a:rPr lang="en-AU" sz="1200" b="1" u="sng" dirty="0" smtClean="0"/>
              <a:t>Out</a:t>
            </a:r>
            <a:r>
              <a:rPr lang="en-AU" sz="1200" dirty="0" smtClean="0"/>
              <a:t> alarm by X seconds</a:t>
            </a:r>
            <a:endParaRPr lang="en-AU" sz="1200" b="1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825532" y="1864529"/>
            <a:ext cx="39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 smtClean="0"/>
              <a:t>Ignore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5532" y="2358083"/>
            <a:ext cx="39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 smtClean="0"/>
              <a:t>Ignore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5532" y="2934323"/>
            <a:ext cx="39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 smtClean="0"/>
              <a:t>Ignore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5532" y="3458098"/>
            <a:ext cx="397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Choose the relays to set off when threshold reached. (IE threshold 1 == A1, threshold 2 == A2)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5532" y="3943689"/>
            <a:ext cx="39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 smtClean="0"/>
              <a:t>Ignore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7225" y="28294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Programming Analog Sensors </a:t>
            </a:r>
            <a:r>
              <a:rPr lang="en-AU" sz="3200" dirty="0" err="1" smtClean="0"/>
              <a:t>Polygard</a:t>
            </a:r>
            <a:r>
              <a:rPr lang="en-AU" sz="3200" dirty="0" smtClean="0"/>
              <a:t> 2</a:t>
            </a:r>
            <a:endParaRPr lang="en-A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885825"/>
            <a:ext cx="244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Once </a:t>
            </a:r>
            <a:r>
              <a:rPr lang="en-AU" dirty="0" err="1" smtClean="0"/>
              <a:t>Config</a:t>
            </a:r>
            <a:r>
              <a:rPr lang="en-AU" dirty="0" smtClean="0"/>
              <a:t> is complete press Escape</a:t>
            </a:r>
            <a:endParaRPr lang="en-A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37" y="1202255"/>
            <a:ext cx="314325" cy="323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0" y="2321975"/>
            <a:ext cx="244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On this screen press enter to save. </a:t>
            </a:r>
            <a:endParaRPr lang="en-AU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37" y="1760458"/>
            <a:ext cx="1885950" cy="581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l="11355" t="11687" r="14030" b="9011"/>
          <a:stretch/>
        </p:blipFill>
        <p:spPr>
          <a:xfrm>
            <a:off x="7425394" y="2618579"/>
            <a:ext cx="313668" cy="3000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086850" y="764514"/>
            <a:ext cx="29527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Check Sensor is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Press Escape till you reach main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Navigate to Measuring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Scroll till you find sensor you programmed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225" y="1346131"/>
            <a:ext cx="314325" cy="3238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5488" y="2321975"/>
            <a:ext cx="18764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46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4467225" y="28294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Programming Relays </a:t>
            </a:r>
            <a:r>
              <a:rPr lang="en-AU" sz="3200" dirty="0" err="1" smtClean="0"/>
              <a:t>Polygard</a:t>
            </a:r>
            <a:r>
              <a:rPr lang="en-AU" sz="3200" dirty="0" smtClean="0"/>
              <a:t> 2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3" y="474572"/>
            <a:ext cx="285750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3" y="1319765"/>
            <a:ext cx="285750" cy="257175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1388637" y="873314"/>
            <a:ext cx="163938" cy="32969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3" y="282764"/>
            <a:ext cx="1914525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43" y="1303233"/>
            <a:ext cx="1774681" cy="5474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t="1" b="1305"/>
          <a:stretch/>
        </p:blipFill>
        <p:spPr>
          <a:xfrm>
            <a:off x="3065751" y="1303233"/>
            <a:ext cx="2094785" cy="47633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032" y="1284735"/>
            <a:ext cx="1703928" cy="37566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60536" y="1319765"/>
            <a:ext cx="271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Set Relay Used / Unused (if unused it wont work)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5160536" y="2333094"/>
            <a:ext cx="271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Energized = NC</a:t>
            </a:r>
          </a:p>
          <a:p>
            <a:r>
              <a:rPr lang="en-AU" dirty="0" smtClean="0"/>
              <a:t>De Energized = NO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5160536" y="3464760"/>
            <a:ext cx="271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Ignore</a:t>
            </a:r>
            <a:endParaRPr lang="en-AU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160536" y="4289581"/>
            <a:ext cx="271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IGNORE, AND DO NOT MODIFY</a:t>
            </a:r>
            <a:endParaRPr lang="en-A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156140" y="5391401"/>
            <a:ext cx="271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mute is desired:</a:t>
            </a:r>
          </a:p>
          <a:p>
            <a:r>
              <a:rPr lang="en-AU" dirty="0" smtClean="0"/>
              <a:t>Use arrow keys to adjust DI parameter to the physical Digital Input Location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9982200" y="1303233"/>
            <a:ext cx="18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Ignore</a:t>
            </a:r>
            <a:endParaRPr lang="en-AU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9971960" y="2159565"/>
            <a:ext cx="18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Delays Activation</a:t>
            </a:r>
            <a:endParaRPr lang="en-AU" b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9982199" y="2968684"/>
            <a:ext cx="18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Delays Activation</a:t>
            </a:r>
            <a:endParaRPr lang="en-AU" b="1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9971960" y="3777803"/>
            <a:ext cx="18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Ignore</a:t>
            </a:r>
            <a:endParaRPr lang="en-AU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9982199" y="4553446"/>
            <a:ext cx="18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Ignore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5463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ELI5 (Explain Like I’m 5) SIL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 smtClean="0"/>
              <a:t>SIL is a method of eliminating/reducing undetectable faults.</a:t>
            </a:r>
            <a:endParaRPr lang="en-AU" dirty="0"/>
          </a:p>
          <a:p>
            <a:r>
              <a:rPr lang="en-AU" dirty="0" smtClean="0"/>
              <a:t>For example if CO2 sensor is frozen in value (It happens) We want to know whether the sensor has failed instead of just reading 0 or 0.04% Vol and being stuck at that reading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47</a:t>
            </a:fld>
            <a:endParaRPr lang="en-AU"/>
          </a:p>
        </p:txBody>
      </p:sp>
      <p:pic>
        <p:nvPicPr>
          <p:cNvPr id="2052" name="Picture 4" descr="Safety Integrity Level | SIL Rat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870324"/>
            <a:ext cx="93535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0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Explosive Limits (AS 60079)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explosive limits are defined by AS 60079.20.1-2012</a:t>
            </a:r>
          </a:p>
          <a:p>
            <a:pPr marL="0" indent="0">
              <a:buNone/>
            </a:pPr>
            <a:r>
              <a:rPr lang="en-US" dirty="0" smtClean="0"/>
              <a:t>Methane:</a:t>
            </a:r>
          </a:p>
          <a:p>
            <a:pPr marL="0" indent="0">
              <a:buNone/>
            </a:pPr>
            <a:r>
              <a:rPr lang="en-US" dirty="0" smtClean="0"/>
              <a:t>4.4% VOL = 100% LEL</a:t>
            </a:r>
          </a:p>
          <a:p>
            <a:pPr marL="0" indent="0">
              <a:buNone/>
            </a:pPr>
            <a:r>
              <a:rPr lang="en-US" dirty="0" smtClean="0"/>
              <a:t>Hydrogen:</a:t>
            </a:r>
          </a:p>
          <a:p>
            <a:pPr marL="0" indent="0">
              <a:buNone/>
            </a:pPr>
            <a:r>
              <a:rPr lang="en-US" dirty="0" smtClean="0"/>
              <a:t>4.0% VOL = 100% LEL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4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IECEx</a:t>
            </a:r>
            <a:r>
              <a:rPr lang="en-US" dirty="0" smtClean="0"/>
              <a:t> vs. ATEX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IECEx</a:t>
            </a:r>
            <a:r>
              <a:rPr lang="en-US" dirty="0" smtClean="0"/>
              <a:t> is a certification that requires adherence to IEC/AS 60079.</a:t>
            </a:r>
          </a:p>
          <a:p>
            <a:r>
              <a:rPr lang="en-US" dirty="0" err="1" smtClean="0"/>
              <a:t>IECEx</a:t>
            </a:r>
            <a:r>
              <a:rPr lang="en-US" dirty="0" smtClean="0"/>
              <a:t> requires recertification and quality management in manufacturing to the point where recertification every few years is required. ISO Type 5 certification this means spot checks for conformance is performed and any changes to manufacturing and end product require recertification. </a:t>
            </a:r>
          </a:p>
          <a:p>
            <a:r>
              <a:rPr lang="en-US" dirty="0" smtClean="0"/>
              <a:t>ATEX is not a ISO Type 5 certification, thereby once certification is acquired the manufacturing conformance and end product modifications are not verified by certification body.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5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59" y="365125"/>
            <a:ext cx="11766432" cy="1325563"/>
          </a:xfrm>
        </p:spPr>
        <p:txBody>
          <a:bodyPr/>
          <a:lstStyle/>
          <a:p>
            <a:r>
              <a:rPr lang="en-US" dirty="0" smtClean="0"/>
              <a:t>Hazardous Area Standard AS 60079 </a:t>
            </a:r>
            <a:br>
              <a:rPr lang="en-US" dirty="0" smtClean="0"/>
            </a:br>
            <a:r>
              <a:rPr lang="en-US" sz="3200" dirty="0" smtClean="0"/>
              <a:t>(Note: </a:t>
            </a:r>
            <a:r>
              <a:rPr lang="en-US" sz="3200" b="1" u="sng" dirty="0" smtClean="0"/>
              <a:t>Gas Only</a:t>
            </a:r>
            <a:r>
              <a:rPr lang="en-US" sz="3200" dirty="0" smtClean="0"/>
              <a:t>)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59" y="1847850"/>
            <a:ext cx="11766432" cy="9384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Hazardous gas sensors are made for 3 types of zones</a:t>
            </a:r>
            <a:r>
              <a:rPr lang="en-US" dirty="0"/>
              <a:t> (IEC 60079-10.1)</a:t>
            </a:r>
            <a:r>
              <a:rPr lang="en-US" dirty="0" smtClean="0"/>
              <a:t>. Each reflecting the maximum likelihood of flammable gas.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7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15659" y="2786332"/>
            <a:ext cx="69787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Zone 0: Explosive gas atmosphere present 1000 </a:t>
            </a:r>
            <a:r>
              <a:rPr lang="en-US" sz="2800" dirty="0" err="1"/>
              <a:t>hrs</a:t>
            </a:r>
            <a:r>
              <a:rPr lang="en-US" sz="2800" dirty="0"/>
              <a:t> / year. (&gt;10% of time in service)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Zone 1: Explosive gas atmosphere present 10-1000 </a:t>
            </a:r>
            <a:r>
              <a:rPr lang="en-US" sz="2800" dirty="0" err="1"/>
              <a:t>hrs</a:t>
            </a:r>
            <a:r>
              <a:rPr lang="en-US" sz="2800" dirty="0"/>
              <a:t> /year (1-10% of time in service)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Zone 2: Explosive gas atmosphere present &lt;10 </a:t>
            </a:r>
            <a:r>
              <a:rPr lang="en-US" sz="2800" dirty="0" err="1"/>
              <a:t>hrs</a:t>
            </a:r>
            <a:r>
              <a:rPr lang="en-US" sz="2800" dirty="0"/>
              <a:t> / year (0-0.1% of time in service)</a:t>
            </a:r>
          </a:p>
          <a:p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678" y="2943494"/>
            <a:ext cx="4762500" cy="3171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659" y="5443268"/>
            <a:ext cx="69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Boundaries and zones should come clearly labelled by consultants.</a:t>
            </a:r>
          </a:p>
          <a:p>
            <a:r>
              <a:rPr lang="en-US" dirty="0" smtClean="0"/>
              <a:t>Most often they are not clearly labelled.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8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55" y="365125"/>
            <a:ext cx="11803811" cy="1325563"/>
          </a:xfrm>
        </p:spPr>
        <p:txBody>
          <a:bodyPr/>
          <a:lstStyle/>
          <a:p>
            <a:r>
              <a:rPr lang="en-US" dirty="0" smtClean="0"/>
              <a:t>Hazardous Area Standard AS 60079 Cont.</a:t>
            </a:r>
            <a:br>
              <a:rPr lang="en-US" dirty="0" smtClean="0"/>
            </a:br>
            <a:r>
              <a:rPr lang="en-US" dirty="0" smtClean="0"/>
              <a:t>(Selection of Equipment)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55" y="1825625"/>
            <a:ext cx="7470475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Few things to consider:</a:t>
            </a:r>
          </a:p>
          <a:p>
            <a:r>
              <a:rPr lang="en-US" dirty="0" smtClean="0"/>
              <a:t>Minimum Ignition Energy</a:t>
            </a:r>
          </a:p>
          <a:p>
            <a:r>
              <a:rPr lang="en-US" dirty="0" smtClean="0"/>
              <a:t>Auto Ignition Temperature (</a:t>
            </a:r>
            <a:r>
              <a:rPr lang="en-US" b="1" dirty="0" smtClean="0"/>
              <a:t>VERY IMPORTANT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 of gas being detected.</a:t>
            </a:r>
          </a:p>
          <a:p>
            <a:r>
              <a:rPr lang="en-US" dirty="0" smtClean="0"/>
              <a:t>T Rating (Found by using the Auto Ignition Temperature)</a:t>
            </a:r>
          </a:p>
          <a:p>
            <a:r>
              <a:rPr lang="en-US" dirty="0" smtClean="0"/>
              <a:t>Equipment Protection Levels </a:t>
            </a:r>
            <a:r>
              <a:rPr lang="en-US" b="1" dirty="0" smtClean="0"/>
              <a:t>(Zone 0 / Zone 1 / Zone 2)</a:t>
            </a:r>
          </a:p>
          <a:p>
            <a:r>
              <a:rPr lang="en-US" dirty="0" smtClean="0"/>
              <a:t>IP rating required (if explosion protected IP rating shall be sufficiently high)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5111" r="15359" b="6505"/>
          <a:stretch/>
        </p:blipFill>
        <p:spPr>
          <a:xfrm>
            <a:off x="7315200" y="2626039"/>
            <a:ext cx="4718649" cy="27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0" y="106333"/>
            <a:ext cx="11747828" cy="1325563"/>
          </a:xfrm>
        </p:spPr>
        <p:txBody>
          <a:bodyPr/>
          <a:lstStyle/>
          <a:p>
            <a:r>
              <a:rPr lang="en-US" dirty="0"/>
              <a:t>Hazardous Area Standard </a:t>
            </a:r>
            <a:r>
              <a:rPr lang="en-US" dirty="0" smtClean="0"/>
              <a:t>AS 60079 </a:t>
            </a:r>
            <a:r>
              <a:rPr lang="en-US" dirty="0"/>
              <a:t>Cont.</a:t>
            </a:r>
            <a:br>
              <a:rPr lang="en-US" dirty="0"/>
            </a:br>
            <a:r>
              <a:rPr lang="en-US" dirty="0"/>
              <a:t>(Selection of Equipment)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9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1130" y="1431896"/>
            <a:ext cx="1174782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Auto Ignition Energy is a measure of the maximum temperature allowed in the hazardous area.</a:t>
            </a:r>
            <a:endParaRPr lang="en-US" dirty="0"/>
          </a:p>
          <a:p>
            <a:r>
              <a:rPr lang="en-US" dirty="0" smtClean="0"/>
              <a:t>For Example CS2 (carbon disulfide) has a auto ignition temperature of 85 C, which means if the surface temperature of any equipment in the room reaches 85 C there is a danger of spontaneous combustion.</a:t>
            </a:r>
          </a:p>
          <a:p>
            <a:r>
              <a:rPr lang="en-US" dirty="0" smtClean="0"/>
              <a:t>Using the auto ignition temperature in AS 60079.20 &amp; 60079.14 we can select the appropriate gas sensor &amp; conduit / wire to use in the zone rated area.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1" y="4400450"/>
            <a:ext cx="6983038" cy="2457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01519" y="4400450"/>
            <a:ext cx="4766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When selecting the sensor (given no T class rating) take into consideration the ambient temperature (Default ambient is -20 to 40C ). </a:t>
            </a:r>
            <a:r>
              <a:rPr lang="en-US" b="1" dirty="0" smtClean="0"/>
              <a:t>If ambient temperature in install location is higher adjust T class to compensate</a:t>
            </a:r>
            <a:r>
              <a:rPr lang="en-US" dirty="0" smtClean="0"/>
              <a:t>. Furthermore for a specified auto ignition temperature between 300-450 C therefore a Temperature class of T2-T6 is appropriate.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3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3960</Words>
  <Application>Microsoft Office PowerPoint</Application>
  <PresentationFormat>Widescreen</PresentationFormat>
  <Paragraphs>529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Wingdings</vt:lpstr>
      <vt:lpstr>Office Theme</vt:lpstr>
      <vt:lpstr>Gas Detection Training</vt:lpstr>
      <vt:lpstr>Brief Intro to Units!</vt:lpstr>
      <vt:lpstr>Intro to Units %VOL</vt:lpstr>
      <vt:lpstr>Intro to Units % LEL </vt:lpstr>
      <vt:lpstr>Lower Explosive Limits (AS 60079)</vt:lpstr>
      <vt:lpstr>IECEx vs. ATEX</vt:lpstr>
      <vt:lpstr>Hazardous Area Standard AS 60079  (Note: Gas Only)</vt:lpstr>
      <vt:lpstr>Hazardous Area Standard AS 60079 Cont. (Selection of Equipment)</vt:lpstr>
      <vt:lpstr>Hazardous Area Standard AS 60079 Cont. (Selection of Equipment)</vt:lpstr>
      <vt:lpstr>Hazardous Area Standard AS 60079 Cont. (Selection of Equipment)</vt:lpstr>
      <vt:lpstr>Hazardous Area Standard AS 60079 Cont. (Equipment protection level)</vt:lpstr>
      <vt:lpstr>Hazardous Area Standard AS 60079 Cont. (Equipment protection level)</vt:lpstr>
      <vt:lpstr>Hazardous Area Standard AS 60079 Cont. (Putting it all together)</vt:lpstr>
      <vt:lpstr>Types of Sensors – Electrochemical sensors</vt:lpstr>
      <vt:lpstr>Types of Sensors – Pellistor or Catalytic sensors</vt:lpstr>
      <vt:lpstr>Types of Sensor – Infra-red</vt:lpstr>
      <vt:lpstr>Calibration Tool Kit Essentials </vt:lpstr>
      <vt:lpstr>Calibration of MSR Infra-red &amp; Electrochemical Sensors</vt:lpstr>
      <vt:lpstr>Calibration of MSR Pellistor sensors</vt:lpstr>
      <vt:lpstr>Adjustment of AUSTECH Sensor System</vt:lpstr>
      <vt:lpstr>Calibration of AUSTECH Sensor System</vt:lpstr>
      <vt:lpstr>Calibration of AUSTECH Sensor System Continued…</vt:lpstr>
      <vt:lpstr>OLDHAM OLCT-10N Auto-Calibration</vt:lpstr>
      <vt:lpstr>OLDHAM OLCT-10N Auto Calibration – Cont.</vt:lpstr>
      <vt:lpstr>OLDHAM OLCT-10N Sensor Replacement</vt:lpstr>
      <vt:lpstr>Dynament MSR Sensor</vt:lpstr>
      <vt:lpstr>Dynament MSR Negative Suppression</vt:lpstr>
      <vt:lpstr>Dynament MSR Positive Suppression</vt:lpstr>
      <vt:lpstr>Dynament MSR Calibration</vt:lpstr>
      <vt:lpstr>Dynament MSR Calibration cont.</vt:lpstr>
      <vt:lpstr>Sensor Info</vt:lpstr>
      <vt:lpstr>MSR MC2 “Analog” Sensor Calibration</vt:lpstr>
      <vt:lpstr>MSR SC2 “Digital” Tool Operation</vt:lpstr>
      <vt:lpstr>MSR SC2 “Digital” Sensor Calibration</vt:lpstr>
      <vt:lpstr>MSR SC2 “Digital” Sensor Calibration cont.</vt:lpstr>
      <vt:lpstr>What is the difference between Digital and Analog?</vt:lpstr>
      <vt:lpstr>DGC-06 HLI Outputs available</vt:lpstr>
      <vt:lpstr>Symbols and their Meanings on PG2</vt:lpstr>
      <vt:lpstr>Common MSR Sensor System Error Codes</vt:lpstr>
      <vt:lpstr>Wiring Configurations for MSR Polygard 2 Digital Systems </vt:lpstr>
      <vt:lpstr>PowerPoint Presentation</vt:lpstr>
      <vt:lpstr>Programming Polygard 2 with Keypad</vt:lpstr>
      <vt:lpstr>Accessing Service Mode Polygard 2</vt:lpstr>
      <vt:lpstr>PowerPoint Presentation</vt:lpstr>
      <vt:lpstr>PowerPoint Presentation</vt:lpstr>
      <vt:lpstr>PowerPoint Presentation</vt:lpstr>
      <vt:lpstr>ELI5 (Explain Like I’m 5) SIL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 PG2 Training PolyGard 2 Ecosystem</dc:title>
  <dc:creator>Alvi Technologies Pty Ltd</dc:creator>
  <cp:lastModifiedBy>Sandeep Waghulde</cp:lastModifiedBy>
  <cp:revision>155</cp:revision>
  <cp:lastPrinted>2020-01-28T23:02:01Z</cp:lastPrinted>
  <dcterms:created xsi:type="dcterms:W3CDTF">2017-09-05T04:44:24Z</dcterms:created>
  <dcterms:modified xsi:type="dcterms:W3CDTF">2020-02-06T11:44:20Z</dcterms:modified>
</cp:coreProperties>
</file>