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74" r:id="rId2"/>
    <p:sldId id="272" r:id="rId3"/>
    <p:sldId id="273" r:id="rId4"/>
    <p:sldId id="277" r:id="rId5"/>
    <p:sldId id="286" r:id="rId6"/>
    <p:sldId id="28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8" r:id="rId16"/>
    <p:sldId id="289" r:id="rId17"/>
    <p:sldId id="309" r:id="rId18"/>
    <p:sldId id="290" r:id="rId19"/>
    <p:sldId id="291" r:id="rId20"/>
    <p:sldId id="294" r:id="rId21"/>
    <p:sldId id="295" r:id="rId22"/>
    <p:sldId id="296" r:id="rId23"/>
    <p:sldId id="297" r:id="rId24"/>
    <p:sldId id="299" r:id="rId25"/>
    <p:sldId id="298" r:id="rId26"/>
    <p:sldId id="301" r:id="rId27"/>
    <p:sldId id="302" r:id="rId28"/>
    <p:sldId id="303" r:id="rId29"/>
    <p:sldId id="304" r:id="rId30"/>
    <p:sldId id="305" r:id="rId31"/>
    <p:sldId id="275" r:id="rId32"/>
    <p:sldId id="293" r:id="rId33"/>
    <p:sldId id="306" r:id="rId34"/>
    <p:sldId id="307" r:id="rId35"/>
    <p:sldId id="308" r:id="rId36"/>
    <p:sldId id="310" r:id="rId37"/>
    <p:sldId id="276" r:id="rId38"/>
    <p:sldId id="257" r:id="rId39"/>
    <p:sldId id="300" r:id="rId40"/>
    <p:sldId id="259" r:id="rId41"/>
    <p:sldId id="260" r:id="rId42"/>
    <p:sldId id="262" r:id="rId43"/>
    <p:sldId id="263" r:id="rId44"/>
    <p:sldId id="264" r:id="rId45"/>
    <p:sldId id="261" r:id="rId46"/>
    <p:sldId id="265" r:id="rId47"/>
    <p:sldId id="266" r:id="rId48"/>
    <p:sldId id="267" r:id="rId49"/>
    <p:sldId id="268" r:id="rId50"/>
    <p:sldId id="271" r:id="rId51"/>
    <p:sldId id="269" r:id="rId5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426B6D-D80B-4193-B3B7-96C40C1DC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9306B-68C8-446E-B5D3-7ED0D7EFAE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E5F8-D435-4CB9-8600-4B552B7688E3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BDA5B-95A5-44CC-B0DB-E2E4CFD45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3A229-7D51-4466-A50F-AE2046ED1A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60F29-9CE3-4319-B442-0D6FB8642F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0551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7870C-2335-4C2C-A14B-2BBDD0BDBDA3}" type="datetimeFigureOut">
              <a:rPr lang="en-AU" smtClean="0"/>
              <a:t>23/03/2020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5AEC-1AF7-45F3-A030-24209FF64F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6247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10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30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91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69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289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690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2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74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8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9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13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2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68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49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996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5AEC-1AF7-45F3-A030-24209FF64F3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3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897-8490-4D44-85D0-85A9F02E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FA086-0182-4792-A8F9-BE008F973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04EC-AD77-4663-96B6-B1952CF8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882-AD3A-4558-871E-A07344DB9B01}" type="datetime1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D6E1-9C6B-43C8-9602-5C87E259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BE1F-071E-4D0F-954D-74724D53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12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850D-BF3B-4B6F-A947-8F35F909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1E916-3B32-4F5D-8853-A28FAA3AD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0A74-AF97-46D7-A569-475CC2E9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6253-B5E2-4F8B-8F2C-119917952D33}" type="datetime1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29D5-5915-428E-BAF8-86D6692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C16E-8D99-4EF9-8CF8-5906BF5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60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2012-A8DB-4B44-AAC0-2CAEADF6D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7C995-956B-4513-ABCB-4687B4E2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6AB0-C07D-44C0-B15A-9D1D78DC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A1D4-D3F8-4F75-9D1E-3C93D19D1E90}" type="datetime1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A56E-917C-4A75-A572-5E59B2F2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70E6-5165-444F-9245-CAA092D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3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11C7-B146-4D95-A405-85933912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FC0E-9F76-4710-B857-91BD26C5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FE70-E037-47A9-91A8-C88C3A23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857B-48C3-46BC-9354-4F5E20EF09FE}" type="datetime1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80C4-3495-416A-84FC-6A71A3CF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1BFC-6360-405C-87EF-9DEB3143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02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F77A-3E1B-46DB-A98C-A9968C8E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F35F-7672-48C7-9560-A73D5710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6E5DB-4FF3-4913-9360-691666D4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194-F19B-4045-8747-7CF5EBFBDD14}" type="datetime1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3560-95D6-4C13-8023-D9224CF1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CD8D-DA1E-49C1-ABCD-B46B4DCE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09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4762-303D-4E22-A078-16495D46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AC5C-98EC-4EBE-8027-75B27F6F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5E6B4-F1E8-4E56-9764-CCBC8705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440-BC13-4190-BF9C-DB449F4A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FFAD-7AF6-40E2-B98E-F19ECE1B2BAC}" type="datetime1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903B-9B89-4F0A-B0F0-1D0004E5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299B-9D8F-4280-933D-78FED2C2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47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94D4-8D55-43D6-AB37-5B013A61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4203-6E08-4951-A916-D11C8B4BB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68C6F-5258-4DA2-9D2C-77EE785E7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11FE9-F825-443F-AD4C-9AE473087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594F-0DF3-481D-80F4-6AC0646D9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290C8-8E8B-4A28-A2E1-433E2FC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2A5B-6B45-4E22-B047-4E7AAB6B34D4}" type="datetime1">
              <a:rPr lang="en-AU" smtClean="0"/>
              <a:t>23/03/2020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F4387-374D-40CE-9E7A-0701B02C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8B9BE-CCD2-4415-9B0A-B944D96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E093-C1D7-412B-BF49-AA141E13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E6BBF-A7A4-4845-8040-55C1179B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3C93-B565-4900-A6F3-0D4ED17A2AA2}" type="datetime1">
              <a:rPr lang="en-AU" smtClean="0"/>
              <a:t>23/03/2020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36044-35C8-4916-876D-D108200D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D8D40-997E-45B5-9DDE-E73929A6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8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2A714-85C2-41EE-ADA5-C37F8CB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127F-0F18-4BDF-A82C-26F6FF519C74}" type="datetime1">
              <a:rPr lang="en-AU" smtClean="0"/>
              <a:t>23/03/2020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15892-2F2D-4A27-95C1-CF465BF4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1AEE3-3F5E-4811-A064-CD9F6122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52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E869-3754-42B8-AE13-B230FE4E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F372-E903-4326-89D4-574B1AB2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F3B-58BF-4103-A1B3-4E5810455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124B-8CDB-442B-85F0-BFF85CCF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C90-16E0-4CAE-A3C8-0FE921C3D9A2}" type="datetime1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A270-9CC1-4723-A810-68D7E937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CD67A-809E-437B-AF6D-E86C5F29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E38C-4F3B-4E86-BFA8-9FE40D29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34B4B-9EA2-4C6E-8113-9A2610493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4B879-BC68-4329-A7C9-64632B83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1F055-D72E-426D-B8D6-802C4B5E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166D-3013-4717-903D-568DBBC73141}" type="datetime1">
              <a:rPr lang="en-AU" smtClean="0"/>
              <a:t>23/03/2020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8AD8-B209-4E31-87F4-952A0921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4E482-DDA7-4504-BC81-6FBD5801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84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6872D-4223-49F2-AB6E-000EEDC7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B129-74BA-4192-A5C9-E5DCD1BF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B462-D3E8-4FDA-9E4D-CED92DFA4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BCA0-0239-44EC-9E38-6592E573C5A4}" type="datetime1">
              <a:rPr lang="en-AU" smtClean="0"/>
              <a:t>23/03/2020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06E8-068A-42DC-A0C4-347C8213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364A-8980-4FA4-B82E-346F6E30C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6027-FEED-4D9F-BBA9-D32E09F2E0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55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Gas Detection Training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3509963"/>
            <a:ext cx="1981199" cy="23760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 smtClean="0"/>
              <a:t>MSR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Austech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Gastech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561" y="776585"/>
            <a:ext cx="1895475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50" y="1045096"/>
            <a:ext cx="3234252" cy="1015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2" y="1032097"/>
            <a:ext cx="3303939" cy="10155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9" y="4055299"/>
            <a:ext cx="2667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4" y="365125"/>
            <a:ext cx="11731924" cy="1325563"/>
          </a:xfrm>
        </p:spPr>
        <p:txBody>
          <a:bodyPr/>
          <a:lstStyle/>
          <a:p>
            <a:r>
              <a:rPr lang="en-US" dirty="0"/>
              <a:t>Hazardous Area Standard AS </a:t>
            </a:r>
            <a:r>
              <a:rPr lang="en-US" dirty="0" smtClean="0"/>
              <a:t>60079 </a:t>
            </a:r>
            <a:r>
              <a:rPr lang="en-US" dirty="0"/>
              <a:t>Cont.</a:t>
            </a:r>
            <a:br>
              <a:rPr lang="en-US" dirty="0"/>
            </a:br>
            <a:r>
              <a:rPr lang="en-US" dirty="0"/>
              <a:t>(Selection of Equipment)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33" y="1825625"/>
            <a:ext cx="7530053" cy="4351338"/>
          </a:xfrm>
        </p:spPr>
        <p:txBody>
          <a:bodyPr/>
          <a:lstStyle/>
          <a:p>
            <a:r>
              <a:rPr lang="en-US" dirty="0" smtClean="0"/>
              <a:t>Gas Group, Gases are classed into 3 categories A, B , C.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These can be determined using AS 60079-20 by looking up the gas in Annex B.</a:t>
            </a:r>
          </a:p>
          <a:p>
            <a:pPr marL="0" indent="0">
              <a:buNone/>
            </a:pPr>
            <a:r>
              <a:rPr lang="en-US" dirty="0" smtClean="0"/>
              <a:t>Ignition energy is the MIE shown.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sensor or equipment requirement is IIA which of the sub-divisions are suitable?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79" y="3604696"/>
            <a:ext cx="3408242" cy="31167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5111" r="15359" b="6505"/>
          <a:stretch/>
        </p:blipFill>
        <p:spPr>
          <a:xfrm>
            <a:off x="7996687" y="1061049"/>
            <a:ext cx="3942271" cy="25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69" y="146479"/>
            <a:ext cx="11645661" cy="1325563"/>
          </a:xfrm>
        </p:spPr>
        <p:txBody>
          <a:bodyPr/>
          <a:lstStyle/>
          <a:p>
            <a:r>
              <a:rPr lang="en-US" dirty="0"/>
              <a:t>Hazardous Area Standard AS 60079 Cont.</a:t>
            </a:r>
            <a:br>
              <a:rPr lang="en-US" dirty="0"/>
            </a:br>
            <a:r>
              <a:rPr lang="en-US" dirty="0" smtClean="0"/>
              <a:t>(Equipment protection level)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9" y="1518621"/>
            <a:ext cx="11645661" cy="46256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 smtClean="0"/>
              <a:t>Types of Protection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11</a:t>
            </a:fld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682576" y="1981183"/>
            <a:ext cx="2915728" cy="4534859"/>
            <a:chOff x="6228272" y="2182483"/>
            <a:chExt cx="2915728" cy="4534859"/>
          </a:xfrm>
        </p:grpSpPr>
        <p:sp>
          <p:nvSpPr>
            <p:cNvPr id="6" name="TextBox 5"/>
            <p:cNvSpPr txBox="1"/>
            <p:nvPr/>
          </p:nvSpPr>
          <p:spPr>
            <a:xfrm>
              <a:off x="6228272" y="2182483"/>
              <a:ext cx="291572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Flame proof Enclosure </a:t>
              </a:r>
              <a:r>
                <a:rPr lang="en-US" b="1" dirty="0" smtClean="0"/>
                <a:t>{Ex d}</a:t>
              </a:r>
              <a:endParaRPr lang="en-US" b="1" dirty="0"/>
            </a:p>
            <a:p>
              <a:r>
                <a:rPr lang="en-US" dirty="0" smtClean="0"/>
                <a:t>Flameproof enclosures ensure that any flame generated by electronics inside of the housing cannot spread to the outer atmosphere.  </a:t>
              </a:r>
              <a:endParaRPr lang="en-AU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123" y="4174167"/>
              <a:ext cx="1800225" cy="25431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203849" y="1981182"/>
            <a:ext cx="2915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Increased Safety Enclosure {Ex e}</a:t>
            </a:r>
            <a:endParaRPr lang="en-US" b="1" dirty="0"/>
          </a:p>
          <a:p>
            <a:r>
              <a:rPr lang="en-US" dirty="0" smtClean="0"/>
              <a:t>Increased safety specification inhibits arcs or sparks from forming in normal operation. Generally used for junction boxes or lighting fittings.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594550" y="1981182"/>
            <a:ext cx="2915728" cy="4165320"/>
            <a:chOff x="3009946" y="1877665"/>
            <a:chExt cx="2915728" cy="4165320"/>
          </a:xfrm>
        </p:grpSpPr>
        <p:sp>
          <p:nvSpPr>
            <p:cNvPr id="11" name="TextBox 10"/>
            <p:cNvSpPr txBox="1"/>
            <p:nvPr/>
          </p:nvSpPr>
          <p:spPr>
            <a:xfrm>
              <a:off x="3009946" y="1877665"/>
              <a:ext cx="29157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Intrinsic Safety {Ex </a:t>
              </a:r>
              <a:r>
                <a:rPr lang="en-US" b="1" dirty="0" err="1" smtClean="0"/>
                <a:t>i</a:t>
              </a:r>
              <a:r>
                <a:rPr lang="en-US" b="1" dirty="0" smtClean="0"/>
                <a:t>}</a:t>
              </a:r>
              <a:endParaRPr lang="en-US" b="1" dirty="0"/>
            </a:p>
            <a:p>
              <a:r>
                <a:rPr lang="en-US" dirty="0" smtClean="0"/>
                <a:t>A circuit designed in order to produce sparks or thermal effects which lie below the minimum ignition energy.</a:t>
              </a:r>
              <a:endParaRPr lang="en-AU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999" y="3536989"/>
              <a:ext cx="2405219" cy="2505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4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40" y="365125"/>
            <a:ext cx="11654286" cy="1325563"/>
          </a:xfrm>
        </p:spPr>
        <p:txBody>
          <a:bodyPr/>
          <a:lstStyle/>
          <a:p>
            <a:r>
              <a:rPr lang="en-US" dirty="0"/>
              <a:t>Hazardous Area Standard AS 60079 Cont.</a:t>
            </a:r>
            <a:br>
              <a:rPr lang="en-US" dirty="0"/>
            </a:br>
            <a:r>
              <a:rPr lang="en-US" dirty="0"/>
              <a:t>(Equipment protection level)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1" y="2656936"/>
            <a:ext cx="3797060" cy="2802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75" y="2963319"/>
            <a:ext cx="4658264" cy="3062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6175" y="6026128"/>
            <a:ext cx="59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designation for Ex da/</a:t>
            </a:r>
            <a:r>
              <a:rPr lang="en-US" dirty="0" err="1" smtClean="0"/>
              <a:t>db</a:t>
            </a:r>
            <a:r>
              <a:rPr lang="en-US" dirty="0" smtClean="0"/>
              <a:t>/dc and so on.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241540" y="5727478"/>
            <a:ext cx="492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 stands for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 stands for Dust </a:t>
            </a:r>
          </a:p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41540" y="1637756"/>
            <a:ext cx="1060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Equipment Protection Levels are designated by the hazardous goods consultant. These should be supplied as either a zone or a EPL value as shown in table below.</a:t>
            </a:r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8832013" y="2961544"/>
            <a:ext cx="306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Equipment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as a method of differentiating the EPL along with protection method.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79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365125"/>
            <a:ext cx="11680166" cy="1325563"/>
          </a:xfrm>
        </p:spPr>
        <p:txBody>
          <a:bodyPr/>
          <a:lstStyle/>
          <a:p>
            <a:r>
              <a:rPr lang="en-US" dirty="0"/>
              <a:t>Hazardous Area Standard AS 60079 Cont.</a:t>
            </a:r>
            <a:br>
              <a:rPr lang="en-US" dirty="0"/>
            </a:br>
            <a:r>
              <a:rPr lang="en-US" dirty="0" smtClean="0"/>
              <a:t>(Putting it all together)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0"/>
          <a:stretch/>
        </p:blipFill>
        <p:spPr>
          <a:xfrm>
            <a:off x="2362200" y="1690688"/>
            <a:ext cx="7620000" cy="1897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166" y="3016251"/>
            <a:ext cx="1160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endParaRPr lang="en-US" dirty="0"/>
          </a:p>
          <a:p>
            <a:r>
              <a:rPr lang="en-US" dirty="0" smtClean="0"/>
              <a:t>Determine a suitable component to meet the specifications below: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Zone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 Ignition temperature of 365C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Hydrogen gas detector (Gas Group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Ambient temperature = -30 to 60C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166" y="5274735"/>
            <a:ext cx="3590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Gas Detector A</a:t>
            </a:r>
          </a:p>
          <a:p>
            <a:endParaRPr lang="en-US" dirty="0" smtClean="0"/>
          </a:p>
          <a:p>
            <a:r>
              <a:rPr lang="en-US" dirty="0" smtClean="0"/>
              <a:t>EX </a:t>
            </a:r>
            <a:r>
              <a:rPr lang="en-US" dirty="0" err="1" smtClean="0"/>
              <a:t>db</a:t>
            </a:r>
            <a:r>
              <a:rPr lang="en-US" dirty="0" smtClean="0"/>
              <a:t> IIB T5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840192" y="5275993"/>
            <a:ext cx="3590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Gas Detector B</a:t>
            </a:r>
          </a:p>
          <a:p>
            <a:endParaRPr lang="en-US" dirty="0" smtClean="0"/>
          </a:p>
          <a:p>
            <a:r>
              <a:rPr lang="en-US" dirty="0" smtClean="0"/>
              <a:t>EX da IIC T6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7430218" y="5274735"/>
            <a:ext cx="3590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Gas Detector C</a:t>
            </a:r>
          </a:p>
          <a:p>
            <a:endParaRPr lang="en-US" dirty="0" smtClean="0"/>
          </a:p>
          <a:p>
            <a:r>
              <a:rPr lang="en-US" dirty="0" smtClean="0"/>
              <a:t>EX da IIC T1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65" y="3655409"/>
            <a:ext cx="4401979" cy="15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 – Electrochemical sensors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724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Electrochemical sensors are similar to batteries and have two or sometimes 3 electrodes.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They work on a similar principle where if gas is present the current or voltage between the pins changes. This can be measured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𝑛𝐴</m:t>
                    </m:r>
                  </m:oMath>
                </a14:m>
                <a:r>
                  <a:rPr lang="en-AU" dirty="0" smtClean="0"/>
                  <a:t> (</a:t>
                </a:r>
                <a:r>
                  <a:rPr lang="en-AU" dirty="0" err="1" smtClean="0"/>
                  <a:t>microVolts</a:t>
                </a:r>
                <a:r>
                  <a:rPr lang="en-AU" dirty="0" smtClean="0"/>
                  <a:t> or </a:t>
                </a:r>
                <a:r>
                  <a:rPr lang="en-AU" dirty="0" err="1" smtClean="0"/>
                  <a:t>NanoAmps</a:t>
                </a:r>
                <a:r>
                  <a:rPr lang="en-AU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200" dirty="0" smtClean="0"/>
                  <a:t>This isn’t really useful but, its nice to flex every now and then.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Things to remember: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These sensors are not very gas specific (Check for cross sensitivities and account for them)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Require a warmup time of 1-2 </a:t>
                </a:r>
                <a:r>
                  <a:rPr lang="en-US" dirty="0" err="1" smtClean="0"/>
                  <a:t>hrs</a:t>
                </a:r>
                <a:r>
                  <a:rPr lang="en-US" dirty="0" smtClean="0"/>
                  <a:t> (Oxy generally 2+ </a:t>
                </a:r>
                <a:r>
                  <a:rPr lang="en-US" dirty="0" err="1" smtClean="0"/>
                  <a:t>hrs</a:t>
                </a:r>
                <a:r>
                  <a:rPr lang="en-US" dirty="0" smtClean="0"/>
                  <a:t>)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Primary failure occurs due to power fluctuations &amp; the drying of electrolyte which occurs in hot weather. 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 smtClean="0"/>
                  <a:t>Lifespans (O2 – 3yrs, CO – 5 </a:t>
                </a:r>
                <a:r>
                  <a:rPr lang="en-US" dirty="0" err="1" smtClean="0"/>
                  <a:t>yrs</a:t>
                </a:r>
                <a:r>
                  <a:rPr lang="en-US" dirty="0"/>
                  <a:t> </a:t>
                </a:r>
                <a:r>
                  <a:rPr lang="en-US" dirty="0" smtClean="0"/>
                  <a:t>…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 consult datasheet)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Calibration: 6 months (Oxy) to 1 </a:t>
                </a:r>
                <a:r>
                  <a:rPr lang="en-US" dirty="0" err="1" smtClean="0"/>
                  <a:t>yr</a:t>
                </a:r>
                <a:r>
                  <a:rPr lang="en-US" dirty="0"/>
                  <a:t> </a:t>
                </a:r>
                <a:r>
                  <a:rPr lang="en-US" dirty="0" smtClean="0"/>
                  <a:t>(Carbon Monoxide)</a:t>
                </a:r>
                <a:endParaRPr lang="en-US" dirty="0"/>
              </a:p>
              <a:p>
                <a:pPr marL="0" indent="0">
                  <a:buNone/>
                </a:pPr>
                <a:endParaRPr lang="en-AU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72400" cy="4351338"/>
              </a:xfrm>
              <a:blipFill>
                <a:blip r:embed="rId2"/>
                <a:stretch>
                  <a:fillRect l="-1098" t="-2801" r="-941" b="-9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14</a:t>
            </a:fld>
            <a:endParaRPr lang="en-AU"/>
          </a:p>
        </p:txBody>
      </p:sp>
      <p:pic>
        <p:nvPicPr>
          <p:cNvPr id="1026" name="Picture 2" descr="The sensor hou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61" y="1690688"/>
            <a:ext cx="3656071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 – </a:t>
            </a:r>
            <a:r>
              <a:rPr lang="en-US" dirty="0" smtClean="0"/>
              <a:t>Pellistor or Catalytic </a:t>
            </a:r>
            <a:r>
              <a:rPr lang="en-US" dirty="0"/>
              <a:t>sensors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3412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Catalytic bead or Pellistor sensors work on the principle that the gas being detected is flammable.</a:t>
            </a:r>
          </a:p>
          <a:p>
            <a:pPr marL="0" indent="0">
              <a:buNone/>
            </a:pPr>
            <a:r>
              <a:rPr lang="en-US" sz="1800" dirty="0" smtClean="0"/>
              <a:t>Things to remember:</a:t>
            </a:r>
          </a:p>
          <a:p>
            <a:pPr>
              <a:buFontTx/>
              <a:buChar char="-"/>
            </a:pPr>
            <a:r>
              <a:rPr lang="en-US" sz="1800" dirty="0" smtClean="0"/>
              <a:t>Not very gas specific (methane sensors will detect hydrogen and vice versa)</a:t>
            </a:r>
          </a:p>
          <a:p>
            <a:pPr>
              <a:buFontTx/>
              <a:buChar char="-"/>
            </a:pPr>
            <a:r>
              <a:rPr lang="en-US" sz="1800" dirty="0" smtClean="0"/>
              <a:t>Works on almost all explosive gases, however some special explosive gases require special filters, which means the regular </a:t>
            </a:r>
            <a:r>
              <a:rPr lang="en-US" sz="1800" dirty="0" err="1" smtClean="0"/>
              <a:t>sensorcells</a:t>
            </a:r>
            <a:r>
              <a:rPr lang="en-US" sz="1800" dirty="0" smtClean="0"/>
              <a:t> will not work on these types of gases and a specific sensor is required.</a:t>
            </a:r>
          </a:p>
          <a:p>
            <a:pPr>
              <a:buFontTx/>
              <a:buChar char="-"/>
            </a:pPr>
            <a:r>
              <a:rPr lang="en-US" sz="1800" dirty="0" smtClean="0"/>
              <a:t>Pellistor sensors can be directly affected by the humidity and water splashes. This may result in a sensor reading higher than ambient gas levels.</a:t>
            </a:r>
          </a:p>
          <a:p>
            <a:pPr>
              <a:buFontTx/>
              <a:buChar char="-"/>
            </a:pPr>
            <a:r>
              <a:rPr lang="en-US" sz="1800" dirty="0" smtClean="0"/>
              <a:t>Primary failure occurs due to silicon poisoning. </a:t>
            </a:r>
            <a:r>
              <a:rPr lang="en-US" sz="1800" b="1" dirty="0" smtClean="0"/>
              <a:t>DO NOT USE SILICON ANYWHERE NEAR THESE!!!!</a:t>
            </a:r>
          </a:p>
          <a:p>
            <a:pPr>
              <a:buFontTx/>
              <a:buChar char="-"/>
            </a:pPr>
            <a:r>
              <a:rPr lang="en-US" sz="1800" dirty="0" smtClean="0"/>
              <a:t>Lifespan: 5+ years</a:t>
            </a:r>
          </a:p>
          <a:p>
            <a:pPr>
              <a:buFontTx/>
              <a:buChar char="-"/>
            </a:pPr>
            <a:r>
              <a:rPr lang="en-US" sz="1800" dirty="0" smtClean="0"/>
              <a:t>Calibration Requirements: 6 monthly calibration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162" y="2109432"/>
            <a:ext cx="3282076" cy="32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 – Infra-red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Infra-red Sensor detect gases because CO2 and other gases can absorb Infra-red light at a certain wavelength. Due to this specific property only certain gases are available with infra-red detection cells.</a:t>
            </a:r>
          </a:p>
          <a:p>
            <a:pPr marL="0" indent="0">
              <a:buNone/>
            </a:pPr>
            <a:r>
              <a:rPr lang="en-US" dirty="0" smtClean="0"/>
              <a:t>Things to remember:</a:t>
            </a:r>
          </a:p>
          <a:p>
            <a:pPr>
              <a:buFontTx/>
              <a:buChar char="-"/>
            </a:pPr>
            <a:r>
              <a:rPr lang="en-US" dirty="0" smtClean="0"/>
              <a:t>Infra-Red sensors are very specific and very accurate.</a:t>
            </a:r>
          </a:p>
          <a:p>
            <a:pPr>
              <a:buFontTx/>
              <a:buChar char="-"/>
            </a:pPr>
            <a:r>
              <a:rPr lang="en-US" dirty="0" smtClean="0"/>
              <a:t>Primary failure will occur due to dust ingress or electrical circuit failure due to power spikes.</a:t>
            </a:r>
          </a:p>
          <a:p>
            <a:pPr>
              <a:buFontTx/>
              <a:buChar char="-"/>
            </a:pPr>
            <a:r>
              <a:rPr lang="en-US" dirty="0" smtClean="0"/>
              <a:t>Lifespan: 7+yrs (This value is conservative, it’s likely longer)</a:t>
            </a:r>
          </a:p>
          <a:p>
            <a:pPr>
              <a:buFontTx/>
              <a:buChar char="-"/>
            </a:pPr>
            <a:r>
              <a:rPr lang="en-US" dirty="0" smtClean="0"/>
              <a:t>Calibration: Explosive infra-red (1 YR), CO2 (1 YR)</a:t>
            </a:r>
          </a:p>
          <a:p>
            <a:pPr>
              <a:buFontTx/>
              <a:buChar char="-"/>
            </a:pPr>
            <a:r>
              <a:rPr lang="en-US" dirty="0" smtClean="0"/>
              <a:t>Bump test: Every 6 months (check whether they respond)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21" y="247184"/>
            <a:ext cx="3759980" cy="15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25" y="0"/>
            <a:ext cx="10515600" cy="695933"/>
          </a:xfrm>
        </p:spPr>
        <p:txBody>
          <a:bodyPr/>
          <a:lstStyle/>
          <a:p>
            <a:r>
              <a:rPr lang="en-AU" dirty="0" smtClean="0"/>
              <a:t>Calibration Tool Kit Essentials	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0" y="1192927"/>
            <a:ext cx="2482604" cy="1657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8532" y="695933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Tools Required: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2" y="3165131"/>
            <a:ext cx="3203832" cy="21345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6302" y="695933"/>
            <a:ext cx="8165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Essentials: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Gas Regulator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Sensor cap (to ensure good seal between calibration gas and </a:t>
            </a:r>
            <a:r>
              <a:rPr lang="en-AU" dirty="0" err="1" smtClean="0"/>
              <a:t>sensorhead</a:t>
            </a:r>
            <a:r>
              <a:rPr lang="en-A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Flexible hose (2m length 8mm 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Multimeter with leads for alligator clips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pic>
        <p:nvPicPr>
          <p:cNvPr id="1026" name="Picture 2" descr="Image result for cac gas bot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02" y="2060350"/>
            <a:ext cx="1089221" cy="2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6302" y="4123313"/>
            <a:ext cx="196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Gas Bottle 1:</a:t>
            </a:r>
          </a:p>
          <a:p>
            <a:r>
              <a:rPr lang="en-AU" dirty="0" smtClean="0"/>
              <a:t>18.5% Vol Oxygen </a:t>
            </a:r>
          </a:p>
          <a:p>
            <a:r>
              <a:rPr lang="en-AU" dirty="0" smtClean="0"/>
              <a:t>Bal. N2</a:t>
            </a:r>
          </a:p>
        </p:txBody>
      </p:sp>
      <p:pic>
        <p:nvPicPr>
          <p:cNvPr id="13" name="Picture 2" descr="Image result for cac gas bot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45" y="2060350"/>
            <a:ext cx="1089221" cy="2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62445" y="4123313"/>
            <a:ext cx="1962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Gas Bottle 2:</a:t>
            </a:r>
          </a:p>
          <a:p>
            <a:r>
              <a:rPr lang="en-AU" dirty="0" smtClean="0"/>
              <a:t>Mix Gas:</a:t>
            </a:r>
          </a:p>
          <a:p>
            <a:r>
              <a:rPr lang="en-AU" dirty="0" smtClean="0"/>
              <a:t>2.5% Vol CH4</a:t>
            </a:r>
          </a:p>
          <a:p>
            <a:r>
              <a:rPr lang="en-AU" dirty="0" smtClean="0"/>
              <a:t>100 ppm CO</a:t>
            </a:r>
          </a:p>
          <a:p>
            <a:r>
              <a:rPr lang="en-AU" dirty="0" smtClean="0"/>
              <a:t>18% Vol Oxygen</a:t>
            </a:r>
          </a:p>
          <a:p>
            <a:r>
              <a:rPr lang="en-AU" dirty="0" smtClean="0"/>
              <a:t>4% Vol CO2</a:t>
            </a:r>
          </a:p>
          <a:p>
            <a:r>
              <a:rPr lang="en-AU" dirty="0" smtClean="0"/>
              <a:t>Bal. Air / N2</a:t>
            </a:r>
          </a:p>
        </p:txBody>
      </p:sp>
      <p:pic>
        <p:nvPicPr>
          <p:cNvPr id="15" name="Picture 2" descr="Image result for cac gas bot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53" y="2060350"/>
            <a:ext cx="1089221" cy="22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864953" y="4123313"/>
            <a:ext cx="196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Gas Bottle 3:</a:t>
            </a:r>
          </a:p>
          <a:p>
            <a:r>
              <a:rPr lang="en-AU" dirty="0" smtClean="0"/>
              <a:t>99.999% Vol N2</a:t>
            </a:r>
          </a:p>
        </p:txBody>
      </p:sp>
    </p:spTree>
    <p:extLst>
      <p:ext uri="{BB962C8B-B14F-4D97-AF65-F5344CB8AC3E}">
        <p14:creationId xmlns:p14="http://schemas.microsoft.com/office/powerpoint/2010/main" val="18627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of MSR Infra-red &amp; Electrochemical Sensors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6" y="1244511"/>
            <a:ext cx="4190987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18</a:t>
            </a:fld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940037" y="1760434"/>
            <a:ext cx="67939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Engage Service mode (To inhibit alarm when calibration gas is applied)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Apply multi-meter to Test Pins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Apply Zero calibration gas to sensor (wait 30 seconds)</a:t>
            </a:r>
          </a:p>
          <a:p>
            <a:r>
              <a:rPr lang="en-US" b="1" dirty="0" smtClean="0"/>
              <a:t>Step 4</a:t>
            </a:r>
            <a:r>
              <a:rPr lang="en-US" dirty="0" smtClean="0"/>
              <a:t>: Check multi-meter reading. At Zero gas value it should read 40mv. If it requires adjusting Pull board out and plug back in. Hit the zero button multiple times until the multi-meter is reading 40mv.</a:t>
            </a:r>
          </a:p>
          <a:p>
            <a:r>
              <a:rPr lang="en-US" b="1" dirty="0" smtClean="0"/>
              <a:t>Step 5</a:t>
            </a:r>
            <a:r>
              <a:rPr lang="en-US" dirty="0" smtClean="0"/>
              <a:t>: Remove zero calibration gas and apply Gain calibration gas (wait 30 seconds, Consult datasheet for t90 to decide on appropriate waiting time)</a:t>
            </a:r>
          </a:p>
          <a:p>
            <a:r>
              <a:rPr lang="en-US" b="1" dirty="0" smtClean="0"/>
              <a:t>Step 6</a:t>
            </a:r>
            <a:r>
              <a:rPr lang="en-US" dirty="0" smtClean="0"/>
              <a:t>: Adjust gain calibration pot till given value is equivalent in mv to the following equation.</a:t>
            </a:r>
            <a:endParaRPr lang="en-US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6040" y="5359712"/>
                <a:ext cx="5940729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𝑐𝑜𝑛𝑐𝑒𝑛𝑡𝑟𝑎𝑡𝑖𝑜𝑛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𝑆𝑒𝑛𝑠𝑜𝑟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𝑅𝑎𝑛𝑔𝑒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160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40" y="5359712"/>
                <a:ext cx="5940729" cy="616387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MSR </a:t>
            </a:r>
            <a:r>
              <a:rPr lang="en-US" dirty="0" smtClean="0"/>
              <a:t>Pellistor sensors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299" y="1601436"/>
            <a:ext cx="6912836" cy="4351338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Step 1</a:t>
            </a:r>
            <a:r>
              <a:rPr lang="en-US" sz="1800" dirty="0"/>
              <a:t>: Engage Service mode (To inhibit alarm when calibration gas is applied)</a:t>
            </a:r>
          </a:p>
          <a:p>
            <a:r>
              <a:rPr lang="en-US" sz="1800" b="1" dirty="0"/>
              <a:t>Step 2</a:t>
            </a:r>
            <a:r>
              <a:rPr lang="en-US" sz="1800" dirty="0"/>
              <a:t>: Apply multi-meter to </a:t>
            </a:r>
            <a:r>
              <a:rPr lang="en-US" sz="1800" dirty="0" smtClean="0"/>
              <a:t>Bridge Pins </a:t>
            </a:r>
          </a:p>
          <a:p>
            <a:r>
              <a:rPr lang="en-US" sz="1800" b="1" dirty="0" smtClean="0"/>
              <a:t>Step </a:t>
            </a:r>
            <a:r>
              <a:rPr lang="en-US" sz="1800" b="1" dirty="0"/>
              <a:t>3</a:t>
            </a:r>
            <a:r>
              <a:rPr lang="en-US" sz="1800" dirty="0"/>
              <a:t>: Apply Zero calibration gas to </a:t>
            </a:r>
            <a:r>
              <a:rPr lang="en-US" sz="1800" dirty="0" smtClean="0"/>
              <a:t>sensor (</a:t>
            </a:r>
            <a:r>
              <a:rPr lang="en-US" sz="1800" dirty="0"/>
              <a:t>wait 1 minute for sensor reading to stabilize</a:t>
            </a:r>
            <a:r>
              <a:rPr lang="en-US" sz="1800" dirty="0" smtClean="0"/>
              <a:t>).</a:t>
            </a:r>
            <a:endParaRPr lang="en-US" sz="1800" dirty="0"/>
          </a:p>
          <a:p>
            <a:r>
              <a:rPr lang="en-US" sz="1800" b="1" dirty="0"/>
              <a:t>Step 4</a:t>
            </a:r>
            <a:r>
              <a:rPr lang="en-US" sz="1800" dirty="0"/>
              <a:t>: </a:t>
            </a:r>
            <a:r>
              <a:rPr lang="en-US" sz="1800" dirty="0" smtClean="0"/>
              <a:t>Adjust Bridge Voltage to 0 mv (slightly above 0 mv is recommended ~0.1mv).</a:t>
            </a:r>
          </a:p>
          <a:p>
            <a:r>
              <a:rPr lang="en-US" sz="1800" b="1" dirty="0" smtClean="0"/>
              <a:t>Step 5</a:t>
            </a:r>
            <a:r>
              <a:rPr lang="en-US" sz="1800" dirty="0" smtClean="0"/>
              <a:t>: Apply multi-meter to test pins.</a:t>
            </a:r>
          </a:p>
          <a:p>
            <a:r>
              <a:rPr lang="en-US" sz="1800" b="1" dirty="0" smtClean="0"/>
              <a:t>Step 6</a:t>
            </a:r>
            <a:r>
              <a:rPr lang="en-US" sz="1800" dirty="0" smtClean="0"/>
              <a:t>: </a:t>
            </a:r>
            <a:r>
              <a:rPr lang="en-US" sz="1800" dirty="0"/>
              <a:t>At Zero gas value it should read 40mv. If it requires adjusting Pull board out and plug back in. Hit the zero button multiple times until the multi-meter is reading 40mv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Step </a:t>
            </a:r>
            <a:r>
              <a:rPr lang="en-US" sz="1800" b="1" dirty="0" smtClean="0"/>
              <a:t>7</a:t>
            </a:r>
            <a:r>
              <a:rPr lang="en-US" sz="1800" dirty="0" smtClean="0"/>
              <a:t>: </a:t>
            </a:r>
            <a:r>
              <a:rPr lang="en-US" sz="1800" dirty="0"/>
              <a:t>Remove zero calibration gas and apply Gain calibration gas</a:t>
            </a:r>
          </a:p>
          <a:p>
            <a:r>
              <a:rPr lang="en-US" sz="1800" b="1" dirty="0"/>
              <a:t>Step </a:t>
            </a:r>
            <a:r>
              <a:rPr lang="en-US" sz="1800" b="1" dirty="0" smtClean="0"/>
              <a:t>8</a:t>
            </a:r>
            <a:r>
              <a:rPr lang="en-US" sz="1800" dirty="0" smtClean="0"/>
              <a:t>: </a:t>
            </a:r>
            <a:r>
              <a:rPr lang="en-US" sz="1800" dirty="0"/>
              <a:t>Adjust gain calibration pot till given value is equivalent in mv to the following equation.</a:t>
            </a:r>
          </a:p>
          <a:p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19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35" y="1297278"/>
            <a:ext cx="4570865" cy="5127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5808330"/>
                <a:ext cx="5940729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𝑐𝑜𝑛𝑐𝑒𝑛𝑡𝑟𝑎𝑡𝑖𝑜𝑛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𝑆𝑒𝑛𝑠𝑜𝑟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𝑅𝑎𝑛𝑔𝑒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160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08330"/>
                <a:ext cx="5940729" cy="616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Brief Intro to Units!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PPM</a:t>
            </a:r>
          </a:p>
          <a:p>
            <a:pPr lvl="1"/>
            <a:r>
              <a:rPr lang="en-AU" dirty="0" smtClean="0"/>
              <a:t>Parts per Million, exactly what it sounds like!</a:t>
            </a:r>
          </a:p>
          <a:p>
            <a:pPr lvl="1"/>
            <a:r>
              <a:rPr lang="en-AU" dirty="0" smtClean="0"/>
              <a:t>For example if you have 2g of CO2 in a 1kg bottle of air. How many parts per million of CO2 would be in the bottle?</a:t>
            </a:r>
          </a:p>
          <a:p>
            <a:r>
              <a:rPr lang="en-AU" dirty="0" smtClean="0"/>
              <a:t>PPK</a:t>
            </a:r>
          </a:p>
          <a:p>
            <a:pPr lvl="1"/>
            <a:r>
              <a:rPr lang="en-AU" dirty="0" smtClean="0"/>
              <a:t>Parts per thousand is just parts per million * 1000.</a:t>
            </a:r>
          </a:p>
          <a:p>
            <a:pPr lvl="1"/>
            <a:r>
              <a:rPr lang="en-AU" dirty="0" smtClean="0"/>
              <a:t>Similar example if you have 2g of CO2 in 1kg bottle of air. How many parts per thousand of CO2 would be in the bottle?</a:t>
            </a:r>
          </a:p>
          <a:p>
            <a:pPr marL="0" indent="0">
              <a:buNone/>
            </a:pPr>
            <a:r>
              <a:rPr lang="en-AU" dirty="0" smtClean="0"/>
              <a:t>Additional note: PPM / PPK doesn’t actually measure parts it’s a </a:t>
            </a:r>
            <a:r>
              <a:rPr lang="en-AU" dirty="0" smtClean="0"/>
              <a:t>volume</a:t>
            </a:r>
            <a:r>
              <a:rPr lang="en-AU" dirty="0" smtClean="0"/>
              <a:t> </a:t>
            </a:r>
            <a:r>
              <a:rPr lang="en-AU" dirty="0" smtClean="0"/>
              <a:t>fraction.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0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 of AUSTECH Sensor System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20</a:t>
            </a:fld>
            <a:endParaRPr lang="en-AU"/>
          </a:p>
        </p:txBody>
      </p:sp>
      <p:grpSp>
        <p:nvGrpSpPr>
          <p:cNvPr id="29" name="Group 28"/>
          <p:cNvGrpSpPr/>
          <p:nvPr/>
        </p:nvGrpSpPr>
        <p:grpSpPr>
          <a:xfrm>
            <a:off x="6946793" y="1690688"/>
            <a:ext cx="4795233" cy="4334427"/>
            <a:chOff x="3531789" y="1547813"/>
            <a:chExt cx="4795233" cy="43344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1789" y="1547813"/>
              <a:ext cx="4718222" cy="362426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4085209" y="3797560"/>
              <a:ext cx="1273749" cy="17153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56001" y="5512908"/>
              <a:ext cx="8584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Accept</a:t>
              </a:r>
              <a:endParaRPr lang="en-AU" dirty="0"/>
            </a:p>
          </p:txBody>
        </p: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V="1">
              <a:off x="5718187" y="3797560"/>
              <a:ext cx="73166" cy="17153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58958" y="5512908"/>
              <a:ext cx="718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6425" y="5461519"/>
              <a:ext cx="7605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</a:t>
              </a:r>
              <a:endParaRPr lang="en-AU" dirty="0"/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H="1" flipV="1">
              <a:off x="6395983" y="3797559"/>
              <a:ext cx="1550741" cy="16639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905069" y="1483567"/>
            <a:ext cx="60417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1</a:t>
            </a:r>
            <a:r>
              <a:rPr lang="en-US" sz="2000" dirty="0" smtClean="0"/>
              <a:t>: Cycle to sensor to be calibrated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2</a:t>
            </a:r>
            <a:r>
              <a:rPr lang="en-US" sz="2000" dirty="0" smtClean="0"/>
              <a:t>: Apply zero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3</a:t>
            </a:r>
            <a:r>
              <a:rPr lang="en-US" sz="2000" dirty="0" smtClean="0"/>
              <a:t>: Enter Calibration mode by using the Accept and Select Buttons together for 5 seconds. (Countdown shown shall be CAL 5, 4, 3… 1 if LCD displays SET, abort and ensure accept and select buttons are used.)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4</a:t>
            </a:r>
            <a:r>
              <a:rPr lang="en-US" sz="2000" dirty="0" smtClean="0"/>
              <a:t>: Adjust sensor reading on LCD to 0 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5</a:t>
            </a:r>
            <a:r>
              <a:rPr lang="en-US" sz="2000" dirty="0" smtClean="0"/>
              <a:t>: Apply gain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6</a:t>
            </a:r>
            <a:r>
              <a:rPr lang="en-US" sz="2000" dirty="0" smtClean="0"/>
              <a:t>: Adjust sensor reading on LCD screen to match the gain calibration gas concentration.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49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/>
          <a:lstStyle/>
          <a:p>
            <a:r>
              <a:rPr lang="en-US" dirty="0" smtClean="0"/>
              <a:t>Calibration of AUSTECH Sensor System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48933"/>
            <a:ext cx="4564224" cy="3174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46" y="1348933"/>
            <a:ext cx="4571818" cy="3174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74928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r>
              <a:rPr lang="en-US" dirty="0" smtClean="0"/>
              <a:t>: Apply zero gas and adjust sensor output using zero pot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Apply gain gas and adjust sensor output using gain pot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814596" y="3326880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392747" y="3326880"/>
            <a:ext cx="96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48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AUSTECH Sensor </a:t>
            </a:r>
            <a:r>
              <a:rPr lang="en-US" dirty="0" smtClean="0"/>
              <a:t>System Continued…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36" y="2239327"/>
            <a:ext cx="4972050" cy="2581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31286" y="3377187"/>
            <a:ext cx="136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 Current Generator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944914"/>
            <a:ext cx="50210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1</a:t>
            </a:r>
            <a:r>
              <a:rPr lang="en-US" sz="2000" dirty="0" smtClean="0"/>
              <a:t>: Apply 4ma through the current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2</a:t>
            </a:r>
            <a:r>
              <a:rPr lang="en-US" sz="2000" dirty="0" smtClean="0"/>
              <a:t>: Scroll to sensor being calibrated and hold down “Accept” and “Select”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3</a:t>
            </a:r>
            <a:r>
              <a:rPr lang="en-US" sz="2000" dirty="0" smtClean="0"/>
              <a:t>: Adjust sensor reading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4</a:t>
            </a:r>
            <a:r>
              <a:rPr lang="en-US" sz="2000" dirty="0" smtClean="0"/>
              <a:t>: Apply 20 ma through the current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Step 5</a:t>
            </a:r>
            <a:r>
              <a:rPr lang="en-US" sz="2000" dirty="0" smtClean="0"/>
              <a:t>: Adjust sensor reading to full range (</a:t>
            </a:r>
            <a:r>
              <a:rPr lang="en-US" sz="2000" dirty="0" err="1" smtClean="0"/>
              <a:t>ie</a:t>
            </a:r>
            <a:r>
              <a:rPr lang="en-US" sz="2000" dirty="0" smtClean="0"/>
              <a:t>. 25% for oxygen or 100% LEL for methane)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Note: Find the connection points on </a:t>
            </a:r>
            <a:r>
              <a:rPr lang="en-US" sz="2000" dirty="0"/>
              <a:t>HOSLAB Server – “L:\</a:t>
            </a:r>
            <a:r>
              <a:rPr lang="en-US" sz="2000" dirty="0" smtClean="0"/>
              <a:t>Manuals\</a:t>
            </a:r>
            <a:r>
              <a:rPr lang="en-US" sz="2000" dirty="0" err="1" smtClean="0"/>
              <a:t>Austech</a:t>
            </a:r>
            <a:r>
              <a:rPr lang="en-US" sz="2000" dirty="0" smtClean="0"/>
              <a:t>\”</a:t>
            </a:r>
          </a:p>
        </p:txBody>
      </p:sp>
    </p:spTree>
    <p:extLst>
      <p:ext uri="{BB962C8B-B14F-4D97-AF65-F5344CB8AC3E}">
        <p14:creationId xmlns:p14="http://schemas.microsoft.com/office/powerpoint/2010/main" val="31322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OLDHAM OLCT-10N Auto-Calibration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029" y="0"/>
            <a:ext cx="2847975" cy="233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385536"/>
            <a:ext cx="3898634" cy="5335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129" y="2868438"/>
            <a:ext cx="5362575" cy="21907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914525" y="2257425"/>
            <a:ext cx="3705225" cy="163162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9750" y="1787521"/>
            <a:ext cx="199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 ON refers to applying the calibration cap below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407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OLDHAM OLCT-10N Auto Calibration – Cont.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636" y="1690688"/>
            <a:ext cx="4481513" cy="4090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Calibration Gas Concentration can’t be adjusted. If you don’t have the correct gain gas perform manual calibration (bit more effort)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Common Sensor Replacements (Suitable types):</a:t>
            </a:r>
          </a:p>
          <a:p>
            <a:r>
              <a:rPr lang="en-US" sz="1800" dirty="0" err="1" smtClean="0"/>
              <a:t>Alphasense</a:t>
            </a:r>
            <a:r>
              <a:rPr lang="en-US" sz="1800" dirty="0" smtClean="0"/>
              <a:t> O2-A2 only work for this</a:t>
            </a:r>
          </a:p>
          <a:p>
            <a:r>
              <a:rPr lang="en-US" sz="1800" dirty="0" smtClean="0"/>
              <a:t>If LEL sensor, replace the entire sensor as no replacement sensor cell available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500187"/>
            <a:ext cx="65817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49" y="0"/>
            <a:ext cx="8620125" cy="6417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OLDHAM OLCT-10N Sensor Replacement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25</a:t>
            </a:fld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143506" y="641747"/>
            <a:ext cx="3542669" cy="3223776"/>
            <a:chOff x="723900" y="2214205"/>
            <a:chExt cx="3542669" cy="32237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00" y="2609056"/>
              <a:ext cx="3542669" cy="28289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43100" y="2214205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1</a:t>
              </a:r>
              <a:endParaRPr lang="en-AU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3506" y="4132284"/>
            <a:ext cx="3511347" cy="1811317"/>
            <a:chOff x="143506" y="4132284"/>
            <a:chExt cx="3511347" cy="181131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506" y="4500643"/>
              <a:ext cx="3511347" cy="14429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62705" y="4132284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2</a:t>
              </a:r>
              <a:endParaRPr lang="en-AU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8125" y="5943601"/>
            <a:ext cx="321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Cable in </a:t>
            </a:r>
            <a:r>
              <a:rPr lang="en-US" sz="1400" u="sng" dirty="0" err="1" smtClean="0"/>
              <a:t>cal</a:t>
            </a:r>
            <a:r>
              <a:rPr lang="en-US" sz="1400" u="sng" dirty="0" smtClean="0"/>
              <a:t> kit – 2x bought by </a:t>
            </a:r>
            <a:r>
              <a:rPr lang="en-US" sz="1400" u="sng" dirty="0" err="1" smtClean="0"/>
              <a:t>Hoslab</a:t>
            </a:r>
            <a:r>
              <a:rPr lang="en-US" sz="1400" u="sng" dirty="0" smtClean="0"/>
              <a:t>.</a:t>
            </a:r>
            <a:endParaRPr lang="en-AU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070317" y="640745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3</a:t>
            </a:r>
          </a:p>
          <a:p>
            <a:r>
              <a:rPr lang="en-US" dirty="0" smtClean="0"/>
              <a:t>Apply zero gas. Adjust Pot labelled ZERO until multi-meter reads 0 mv. </a:t>
            </a:r>
            <a:r>
              <a:rPr lang="en-US" b="1" dirty="0" smtClean="0"/>
              <a:t>DON’T USE THE MAGNETIC CAP FOR THIS!!</a:t>
            </a:r>
            <a:endParaRPr lang="en-AU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38600" y="3402697"/>
            <a:ext cx="4114800" cy="2323328"/>
            <a:chOff x="4038600" y="2133579"/>
            <a:chExt cx="4114800" cy="2323328"/>
          </a:xfrm>
        </p:grpSpPr>
        <p:sp>
          <p:nvSpPr>
            <p:cNvPr id="14" name="TextBox 13"/>
            <p:cNvSpPr txBox="1"/>
            <p:nvPr/>
          </p:nvSpPr>
          <p:spPr>
            <a:xfrm>
              <a:off x="4038600" y="2133579"/>
              <a:ext cx="4114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Step 4</a:t>
              </a:r>
            </a:p>
            <a:p>
              <a:r>
                <a:rPr lang="en-US" dirty="0" smtClean="0"/>
                <a:t>Apply Gain gas. Adjust Pot labelled “SENS” until multi-meter reads the correct signal value in (mv) according to formula below. </a:t>
              </a:r>
              <a:r>
                <a:rPr lang="en-US" b="1" dirty="0" smtClean="0"/>
                <a:t>DON’T USE THE MAGNETIC CAP FOR THIS!!</a:t>
              </a:r>
              <a:endParaRPr lang="en-AU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070317" y="3887905"/>
                  <a:ext cx="4051365" cy="5690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𝑉𝑜𝑙𝑡𝑎𝑔𝑒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1600 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𝐺𝑎𝑠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𝐶𝑜𝑛𝑐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𝑆𝑒𝑛𝑠𝑜𝑟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𝑅𝑎𝑛𝑔𝑒</m:t>
                            </m:r>
                          </m:den>
                        </m:f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317" y="3887905"/>
                  <a:ext cx="4051365" cy="5690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8248650" y="641747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5</a:t>
            </a:r>
          </a:p>
          <a:p>
            <a:r>
              <a:rPr lang="en-US" dirty="0" smtClean="0"/>
              <a:t>Perform Auto Calibration with magnetic Calibration cap!</a:t>
            </a:r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304" y="1559266"/>
            <a:ext cx="3759884" cy="51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Sensor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800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Negative / Positive zero suppression:</a:t>
            </a:r>
          </a:p>
          <a:p>
            <a:pPr marL="0" indent="0">
              <a:buNone/>
            </a:pPr>
            <a:r>
              <a:rPr lang="en-US" sz="2000" dirty="0" smtClean="0"/>
              <a:t>These sensors drift and therefore they require a suppression function which enables the sensor to output 0ppm until it crosses the set suppression threshold. For example if threshold set at 10 ppm, sensor will read 0 ppm from 0-10 ppm.</a:t>
            </a:r>
          </a:p>
          <a:p>
            <a:pPr marL="0" indent="0">
              <a:buNone/>
            </a:pPr>
            <a:r>
              <a:rPr lang="en-US" sz="2000" dirty="0" smtClean="0"/>
              <a:t>Negative suppression works similarly in that until it goes below say -10 ppm in output the sensor will show 0 ppm. </a:t>
            </a:r>
          </a:p>
          <a:p>
            <a:pPr marL="0" indent="0">
              <a:buNone/>
            </a:pPr>
            <a:r>
              <a:rPr lang="en-US" sz="2000" b="1" u="sng" dirty="0" smtClean="0"/>
              <a:t>Error Codes flash on normal LCD screen replacing reading for 2 seconds.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26</a:t>
            </a:fld>
            <a:endParaRPr lang="en-AU"/>
          </a:p>
        </p:txBody>
      </p:sp>
      <p:grpSp>
        <p:nvGrpSpPr>
          <p:cNvPr id="20" name="Group 19"/>
          <p:cNvGrpSpPr/>
          <p:nvPr/>
        </p:nvGrpSpPr>
        <p:grpSpPr>
          <a:xfrm>
            <a:off x="8926425" y="1426470"/>
            <a:ext cx="3105555" cy="3394643"/>
            <a:chOff x="8476845" y="1434090"/>
            <a:chExt cx="3105555" cy="33946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16048"/>
              </p:ext>
            </p:extLst>
          </p:nvPr>
        </p:nvGraphicFramePr>
        <p:xfrm>
          <a:off x="920751" y="4465111"/>
          <a:ext cx="7586028" cy="238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86">
                  <a:extLst>
                    <a:ext uri="{9D8B030D-6E8A-4147-A177-3AD203B41FA5}">
                      <a16:colId xmlns:a16="http://schemas.microsoft.com/office/drawing/2014/main" val="2231052530"/>
                    </a:ext>
                  </a:extLst>
                </a:gridCol>
                <a:gridCol w="6341242">
                  <a:extLst>
                    <a:ext uri="{9D8B030D-6E8A-4147-A177-3AD203B41FA5}">
                      <a16:colId xmlns:a16="http://schemas.microsoft.com/office/drawing/2014/main" val="3233177903"/>
                    </a:ext>
                  </a:extLst>
                </a:gridCol>
              </a:tblGrid>
              <a:tr h="272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#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4964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drift, adjust negative suppression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77286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Zero the sensor as the</a:t>
                      </a:r>
                      <a:r>
                        <a:rPr lang="en-US" sz="1200" baseline="0" dirty="0" smtClean="0"/>
                        <a:t> sensor is too far outside of negative suppression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48642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8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Sensor</a:t>
                      </a:r>
                      <a:r>
                        <a:rPr lang="en-US" sz="1200" baseline="0" dirty="0" smtClean="0"/>
                        <a:t> needs to be gain calibrated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15115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Calibrate sensor,</a:t>
                      </a:r>
                      <a:r>
                        <a:rPr lang="en-US" sz="1200" baseline="0" dirty="0" smtClean="0"/>
                        <a:t> if error still occurs replace sensor cell if possible.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90423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32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Calibrate sensor,</a:t>
                      </a:r>
                      <a:r>
                        <a:rPr lang="en-US" sz="1200" baseline="0" dirty="0" smtClean="0"/>
                        <a:t> if error still occurs replace sensor cell if possible.</a:t>
                      </a:r>
                      <a:endParaRPr lang="en-A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5912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64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Sensor signal</a:t>
                      </a:r>
                      <a:r>
                        <a:rPr lang="en-US" sz="1200" baseline="0" dirty="0" smtClean="0"/>
                        <a:t> too high, attempt calibration and replace if it doesn’t work</a:t>
                      </a:r>
                      <a:endParaRPr lang="en-A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86971"/>
                  </a:ext>
                </a:extLst>
              </a:tr>
              <a:tr h="3070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99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Config</a:t>
                      </a:r>
                      <a:r>
                        <a:rPr lang="en-US" sz="1200" dirty="0" smtClean="0"/>
                        <a:t>. data corrupt,</a:t>
                      </a:r>
                      <a:r>
                        <a:rPr lang="en-US" sz="1200" baseline="0" dirty="0" smtClean="0"/>
                        <a:t> attempt power cycle and recalibration if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3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Negative Suppression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85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Press Menu key navigate to option E:20 using next /</a:t>
            </a:r>
            <a:r>
              <a:rPr lang="en-US" dirty="0" err="1" smtClean="0"/>
              <a:t>prev</a:t>
            </a:r>
            <a:r>
              <a:rPr lang="en-US" dirty="0" smtClean="0"/>
              <a:t> keys and press enter.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Use the next and </a:t>
            </a:r>
            <a:r>
              <a:rPr lang="en-US" dirty="0" err="1" smtClean="0"/>
              <a:t>prev</a:t>
            </a:r>
            <a:r>
              <a:rPr lang="en-US" dirty="0" smtClean="0"/>
              <a:t> keys to increase and decrease the negative suppression </a:t>
            </a:r>
            <a:r>
              <a:rPr lang="en-US" b="1" dirty="0" smtClean="0"/>
              <a:t>(0-10% OF RANGE)</a:t>
            </a:r>
          </a:p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pPr marL="0" indent="0">
              <a:buNone/>
            </a:pPr>
            <a:r>
              <a:rPr lang="en-US" dirty="0" smtClean="0"/>
              <a:t>Press enter to save the negative suppression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27</a:t>
            </a:fld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476845" y="1434090"/>
            <a:ext cx="3105555" cy="3394643"/>
            <a:chOff x="8476845" y="1434090"/>
            <a:chExt cx="3105555" cy="3394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0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Positive Suppression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85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Press Menu key navigate to option E:19 using next /</a:t>
            </a:r>
            <a:r>
              <a:rPr lang="en-US" dirty="0" err="1" smtClean="0"/>
              <a:t>prev</a:t>
            </a:r>
            <a:r>
              <a:rPr lang="en-US" dirty="0" smtClean="0"/>
              <a:t> keys and press enter.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Use the next and </a:t>
            </a:r>
            <a:r>
              <a:rPr lang="en-US" dirty="0" err="1" smtClean="0"/>
              <a:t>prev</a:t>
            </a:r>
            <a:r>
              <a:rPr lang="en-US" dirty="0" smtClean="0"/>
              <a:t> keys to increase and decrease the negative suppression </a:t>
            </a:r>
            <a:r>
              <a:rPr lang="en-US" b="1" dirty="0" smtClean="0"/>
              <a:t>(0-10 % OF RANGE)</a:t>
            </a:r>
          </a:p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pPr marL="0" indent="0">
              <a:buNone/>
            </a:pPr>
            <a:r>
              <a:rPr lang="en-US" dirty="0" smtClean="0"/>
              <a:t>Press enter to save the negative suppression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28</a:t>
            </a:fld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476845" y="1434090"/>
            <a:ext cx="3105555" cy="3394643"/>
            <a:chOff x="8476845" y="1434090"/>
            <a:chExt cx="3105555" cy="3394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70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Calibration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85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Press Menu key navigate to option E:1 using next/</a:t>
            </a:r>
            <a:r>
              <a:rPr lang="en-US" dirty="0" err="1" smtClean="0"/>
              <a:t>prev</a:t>
            </a:r>
            <a:r>
              <a:rPr lang="en-US" dirty="0" smtClean="0"/>
              <a:t> and press enter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Apply zero gas for 30sec to 1 min. Press enter to zero.</a:t>
            </a:r>
          </a:p>
          <a:p>
            <a:pPr marL="0" indent="0">
              <a:buNone/>
            </a:pPr>
            <a:r>
              <a:rPr lang="en-US" b="1" u="sng" dirty="0" smtClean="0"/>
              <a:t>“- - - -” WILL BE DISPLAYED IF ZERO IS SUCCESSFUL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29</a:t>
            </a:fld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476845" y="1434090"/>
            <a:ext cx="3105555" cy="3394643"/>
            <a:chOff x="8476845" y="1434090"/>
            <a:chExt cx="3105555" cy="3394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5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 to Units %VOL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%</a:t>
            </a:r>
            <a:r>
              <a:rPr lang="en-AU" dirty="0" smtClean="0"/>
              <a:t>VOL (Percentage Volume) (0-100% Vol)</a:t>
            </a:r>
          </a:p>
          <a:p>
            <a:pPr marL="0" indent="0">
              <a:buNone/>
            </a:pPr>
            <a:r>
              <a:rPr lang="en-US" dirty="0" smtClean="0"/>
              <a:t>Refers to the fraction of air that is occupied by the gas.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5% Vol CO2 is in the air, CO2 makes up 5% of the volume of air.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</a:p>
          <a:p>
            <a:pPr marL="0" indent="0">
              <a:buNone/>
            </a:pPr>
            <a:r>
              <a:rPr lang="en-US" dirty="0" smtClean="0"/>
              <a:t>If 5% Vol of CO2 is in the air, it is equivalent to 50,000 ppm of CO2. This is a conversion valid for all gases (even though it is an estimation).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If a CO2 gas detector is reading 0.4%Vol in a room with a volume of 55m^3 what is the CO2 reading in ppm.</a:t>
            </a:r>
            <a:endParaRPr lang="en-US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8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Dynament</a:t>
            </a:r>
            <a:r>
              <a:rPr lang="en-US" dirty="0" smtClean="0"/>
              <a:t> MSR Calibration cont.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857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</a:t>
            </a:r>
          </a:p>
          <a:p>
            <a:pPr marL="0" indent="0">
              <a:buNone/>
            </a:pPr>
            <a:r>
              <a:rPr lang="en-US" dirty="0" smtClean="0"/>
              <a:t>Press Menu key navigate to option E:2 using next/</a:t>
            </a:r>
            <a:r>
              <a:rPr lang="en-US" dirty="0" err="1" smtClean="0"/>
              <a:t>prev</a:t>
            </a:r>
            <a:r>
              <a:rPr lang="en-US" dirty="0" smtClean="0"/>
              <a:t> and press enter</a:t>
            </a:r>
          </a:p>
          <a:p>
            <a:pPr marL="0" indent="0">
              <a:buNone/>
            </a:pPr>
            <a:r>
              <a:rPr lang="en-US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Apply gain gas for 30sec to 1 min. </a:t>
            </a:r>
          </a:p>
          <a:p>
            <a:pPr marL="0" indent="0">
              <a:buNone/>
            </a:pPr>
            <a:r>
              <a:rPr lang="en-US" dirty="0" smtClean="0"/>
              <a:t>Step 3:</a:t>
            </a:r>
          </a:p>
          <a:p>
            <a:pPr marL="0" indent="0">
              <a:buNone/>
            </a:pPr>
            <a:r>
              <a:rPr lang="en-US" dirty="0" smtClean="0"/>
              <a:t>Use next/ </a:t>
            </a:r>
            <a:r>
              <a:rPr lang="en-US" dirty="0" err="1" smtClean="0"/>
              <a:t>prev</a:t>
            </a:r>
            <a:r>
              <a:rPr lang="en-US" dirty="0" smtClean="0"/>
              <a:t> buttons to increase / decrease the reading till the concentration reaches the gain gas concentration.</a:t>
            </a:r>
          </a:p>
          <a:p>
            <a:pPr marL="0" indent="0">
              <a:buNone/>
            </a:pPr>
            <a:r>
              <a:rPr lang="en-US" dirty="0" smtClean="0"/>
              <a:t>Step 4:</a:t>
            </a:r>
          </a:p>
          <a:p>
            <a:pPr marL="0" indent="0">
              <a:buNone/>
            </a:pPr>
            <a:r>
              <a:rPr lang="en-US" dirty="0" smtClean="0"/>
              <a:t>Press enter to complete calibration.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u="sng" dirty="0" smtClean="0"/>
              <a:t>“- - - -” WILL BE DISPLAYED IF GAIN CALIBRATION IS SUCCESSFUL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30</a:t>
            </a:fld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476845" y="1434090"/>
            <a:ext cx="3105555" cy="3394643"/>
            <a:chOff x="8476845" y="1434090"/>
            <a:chExt cx="3105555" cy="3394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845" y="1434090"/>
              <a:ext cx="2876955" cy="30750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877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Menu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7260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5746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797540" y="4459401"/>
              <a:ext cx="78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Prev</a:t>
              </a:r>
              <a:endParaRPr lang="en-AU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8980170" y="3300413"/>
              <a:ext cx="263843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9745980" y="3300413"/>
              <a:ext cx="19051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</p:cNvCxnSpPr>
            <p:nvPr/>
          </p:nvCxnSpPr>
          <p:spPr>
            <a:xfrm flipH="1" flipV="1">
              <a:off x="10157460" y="3300413"/>
              <a:ext cx="392430" cy="1158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>
            <a:xfrm flipH="1" flipV="1">
              <a:off x="10630852" y="3232945"/>
              <a:ext cx="559118" cy="12264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4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Sensor Info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12" y="1825625"/>
            <a:ext cx="8322376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273" y="763588"/>
            <a:ext cx="1895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 MC2 “Analog” Sensor Calibration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746" y="2280028"/>
            <a:ext cx="1110770" cy="3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593" y="1805358"/>
            <a:ext cx="1116923" cy="360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24311"/>
            <a:ext cx="86732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1: Apply Service mode (Inhibit alarms on the controller)</a:t>
            </a:r>
          </a:p>
          <a:p>
            <a:r>
              <a:rPr lang="en-US" dirty="0" smtClean="0"/>
              <a:t>Step 2: Wait for power on time / warm-up Time to finish and navigate to </a:t>
            </a:r>
          </a:p>
          <a:p>
            <a:pPr marL="0" indent="0">
              <a:buNone/>
            </a:pPr>
            <a:r>
              <a:rPr lang="en-US" dirty="0" smtClean="0"/>
              <a:t>	“Installation &amp; Calibration” -&gt; “Calibrate” -&gt; “DP 1”</a:t>
            </a:r>
          </a:p>
          <a:p>
            <a:r>
              <a:rPr lang="en-US" dirty="0" smtClean="0"/>
              <a:t>Step 3: Apply zero gas to sensor (wait 30 seconds) &amp; go to “Zero calibration” menu.</a:t>
            </a:r>
          </a:p>
          <a:p>
            <a:r>
              <a:rPr lang="en-US" dirty="0" smtClean="0"/>
              <a:t>Step 4: Hit enter         , if calibration is accepted “Saved” will appear on screen.</a:t>
            </a:r>
          </a:p>
          <a:p>
            <a:r>
              <a:rPr lang="en-US" dirty="0" smtClean="0"/>
              <a:t>Step 5: Navigate to “Test gas” and enter “Gain DP 1”</a:t>
            </a:r>
          </a:p>
          <a:p>
            <a:r>
              <a:rPr lang="en-US" dirty="0" smtClean="0"/>
              <a:t>Step 6: </a:t>
            </a:r>
            <a:r>
              <a:rPr lang="en-US" dirty="0"/>
              <a:t>Hit enter         , if calibration is accepted “Saved” will appear on screen.</a:t>
            </a:r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593" y="2754698"/>
            <a:ext cx="1123448" cy="3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593" y="3229368"/>
            <a:ext cx="1116923" cy="3722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593" y="3716286"/>
            <a:ext cx="111692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t="1" b="1620"/>
          <a:stretch/>
        </p:blipFill>
        <p:spPr>
          <a:xfrm>
            <a:off x="9764593" y="4178708"/>
            <a:ext cx="1117192" cy="159694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9368653" y="3620638"/>
            <a:ext cx="3970292" cy="3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t="9151" b="8334"/>
          <a:stretch/>
        </p:blipFill>
        <p:spPr>
          <a:xfrm>
            <a:off x="3445826" y="3790504"/>
            <a:ext cx="504825" cy="4794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t="9151" b="8334"/>
          <a:stretch/>
        </p:blipFill>
        <p:spPr>
          <a:xfrm>
            <a:off x="3445825" y="4977178"/>
            <a:ext cx="504825" cy="4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 SC2 “Digital” Tool Operation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03718" cy="12039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33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55320" y="300228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 the PC tool into your laptop.</a:t>
            </a:r>
            <a:endParaRPr lang="en-AU" dirty="0"/>
          </a:p>
        </p:txBody>
      </p:sp>
      <p:sp>
        <p:nvSpPr>
          <p:cNvPr id="8" name="Right Arrow 7"/>
          <p:cNvSpPr/>
          <p:nvPr/>
        </p:nvSpPr>
        <p:spPr>
          <a:xfrm>
            <a:off x="2712720" y="2210893"/>
            <a:ext cx="754380" cy="998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616801" y="2112555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drive should be detected, if not call ALVI / Sandeep for troubleshooting.</a:t>
            </a:r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>
            <a:off x="5701347" y="2210893"/>
            <a:ext cx="754380" cy="99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6601142" y="2525338"/>
            <a:ext cx="338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PCE06-XXX-XXXX.exe file</a:t>
            </a:r>
            <a:endParaRPr lang="en-AU" dirty="0"/>
          </a:p>
        </p:txBody>
      </p:sp>
      <p:sp>
        <p:nvSpPr>
          <p:cNvPr id="14" name="U-Turn Arrow 13"/>
          <p:cNvSpPr/>
          <p:nvPr/>
        </p:nvSpPr>
        <p:spPr>
          <a:xfrm rot="5400000">
            <a:off x="9422248" y="3341494"/>
            <a:ext cx="2849643" cy="1013460"/>
          </a:xfrm>
          <a:prstGeom prst="uturnArrow">
            <a:avLst>
              <a:gd name="adj1" fmla="val 50000"/>
              <a:gd name="adj2" fmla="val 25000"/>
              <a:gd name="adj3" fmla="val 14474"/>
              <a:gd name="adj4" fmla="val 6278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7441" y="4734154"/>
            <a:ext cx="286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Password for software</a:t>
            </a:r>
          </a:p>
          <a:p>
            <a:r>
              <a:rPr lang="en-US" b="1" dirty="0" smtClean="0"/>
              <a:t>“8304”</a:t>
            </a:r>
            <a:endParaRPr lang="en-AU" b="1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6601142" y="4558208"/>
            <a:ext cx="754380" cy="99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4983479" y="4142048"/>
            <a:ext cx="161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Select Comm port</a:t>
            </a:r>
            <a:endParaRPr lang="en-AU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10" y="4831316"/>
            <a:ext cx="1524510" cy="1043703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10800000">
            <a:off x="4077209" y="4558209"/>
            <a:ext cx="754380" cy="99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246504" y="4465213"/>
            <a:ext cx="146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Connect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8" y="4846892"/>
            <a:ext cx="3723230" cy="84643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549275" y="4788378"/>
            <a:ext cx="1325245" cy="592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 SC2 “Digital” Sensor Calibration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2572385"/>
            <a:ext cx="2964180" cy="673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4420" y="1690688"/>
            <a:ext cx="296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1:</a:t>
            </a:r>
          </a:p>
          <a:p>
            <a:r>
              <a:rPr lang="en-US" sz="1400" dirty="0" smtClean="0"/>
              <a:t>Before making any changes special mode or service mode must be activated</a:t>
            </a:r>
            <a:endParaRPr lang="en-AU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8800" y="2430780"/>
            <a:ext cx="236220" cy="579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2572385"/>
            <a:ext cx="3590925" cy="542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00537" y="1694181"/>
            <a:ext cx="2964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2:</a:t>
            </a:r>
          </a:p>
          <a:p>
            <a:r>
              <a:rPr lang="en-US" sz="1400" dirty="0" smtClean="0"/>
              <a:t>Engage Calibration Mode by clicking this icon.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66759" y="2167741"/>
            <a:ext cx="981342" cy="749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8706"/>
          <a:stretch/>
        </p:blipFill>
        <p:spPr>
          <a:xfrm>
            <a:off x="8330939" y="2435551"/>
            <a:ext cx="3532453" cy="245605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9381039" y="2188280"/>
            <a:ext cx="412441" cy="814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381038" y="2167741"/>
            <a:ext cx="2176018" cy="848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9620" y="1690688"/>
            <a:ext cx="2964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3:</a:t>
            </a:r>
          </a:p>
          <a:p>
            <a:r>
              <a:rPr lang="en-US" sz="1400" dirty="0" smtClean="0"/>
              <a:t>Fill In Calibration Details and select sensor.</a:t>
            </a:r>
          </a:p>
          <a:p>
            <a:endParaRPr lang="en-US" sz="1400" dirty="0"/>
          </a:p>
          <a:p>
            <a:endParaRPr lang="en-A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74420" y="3439682"/>
            <a:ext cx="296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4:</a:t>
            </a:r>
          </a:p>
          <a:p>
            <a:r>
              <a:rPr lang="en-US" sz="1400" dirty="0" smtClean="0"/>
              <a:t>Hit the arrow key at top right corner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t="14182" b="74382"/>
          <a:stretch/>
        </p:blipFill>
        <p:spPr>
          <a:xfrm>
            <a:off x="1074420" y="4086140"/>
            <a:ext cx="3532453" cy="30764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238998" y="3916735"/>
            <a:ext cx="2005822" cy="30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4420" y="4522833"/>
            <a:ext cx="2964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 Zero Calibration: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Apply zero </a:t>
            </a:r>
            <a:r>
              <a:rPr lang="en-US" sz="1400" dirty="0" err="1" smtClean="0"/>
              <a:t>cal</a:t>
            </a:r>
            <a:r>
              <a:rPr lang="en-US" sz="1400" dirty="0" smtClean="0"/>
              <a:t>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Wait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save once sensor reading has </a:t>
            </a:r>
            <a:r>
              <a:rPr lang="en-US" sz="1400" dirty="0" err="1" smtClean="0"/>
              <a:t>stabilised</a:t>
            </a:r>
            <a:endParaRPr lang="en-US" sz="1400" dirty="0" smtClean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t="1370" b="3288"/>
          <a:stretch/>
        </p:blipFill>
        <p:spPr>
          <a:xfrm>
            <a:off x="4025295" y="4365307"/>
            <a:ext cx="2523527" cy="18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MSR SC2 “Digital” Sensor Calibration cont.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35</a:t>
            </a:fld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838200" y="1580402"/>
            <a:ext cx="2964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Step 5:</a:t>
            </a:r>
          </a:p>
          <a:p>
            <a:r>
              <a:rPr lang="en-US" sz="1400" dirty="0" smtClean="0"/>
              <a:t>Hit the arrow key at top right corner to progress on to gain calibration.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Enter Bottle Gas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Apply gas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Click Display -&gt; Calculate -&gt; Save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Allow enough time for calculation, some sensors require upwards of 1 minute in order to complete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26" y="2471777"/>
            <a:ext cx="3847148" cy="29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Sensitron</a:t>
            </a:r>
            <a:r>
              <a:rPr lang="en-AU" dirty="0" smtClean="0"/>
              <a:t> Sensor Calibration (Tool Required)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36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838200" y="1555335"/>
            <a:ext cx="3349952" cy="2428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u="sng" dirty="0" smtClean="0">
                <a:solidFill>
                  <a:schemeClr val="tx1"/>
                </a:solidFill>
              </a:rPr>
              <a:t>Step 1: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After you plug in the calibration keypad, after displaying the software version. The module will display the enter password menu.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“0000”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Using up and down enter pass: “0261 “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983512"/>
            <a:ext cx="3349952" cy="1280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u="sng" dirty="0" smtClean="0">
                <a:solidFill>
                  <a:schemeClr val="tx1"/>
                </a:solidFill>
              </a:rPr>
              <a:t>Step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If password entered correctly “Cal” will be displayed.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Hit Enter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“Zero”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33252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difference between Digital and Analog?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7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Lets list some advantages and disadvantages</a:t>
            </a:r>
          </a:p>
          <a:p>
            <a:pPr marL="0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2269375"/>
            <a:ext cx="5386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dirty="0" smtClean="0"/>
              <a:t>Digital Sensors!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Very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Very easy to calibrate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Figuratively cannot fuck it up!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Most modes of failure can have an error code </a:t>
            </a:r>
            <a:r>
              <a:rPr lang="en-US" dirty="0" err="1" smtClean="0">
                <a:sym typeface="Wingdings" panose="05000000000000000000" pitchFamily="2" charset="2"/>
              </a:rPr>
              <a:t>ie</a:t>
            </a:r>
            <a:r>
              <a:rPr lang="en-US" dirty="0" smtClean="0">
                <a:sym typeface="Wingdings" panose="05000000000000000000" pitchFamily="2" charset="2"/>
              </a:rPr>
              <a:t> if there’s an error in the sensor cell it will give a different error code to </a:t>
            </a:r>
            <a:r>
              <a:rPr lang="en-US" dirty="0" err="1" smtClean="0">
                <a:sym typeface="Wingdings" panose="05000000000000000000" pitchFamily="2" charset="2"/>
              </a:rPr>
              <a:t>comms</a:t>
            </a:r>
            <a:r>
              <a:rPr lang="en-US" dirty="0" smtClean="0">
                <a:sym typeface="Wingdings" panose="05000000000000000000" pitchFamily="2" charset="2"/>
              </a:rPr>
              <a:t> failure.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24846" y="2251460"/>
            <a:ext cx="56124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dirty="0" smtClean="0"/>
              <a:t>Analog Sensors!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Difficult to calibrate, require adjustment of input and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points of failure only one level of response in terms of error reporting sensor just goes </a:t>
            </a:r>
            <a:r>
              <a:rPr lang="en-US" dirty="0" err="1" smtClean="0"/>
              <a:t>underrange</a:t>
            </a:r>
            <a:r>
              <a:rPr lang="en-US" dirty="0"/>
              <a:t> </a:t>
            </a:r>
            <a:r>
              <a:rPr lang="en-US" dirty="0" smtClean="0"/>
              <a:t>when in error.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16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F28-A9B2-424D-A7BF-BE10A62E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PG2 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556D-3079-46BE-BD05-849E94C7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777" cy="4351338"/>
          </a:xfrm>
        </p:spPr>
        <p:txBody>
          <a:bodyPr>
            <a:normAutofit/>
          </a:bodyPr>
          <a:lstStyle/>
          <a:p>
            <a:r>
              <a:rPr lang="en-AU" sz="2000" dirty="0"/>
              <a:t>SC2 &amp; MC2 calibration</a:t>
            </a:r>
          </a:p>
          <a:p>
            <a:pPr lvl="1"/>
            <a:r>
              <a:rPr lang="en-AU" sz="1200" dirty="0"/>
              <a:t>SC2 &amp; MC2 Calibration</a:t>
            </a:r>
          </a:p>
          <a:p>
            <a:pPr lvl="1"/>
            <a:r>
              <a:rPr lang="en-AU" sz="1200" dirty="0"/>
              <a:t>SC2 &amp; MC2 Troubleshooting</a:t>
            </a:r>
          </a:p>
          <a:p>
            <a:r>
              <a:rPr lang="en-AU" sz="2000" dirty="0"/>
              <a:t>Common Nomenclature</a:t>
            </a:r>
          </a:p>
          <a:p>
            <a:r>
              <a:rPr lang="en-AU" sz="2000" dirty="0"/>
              <a:t>Easy Config Basic UI explanation</a:t>
            </a:r>
          </a:p>
          <a:p>
            <a:pPr lvl="1"/>
            <a:r>
              <a:rPr lang="en-AU" sz="1200" dirty="0"/>
              <a:t>Logging</a:t>
            </a:r>
          </a:p>
          <a:p>
            <a:pPr lvl="1"/>
            <a:r>
              <a:rPr lang="en-AU" sz="1200" dirty="0"/>
              <a:t>Controller config files</a:t>
            </a:r>
          </a:p>
          <a:p>
            <a:pPr lvl="1"/>
            <a:r>
              <a:rPr lang="en-AU" sz="1200" dirty="0"/>
              <a:t>Types of Bus Connections explanation(L BUS , F BUS, M BUS)</a:t>
            </a:r>
          </a:p>
          <a:p>
            <a:pPr lvl="1"/>
            <a:r>
              <a:rPr lang="en-AU" sz="1200" dirty="0"/>
              <a:t>Calibration</a:t>
            </a:r>
          </a:p>
          <a:p>
            <a:r>
              <a:rPr lang="en-AU" sz="2000" dirty="0"/>
              <a:t>GC-06 Config</a:t>
            </a:r>
          </a:p>
          <a:p>
            <a:pPr lvl="1"/>
            <a:r>
              <a:rPr lang="en-AU" sz="1200" dirty="0"/>
              <a:t>Parameters Config</a:t>
            </a:r>
          </a:p>
          <a:p>
            <a:pPr lvl="1"/>
            <a:r>
              <a:rPr lang="en-AU" sz="1200" dirty="0"/>
              <a:t>Analog Output / Analog input calibration</a:t>
            </a:r>
          </a:p>
          <a:p>
            <a:pPr lvl="1"/>
            <a:r>
              <a:rPr lang="en-AU" sz="1200" dirty="0"/>
              <a:t>Troubleshooting Errors</a:t>
            </a:r>
          </a:p>
          <a:p>
            <a:pPr lvl="1"/>
            <a:r>
              <a:rPr lang="en-AU" sz="1200" dirty="0"/>
              <a:t>Wiring Configurations for BUS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6D7C1-E1D4-441B-8C08-91F3E031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8D48F-D533-4A3C-A871-664D9413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38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F9A68C-DDE4-4FA0-8362-E3EFC5069C60}"/>
              </a:ext>
            </a:extLst>
          </p:cNvPr>
          <p:cNvSpPr txBox="1">
            <a:spLocks/>
          </p:cNvSpPr>
          <p:nvPr/>
        </p:nvSpPr>
        <p:spPr>
          <a:xfrm>
            <a:off x="5144588" y="1825625"/>
            <a:ext cx="4421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dirty="0"/>
          </a:p>
          <a:p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2A34C7-7234-49DD-8917-33C5410E83E1}"/>
              </a:ext>
            </a:extLst>
          </p:cNvPr>
          <p:cNvSpPr txBox="1">
            <a:spLocks/>
          </p:cNvSpPr>
          <p:nvPr/>
        </p:nvSpPr>
        <p:spPr>
          <a:xfrm>
            <a:off x="6117635" y="1747837"/>
            <a:ext cx="4421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SB2 &amp; MSB2</a:t>
            </a:r>
          </a:p>
          <a:p>
            <a:pPr lvl="1"/>
            <a:r>
              <a:rPr lang="en-AU" sz="1400" dirty="0"/>
              <a:t>Addressing SB2 + PARAMETERS FOR DGC BUS</a:t>
            </a:r>
          </a:p>
          <a:p>
            <a:pPr lvl="1"/>
            <a:r>
              <a:rPr lang="en-AU" sz="1400" dirty="0"/>
              <a:t>Addressing MSB2 + PARAMETERS FOR DGC BUS</a:t>
            </a:r>
          </a:p>
          <a:p>
            <a:pPr lvl="1"/>
            <a:r>
              <a:rPr lang="en-AU" sz="1400" dirty="0"/>
              <a:t>Addressing SB2 for Modbus output</a:t>
            </a:r>
          </a:p>
          <a:p>
            <a:pPr lvl="1"/>
            <a:r>
              <a:rPr lang="en-AU" sz="1400" dirty="0"/>
              <a:t>Addressing MSB2 for Modbus output</a:t>
            </a:r>
          </a:p>
          <a:p>
            <a:pPr lvl="1"/>
            <a:r>
              <a:rPr lang="en-AU" sz="1400" dirty="0"/>
              <a:t>MSB2 Analog output (Remote)</a:t>
            </a:r>
          </a:p>
          <a:p>
            <a:r>
              <a:rPr lang="en-AU" sz="2000" dirty="0"/>
              <a:t>EP-06 Config</a:t>
            </a:r>
          </a:p>
          <a:p>
            <a:pPr lvl="1"/>
            <a:r>
              <a:rPr lang="en-AU" sz="1400" dirty="0"/>
              <a:t>Parameters config</a:t>
            </a:r>
          </a:p>
          <a:p>
            <a:pPr lvl="1"/>
            <a:r>
              <a:rPr lang="en-AU" sz="1400" dirty="0"/>
              <a:t>Analog Output (Remote)</a:t>
            </a:r>
          </a:p>
          <a:p>
            <a:pPr lvl="1"/>
            <a:r>
              <a:rPr lang="en-AU" sz="1400" dirty="0"/>
              <a:t>Troubleshooting Errors</a:t>
            </a:r>
          </a:p>
          <a:p>
            <a:r>
              <a:rPr lang="en-AU" sz="2000" dirty="0"/>
              <a:t>Modbus Setup</a:t>
            </a:r>
          </a:p>
          <a:p>
            <a:pPr lvl="1"/>
            <a:r>
              <a:rPr lang="en-AU" sz="1400" dirty="0"/>
              <a:t>Modbus Version Check: How to</a:t>
            </a:r>
          </a:p>
          <a:p>
            <a:pPr lvl="1"/>
            <a:r>
              <a:rPr lang="en-AU" sz="1400" dirty="0"/>
              <a:t>Modbus Addressing</a:t>
            </a:r>
          </a:p>
          <a:p>
            <a:pPr lvl="1"/>
            <a:r>
              <a:rPr lang="en-AU" sz="1400" dirty="0"/>
              <a:t>Technical Specifications of Modbus output</a:t>
            </a:r>
          </a:p>
          <a:p>
            <a:pPr lvl="2"/>
            <a:r>
              <a:rPr lang="en-AU" sz="1400" dirty="0"/>
              <a:t>Baud, RS 485</a:t>
            </a:r>
          </a:p>
          <a:p>
            <a:r>
              <a:rPr lang="en-AU" sz="2000" dirty="0"/>
              <a:t>Modbus Poll Verification, How to:</a:t>
            </a:r>
          </a:p>
          <a:p>
            <a:r>
              <a:rPr lang="en-AU" sz="2000" dirty="0"/>
              <a:t>BacNET GATEWAY addressing</a:t>
            </a:r>
          </a:p>
          <a:p>
            <a:r>
              <a:rPr lang="en-AU" sz="2000" dirty="0"/>
              <a:t>DEM-06 Config and Features</a:t>
            </a:r>
          </a:p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80A2BF-F848-4D3F-807D-38FC87B6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MSR Sensor System Error Codes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108531"/>
              </p:ext>
            </p:extLst>
          </p:nvPr>
        </p:nvGraphicFramePr>
        <p:xfrm>
          <a:off x="838200" y="972500"/>
          <a:ext cx="1051560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85">
                  <a:extLst>
                    <a:ext uri="{9D8B030D-6E8A-4147-A177-3AD203B41FA5}">
                      <a16:colId xmlns:a16="http://schemas.microsoft.com/office/drawing/2014/main" val="1332571868"/>
                    </a:ext>
                  </a:extLst>
                </a:gridCol>
                <a:gridCol w="8986615">
                  <a:extLst>
                    <a:ext uri="{9D8B030D-6E8A-4147-A177-3AD203B41FA5}">
                      <a16:colId xmlns:a16="http://schemas.microsoft.com/office/drawing/2014/main" val="2865727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Code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Hints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Wiring</a:t>
                      </a:r>
                      <a:r>
                        <a:rPr lang="en-US" baseline="0" dirty="0" smtClean="0"/>
                        <a:t> issue or communication issue between controller and sensor or sensor and sensor board.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5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UPS Issue,</a:t>
                      </a:r>
                      <a:r>
                        <a:rPr lang="en-US" baseline="0" dirty="0" smtClean="0"/>
                        <a:t> check the voltage being delivered from the power supply, ensure it is below 25 VDC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3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 is under range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Calibration issue (just zero and gain calibrate again)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Check programming to make sure you’ve programmed the correct sensor (digital / analog)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4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8200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 is over</a:t>
                      </a:r>
                      <a:r>
                        <a:rPr lang="en-US" baseline="0" dirty="0" smtClean="0"/>
                        <a:t> range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Calibration issue (Sometimes LEL sensors go over range, just perform a zero calibration and gain calibration)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Power issues can cause over</a:t>
                      </a:r>
                      <a:r>
                        <a:rPr lang="en-US" baseline="0" dirty="0" smtClean="0"/>
                        <a:t> range signal due to the fuse resistor being burned out.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 ADC error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Sometimes the controller will show 0X8200 error and if you plug into the sensor it will show 0x8002. This is a warranty issue, replace and move 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Sensor EE error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Sometimes caused by programming (double check) otherwise replace.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9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8020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I/O Error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-Programming / Analog output interface error.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5803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2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Units % LEL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839869"/>
          </a:xfrm>
        </p:spPr>
        <p:txBody>
          <a:bodyPr/>
          <a:lstStyle/>
          <a:p>
            <a:r>
              <a:rPr lang="en-US" dirty="0" smtClean="0"/>
              <a:t>LEL is referred to as the lower explosive limit (AS 60079.2)</a:t>
            </a:r>
          </a:p>
          <a:p>
            <a:pPr lvl="1"/>
            <a:r>
              <a:rPr lang="en-US" dirty="0" smtClean="0"/>
              <a:t>Sometimes referred to as Lower Flammable Limit</a:t>
            </a:r>
          </a:p>
          <a:p>
            <a:r>
              <a:rPr lang="en-US" dirty="0" smtClean="0"/>
              <a:t>UEL is referred to as the upper explosive limit (AS 60079.2)</a:t>
            </a:r>
          </a:p>
          <a:p>
            <a:pPr lvl="1"/>
            <a:r>
              <a:rPr lang="en-US" dirty="0" smtClean="0"/>
              <a:t>Sometimes referred to as Upper Flammable Limit</a:t>
            </a:r>
          </a:p>
          <a:p>
            <a:endParaRPr lang="en-US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64" y="3077174"/>
            <a:ext cx="6301643" cy="3780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9132" y="3601884"/>
            <a:ext cx="175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Concentration of Explosive Gas Vs Air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51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A52-5C73-4DCF-9297-3B16005B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SC2 &amp; MC2 Sensor Calibration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6697-1328-417F-B093-AB83AD81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A092B-DBD2-4144-810E-83CE94E5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40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F68EF-582F-4138-8B39-AFB6F33D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C14DDA-2110-40D9-A8E2-6359BDC7B7FB}"/>
              </a:ext>
            </a:extLst>
          </p:cNvPr>
          <p:cNvSpPr txBox="1"/>
          <p:nvPr/>
        </p:nvSpPr>
        <p:spPr>
          <a:xfrm>
            <a:off x="620417" y="2178821"/>
            <a:ext cx="3378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Yellow light flashing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Fault / Power on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Best way to check is to read measuring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Green light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Power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Red 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Alarm situation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007DB7-AAED-4A74-9948-63307F40FCA7}"/>
              </a:ext>
            </a:extLst>
          </p:cNvPr>
          <p:cNvSpPr/>
          <p:nvPr/>
        </p:nvSpPr>
        <p:spPr>
          <a:xfrm>
            <a:off x="964095" y="1552575"/>
            <a:ext cx="2246811" cy="63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MC2 Handtool LED Indicators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DD0BD5-EBA5-4857-892F-C943E4C31697}"/>
              </a:ext>
            </a:extLst>
          </p:cNvPr>
          <p:cNvGrpSpPr/>
          <p:nvPr/>
        </p:nvGrpSpPr>
        <p:grpSpPr>
          <a:xfrm>
            <a:off x="7981717" y="1375143"/>
            <a:ext cx="2804471" cy="4752929"/>
            <a:chOff x="7487194" y="1543095"/>
            <a:chExt cx="2246811" cy="432512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BD7925-DCAE-437E-A743-B6D33795A2CC}"/>
                </a:ext>
              </a:extLst>
            </p:cNvPr>
            <p:cNvSpPr/>
            <p:nvPr/>
          </p:nvSpPr>
          <p:spPr>
            <a:xfrm>
              <a:off x="7487194" y="1543095"/>
              <a:ext cx="2246811" cy="635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Basic Overview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A4AE850-AB08-4A5A-94C8-89445136F553}"/>
                </a:ext>
              </a:extLst>
            </p:cNvPr>
            <p:cNvSpPr/>
            <p:nvPr/>
          </p:nvSpPr>
          <p:spPr>
            <a:xfrm>
              <a:off x="7756847" y="2239147"/>
              <a:ext cx="1707503" cy="3452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6C7538-8AEB-4F25-BFC8-CCB60CBCFD30}"/>
                </a:ext>
              </a:extLst>
            </p:cNvPr>
            <p:cNvSpPr/>
            <p:nvPr/>
          </p:nvSpPr>
          <p:spPr>
            <a:xfrm>
              <a:off x="7834293" y="2685498"/>
              <a:ext cx="1552614" cy="366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Insert Tool into SB2 OR MC2 PINS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738109EC-13B2-4B6A-9DDF-D9483BE57BBA}"/>
                </a:ext>
              </a:extLst>
            </p:cNvPr>
            <p:cNvSpPr/>
            <p:nvPr/>
          </p:nvSpPr>
          <p:spPr>
            <a:xfrm>
              <a:off x="7756847" y="3170832"/>
              <a:ext cx="1707503" cy="3452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2A1E27-F3C2-47B4-95A0-6BDAFE11DE5D}"/>
                </a:ext>
              </a:extLst>
            </p:cNvPr>
            <p:cNvSpPr/>
            <p:nvPr/>
          </p:nvSpPr>
          <p:spPr>
            <a:xfrm>
              <a:off x="7834293" y="3617183"/>
              <a:ext cx="1552614" cy="366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Wait for Power on time to finish</a:t>
              </a:r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42B6A79D-A729-4E30-B421-094F514FEA2C}"/>
                </a:ext>
              </a:extLst>
            </p:cNvPr>
            <p:cNvSpPr/>
            <p:nvPr/>
          </p:nvSpPr>
          <p:spPr>
            <a:xfrm>
              <a:off x="7756847" y="4206436"/>
              <a:ext cx="1707503" cy="3452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9BD5AF-FA13-4ABD-972D-F9E8B5885D71}"/>
                </a:ext>
              </a:extLst>
            </p:cNvPr>
            <p:cNvSpPr/>
            <p:nvPr/>
          </p:nvSpPr>
          <p:spPr>
            <a:xfrm>
              <a:off x="7834293" y="4652787"/>
              <a:ext cx="1552614" cy="366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Zero calibration first</a:t>
              </a:r>
              <a:endParaRPr lang="en-AU" sz="1200" dirty="0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8071A338-E97E-4A55-BA76-CE0FA4E4E98B}"/>
                </a:ext>
              </a:extLst>
            </p:cNvPr>
            <p:cNvSpPr/>
            <p:nvPr/>
          </p:nvSpPr>
          <p:spPr>
            <a:xfrm>
              <a:off x="7756847" y="5055546"/>
              <a:ext cx="1707503" cy="3452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777BFD-109C-4F87-A39D-E609A88C6C1C}"/>
                </a:ext>
              </a:extLst>
            </p:cNvPr>
            <p:cNvSpPr/>
            <p:nvPr/>
          </p:nvSpPr>
          <p:spPr>
            <a:xfrm>
              <a:off x="7834293" y="5501897"/>
              <a:ext cx="1552614" cy="366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Gain Calibration afterwards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DCA312-2908-43A9-B785-481CA51E81C9}"/>
              </a:ext>
            </a:extLst>
          </p:cNvPr>
          <p:cNvSpPr txBox="1"/>
          <p:nvPr/>
        </p:nvSpPr>
        <p:spPr>
          <a:xfrm>
            <a:off x="4161453" y="1690688"/>
            <a:ext cx="31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Sample Power on 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Refrigerant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180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8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Oxygen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10 Seconds</a:t>
            </a:r>
          </a:p>
        </p:txBody>
      </p:sp>
    </p:spTree>
    <p:extLst>
      <p:ext uri="{BB962C8B-B14F-4D97-AF65-F5344CB8AC3E}">
        <p14:creationId xmlns:p14="http://schemas.microsoft.com/office/powerpoint/2010/main" val="39985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45E-6789-4087-90F9-909276A0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SC2 &amp; MC2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D75C-87E3-4B39-A7DD-25B5C479A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Reading Operating Data</a:t>
            </a:r>
          </a:p>
          <a:p>
            <a:pPr lvl="1"/>
            <a:r>
              <a:rPr lang="en-AU" dirty="0"/>
              <a:t>Must Use EASY Config tool for this</a:t>
            </a:r>
          </a:p>
          <a:p>
            <a:pPr lvl="1"/>
            <a:r>
              <a:rPr lang="en-AU" dirty="0"/>
              <a:t>Connect SC2 OR MC2 to SB2 OR MSB2 </a:t>
            </a:r>
          </a:p>
          <a:p>
            <a:pPr lvl="1"/>
            <a:r>
              <a:rPr lang="en-AU" dirty="0"/>
              <a:t>Read Operating Data (This gives you information on usage of sensor)</a:t>
            </a:r>
          </a:p>
          <a:p>
            <a:pPr lvl="2"/>
            <a:r>
              <a:rPr lang="en-AU" dirty="0"/>
              <a:t>Max Operating Temp</a:t>
            </a:r>
          </a:p>
          <a:p>
            <a:pPr lvl="2"/>
            <a:r>
              <a:rPr lang="en-AU" dirty="0"/>
              <a:t>Min Operating Temp</a:t>
            </a:r>
          </a:p>
          <a:p>
            <a:pPr lvl="2"/>
            <a:r>
              <a:rPr lang="en-AU" dirty="0"/>
              <a:t>Can Use this info to determine warranty outcome</a:t>
            </a:r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3451C-CDC9-4A1D-B5F2-B67710996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0519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Common Wiring Issues</a:t>
            </a:r>
          </a:p>
          <a:p>
            <a:pPr lvl="1"/>
            <a:r>
              <a:rPr lang="en-AU" dirty="0" err="1"/>
              <a:t>Overrange</a:t>
            </a:r>
            <a:endParaRPr lang="en-AU" dirty="0"/>
          </a:p>
          <a:p>
            <a:pPr lvl="2"/>
            <a:r>
              <a:rPr lang="en-AU" dirty="0"/>
              <a:t>Incorrect Wiring</a:t>
            </a:r>
          </a:p>
          <a:p>
            <a:pPr lvl="1"/>
            <a:r>
              <a:rPr lang="en-AU" dirty="0" err="1"/>
              <a:t>Underrange</a:t>
            </a:r>
            <a:endParaRPr lang="en-AU" dirty="0"/>
          </a:p>
          <a:p>
            <a:pPr lvl="2"/>
            <a:r>
              <a:rPr lang="en-AU" dirty="0"/>
              <a:t>Requires re-calibration (Most prevalent in LEL)</a:t>
            </a:r>
          </a:p>
          <a:p>
            <a:pPr lvl="1"/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6F5F-B336-46E0-9CA1-0E7BAB9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F137-5E3F-442E-BE88-3A1BCB26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41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70807-37FC-4B22-A45E-D3882952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0BE30D-56C4-404C-937E-9A5FB57E4F6F}"/>
              </a:ext>
            </a:extLst>
          </p:cNvPr>
          <p:cNvSpPr txBox="1"/>
          <p:nvPr/>
        </p:nvSpPr>
        <p:spPr>
          <a:xfrm>
            <a:off x="6172200" y="4144862"/>
            <a:ext cx="5285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Common Troubleshooting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Incorrect wiring for long periods can cause damage to Analog board on MC2.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 pin MC2 connection does not work for MC2 HAND TOOL then sensor is dead.</a:t>
            </a:r>
          </a:p>
        </p:txBody>
      </p:sp>
    </p:spTree>
    <p:extLst>
      <p:ext uri="{BB962C8B-B14F-4D97-AF65-F5344CB8AC3E}">
        <p14:creationId xmlns:p14="http://schemas.microsoft.com/office/powerpoint/2010/main" val="16579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5FD-88A8-43A5-9FD5-FA49ED17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Nomenclature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C4CC-6FA3-4806-80AC-80A4CD136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AP = ANALOG SENSOR MEASURING POINT</a:t>
            </a:r>
          </a:p>
          <a:p>
            <a:r>
              <a:rPr lang="en-AU" dirty="0"/>
              <a:t>DP = DIGITAL SENSOR MEASURING POINT</a:t>
            </a:r>
          </a:p>
          <a:p>
            <a:r>
              <a:rPr lang="en-AU" dirty="0"/>
              <a:t>AR / PR = Relays inside control cabinet</a:t>
            </a:r>
          </a:p>
          <a:p>
            <a:r>
              <a:rPr lang="en-AU" dirty="0"/>
              <a:t>SR = Signal Relays in the field on field devices</a:t>
            </a:r>
          </a:p>
          <a:p>
            <a:r>
              <a:rPr lang="en-AU" dirty="0"/>
              <a:t>SB = Sensor board</a:t>
            </a:r>
          </a:p>
          <a:p>
            <a:r>
              <a:rPr lang="en-AU" dirty="0"/>
              <a:t>MSB2 = Multi Sensor Board</a:t>
            </a:r>
          </a:p>
          <a:p>
            <a:r>
              <a:rPr lang="en-AU" dirty="0"/>
              <a:t>MSC2 = Multi Sensor Controller</a:t>
            </a:r>
          </a:p>
          <a:p>
            <a:r>
              <a:rPr lang="en-AU" dirty="0"/>
              <a:t>MGC2 = Multi Gas Controller</a:t>
            </a:r>
          </a:p>
          <a:p>
            <a:r>
              <a:rPr lang="en-AU" dirty="0"/>
              <a:t>SC2 = Digital Sensor head</a:t>
            </a:r>
          </a:p>
          <a:p>
            <a:r>
              <a:rPr lang="en-AU" dirty="0"/>
              <a:t>MC2 = Analog Sensor head</a:t>
            </a:r>
          </a:p>
          <a:p>
            <a:r>
              <a:rPr lang="en-AU" dirty="0"/>
              <a:t>PG2 = </a:t>
            </a:r>
            <a:r>
              <a:rPr lang="en-AU" dirty="0" err="1"/>
              <a:t>Polygard</a:t>
            </a:r>
            <a:r>
              <a:rPr lang="en-AU" dirty="0"/>
              <a:t> 2</a:t>
            </a:r>
          </a:p>
          <a:p>
            <a:r>
              <a:rPr lang="en-AU" dirty="0"/>
              <a:t>PX2 = </a:t>
            </a:r>
            <a:r>
              <a:rPr lang="en-AU" dirty="0" err="1"/>
              <a:t>PolyXeta</a:t>
            </a:r>
            <a:r>
              <a:rPr lang="en-AU" dirty="0"/>
              <a:t> 2 Hazardous Area system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B189-5DCF-4A98-855C-79030F1F0A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/>
              <a:t>AO = Analog Output</a:t>
            </a:r>
          </a:p>
          <a:p>
            <a:r>
              <a:rPr lang="en-AU" sz="2000" dirty="0"/>
              <a:t>FBUS = Field Bus</a:t>
            </a:r>
          </a:p>
          <a:p>
            <a:r>
              <a:rPr lang="en-AU" sz="2000" dirty="0"/>
              <a:t>MBUS = Main Bus</a:t>
            </a:r>
          </a:p>
          <a:p>
            <a:r>
              <a:rPr lang="en-AU" sz="2000" dirty="0"/>
              <a:t>LBUS = 3 wire bus</a:t>
            </a:r>
          </a:p>
          <a:p>
            <a:r>
              <a:rPr lang="en-AU" sz="2000" dirty="0"/>
              <a:t>MODBUS = Industry standard comms developed by Schneider over IP/RS485</a:t>
            </a:r>
          </a:p>
          <a:p>
            <a:r>
              <a:rPr lang="en-AU" sz="2000" dirty="0"/>
              <a:t>BACNET = Industry standard comms over IP/RS485</a:t>
            </a:r>
          </a:p>
          <a:p>
            <a:r>
              <a:rPr lang="en-AU" sz="2000" dirty="0"/>
              <a:t>BAUD RATE = </a:t>
            </a:r>
            <a:r>
              <a:rPr lang="en-AU" sz="2000" b="1" dirty="0"/>
              <a:t>baud rate</a:t>
            </a:r>
            <a:r>
              <a:rPr lang="en-AU" sz="2000" dirty="0"/>
              <a:t> is the </a:t>
            </a:r>
            <a:r>
              <a:rPr lang="en-AU" sz="2000" b="1" dirty="0"/>
              <a:t>rate</a:t>
            </a:r>
            <a:r>
              <a:rPr lang="en-AU" sz="2000" dirty="0"/>
              <a:t> at which information is transferred in a comms standard</a:t>
            </a:r>
          </a:p>
          <a:p>
            <a:r>
              <a:rPr lang="en-AU" sz="2000" dirty="0" err="1"/>
              <a:t>Comm</a:t>
            </a:r>
            <a:r>
              <a:rPr lang="en-AU" sz="2000" dirty="0"/>
              <a:t> port = Communication port on your computer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AFD0-679F-4198-9026-B06B86AC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C16B-F10E-4CA0-A442-56C7146B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42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08B802-445B-49BC-AC89-78556641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9FD1-1518-4B47-A5F6-C0C2E29A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Comms Native to PG2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A3FA-A68B-4E2C-AA2F-AB88A77EA5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Field bus</a:t>
            </a:r>
          </a:p>
          <a:p>
            <a:pPr lvl="1"/>
            <a:r>
              <a:rPr lang="en-AU" dirty="0"/>
              <a:t>What communicates on this bus?</a:t>
            </a:r>
          </a:p>
          <a:p>
            <a:pPr lvl="2"/>
            <a:r>
              <a:rPr lang="en-AU" dirty="0"/>
              <a:t>EP</a:t>
            </a:r>
          </a:p>
          <a:p>
            <a:pPr lvl="2"/>
            <a:r>
              <a:rPr lang="en-AU" dirty="0"/>
              <a:t>SB</a:t>
            </a:r>
          </a:p>
          <a:p>
            <a:pPr lvl="2"/>
            <a:r>
              <a:rPr lang="en-AU" dirty="0"/>
              <a:t>MSB2</a:t>
            </a:r>
          </a:p>
          <a:p>
            <a:pPr lvl="2"/>
            <a:r>
              <a:rPr lang="en-AU" dirty="0"/>
              <a:t>MSC2</a:t>
            </a:r>
          </a:p>
          <a:p>
            <a:pPr lvl="2"/>
            <a:r>
              <a:rPr lang="en-AU" dirty="0"/>
              <a:t>MGC2</a:t>
            </a:r>
          </a:p>
          <a:p>
            <a:pPr lvl="1"/>
            <a:r>
              <a:rPr lang="en-AU" dirty="0"/>
              <a:t>Special Features</a:t>
            </a:r>
          </a:p>
          <a:p>
            <a:pPr lvl="2"/>
            <a:r>
              <a:rPr lang="en-AU" dirty="0"/>
              <a:t>DGC-06 proprietary bus</a:t>
            </a:r>
          </a:p>
          <a:p>
            <a:pPr lvl="2"/>
            <a:r>
              <a:rPr lang="en-AU" dirty="0"/>
              <a:t>4 wire bus or 2 wire RS485 assuming common ground</a:t>
            </a:r>
          </a:p>
          <a:p>
            <a:pPr lvl="2"/>
            <a:r>
              <a:rPr lang="en-AU" dirty="0"/>
              <a:t>Baud rate 19200</a:t>
            </a:r>
          </a:p>
          <a:p>
            <a:pPr lvl="2"/>
            <a:r>
              <a:rPr lang="en-AU" dirty="0"/>
              <a:t>Based on MODBUS</a:t>
            </a:r>
          </a:p>
          <a:p>
            <a:r>
              <a:rPr lang="en-AU" dirty="0"/>
              <a:t>L-BUS</a:t>
            </a:r>
          </a:p>
          <a:p>
            <a:pPr lvl="1"/>
            <a:r>
              <a:rPr lang="en-AU" dirty="0"/>
              <a:t>What communicates on this bus?</a:t>
            </a:r>
          </a:p>
          <a:p>
            <a:pPr lvl="2"/>
            <a:r>
              <a:rPr lang="en-AU" dirty="0"/>
              <a:t>SC2</a:t>
            </a:r>
          </a:p>
          <a:p>
            <a:pPr lvl="2"/>
            <a:r>
              <a:rPr lang="en-AU" dirty="0"/>
              <a:t>Remote board</a:t>
            </a:r>
          </a:p>
          <a:p>
            <a:pPr lvl="1"/>
            <a:r>
              <a:rPr lang="en-AU" dirty="0"/>
              <a:t>Special Features</a:t>
            </a:r>
          </a:p>
          <a:p>
            <a:pPr lvl="2"/>
            <a:r>
              <a:rPr lang="en-AU" dirty="0"/>
              <a:t>3 Wire bus Not much known by us about this bus</a:t>
            </a:r>
          </a:p>
          <a:p>
            <a:pPr lvl="2"/>
            <a:r>
              <a:rPr lang="en-AU" dirty="0"/>
              <a:t>Suspect it is MODBUS 3 wire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E491-DD57-460E-AF97-42EF2C20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387640"/>
          </a:xfrm>
        </p:spPr>
        <p:txBody>
          <a:bodyPr>
            <a:normAutofit/>
          </a:bodyPr>
          <a:lstStyle/>
          <a:p>
            <a:r>
              <a:rPr lang="en-AU" sz="1800" dirty="0"/>
              <a:t>M-BUS</a:t>
            </a:r>
          </a:p>
          <a:p>
            <a:pPr lvl="1"/>
            <a:r>
              <a:rPr lang="en-AU" sz="1500" dirty="0"/>
              <a:t>What communicates on this bus?</a:t>
            </a:r>
          </a:p>
          <a:p>
            <a:pPr lvl="2"/>
            <a:r>
              <a:rPr lang="en-AU" sz="1300" dirty="0"/>
              <a:t>GC-06 </a:t>
            </a:r>
            <a:r>
              <a:rPr lang="en-AU" sz="1300" b="1" u="sng" dirty="0"/>
              <a:t>ONLY!</a:t>
            </a:r>
          </a:p>
          <a:p>
            <a:pPr lvl="1"/>
            <a:r>
              <a:rPr lang="en-AU" b="1" u="sng" dirty="0"/>
              <a:t>NOT READY YET!!</a:t>
            </a:r>
          </a:p>
          <a:p>
            <a:pPr lvl="1"/>
            <a:r>
              <a:rPr lang="en-AU" sz="1500" dirty="0"/>
              <a:t>Special features (yet unknown)</a:t>
            </a:r>
          </a:p>
          <a:p>
            <a:pPr lvl="2"/>
            <a:r>
              <a:rPr lang="en-AU" sz="1300" dirty="0"/>
              <a:t>Communications between two separate systems which can then communicate via HLI to Modbus only requiring connection to 1 system ( refer to Fig 1.1).</a:t>
            </a:r>
          </a:p>
          <a:p>
            <a:pPr lvl="2"/>
            <a:r>
              <a:rPr lang="en-AU" sz="1300" dirty="0"/>
              <a:t>Most likely a 4 wire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3049-CED7-48FC-9E83-CF3311F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D97BF-BADF-4111-BC98-3D0796DB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8A3A3-1F8B-4A86-A42A-8F6FDD483029}"/>
              </a:ext>
            </a:extLst>
          </p:cNvPr>
          <p:cNvSpPr txBox="1"/>
          <p:nvPr/>
        </p:nvSpPr>
        <p:spPr>
          <a:xfrm>
            <a:off x="6638923" y="4554062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SYS1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67AC-3219-4DDC-B817-BCE84A112AE0}"/>
              </a:ext>
            </a:extLst>
          </p:cNvPr>
          <p:cNvSpPr txBox="1"/>
          <p:nvPr/>
        </p:nvSpPr>
        <p:spPr>
          <a:xfrm>
            <a:off x="6638924" y="4918115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SYS2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EE9E1-4F26-4E6C-A02A-9EB0FA95717C}"/>
              </a:ext>
            </a:extLst>
          </p:cNvPr>
          <p:cNvSpPr txBox="1"/>
          <p:nvPr/>
        </p:nvSpPr>
        <p:spPr>
          <a:xfrm>
            <a:off x="6638924" y="564622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SYS4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9E37B-9EA0-4E09-B5D4-97555B0ADD4A}"/>
              </a:ext>
            </a:extLst>
          </p:cNvPr>
          <p:cNvSpPr txBox="1"/>
          <p:nvPr/>
        </p:nvSpPr>
        <p:spPr>
          <a:xfrm>
            <a:off x="6638924" y="528216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SYS3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F40EF3D-8A7F-469E-8937-5C2CFA84D996}"/>
              </a:ext>
            </a:extLst>
          </p:cNvPr>
          <p:cNvSpPr/>
          <p:nvPr/>
        </p:nvSpPr>
        <p:spPr>
          <a:xfrm>
            <a:off x="7062785" y="4729501"/>
            <a:ext cx="247650" cy="364053"/>
          </a:xfrm>
          <a:prstGeom prst="arc">
            <a:avLst>
              <a:gd name="adj1" fmla="val 16200000"/>
              <a:gd name="adj2" fmla="val 52568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F12D16B-E9B7-47F9-A7D8-5CBA6BBC888E}"/>
              </a:ext>
            </a:extLst>
          </p:cNvPr>
          <p:cNvSpPr/>
          <p:nvPr/>
        </p:nvSpPr>
        <p:spPr>
          <a:xfrm>
            <a:off x="7062785" y="5100141"/>
            <a:ext cx="247650" cy="364053"/>
          </a:xfrm>
          <a:prstGeom prst="arc">
            <a:avLst>
              <a:gd name="adj1" fmla="val 16200000"/>
              <a:gd name="adj2" fmla="val 52568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71E4838-91F8-4C0D-81FA-A451B306C0CE}"/>
              </a:ext>
            </a:extLst>
          </p:cNvPr>
          <p:cNvSpPr/>
          <p:nvPr/>
        </p:nvSpPr>
        <p:spPr>
          <a:xfrm>
            <a:off x="7062785" y="5470781"/>
            <a:ext cx="247650" cy="364053"/>
          </a:xfrm>
          <a:prstGeom prst="arc">
            <a:avLst>
              <a:gd name="adj1" fmla="val 16200000"/>
              <a:gd name="adj2" fmla="val 52568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3BB46C5-A47A-42A7-8E92-BE4D74685057}"/>
              </a:ext>
            </a:extLst>
          </p:cNvPr>
          <p:cNvCxnSpPr>
            <a:cxnSpLocks/>
          </p:cNvCxnSpPr>
          <p:nvPr/>
        </p:nvCxnSpPr>
        <p:spPr>
          <a:xfrm>
            <a:off x="6972300" y="4632325"/>
            <a:ext cx="1790700" cy="189350"/>
          </a:xfrm>
          <a:prstGeom prst="bentConnector3">
            <a:avLst>
              <a:gd name="adj1" fmla="val 55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014CCE-E78B-4B07-82CD-FBEB25336BBD}"/>
              </a:ext>
            </a:extLst>
          </p:cNvPr>
          <p:cNvCxnSpPr/>
          <p:nvPr/>
        </p:nvCxnSpPr>
        <p:spPr>
          <a:xfrm>
            <a:off x="8763000" y="4821675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B048FC-ADF4-4C1C-8F40-C2265EF02B8A}"/>
              </a:ext>
            </a:extLst>
          </p:cNvPr>
          <p:cNvSpPr txBox="1"/>
          <p:nvPr/>
        </p:nvSpPr>
        <p:spPr>
          <a:xfrm>
            <a:off x="9171992" y="4729501"/>
            <a:ext cx="1604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HLI connection to Building Management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B7B27F-DFE7-40C7-ABE0-CE72549191FF}"/>
              </a:ext>
            </a:extLst>
          </p:cNvPr>
          <p:cNvSpPr txBox="1"/>
          <p:nvPr/>
        </p:nvSpPr>
        <p:spPr>
          <a:xfrm>
            <a:off x="7270000" y="4899938"/>
            <a:ext cx="1604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M-BUS connection between systems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B6FC6-2979-4A90-A00F-CE6C14395EFD}"/>
              </a:ext>
            </a:extLst>
          </p:cNvPr>
          <p:cNvSpPr txBox="1"/>
          <p:nvPr/>
        </p:nvSpPr>
        <p:spPr>
          <a:xfrm>
            <a:off x="9106678" y="6015553"/>
            <a:ext cx="153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Fig 1.1 (M-Bus example)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A2CC72A-8F19-471D-A53A-C8F5D2FD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9662-6C88-4E38-98D0-C2203D3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DGC-06 HLI Outputs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9F60-A356-4C93-9E4F-BC0E2E9960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BACNET</a:t>
            </a:r>
          </a:p>
          <a:p>
            <a:pPr lvl="1"/>
            <a:r>
              <a:rPr lang="en-AU" dirty="0"/>
              <a:t>BACNET Modules communicate with GC-06 on a MODBUS connection therefore two things are required for BACNET Modules to work. A Modbus capable controller + BACNET Module</a:t>
            </a:r>
          </a:p>
          <a:p>
            <a:pPr lvl="1"/>
            <a:r>
              <a:rPr lang="en-AU" dirty="0"/>
              <a:t>Limitation:</a:t>
            </a:r>
          </a:p>
          <a:p>
            <a:pPr lvl="2"/>
            <a:r>
              <a:rPr lang="en-AU" dirty="0"/>
              <a:t>Because of address limitations BACNET module can only output the following: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8A13-393F-4274-9202-A678B4D1F5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Modbus</a:t>
            </a:r>
          </a:p>
          <a:p>
            <a:pPr lvl="1"/>
            <a:r>
              <a:rPr lang="en-AU" dirty="0"/>
              <a:t>Easiest and most cost effective solution for HLI comms output for our system to BMS.</a:t>
            </a:r>
          </a:p>
          <a:p>
            <a:pPr lvl="1"/>
            <a:r>
              <a:rPr lang="en-AU" dirty="0"/>
              <a:t>Limitations:</a:t>
            </a:r>
          </a:p>
          <a:p>
            <a:pPr lvl="2"/>
            <a:r>
              <a:rPr lang="en-AU" dirty="0"/>
              <a:t>None</a:t>
            </a:r>
          </a:p>
          <a:p>
            <a:pPr lvl="3"/>
            <a:r>
              <a:rPr lang="en-AU" dirty="0"/>
              <a:t>All system parameters are available for viewing via Modbus output.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DEF1-5B0D-41B4-9384-97D8D923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BFBC-138F-45D6-931B-26BE4B19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44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FD482-44A2-45B6-8F0A-FD2DA2CC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81E374-A4F0-4E4C-A659-9FF34F28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626100"/>
            <a:ext cx="3248025" cy="466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BA6A68-BF7B-4062-AF46-177EDB9A46BF}"/>
              </a:ext>
            </a:extLst>
          </p:cNvPr>
          <p:cNvSpPr txBox="1"/>
          <p:nvPr/>
        </p:nvSpPr>
        <p:spPr>
          <a:xfrm>
            <a:off x="2489718" y="6092825"/>
            <a:ext cx="1878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Fig 1.2 (BACNET Module configs)</a:t>
            </a:r>
          </a:p>
        </p:txBody>
      </p:sp>
    </p:spTree>
    <p:extLst>
      <p:ext uri="{BB962C8B-B14F-4D97-AF65-F5344CB8AC3E}">
        <p14:creationId xmlns:p14="http://schemas.microsoft.com/office/powerpoint/2010/main" val="29812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6F1-EE86-4E5A-8DB7-94571868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Easy Config Basic UI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FA50-CDEF-4373-B80C-AF0F3349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444CB-1867-45FB-8672-F0FB42D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45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479E32-2BBB-427C-8308-E23C5B28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7A6FE-9435-4EE9-9BAD-DCBAEBBFF8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0245" y="1552575"/>
            <a:ext cx="5731510" cy="45396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0D36BC-A5B0-416B-8FC8-43E19C16E4E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33550" y="1690688"/>
            <a:ext cx="1971675" cy="73025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62338C-FA89-47D9-BFB7-105D24CCC080}"/>
              </a:ext>
            </a:extLst>
          </p:cNvPr>
          <p:cNvSpPr txBox="1"/>
          <p:nvPr/>
        </p:nvSpPr>
        <p:spPr>
          <a:xfrm>
            <a:off x="495300" y="2420938"/>
            <a:ext cx="247650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Tool Number: Please note this should match the physical tool you’ve been provided.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07D941-0149-4471-9E2D-CAF2BDB7BC59}"/>
              </a:ext>
            </a:extLst>
          </p:cNvPr>
          <p:cNvSpPr/>
          <p:nvPr/>
        </p:nvSpPr>
        <p:spPr>
          <a:xfrm>
            <a:off x="3230245" y="1914525"/>
            <a:ext cx="474980" cy="1404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EA9BC8-8AB4-4D6C-B5B8-819F15BF60A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971800" y="2055020"/>
            <a:ext cx="495935" cy="214818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89F2E6-21F0-4241-BE5C-34D2DF88959E}"/>
              </a:ext>
            </a:extLst>
          </p:cNvPr>
          <p:cNvSpPr txBox="1"/>
          <p:nvPr/>
        </p:nvSpPr>
        <p:spPr>
          <a:xfrm>
            <a:off x="495300" y="3603039"/>
            <a:ext cx="24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Connect / Disconnect: Connects / disconnects to device that is plugged into tool.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3BA028-470E-4F9D-B39C-83E2A7AC5585}"/>
              </a:ext>
            </a:extLst>
          </p:cNvPr>
          <p:cNvSpPr txBox="1"/>
          <p:nvPr/>
        </p:nvSpPr>
        <p:spPr>
          <a:xfrm>
            <a:off x="495300" y="4933454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Digital Sensors + Signal Relays 1-96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E6B30C-A466-494B-88F6-F2014AF7D31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971800" y="3472954"/>
            <a:ext cx="342900" cy="178366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5E62-2257-405D-BD0B-6D4CFE3DD5FB}"/>
              </a:ext>
            </a:extLst>
          </p:cNvPr>
          <p:cNvSpPr/>
          <p:nvPr/>
        </p:nvSpPr>
        <p:spPr>
          <a:xfrm>
            <a:off x="3314700" y="2409165"/>
            <a:ext cx="5647055" cy="2148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92A318-1E73-4992-A87C-E83A8CD192AA}"/>
              </a:ext>
            </a:extLst>
          </p:cNvPr>
          <p:cNvSpPr txBox="1"/>
          <p:nvPr/>
        </p:nvSpPr>
        <p:spPr>
          <a:xfrm>
            <a:off x="495300" y="5579848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Analog Sensors + Analog Relays 1-32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9C4B4B-3F9E-4EA4-A96C-F8780CECED08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2971800" y="5021600"/>
            <a:ext cx="296545" cy="881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945F54F-8327-4413-8C0F-509B82F29D90}"/>
              </a:ext>
            </a:extLst>
          </p:cNvPr>
          <p:cNvSpPr/>
          <p:nvPr/>
        </p:nvSpPr>
        <p:spPr>
          <a:xfrm>
            <a:off x="3268345" y="4617676"/>
            <a:ext cx="5647055" cy="80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EC4F70-41EF-4B4A-AF5D-DB121874D486}"/>
              </a:ext>
            </a:extLst>
          </p:cNvPr>
          <p:cNvSpPr/>
          <p:nvPr/>
        </p:nvSpPr>
        <p:spPr>
          <a:xfrm>
            <a:off x="3291522" y="5485849"/>
            <a:ext cx="5647055" cy="445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194C1F-30B7-4A7F-ACB3-01582D27DC2F}"/>
              </a:ext>
            </a:extLst>
          </p:cNvPr>
          <p:cNvSpPr txBox="1"/>
          <p:nvPr/>
        </p:nvSpPr>
        <p:spPr>
          <a:xfrm>
            <a:off x="495300" y="6197657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Analog Outputs from GC/SB/MSB/EP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C8F331-076D-4C5F-97DE-EA311C43089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971800" y="5639409"/>
            <a:ext cx="296545" cy="881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17CAC50-D401-4ED2-B4FB-283BA3091C9E}"/>
              </a:ext>
            </a:extLst>
          </p:cNvPr>
          <p:cNvSpPr/>
          <p:nvPr/>
        </p:nvSpPr>
        <p:spPr>
          <a:xfrm>
            <a:off x="4943475" y="1914525"/>
            <a:ext cx="647700" cy="1404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3C093A-8243-4645-B922-2E3EA35BDF14}"/>
              </a:ext>
            </a:extLst>
          </p:cNvPr>
          <p:cNvCxnSpPr>
            <a:cxnSpLocks/>
          </p:cNvCxnSpPr>
          <p:nvPr/>
        </p:nvCxnSpPr>
        <p:spPr>
          <a:xfrm flipH="1">
            <a:off x="5600064" y="1983714"/>
            <a:ext cx="3705861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E162F2-4A07-499F-BED4-17750DCE2E65}"/>
              </a:ext>
            </a:extLst>
          </p:cNvPr>
          <p:cNvSpPr txBox="1"/>
          <p:nvPr/>
        </p:nvSpPr>
        <p:spPr>
          <a:xfrm>
            <a:off x="9314814" y="191452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Datalogging Toolbar</a:t>
            </a:r>
          </a:p>
          <a:p>
            <a:r>
              <a:rPr lang="en-AU" dirty="0"/>
              <a:t>Full explanation later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104F92-21DF-44A3-8537-2BF8ECCD81C0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2052638"/>
            <a:ext cx="4448176" cy="63548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5A9B5A-27AC-4196-B603-2357A87243D9}"/>
              </a:ext>
            </a:extLst>
          </p:cNvPr>
          <p:cNvSpPr txBox="1"/>
          <p:nvPr/>
        </p:nvSpPr>
        <p:spPr>
          <a:xfrm>
            <a:off x="9314814" y="261893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Operating Data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93C4B8-2BA1-4B4F-BA41-30D0B15C4ED1}"/>
              </a:ext>
            </a:extLst>
          </p:cNvPr>
          <p:cNvCxnSpPr>
            <a:cxnSpLocks/>
          </p:cNvCxnSpPr>
          <p:nvPr/>
        </p:nvCxnSpPr>
        <p:spPr>
          <a:xfrm flipH="1" flipV="1">
            <a:off x="4468495" y="2051453"/>
            <a:ext cx="4823779" cy="112230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338E65-ED5C-43A4-B368-AB330BB646D2}"/>
              </a:ext>
            </a:extLst>
          </p:cNvPr>
          <p:cNvSpPr txBox="1"/>
          <p:nvPr/>
        </p:nvSpPr>
        <p:spPr>
          <a:xfrm>
            <a:off x="9301162" y="310456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System Parameters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2378BB-39E7-4E0E-9F24-7270A2A89E03}"/>
              </a:ext>
            </a:extLst>
          </p:cNvPr>
          <p:cNvCxnSpPr>
            <a:cxnSpLocks/>
          </p:cNvCxnSpPr>
          <p:nvPr/>
        </p:nvCxnSpPr>
        <p:spPr>
          <a:xfrm flipH="1" flipV="1">
            <a:off x="4315460" y="2057853"/>
            <a:ext cx="4990467" cy="148868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EEA38EA-B814-4512-9363-7F71CBB8F656}"/>
              </a:ext>
            </a:extLst>
          </p:cNvPr>
          <p:cNvSpPr txBox="1"/>
          <p:nvPr/>
        </p:nvSpPr>
        <p:spPr>
          <a:xfrm>
            <a:off x="9314814" y="3477351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Relay Parameters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875A82-2DDB-4359-8F99-639DB7F31CBA}"/>
              </a:ext>
            </a:extLst>
          </p:cNvPr>
          <p:cNvCxnSpPr>
            <a:cxnSpLocks/>
          </p:cNvCxnSpPr>
          <p:nvPr/>
        </p:nvCxnSpPr>
        <p:spPr>
          <a:xfrm flipH="1" flipV="1">
            <a:off x="4133850" y="2057853"/>
            <a:ext cx="5172078" cy="18678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12DE38-88E4-4C89-94EF-2A5ECBAD8731}"/>
              </a:ext>
            </a:extLst>
          </p:cNvPr>
          <p:cNvSpPr txBox="1"/>
          <p:nvPr/>
        </p:nvSpPr>
        <p:spPr>
          <a:xfrm>
            <a:off x="9314814" y="3856501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Measuring Parameters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F7233E-6850-4C69-9E78-40D457C0FF77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2051453"/>
            <a:ext cx="5343528" cy="22925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E07462-F311-4282-B2CA-293A8F94FEFE}"/>
              </a:ext>
            </a:extLst>
          </p:cNvPr>
          <p:cNvSpPr txBox="1"/>
          <p:nvPr/>
        </p:nvSpPr>
        <p:spPr>
          <a:xfrm>
            <a:off x="9314814" y="427483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Addressing Menu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E512AA-5B96-4860-8021-1D896D9EA155}"/>
              </a:ext>
            </a:extLst>
          </p:cNvPr>
          <p:cNvSpPr txBox="1"/>
          <p:nvPr/>
        </p:nvSpPr>
        <p:spPr>
          <a:xfrm>
            <a:off x="5379754" y="6072413"/>
            <a:ext cx="142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Fig 1.3 (Easy Config UI)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63BD73C-C759-49BE-80D6-1E3A632378C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3505836" y="4896304"/>
            <a:ext cx="5808978" cy="111578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E61DDB-9A24-4C6E-B088-C56DB219D8DD}"/>
              </a:ext>
            </a:extLst>
          </p:cNvPr>
          <p:cNvSpPr txBox="1"/>
          <p:nvPr/>
        </p:nvSpPr>
        <p:spPr>
          <a:xfrm>
            <a:off x="9314814" y="4573138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Software Ver. Of Device Connected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06C112-7EE7-4C92-B070-F2081C802AC6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561703" y="5439601"/>
            <a:ext cx="774066" cy="63281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C82FA0-E667-40C7-9699-DF93163D3AE8}"/>
              </a:ext>
            </a:extLst>
          </p:cNvPr>
          <p:cNvSpPr txBox="1"/>
          <p:nvPr/>
        </p:nvSpPr>
        <p:spPr>
          <a:xfrm>
            <a:off x="9335769" y="511643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Comm</a:t>
            </a:r>
            <a:r>
              <a:rPr lang="en-AU" dirty="0"/>
              <a:t> Port used to connect &amp; Baud Rate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E851FC-D00D-40B1-859E-E8315B957F6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8845421" y="6003236"/>
            <a:ext cx="498604" cy="1587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EC1B9D-E82F-4F54-ACBC-563B4FFB6CE5}"/>
              </a:ext>
            </a:extLst>
          </p:cNvPr>
          <p:cNvSpPr txBox="1"/>
          <p:nvPr/>
        </p:nvSpPr>
        <p:spPr>
          <a:xfrm>
            <a:off x="9344025" y="568007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Connection status Green = good</a:t>
            </a:r>
          </a:p>
        </p:txBody>
      </p:sp>
    </p:spTree>
    <p:extLst>
      <p:ext uri="{BB962C8B-B14F-4D97-AF65-F5344CB8AC3E}">
        <p14:creationId xmlns:p14="http://schemas.microsoft.com/office/powerpoint/2010/main" val="19802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C566-3127-4488-BD9A-8F0E188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4E20-2875-4426-A0CF-DD7A5175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1B1C-A2AD-4D2B-A15D-1CBEB21C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46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D4EE2-E371-4A14-B539-439E93DB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D4656-E4FD-4ACB-8CFC-978FE62A6F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4915" y="1552575"/>
            <a:ext cx="5064669" cy="3700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5C575-D7C9-4B7C-AC42-75764A730A34}"/>
              </a:ext>
            </a:extLst>
          </p:cNvPr>
          <p:cNvSpPr txBox="1"/>
          <p:nvPr/>
        </p:nvSpPr>
        <p:spPr>
          <a:xfrm>
            <a:off x="6326155" y="1552575"/>
            <a:ext cx="502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Measuring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Similar to OLD DGC-05 easy config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New Features Highlighted in fig 1.4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F1A2A-6DE4-4AC4-8A8E-70223A5DE60E}"/>
              </a:ext>
            </a:extLst>
          </p:cNvPr>
          <p:cNvSpPr txBox="1"/>
          <p:nvPr/>
        </p:nvSpPr>
        <p:spPr>
          <a:xfrm>
            <a:off x="2755131" y="5253135"/>
            <a:ext cx="142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Fig 1.4 MP CONFIG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8CED64-C737-47C1-B40A-88EAD55D0055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5048998" y="3925453"/>
            <a:ext cx="2188836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424881-C7A0-422D-B5EA-E23BF8D67D67}"/>
              </a:ext>
            </a:extLst>
          </p:cNvPr>
          <p:cNvSpPr txBox="1"/>
          <p:nvPr/>
        </p:nvSpPr>
        <p:spPr>
          <a:xfrm>
            <a:off x="5999584" y="3925453"/>
            <a:ext cx="2476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Fault function for Alarm</a:t>
            </a:r>
          </a:p>
          <a:p>
            <a:r>
              <a:rPr lang="en-AU" sz="1400" dirty="0" err="1"/>
              <a:t>Eg</a:t>
            </a:r>
            <a:r>
              <a:rPr lang="en-AU" sz="1400" dirty="0"/>
              <a:t>: If fault exists Alarm 1 ON MP XX will trigger relay XX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56F26A-210F-4287-A1CF-2825835E2B1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421087" y="3060681"/>
            <a:ext cx="569614" cy="75553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201941-5D9E-4C02-9F39-E482ED548256}"/>
              </a:ext>
            </a:extLst>
          </p:cNvPr>
          <p:cNvSpPr txBox="1"/>
          <p:nvPr/>
        </p:nvSpPr>
        <p:spPr>
          <a:xfrm>
            <a:off x="5990701" y="2475905"/>
            <a:ext cx="2476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Latching Function works differently in GC-05.</a:t>
            </a:r>
          </a:p>
          <a:p>
            <a:r>
              <a:rPr lang="en-AU" sz="1400" dirty="0" err="1"/>
              <a:t>Eg</a:t>
            </a:r>
            <a:r>
              <a:rPr lang="en-AU" sz="1400" dirty="0"/>
              <a:t>: If alarm 4 latching, then automatically Alarm 1-4 are all latching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67896-A0F4-4B6C-AF4C-E6B04AEABAE5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322630" y="4572000"/>
            <a:ext cx="914140" cy="69376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114D44-8702-4C96-A5F8-29FDCA219FC8}"/>
              </a:ext>
            </a:extLst>
          </p:cNvPr>
          <p:cNvSpPr txBox="1"/>
          <p:nvPr/>
        </p:nvSpPr>
        <p:spPr>
          <a:xfrm>
            <a:off x="3998520" y="5265768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Toggle to select AR / SR (digital or </a:t>
            </a:r>
            <a:r>
              <a:rPr lang="en-AU" sz="1400" dirty="0" err="1"/>
              <a:t>analog</a:t>
            </a:r>
            <a:r>
              <a:rPr lang="en-AU" sz="1400" dirty="0"/>
              <a:t> relay)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B2DA25-8B3A-4F47-8097-0EBD1140BA78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318770" y="2199577"/>
            <a:ext cx="323418" cy="317123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63480-D38A-4FBF-891C-EBEB2F26B6D9}"/>
              </a:ext>
            </a:extLst>
          </p:cNvPr>
          <p:cNvSpPr txBox="1"/>
          <p:nvPr/>
        </p:nvSpPr>
        <p:spPr>
          <a:xfrm>
            <a:off x="80520" y="5370811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Toggle to select AR / SR (digital or </a:t>
            </a:r>
            <a:r>
              <a:rPr lang="en-AU" sz="1400" dirty="0" err="1"/>
              <a:t>analog</a:t>
            </a:r>
            <a:r>
              <a:rPr lang="en-AU" sz="1400" dirty="0"/>
              <a:t> relay)</a:t>
            </a:r>
          </a:p>
        </p:txBody>
      </p:sp>
    </p:spTree>
    <p:extLst>
      <p:ext uri="{BB962C8B-B14F-4D97-AF65-F5344CB8AC3E}">
        <p14:creationId xmlns:p14="http://schemas.microsoft.com/office/powerpoint/2010/main" val="17253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71DE-24DE-4723-8D0C-3F918EA1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Relay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2843-7A0B-42CA-B1A2-3DF8B797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65BB-1C16-4BFF-9581-2BAE2923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47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BC340-5753-4089-A7B2-8A1D6B8909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645" y="1544580"/>
            <a:ext cx="5731510" cy="3134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BD067-7621-4E04-AF0C-5E773879785A}"/>
              </a:ext>
            </a:extLst>
          </p:cNvPr>
          <p:cNvSpPr txBox="1"/>
          <p:nvPr/>
        </p:nvSpPr>
        <p:spPr>
          <a:xfrm>
            <a:off x="6685086" y="1544580"/>
            <a:ext cx="502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Relay Parameters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Similar to OLD DGC-05 easy config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New Features Highlighted in fig 1.5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EA1FE-AA83-4BB6-9A62-A289C50924C6}"/>
              </a:ext>
            </a:extLst>
          </p:cNvPr>
          <p:cNvSpPr txBox="1"/>
          <p:nvPr/>
        </p:nvSpPr>
        <p:spPr>
          <a:xfrm>
            <a:off x="2904420" y="4678940"/>
            <a:ext cx="142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Fig 1.5 Relay CONFIG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43B0F-7C0D-48E8-8BC7-E4CE1E4C801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825552" y="4077478"/>
            <a:ext cx="1621284" cy="6014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E9FCFD-581E-4293-A193-F5209A609C73}"/>
              </a:ext>
            </a:extLst>
          </p:cNvPr>
          <p:cNvSpPr txBox="1"/>
          <p:nvPr/>
        </p:nvSpPr>
        <p:spPr>
          <a:xfrm>
            <a:off x="4208586" y="4678940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Activate by Failure (Unknown or unimplemented)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DB4AA-E739-41EE-85EA-13A0C7A6425E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5075854" y="3815868"/>
            <a:ext cx="2530364" cy="17763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F3FB7A-F6A0-4964-B2A2-A95614E75D93}"/>
              </a:ext>
            </a:extLst>
          </p:cNvPr>
          <p:cNvSpPr txBox="1"/>
          <p:nvPr/>
        </p:nvSpPr>
        <p:spPr>
          <a:xfrm>
            <a:off x="6367968" y="3815868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Activate by Maintenance (Unknown or unimplemented)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D88E7E-5279-41E9-B115-9C695C96532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828052" y="2995128"/>
            <a:ext cx="1530968" cy="168816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34C624-9E7C-46FC-AD57-83DD1C8E22EB}"/>
              </a:ext>
            </a:extLst>
          </p:cNvPr>
          <p:cNvSpPr txBox="1"/>
          <p:nvPr/>
        </p:nvSpPr>
        <p:spPr>
          <a:xfrm>
            <a:off x="589802" y="4683290"/>
            <a:ext cx="2476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Alarm Voting Quantity:</a:t>
            </a:r>
          </a:p>
          <a:p>
            <a:r>
              <a:rPr lang="en-AU" sz="1400" dirty="0"/>
              <a:t>EG: Relay will only activate if 2 or more (based on number quantity input) separate alarms assigned to this relay are in alarm.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52D801-2BF8-4ADC-B3BC-ADB486EB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AD62-4B76-41B7-9FE2-9376F284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8E3A-61D3-483A-8651-F90D1879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199-725C-4186-8F61-3EF7F580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48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E3618-160F-454E-A373-6C5F2F9871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82809"/>
            <a:ext cx="5731510" cy="27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DC8FC-EF51-4113-98D0-CAB93E85153C}"/>
              </a:ext>
            </a:extLst>
          </p:cNvPr>
          <p:cNvSpPr txBox="1"/>
          <p:nvPr/>
        </p:nvSpPr>
        <p:spPr>
          <a:xfrm>
            <a:off x="6685086" y="1544580"/>
            <a:ext cx="502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System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Similar to OLD DGC-05 easy config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New Features Highlighted in fig 1.6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9F42B-7AC7-40C8-9CB4-0DC2B6F3E2EA}"/>
              </a:ext>
            </a:extLst>
          </p:cNvPr>
          <p:cNvSpPr txBox="1"/>
          <p:nvPr/>
        </p:nvSpPr>
        <p:spPr>
          <a:xfrm>
            <a:off x="3072371" y="4323469"/>
            <a:ext cx="142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Fig 1.6 System CONFIG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EA9E65-E8AD-424A-81BB-73F45201CD2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103391" y="2799185"/>
            <a:ext cx="1474074" cy="157827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B9FA9E-EDF5-4A1B-B811-B249217E70E7}"/>
              </a:ext>
            </a:extLst>
          </p:cNvPr>
          <p:cNvSpPr txBox="1"/>
          <p:nvPr/>
        </p:nvSpPr>
        <p:spPr>
          <a:xfrm>
            <a:off x="4339215" y="4377459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Activate Failure from (Unknown or unimplemented)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F2FC3E-3677-4303-8175-72A110EBB469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630144" y="2799185"/>
            <a:ext cx="235824" cy="161328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CA454-E94F-41DE-8D91-0336B79CF9AB}"/>
              </a:ext>
            </a:extLst>
          </p:cNvPr>
          <p:cNvSpPr txBox="1"/>
          <p:nvPr/>
        </p:nvSpPr>
        <p:spPr>
          <a:xfrm>
            <a:off x="627718" y="4412471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Maintenance interval function not implemented.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4BDDBB-C8C7-4425-A97B-BDCA0731AE2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038601" y="2921789"/>
            <a:ext cx="4006142" cy="15522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4AD55-A5A9-48B2-8F06-99B92143F3BD}"/>
              </a:ext>
            </a:extLst>
          </p:cNvPr>
          <p:cNvSpPr txBox="1"/>
          <p:nvPr/>
        </p:nvSpPr>
        <p:spPr>
          <a:xfrm>
            <a:off x="6806493" y="3077017"/>
            <a:ext cx="247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Special Function:</a:t>
            </a:r>
          </a:p>
          <a:p>
            <a:r>
              <a:rPr lang="en-AU" sz="1400" dirty="0"/>
              <a:t>Title 24 / Default</a:t>
            </a:r>
          </a:p>
          <a:p>
            <a:r>
              <a:rPr lang="en-AU" sz="1400" dirty="0"/>
              <a:t>Title 24 is a US regulation, that is not useful to us.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AB721C-0C90-4CCC-8640-3802065C600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371601" y="3900197"/>
            <a:ext cx="489090" cy="164095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6FE940-0C54-43D6-BF89-CF3BB8F8CC97}"/>
              </a:ext>
            </a:extLst>
          </p:cNvPr>
          <p:cNvSpPr txBox="1"/>
          <p:nvPr/>
        </p:nvSpPr>
        <p:spPr>
          <a:xfrm>
            <a:off x="622441" y="5541153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Error Time (Sec) not implemented yet.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01B086-68E7-43D7-82F2-2D2698F2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7944-A4E2-4AC3-AD84-13552B8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Logging setup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01F3-06DF-4E55-9870-C30C5053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D3A4-73AE-4204-A333-9A46FCF8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49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03940-78E2-458E-8948-9E55239D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9B7E72-4A04-41AA-A04E-D85459F00D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3876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EDD642-AA50-4A0A-9479-6DB21AAA63CC}"/>
              </a:ext>
            </a:extLst>
          </p:cNvPr>
          <p:cNvSpPr txBox="1"/>
          <p:nvPr/>
        </p:nvSpPr>
        <p:spPr>
          <a:xfrm>
            <a:off x="6096777" y="1690688"/>
            <a:ext cx="502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Logging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Similar to OLD DGC-05 easy config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New Features Highlighted in fig 1.7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87CF64-DCA8-4888-8F93-2100AEA0406D}"/>
              </a:ext>
            </a:extLst>
          </p:cNvPr>
          <p:cNvSpPr txBox="1"/>
          <p:nvPr/>
        </p:nvSpPr>
        <p:spPr>
          <a:xfrm>
            <a:off x="2216819" y="5702300"/>
            <a:ext cx="142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Fig 1.6 System CONFIG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FDA72C-6EA2-48FC-93A2-73EE52C31A29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113472" y="2527540"/>
            <a:ext cx="4212529" cy="42772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6B32DC-6018-414B-BD98-1130D86A7A78}"/>
              </a:ext>
            </a:extLst>
          </p:cNvPr>
          <p:cNvSpPr txBox="1"/>
          <p:nvPr/>
        </p:nvSpPr>
        <p:spPr>
          <a:xfrm>
            <a:off x="5087751" y="2955266"/>
            <a:ext cx="2476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Logging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Digital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Analog Sensors</a:t>
            </a:r>
          </a:p>
        </p:txBody>
      </p:sp>
    </p:spTree>
    <p:extLst>
      <p:ext uri="{BB962C8B-B14F-4D97-AF65-F5344CB8AC3E}">
        <p14:creationId xmlns:p14="http://schemas.microsoft.com/office/powerpoint/2010/main" val="11499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Explosive Limits (AS 60079)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explosive limits are defined by AS 60079.20.1-2012</a:t>
            </a:r>
          </a:p>
          <a:p>
            <a:pPr marL="0" indent="0">
              <a:buNone/>
            </a:pPr>
            <a:r>
              <a:rPr lang="en-US" dirty="0" smtClean="0"/>
              <a:t>Methane:</a:t>
            </a:r>
          </a:p>
          <a:p>
            <a:pPr marL="0" indent="0">
              <a:buNone/>
            </a:pPr>
            <a:r>
              <a:rPr lang="en-US" dirty="0" smtClean="0"/>
              <a:t>4.4% VOL = 100% LEL</a:t>
            </a:r>
          </a:p>
          <a:p>
            <a:pPr marL="0" indent="0">
              <a:buNone/>
            </a:pPr>
            <a:r>
              <a:rPr lang="en-US" dirty="0" smtClean="0"/>
              <a:t>Hydrogen:</a:t>
            </a:r>
          </a:p>
          <a:p>
            <a:pPr marL="0" indent="0">
              <a:buNone/>
            </a:pPr>
            <a:r>
              <a:rPr lang="en-US" dirty="0" smtClean="0"/>
              <a:t>4.0% VOL = 100% LEL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4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FE97-0F80-4B3B-90B2-DBF0F481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Wiring Configurations for F-BUS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DD1C-3CAB-4A96-87F6-B22F33FA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9DA34-F767-4C09-8B2B-368DECDF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5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975E-09D4-4258-AE0E-3D8A33EB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Practical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FE27-63B0-460E-BB1B-6187E47464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Programming Sensors</a:t>
            </a:r>
          </a:p>
          <a:p>
            <a:r>
              <a:rPr lang="en-AU" dirty="0"/>
              <a:t>Programming Relays</a:t>
            </a:r>
          </a:p>
          <a:p>
            <a:r>
              <a:rPr lang="en-AU" dirty="0"/>
              <a:t>Calibrating Sensors</a:t>
            </a:r>
          </a:p>
          <a:p>
            <a:r>
              <a:rPr lang="en-AU" dirty="0"/>
              <a:t>Analog Output programming</a:t>
            </a:r>
          </a:p>
          <a:p>
            <a:r>
              <a:rPr lang="en-AU" dirty="0"/>
              <a:t>Analog Output Programming GC TO EP</a:t>
            </a:r>
          </a:p>
          <a:p>
            <a:r>
              <a:rPr lang="en-AU" dirty="0"/>
              <a:t>Analog Output Programming SB TO GC</a:t>
            </a:r>
          </a:p>
          <a:p>
            <a:r>
              <a:rPr lang="en-AU" strike="sngStrike" dirty="0"/>
              <a:t>Analog Output Programming SB TO MSB2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DAC7F-F73E-44DF-9C13-5147BCBC2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/>
              <a:t>Logging Sensors</a:t>
            </a:r>
          </a:p>
          <a:p>
            <a:r>
              <a:rPr lang="en-AU" dirty="0"/>
              <a:t>Hand tool calibration</a:t>
            </a:r>
          </a:p>
          <a:p>
            <a:pPr lvl="1"/>
            <a:r>
              <a:rPr lang="en-AU" dirty="0"/>
              <a:t>PG2 Handtool</a:t>
            </a:r>
          </a:p>
          <a:p>
            <a:pPr lvl="1"/>
            <a:r>
              <a:rPr lang="en-AU" dirty="0"/>
              <a:t>MC2 Handtool</a:t>
            </a:r>
          </a:p>
          <a:p>
            <a:r>
              <a:rPr lang="en-AU" dirty="0"/>
              <a:t>PX2 Sensor calibration</a:t>
            </a:r>
          </a:p>
          <a:p>
            <a:r>
              <a:rPr lang="en-AU" dirty="0"/>
              <a:t>PX2 Sensor Relay programming</a:t>
            </a:r>
          </a:p>
          <a:p>
            <a:r>
              <a:rPr lang="en-AU" dirty="0"/>
              <a:t>Modbus Addressing</a:t>
            </a:r>
          </a:p>
          <a:p>
            <a:r>
              <a:rPr lang="en-AU" dirty="0"/>
              <a:t>Modbus version check</a:t>
            </a:r>
          </a:p>
          <a:p>
            <a:r>
              <a:rPr lang="en-AU" dirty="0"/>
              <a:t>Modbus Poll Check</a:t>
            </a:r>
          </a:p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56CC-7E23-4BF8-B32F-410820EA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E40-430F-4B4B-9412-DA1C9669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51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D8836-7500-4E0F-9875-445309D9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12" y="0"/>
            <a:ext cx="16287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IECEx</a:t>
            </a:r>
            <a:r>
              <a:rPr lang="en-US" dirty="0" smtClean="0"/>
              <a:t> vs. ATEX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IECEx</a:t>
            </a:r>
            <a:r>
              <a:rPr lang="en-US" dirty="0" smtClean="0"/>
              <a:t> is a certification that requires adherence to IEC/AS 60079.</a:t>
            </a:r>
          </a:p>
          <a:p>
            <a:r>
              <a:rPr lang="en-US" dirty="0" err="1" smtClean="0"/>
              <a:t>IECEx</a:t>
            </a:r>
            <a:r>
              <a:rPr lang="en-US" dirty="0" smtClean="0"/>
              <a:t> requires recertification and quality management in manufacturing to the point where recertification every few years is required. ISO Type 5 certification this means spot checks for conformance is performed and any changes to manufacturing and end product require recertification. </a:t>
            </a:r>
          </a:p>
          <a:p>
            <a:r>
              <a:rPr lang="en-US" dirty="0" smtClean="0"/>
              <a:t>ATEX is not a ISO Type 5 certification, thereby once certification is acquired the manufacturing conformance and end product modifications are not verified by certification body.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5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59" y="365125"/>
            <a:ext cx="11766432" cy="1325563"/>
          </a:xfrm>
        </p:spPr>
        <p:txBody>
          <a:bodyPr/>
          <a:lstStyle/>
          <a:p>
            <a:r>
              <a:rPr lang="en-US" dirty="0" smtClean="0"/>
              <a:t>Hazardous Area Standard AS 60079 </a:t>
            </a:r>
            <a:br>
              <a:rPr lang="en-US" dirty="0" smtClean="0"/>
            </a:br>
            <a:r>
              <a:rPr lang="en-US" sz="3200" dirty="0" smtClean="0"/>
              <a:t>(Note: </a:t>
            </a:r>
            <a:r>
              <a:rPr lang="en-US" sz="3200" b="1" u="sng" dirty="0" smtClean="0"/>
              <a:t>Gas Only</a:t>
            </a:r>
            <a:r>
              <a:rPr lang="en-US" sz="3200" dirty="0" smtClean="0"/>
              <a:t>)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59" y="1847850"/>
            <a:ext cx="11766432" cy="9384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Hazardous gas sensors are made for 3 types of zones</a:t>
            </a:r>
            <a:r>
              <a:rPr lang="en-US" dirty="0"/>
              <a:t> (IEC 60079-10.1)</a:t>
            </a:r>
            <a:r>
              <a:rPr lang="en-US" dirty="0" smtClean="0"/>
              <a:t>. Each reflecting the maximum likelihood of flammable gas.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7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15659" y="2786332"/>
            <a:ext cx="69787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Zone 0: Explosive gas atmosphere present 1000 </a:t>
            </a:r>
            <a:r>
              <a:rPr lang="en-US" sz="2800" dirty="0" err="1"/>
              <a:t>hrs</a:t>
            </a:r>
            <a:r>
              <a:rPr lang="en-US" sz="2800" dirty="0"/>
              <a:t> / year. (&gt;10% of time in service)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Zone 1: Explosive gas atmosphere present 10-1000 </a:t>
            </a:r>
            <a:r>
              <a:rPr lang="en-US" sz="2800" dirty="0" err="1"/>
              <a:t>hrs</a:t>
            </a:r>
            <a:r>
              <a:rPr lang="en-US" sz="2800" dirty="0"/>
              <a:t> /year (1-10% of time in service)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Zone 2: Explosive gas atmosphere present &lt;10 </a:t>
            </a:r>
            <a:r>
              <a:rPr lang="en-US" sz="2800" dirty="0" err="1"/>
              <a:t>hrs</a:t>
            </a:r>
            <a:r>
              <a:rPr lang="en-US" sz="2800" dirty="0"/>
              <a:t> / year (0-0.1% of time in service)</a:t>
            </a:r>
          </a:p>
          <a:p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78" y="2943494"/>
            <a:ext cx="4762500" cy="3171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659" y="5443268"/>
            <a:ext cx="69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Boundaries and zones should come clearly labelled by consultants.</a:t>
            </a:r>
          </a:p>
          <a:p>
            <a:r>
              <a:rPr lang="en-US" dirty="0" smtClean="0"/>
              <a:t>Most often they are not clearly labelled.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8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5" y="365125"/>
            <a:ext cx="11803811" cy="1325563"/>
          </a:xfrm>
        </p:spPr>
        <p:txBody>
          <a:bodyPr/>
          <a:lstStyle/>
          <a:p>
            <a:r>
              <a:rPr lang="en-US" dirty="0" smtClean="0"/>
              <a:t>Hazardous Area Standard AS 60079 Cont.</a:t>
            </a:r>
            <a:br>
              <a:rPr lang="en-US" dirty="0" smtClean="0"/>
            </a:br>
            <a:r>
              <a:rPr lang="en-US" dirty="0" smtClean="0"/>
              <a:t>(Selection of Equipment)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5" y="1825625"/>
            <a:ext cx="7470475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Few things to consider:</a:t>
            </a:r>
          </a:p>
          <a:p>
            <a:r>
              <a:rPr lang="en-US" dirty="0" smtClean="0"/>
              <a:t>Minimum Ignition Energy</a:t>
            </a:r>
          </a:p>
          <a:p>
            <a:r>
              <a:rPr lang="en-US" dirty="0" smtClean="0"/>
              <a:t>Auto Ignition Temperature (</a:t>
            </a:r>
            <a:r>
              <a:rPr lang="en-US" b="1" dirty="0" smtClean="0"/>
              <a:t>VERY IMPORTANT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 of gas being detected.</a:t>
            </a:r>
          </a:p>
          <a:p>
            <a:r>
              <a:rPr lang="en-US" dirty="0" smtClean="0"/>
              <a:t>T Rating (Found by using the Auto Ignition Temperature)</a:t>
            </a:r>
          </a:p>
          <a:p>
            <a:r>
              <a:rPr lang="en-US" dirty="0" smtClean="0"/>
              <a:t>Equipment Protection Levels </a:t>
            </a:r>
            <a:r>
              <a:rPr lang="en-US" b="1" dirty="0" smtClean="0"/>
              <a:t>(Zone 0 / Zone 1 / Zone 2)</a:t>
            </a:r>
          </a:p>
          <a:p>
            <a:r>
              <a:rPr lang="en-US" dirty="0" smtClean="0"/>
              <a:t>IP rating required (if explosion protected IP rating shall be sufficiently high)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5111" r="15359" b="6505"/>
          <a:stretch/>
        </p:blipFill>
        <p:spPr>
          <a:xfrm>
            <a:off x="7315200" y="2626039"/>
            <a:ext cx="4718649" cy="27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0" y="106333"/>
            <a:ext cx="11747828" cy="1325563"/>
          </a:xfrm>
        </p:spPr>
        <p:txBody>
          <a:bodyPr/>
          <a:lstStyle/>
          <a:p>
            <a:r>
              <a:rPr lang="en-US" dirty="0"/>
              <a:t>Hazardous Area Standard </a:t>
            </a:r>
            <a:r>
              <a:rPr lang="en-US" dirty="0" smtClean="0"/>
              <a:t>AS 60079 </a:t>
            </a:r>
            <a:r>
              <a:rPr lang="en-US" dirty="0"/>
              <a:t>Cont.</a:t>
            </a:r>
            <a:br>
              <a:rPr lang="en-US" dirty="0"/>
            </a:br>
            <a:r>
              <a:rPr lang="en-US" dirty="0"/>
              <a:t>(Selection of Equipment)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6027-FEED-4D9F-BBA9-D32E09F2E0B2}" type="slidenum">
              <a:rPr lang="en-AU" smtClean="0"/>
              <a:t>9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1130" y="1431896"/>
            <a:ext cx="1174782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Auto Ignition Energy is a measure of the maximum temperature allowed in the hazardous area.</a:t>
            </a:r>
            <a:endParaRPr lang="en-US" dirty="0"/>
          </a:p>
          <a:p>
            <a:r>
              <a:rPr lang="en-US" dirty="0" smtClean="0"/>
              <a:t>For Example CS2 (carbon disulfide) has a auto ignition temperature of 85 C, which means if the surface temperature of any equipment in the room reaches 85 C there is a danger of spontaneous combustion.</a:t>
            </a:r>
          </a:p>
          <a:p>
            <a:r>
              <a:rPr lang="en-US" dirty="0" smtClean="0"/>
              <a:t>Using the auto ignition temperature in AS 60079.20 &amp; 60079.14 we can select the appropriate gas sensor &amp; conduit / wire to use in the zone rated area.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81" y="4400450"/>
            <a:ext cx="6983038" cy="2457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01519" y="4400450"/>
            <a:ext cx="4766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When selecting the sensor (given no T class rating) take into consideration the ambient temperature (Default ambient is -20 to 40C ). </a:t>
            </a:r>
            <a:r>
              <a:rPr lang="en-US" b="1" dirty="0" smtClean="0"/>
              <a:t>If ambient temperature in install location is higher adjust T class to compensate</a:t>
            </a:r>
            <a:r>
              <a:rPr lang="en-US" dirty="0" smtClean="0"/>
              <a:t>. Furthermore for a specified auto ignition temperature between 300-450 C therefore a Temperature class of T2-T6 is appropriate.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3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4440</Words>
  <Application>Microsoft Office PowerPoint</Application>
  <PresentationFormat>Widescreen</PresentationFormat>
  <Paragraphs>645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Wingdings</vt:lpstr>
      <vt:lpstr>Office Theme</vt:lpstr>
      <vt:lpstr>Gas Detection Training</vt:lpstr>
      <vt:lpstr>Brief Intro to Units!</vt:lpstr>
      <vt:lpstr>Intro to Units %VOL</vt:lpstr>
      <vt:lpstr>Intro to Units % LEL </vt:lpstr>
      <vt:lpstr>Lower Explosive Limits (AS 60079)</vt:lpstr>
      <vt:lpstr>IECEx vs. ATEX</vt:lpstr>
      <vt:lpstr>Hazardous Area Standard AS 60079  (Note: Gas Only)</vt:lpstr>
      <vt:lpstr>Hazardous Area Standard AS 60079 Cont. (Selection of Equipment)</vt:lpstr>
      <vt:lpstr>Hazardous Area Standard AS 60079 Cont. (Selection of Equipment)</vt:lpstr>
      <vt:lpstr>Hazardous Area Standard AS 60079 Cont. (Selection of Equipment)</vt:lpstr>
      <vt:lpstr>Hazardous Area Standard AS 60079 Cont. (Equipment protection level)</vt:lpstr>
      <vt:lpstr>Hazardous Area Standard AS 60079 Cont. (Equipment protection level)</vt:lpstr>
      <vt:lpstr>Hazardous Area Standard AS 60079 Cont. (Putting it all together)</vt:lpstr>
      <vt:lpstr>Types of Sensors – Electrochemical sensors</vt:lpstr>
      <vt:lpstr>Types of Sensors – Pellistor or Catalytic sensors</vt:lpstr>
      <vt:lpstr>Types of Sensor – Infra-red</vt:lpstr>
      <vt:lpstr>Calibration Tool Kit Essentials </vt:lpstr>
      <vt:lpstr>Calibration of MSR Infra-red &amp; Electrochemical Sensors</vt:lpstr>
      <vt:lpstr>Calibration of MSR Pellistor sensors</vt:lpstr>
      <vt:lpstr>Adjustment of AUSTECH Sensor System</vt:lpstr>
      <vt:lpstr>Calibration of AUSTECH Sensor System</vt:lpstr>
      <vt:lpstr>Calibration of AUSTECH Sensor System Continued…</vt:lpstr>
      <vt:lpstr>OLDHAM OLCT-10N Auto-Calibration</vt:lpstr>
      <vt:lpstr>OLDHAM OLCT-10N Auto Calibration – Cont.</vt:lpstr>
      <vt:lpstr>OLDHAM OLCT-10N Sensor Replacement</vt:lpstr>
      <vt:lpstr>Dynament MSR Sensor</vt:lpstr>
      <vt:lpstr>Dynament MSR Negative Suppression</vt:lpstr>
      <vt:lpstr>Dynament MSR Positive Suppression</vt:lpstr>
      <vt:lpstr>Dynament MSR Calibration</vt:lpstr>
      <vt:lpstr>Dynament MSR Calibration cont.</vt:lpstr>
      <vt:lpstr>Sensor Info</vt:lpstr>
      <vt:lpstr>MSR MC2 “Analog” Sensor Calibration</vt:lpstr>
      <vt:lpstr>MSR SC2 “Digital” Tool Operation</vt:lpstr>
      <vt:lpstr>MSR SC2 “Digital” Sensor Calibration</vt:lpstr>
      <vt:lpstr>MSR SC2 “Digital” Sensor Calibration cont.</vt:lpstr>
      <vt:lpstr>Sensitron Sensor Calibration (Tool Required)</vt:lpstr>
      <vt:lpstr>What is the difference between Digital and Analog?</vt:lpstr>
      <vt:lpstr>PG2 Topics Covered</vt:lpstr>
      <vt:lpstr>Common MSR Sensor System Error Codes</vt:lpstr>
      <vt:lpstr>SC2 &amp; MC2 Sensor Calibration</vt:lpstr>
      <vt:lpstr>SC2 &amp; MC2 Troubleshooting</vt:lpstr>
      <vt:lpstr>Common Nomenclature</vt:lpstr>
      <vt:lpstr>Types of Comms Native to PG2 SYSTEMS</vt:lpstr>
      <vt:lpstr>DGC-06 HLI Outputs available</vt:lpstr>
      <vt:lpstr>Easy Config Basic UI</vt:lpstr>
      <vt:lpstr>Measuring Parameters</vt:lpstr>
      <vt:lpstr>Relay Parameters</vt:lpstr>
      <vt:lpstr>System Parameters</vt:lpstr>
      <vt:lpstr>Logging setup</vt:lpstr>
      <vt:lpstr>Wiring Configurations for F-BUS</vt:lpstr>
      <vt:lpstr>Practical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 PG2 Training PolyGard 2 Ecosystem</dc:title>
  <dc:creator>Alvi Technologies Pty Ltd</dc:creator>
  <cp:lastModifiedBy>Sandeep Waghulde</cp:lastModifiedBy>
  <cp:revision>139</cp:revision>
  <cp:lastPrinted>2020-01-28T23:02:01Z</cp:lastPrinted>
  <dcterms:created xsi:type="dcterms:W3CDTF">2017-09-05T04:44:24Z</dcterms:created>
  <dcterms:modified xsi:type="dcterms:W3CDTF">2020-03-23T03:36:38Z</dcterms:modified>
</cp:coreProperties>
</file>