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Nuni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0c267fc96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0c267fc96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0881ccdf02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0881ccdf02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0881ccdf0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0881ccdf0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0881ccdf0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0881ccdf0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0c267fc9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0c267fc9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881ccdf0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0881ccdf0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0881ccdf0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0881ccdf0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881ccdf0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0881ccdf0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c267fc9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0c267fc9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0881ccdf0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0881ccdf0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881ccdf0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0881ccdf0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0c267fc96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0c267fc96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0881ccdf02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0881ccdf0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mojtaba142/20112018-salaries-for-san-francisc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mojtaba142/20112018-salaries-for-san-francisco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Relationship Id="rId8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0" y="1573200"/>
            <a:ext cx="8520600" cy="14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 sz="1800">
              <a:solidFill>
                <a:srgbClr val="20212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 sz="1800">
                <a:solidFill>
                  <a:srgbClr val="202124"/>
                </a:solidFill>
              </a:rPr>
              <a:t>Выпускная квалификационная работа на тему: “</a:t>
            </a:r>
            <a:r>
              <a:rPr b="1" i="1" lang="ru" sz="19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Анализ заработных плат сотрудников в Сан- Франциско (поиск инсайтов, составление рекомендаций стейкхолдерам)</a:t>
            </a:r>
            <a:r>
              <a:rPr b="1" lang="ru" sz="19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>
              <a:solidFill>
                <a:srgbClr val="202124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397525" y="2834125"/>
            <a:ext cx="5434800" cy="16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 sz="18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 sz="18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 sz="18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 sz="18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 sz="1800">
              <a:solidFill>
                <a:srgbClr val="202124"/>
              </a:solidFill>
            </a:endParaRPr>
          </a:p>
          <a:p>
            <a:pPr indent="0" lvl="0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4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Автор: Полякова Елена Владимировна</a:t>
            </a:r>
            <a:endParaRPr sz="64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64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курс DA-53</a:t>
            </a:r>
            <a:endParaRPr b="1" sz="6400">
              <a:solidFill>
                <a:srgbClr val="20212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t/>
            </a:r>
            <a:endParaRPr b="1" sz="195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2111650" y="541750"/>
            <a:ext cx="52821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202124"/>
                </a:solidFill>
              </a:rPr>
              <a:t>OOO “Нетология”</a:t>
            </a:r>
            <a:endParaRPr b="1" sz="1800">
              <a:solidFill>
                <a:srgbClr val="20212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202124"/>
                </a:solidFill>
              </a:rPr>
              <a:t> Курс “Аналитик данных”</a:t>
            </a:r>
            <a:endParaRPr/>
          </a:p>
        </p:txBody>
      </p:sp>
      <p:sp>
        <p:nvSpPr>
          <p:cNvPr id="131" name="Google Shape;131;p13"/>
          <p:cNvSpPr txBox="1"/>
          <p:nvPr/>
        </p:nvSpPr>
        <p:spPr>
          <a:xfrm>
            <a:off x="3578325" y="4473100"/>
            <a:ext cx="1858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2023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Наиболее востребованные </a:t>
            </a:r>
            <a:r>
              <a:rPr lang="ru" sz="14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специальности</a:t>
            </a:r>
            <a:r>
              <a:rPr lang="ru" sz="14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  </a:t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875" y="1426475"/>
            <a:ext cx="4358924" cy="317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819150" y="845600"/>
            <a:ext cx="75057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Карата корреляции между различными видами оплат</a:t>
            </a:r>
            <a:endParaRPr sz="2200"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200" y="1515050"/>
            <a:ext cx="4458426" cy="339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и рекомендации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819150" y="1472725"/>
            <a:ext cx="7505700" cy="29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Результатом этой работы можно считать аналитический отчет по датасету.  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Получены стандартные статистические характеристики данных по заработной плате,  медиана, изучено распределение данных, построены графики. Данные не имеют нормального распределения. Данные содержат небольшой процент очень высоких выплат. 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marR="64049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Составлен ТОП самых востребованных специальностей.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Получены специальности, у которых есть отрицательные выплаты. 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35714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ru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Составлена карта корреляции между величинами зарплаты. Поля BasePay, TotalPay, TotalPayBenefits коррелируют друг с другом, что очевидно так как поля TotalPay, TotalPayBenefits состоят из остальных полей, основную часть которых составляет BasePay, Премия тоже сильно коррелирует со значением BasePay, а поля OtherPay,  OvertimePay не коррелируют с другими и друг другом.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819150" y="845600"/>
            <a:ext cx="7505700" cy="5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Проверка гипотез.</a:t>
            </a:r>
            <a:endParaRPr sz="2200"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819150" y="1422500"/>
            <a:ext cx="7505700" cy="30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Была проверена  гипотеза,  что суммарно 10% самых высокооплачиваемых специалистов получают заработную плату выше всех остальных</a:t>
            </a:r>
            <a:r>
              <a:rPr lang="ru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Гипотеза оказалась неверна. В действительности 28 % самых высокооплачиваемых специалистов в сумме получают заработную плату  выше всех  остальных 72 %. 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marR="64049" rtl="0" algn="just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Получены списки самых высокооплачиваемых и самых низкооплачиваемых должностей. ТОП 10 самых высоких заработных плат на 415% выше средней по датасету.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Гипотеза о росте средних значений заработной платы по годам не подтвердилась. После и</a:t>
            </a:r>
            <a:r>
              <a:rPr lang="ru" sz="14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сследования средних значений заработных плат по  годам, м</a:t>
            </a:r>
            <a:r>
              <a:rPr lang="ru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ы увидели, что в 2014 году был спад (вероятно, повлиял кризис), потом пошел рост, в 2015 году заработные платы стали примерно как в 2013 и далее до 2018 шел рост.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750000" y="845600"/>
            <a:ext cx="7575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500"/>
              <a:t>Описание бизнес- задачи, </a:t>
            </a:r>
            <a:r>
              <a:rPr b="1" lang="ru" sz="2500"/>
              <a:t>стейкхолдеры</a:t>
            </a:r>
            <a:r>
              <a:rPr b="1" lang="ru" sz="2500"/>
              <a:t> и метрики</a:t>
            </a:r>
            <a:endParaRPr b="1" sz="2500"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886350"/>
            <a:ext cx="7505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212121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Задача: анализ данных по заработной плате государственных служащих Сан-Франциско с 2011 по 2018 год.</a:t>
            </a:r>
            <a:endParaRPr sz="1700">
              <a:solidFill>
                <a:srgbClr val="212121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Датасет взят из открытого источника:  </a:t>
            </a:r>
            <a:r>
              <a:rPr lang="ru" sz="17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Salaries for San Francisco Employee</a:t>
            </a:r>
            <a:r>
              <a:rPr lang="ru" sz="17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7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Стейкхолдеры: правительство, избиратели, партии, налогоплательщики</a:t>
            </a:r>
            <a:endParaRPr sz="17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Метрика: заработная плата сотрудников</a:t>
            </a:r>
            <a:endParaRPr sz="1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/>
              <a:t>Описание данных</a:t>
            </a:r>
            <a:endParaRPr sz="2500"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593275"/>
            <a:ext cx="7505700" cy="28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Датасет:  </a:t>
            </a:r>
            <a:r>
              <a:rPr lang="ru" sz="17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Salaries for San Francisco Employee</a:t>
            </a:r>
            <a:r>
              <a:rPr lang="ru" sz="17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700">
              <a:solidFill>
                <a:srgbClr val="21212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Этот набор данных содержит более 300 тысяч записей о заработной плате государственных служащих в Сан-Франциско с 2011 по 2018 год.</a:t>
            </a:r>
            <a:endParaRPr sz="17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5F636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Датасет содержит 9 полей: Имя сотрудника, Название должности, Год выплаты, и поля, </a:t>
            </a:r>
            <a:r>
              <a:rPr lang="ru" sz="1700">
                <a:solidFill>
                  <a:srgbClr val="5F636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содержащие</a:t>
            </a:r>
            <a:r>
              <a:rPr lang="ru" sz="1700">
                <a:solidFill>
                  <a:srgbClr val="5F636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разные виды выплат и итоговая заработная плата. </a:t>
            </a:r>
            <a:endParaRPr sz="1700">
              <a:solidFill>
                <a:srgbClr val="5F636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748825" y="644700"/>
            <a:ext cx="7505700" cy="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/>
              <a:t>Анализ данных</a:t>
            </a:r>
            <a:endParaRPr sz="2700"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4482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Датасет имеет </a:t>
            </a:r>
            <a:r>
              <a:rPr lang="ru"/>
              <a:t>хорошее</a:t>
            </a:r>
            <a:r>
              <a:rPr lang="ru"/>
              <a:t> </a:t>
            </a:r>
            <a:r>
              <a:rPr lang="ru"/>
              <a:t>наполнение, но данные по зарплате необходимо преобразовать в числовые значения , а нечисловые данные заполнить как неопределенные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850" y="2098400"/>
            <a:ext cx="4386625" cy="271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800"/>
              <a:t>Основные статистические характеристики датасета:</a:t>
            </a:r>
            <a:endParaRPr sz="1800"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25" y="1450700"/>
            <a:ext cx="8359402" cy="311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000575"/>
            <a:ext cx="7505700" cy="3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Посмотрим на то, как распределены разные типы выплат:</a:t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475" y="1432550"/>
            <a:ext cx="4995050" cy="296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/>
          <p:nvPr/>
        </p:nvSpPr>
        <p:spPr>
          <a:xfrm>
            <a:off x="6348425" y="1330575"/>
            <a:ext cx="2490600" cy="30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Можно ли считать выбросами большие значения?  Можно  них отказаться для 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расчета основных характеристик без потери качества исследования 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Однозначно, нет. 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Отрицательные значения выплат тоже нельзя считать выбросами и отказаться от них. Возможно, это штрафы., недоработки, компенсации за более ранние начисления.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728725" y="628875"/>
            <a:ext cx="7505700" cy="39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Распределения данных по разным типам выплат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25" y="1036450"/>
            <a:ext cx="2544037" cy="17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8400" y="1088375"/>
            <a:ext cx="2238375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5900" y="1180512"/>
            <a:ext cx="2600325" cy="147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4025" y="2745725"/>
            <a:ext cx="2683425" cy="160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27723" y="2653424"/>
            <a:ext cx="2389053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 rotWithShape="1">
          <a:blip r:embed="rId8">
            <a:alphaModFix/>
          </a:blip>
          <a:srcRect b="0" l="10520" r="-10519" t="0"/>
          <a:stretch/>
        </p:blipFill>
        <p:spPr>
          <a:xfrm>
            <a:off x="6041920" y="2627450"/>
            <a:ext cx="2290781" cy="170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819150" y="845600"/>
            <a:ext cx="7505700" cy="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ТОП самых высокооплачиваемых профессий</a:t>
            </a:r>
            <a:endParaRPr sz="1800"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712" y="1435600"/>
            <a:ext cx="4743938" cy="340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График заработных плат по годам</a:t>
            </a:r>
            <a:endParaRPr sz="2500"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850" y="1663150"/>
            <a:ext cx="4842400" cy="31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