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706FD9-8B20-4A33-A85A-4C7A2888E093}">
  <a:tblStyle styleId="{AE706FD9-8B20-4A33-A85A-4C7A2888E0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39207983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39207983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39207983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39207983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f7a2f007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f7a2f007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9f8d5ff3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9f8d5ff3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0806b65b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0806b65b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0806b65b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0806b65b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0806b65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0806b65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d893641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d893641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39207983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39207983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ro"/>
              <a:t>se citește valoarea lui a și se salvează în registrul eax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ro"/>
              <a:t>se incrementează registrul eax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ro"/>
              <a:t>se scrie valoarea lui eax în variabila 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39207983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39207983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d893641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d893641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39207983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39207983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39207983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39207983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f7a2f00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f7a2f00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d893641e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d893641e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ocw.cs.pub.ro/courses/so/laboratoare/laborator-08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60950" y="481250"/>
            <a:ext cx="8222100" cy="16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Laboratorul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Elemente de sincronizare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400" y="2347472"/>
            <a:ext cx="3957210" cy="2224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Sincronizarea a două thread-uri folosind bariera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425" y="117425"/>
            <a:ext cx="711915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572600" y="3218400"/>
            <a:ext cx="263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Bariera blocată, T0 e la barieră, se așteaptă T1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3253950" y="3218400"/>
            <a:ext cx="263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Bariera blocată, T1 ajunge la barieră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6012650" y="4072575"/>
            <a:ext cx="263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Bariera deblocată, thread-urile își continuă execuția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Funcții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128350" y="1919075"/>
            <a:ext cx="8885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crearea unei bariere: </a:t>
            </a:r>
            <a:r>
              <a:rPr lang="ro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pthread_barrier_init(pthread_barrier_t *barrier, const pthread_barrierattr_t *attr, unsigned count);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așteptarea thread-urilor la barieră: </a:t>
            </a:r>
            <a:r>
              <a:rPr lang="ro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int pthread_barrier_wait(pthread_barrier_t *barrier);</a:t>
            </a:r>
            <a:endParaRPr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distrugerea unei bariere: </a:t>
            </a:r>
            <a:r>
              <a:rPr lang="ro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pthread_barrier_destroy(pthread_barrier_t *barrier);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Folosire barieră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pthread_barrier_t barrier; // variabila globala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pthread_barrier_init(&amp;barrier, NULL, 2); // in main, inainte de pthread_create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void* f(void* arg) {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[...]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pthread_barrier_wait(&amp;barrier);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[...]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pthread_barrier_destroy(&amp;barrier); // in main, dupa pthread_join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3000"/>
              <a:t>Bad practice: închiderea și recrearea de threads</a:t>
            </a:r>
            <a:endParaRPr sz="3000"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este bad practice faptul atunci când facem join la thread-uri, ca apoi imediat să le creăm iar, deoarece în acest caz avem ineficiență datorită overhead-ului cauzat de omorârea și recrearea thread-urilor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în acest caz este de recomandat folosirea unei bariere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Înmulțirea matricelor - versiunea naivă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 (i = 0; i &lt; N; i++) {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for (j = 0; j &lt; N; j++) {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for (k = 0; k &lt; N; k++) {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c[i][j] += a[i][k] * b[k][j];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4572000" y="1919075"/>
            <a:ext cx="4100100" cy="2710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 (i = 0; i &lt; N; i++) {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for (j = 0; j &lt; N; j++) {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int sum = 0;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for (k = 0; k &lt; N; k++) {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sum += a[i][k] * b[k][j];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c[i][j] = sum;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Înmulțirea matricelor - Strassen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471900" y="1919075"/>
            <a:ext cx="8222100" cy="30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de paralelizat folosind 7 threads, câte un thread pentru fiecare matrice M </a:t>
            </a: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350" y="2332863"/>
            <a:ext cx="3105150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8300" y="2747925"/>
            <a:ext cx="28575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Întrebări (potențiale de interviu)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471900" y="1919075"/>
            <a:ext cx="8222100" cy="30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Cum se poate delimita o zonă critică?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Ce face o barieră?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Care este complexitatea înmulțirii a două matrice în paralel?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Ce poate cauza un comportament nedeterminist a unui program paralel?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Ce reprezintă un race condition?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Dați un exemplu de caz de race condition și cum se ajunge la race condition.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Cum putem implementa o barieră? (putem în două moduri: folosind semafoare și folosind variabile condiție)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Sincronizare - ce este și de ce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în programarea paralelă, există situații când thread-urile accesează niște resurse comune (partajate) simultan (de regulă prin operații de read-write)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situație exemplu: avem o variabilă globală </a:t>
            </a:r>
            <a:r>
              <a:rPr lang="ro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 = 0</a:t>
            </a:r>
            <a:r>
              <a:rPr lang="ro"/>
              <a:t> și două threads, care execută </a:t>
            </a:r>
            <a:r>
              <a:rPr lang="ro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+= 2</a:t>
            </a:r>
            <a:r>
              <a:rPr lang="ro"/>
              <a:t>; este de așteptat ca rezultatul final să fie </a:t>
            </a:r>
            <a:r>
              <a:rPr lang="ro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4</a:t>
            </a:r>
            <a:r>
              <a:rPr lang="ro"/>
              <a:t>, </a:t>
            </a:r>
            <a:r>
              <a:rPr b="1" lang="ro"/>
              <a:t>dar nu mereu este așa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Incrementarea a += 2, cu doi threads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2832150" y="3957375"/>
            <a:ext cx="33588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3000">
                <a:latin typeface="Roboto"/>
                <a:ea typeface="Roboto"/>
                <a:cs typeface="Roboto"/>
                <a:sym typeface="Roboto"/>
              </a:rPr>
              <a:t>a = 4 sau </a:t>
            </a:r>
            <a:r>
              <a:rPr lang="ro" sz="3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 = 2</a:t>
            </a:r>
            <a:endParaRPr sz="3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3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race condition</a:t>
            </a:r>
            <a:endParaRPr sz="3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95550" y="3630125"/>
            <a:ext cx="3249300" cy="8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Remember lab 1: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un thread are propria sa stivă, deci propriile registre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6107850" y="3707525"/>
            <a:ext cx="28170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Aici nu avem operații atomice (vom discuta despre ele la laboratorul 5)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3" name="Google Shape;83;p15"/>
          <p:cNvGraphicFramePr/>
          <p:nvPr/>
        </p:nvGraphicFramePr>
        <p:xfrm>
          <a:off x="1600200" y="1691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{AE706FD9-8B20-4A33-A85A-4C7A2888E093}</a:tableStyleId>
              </a:tblPr>
              <a:tblGrid>
                <a:gridCol w="2971800"/>
                <a:gridCol w="2971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o" sz="1100"/>
                        <a:t>T0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o" sz="1100"/>
                        <a:t>T1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load(a, eax0) -&gt; 0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load(a, eax1) -&gt; 0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eax0 = eax0 + 2 -&gt; 2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eax1 = eax1 + 2 -&gt; 2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write(a, eax0) -&gt; 2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write(a, eax1) -&gt; 2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84" name="Google Shape;84;p15"/>
          <p:cNvSpPr txBox="1"/>
          <p:nvPr/>
        </p:nvSpPr>
        <p:spPr>
          <a:xfrm>
            <a:off x="2892600" y="842025"/>
            <a:ext cx="33588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3000">
                <a:latin typeface="Roboto"/>
                <a:ea typeface="Roboto"/>
                <a:cs typeface="Roboto"/>
                <a:sym typeface="Roboto"/>
              </a:rPr>
              <a:t>a = 0 (inițial)</a:t>
            </a:r>
            <a:endParaRPr sz="3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Primitive de sincronizare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78975" y="1919075"/>
            <a:ext cx="8954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mutex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barieră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semafor (o să vorbim la laboratorul 4, există implementare de semafor în pthreads)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variabile condiție (detalii la ASC și la SO)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o"/>
              <a:t>Lectură suplimentară:</a:t>
            </a:r>
            <a:r>
              <a:rPr lang="ro"/>
              <a:t> </a:t>
            </a:r>
            <a:r>
              <a:rPr lang="ro" u="sng">
                <a:solidFill>
                  <a:schemeClr val="hlink"/>
                </a:solidFill>
                <a:hlinkClick r:id="rId3"/>
              </a:rPr>
              <a:t>https://ocw.cs.pub.ro/courses/so/laboratoare/laborator-08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Mutex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un mutex (mutual exclusion) este folosit pentru a </a:t>
            </a:r>
            <a:r>
              <a:rPr b="1" lang="ro"/>
              <a:t>delimita </a:t>
            </a:r>
            <a:r>
              <a:rPr lang="ro"/>
              <a:t>și pentru a </a:t>
            </a:r>
            <a:r>
              <a:rPr b="1" lang="ro"/>
              <a:t>proteja </a:t>
            </a:r>
            <a:r>
              <a:rPr lang="ro"/>
              <a:t>o zonă critică, unde au loc, de regulă, </a:t>
            </a:r>
            <a:r>
              <a:rPr b="1" lang="ro"/>
              <a:t>operații de citire și de scriere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un singur thread intră în zona critică (o rezervă pentru el - </a:t>
            </a:r>
            <a:r>
              <a:rPr b="1" lang="ro"/>
              <a:t>lock</a:t>
            </a:r>
            <a:r>
              <a:rPr lang="ro"/>
              <a:t>), unde se execută instrucțiuni, iar celelalte thread-uri </a:t>
            </a:r>
            <a:r>
              <a:rPr b="1" lang="ro"/>
              <a:t>așteaptă </a:t>
            </a:r>
            <a:r>
              <a:rPr lang="ro"/>
              <a:t>ca thread-ul curent să </a:t>
            </a:r>
            <a:r>
              <a:rPr b="1" lang="ro"/>
              <a:t>termine </a:t>
            </a:r>
            <a:r>
              <a:rPr lang="ro"/>
              <a:t>de executat instrucțiunile din zona critică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după ce thread-ul curent termină de executat instrucțiuni în zona critică, aceasta o eliberează (</a:t>
            </a:r>
            <a:r>
              <a:rPr b="1" lang="ro"/>
              <a:t>unlock</a:t>
            </a:r>
            <a:r>
              <a:rPr lang="ro"/>
              <a:t>) și următorul thread urmează </a:t>
            </a:r>
            <a:r>
              <a:rPr lang="ro"/>
              <a:t>aceiași</a:t>
            </a:r>
            <a:r>
              <a:rPr lang="ro"/>
              <a:t> pași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Execuția thread-urilor pe zone critice - mutex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50" y="141500"/>
            <a:ext cx="8220075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414625" y="3652775"/>
            <a:ext cx="16191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T0 face lock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2448350" y="3652775"/>
            <a:ext cx="19548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T0 e în zona critică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4817775" y="3652775"/>
            <a:ext cx="19548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T0 e în zona critică,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T1 așteaptă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6954500" y="3652775"/>
            <a:ext cx="19548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T0 iese din zona critică și face unlock,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T1 intră în zona critică și face lock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Funcții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57950" y="1919075"/>
            <a:ext cx="8826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crearea unui mutex: </a:t>
            </a:r>
            <a:r>
              <a:rPr lang="ro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pthread_mutex_init(pthread_mutex_t *mutex, const pthread_mutexattr_t *attr);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lock pe mutex: </a:t>
            </a:r>
            <a:r>
              <a:rPr lang="ro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pthread_mutex_lock(pthread_mutex_t *mutex);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unlock pe mutex: </a:t>
            </a:r>
            <a:r>
              <a:rPr lang="ro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pthread_mutex_unlock(pthread_mutex_t *mutex);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distrugerea unui mutex: </a:t>
            </a:r>
            <a:r>
              <a:rPr lang="ro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pthread_mutex_destroy(pthread_mutex_t *mutex);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Folosire mutex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pthread_mutex_t mutex; // variabila globala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pthread_mutex_init(&amp;mutex, NULL); // in main, inainte de </a:t>
            </a:r>
            <a:r>
              <a:rPr lang="ro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pthread_create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void* f(void* arg) {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pthread_mutex_lock(&amp;mutex);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[zona critica]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pthread_mutex_unlock(&amp;mutex);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pthread_mutex_destroy(&amp;mutex); // in main, dupa </a:t>
            </a:r>
            <a:r>
              <a:rPr lang="ro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pthread_join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Barieră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bariera este folosită atunci când dorim să sincronizăm thread-urile încât să ajungă (să se sincronizeze) în același punct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mai concret, ea asigură faptul că niciun thread, gestionat de barieră, nu trece mai departe de zona în care aceasta este amplasată decât atunci când toate thread-urile gestionate de barieră ajung în aceeași zonă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folosim bariera atunci când într-o zonă A de cod paralelizat (poate să fie și I/O, care este executat de un singur thread în blocul paralelizat) se produc date care trebuie folosite integral într-o zonă B paralelizată care vine imediat după zona 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