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Robot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d6b1462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d6b146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d6b146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d6b146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Interschimbarile dintr-o faza pot fi executate in paralel, dar fazele NU pot fi executate in paralel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d6b146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d6b146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ce? Trebuie sa fie gata prima faza, ca sa fie ok sa ne apucam de a doua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d6b146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d6b146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d6b1462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d6b1462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d6b1462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d6b1462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d6b146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d6b146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d6b1462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d6b1462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d893641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d893641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d6b1462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d6b1462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d89364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d89364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d6b146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d6b146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d6b1462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d6b1462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d6b1462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d6b1462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d6b1462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d6b146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d6b1462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4d6b1462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4d6b1462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4d6b1462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d6b1462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d6b146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d6b1462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d6b146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d89364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d89364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d6b1462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d6b1462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d6b146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d6b146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f8f80c7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f8f80c7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8f80c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8f80c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f8f80c7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f8f80c7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8f80c7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8f80c7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f8f80c7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f8f80c7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f8f80c7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f8f80c7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8f80c7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f8f80c7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8f80c7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8f80c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f8f80c7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f8f80c7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f8f80c7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f8f80c7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4d6b146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4d6b146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f8f80c7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f8f80c7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f8f80c7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f8f80c7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8f80c7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8f80c7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f8f80c7c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f8f80c7c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f8f80c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f8f80c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f8f80c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f8f80c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8f80c8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8f80c8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f8f80c8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f8f80c8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f8f80c7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f8f80c7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f8f80c7c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f8f80c7c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d6b146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d6b146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63332fd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63332fd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9c67baa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9c67baa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9c67baa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9c67baa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9c67ba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9c67ba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c67baa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c67baa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c67baa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c67baa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63332fd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63332fd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9c67baa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9c67ba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9c67baa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9c67baa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9c67baa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9c67baa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d6b146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d6b146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9c67baa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9c67baa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9c67baa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9c67baa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079569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079569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d6b146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d6b146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d6b146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d6b146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d6b146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d6b146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481250"/>
            <a:ext cx="8222100" cy="16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400"/>
              <a:t>Laboratorul 3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400"/>
              <a:t>Algoritmi paraleli de sortare </a:t>
            </a:r>
            <a:r>
              <a:rPr lang="ro" sz="3400"/>
              <a:t>și</a:t>
            </a:r>
            <a:r>
              <a:rPr lang="ro" sz="3400"/>
              <a:t> de căutare</a:t>
            </a:r>
            <a:endParaRPr sz="34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00" y="2347472"/>
            <a:ext cx="3957210" cy="222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Odd-Even Transposition Sort - mod de funcționare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833438"/>
            <a:ext cx="55816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Odd-Even Transposition Sort - mod de funcționare paralelă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959025"/>
            <a:ext cx="87249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Odd-Even Transposition Sort - probleme de sincronizare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186075"/>
            <a:ext cx="87439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113875" y="2813625"/>
            <a:ext cx="3405900" cy="6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Care este soluția la această problemă?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Odd-Even Transposition Sort - probleme de sincronizare - soluție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81325"/>
            <a:ext cx="74676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Odd-Even Transposition Sort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688" y="810925"/>
            <a:ext cx="522772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Odd-Even Transposition Sort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00" y="771450"/>
            <a:ext cx="521669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Odd-Even Transposition Sort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88" y="781325"/>
            <a:ext cx="520571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Paralelizare Odd-Even Transposition Sort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45525" y="1919075"/>
            <a:ext cx="8450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/>
              <a:t>Atenție</a:t>
            </a:r>
            <a:r>
              <a:rPr lang="ro"/>
              <a:t>: fiți atenți la indicele de start, mai exact cum îl folosiți în ambele faze ale algoritmului paralelizat, și la end (legat de faptul că ambele faze au for-ul </a:t>
            </a:r>
            <a:r>
              <a:rPr lang="ro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 N - 1</a:t>
            </a:r>
            <a:r>
              <a:rPr lang="ro"/>
              <a:t>, N fiind dimensiunea array-ului </a:t>
            </a:r>
            <a:r>
              <a:rPr lang="ro"/>
              <a:t>=&gt; </a:t>
            </a:r>
            <a:r>
              <a:rPr lang="ro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 &lt; min(end, N - 1)</a:t>
            </a:r>
            <a:r>
              <a:rPr lang="r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start impar =&gt; faza pară începe de la start + 1, faza impară de la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start par =&gt; faza pară începe de la start, faza impară de la start + 1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Row Column Sort (Snake Sort / Shear Sort)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Shear Sort este un algoritm de sortare, conceput special pentru sisteme multi-procesor.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Acest algoritm funcționează în două faze: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se sortează liniile matricei astfel încât randurile pare au valorile ordonate crescător, iar rândurile impare au valorile ordonate descrescător, ca să putem compara cel mai mare element de pe linia i cu cel mai mic de pe linia i + 1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se sortează coloanele crescător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Elementele sunt sortate în maxim </a:t>
            </a:r>
            <a:r>
              <a:rPr lang="ro">
                <a:highlight>
                  <a:srgbClr val="FFFFFF"/>
                </a:highlight>
              </a:rPr>
              <a:t>sup(log</a:t>
            </a:r>
            <a:r>
              <a:rPr baseline="-25000" lang="ro">
                <a:highlight>
                  <a:srgbClr val="FFFFFF"/>
                </a:highlight>
              </a:rPr>
              <a:t>2</a:t>
            </a:r>
            <a:r>
              <a:rPr lang="ro">
                <a:highlight>
                  <a:srgbClr val="FFFFFF"/>
                </a:highlight>
              </a:rPr>
              <a:t>N) + 1 faze, unde N = numărul de elemente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>
                <a:highlight>
                  <a:srgbClr val="FFFFFF"/>
                </a:highlight>
              </a:rPr>
              <a:t>Complexitatea: O(N * log</a:t>
            </a:r>
            <a:r>
              <a:rPr baseline="-25000" lang="ro">
                <a:highlight>
                  <a:srgbClr val="FFFFFF"/>
                </a:highlight>
              </a:rPr>
              <a:t>2</a:t>
            </a:r>
            <a:r>
              <a:rPr lang="ro">
                <a:highlight>
                  <a:srgbClr val="FFFFFF"/>
                </a:highlight>
              </a:rPr>
              <a:t>N)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Shear Sort - pseudocod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895775"/>
            <a:ext cx="64008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36500"/>
            <a:ext cx="4556700" cy="31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696350" y="1944850"/>
            <a:ext cx="2932200" cy="92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Complexitate temporală: O(</a:t>
            </a:r>
            <a:r>
              <a:rPr lang="ro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30000" lang="ro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), având maxim N parcurgeri ale șirului, cu dimensiune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configurație inițială - sortăm liniile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100138"/>
            <a:ext cx="33623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sortăm coloanele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247775"/>
            <a:ext cx="33623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sortăm liniile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1100138"/>
            <a:ext cx="24574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sortăm coloanele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247775"/>
            <a:ext cx="33623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sortăm liniile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1100138"/>
            <a:ext cx="24574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sortăm coloanele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247775"/>
            <a:ext cx="33623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gata - linii sortate, coloane sortate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825" y="1100138"/>
            <a:ext cx="24574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Rulare Shear Short - rezultatul final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830700"/>
            <a:ext cx="87058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Merge Sort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Merge Sort este un algoritm de sortare, bazat pe tehnica divide et impera, care este format din următorii pași: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se împarte șirul de N elemente de sortat în N șiruri de lungime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se aplica operația de interclasare („merge”) între câte două astfel de șiruri de lungime 1, rezultând N/2 șiruri sortate de lungime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se repetă pașii de mai sus realizând interclasări între șiruri din ce în ce mai mari, până se ajunge la un șir sortat de N elemente.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13" y="791200"/>
            <a:ext cx="6502533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6974250" y="1066200"/>
            <a:ext cx="20832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Complexitate temporală (N = P): O(N)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 - rulare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150" y="791200"/>
            <a:ext cx="448768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38" y="771450"/>
            <a:ext cx="5895228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75" y="791200"/>
            <a:ext cx="550123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13" y="731975"/>
            <a:ext cx="5297182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213" y="791200"/>
            <a:ext cx="522758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810925"/>
            <a:ext cx="5760010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88" y="712225"/>
            <a:ext cx="581602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50" y="761600"/>
            <a:ext cx="5572101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00" y="751700"/>
            <a:ext cx="502610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63" y="820825"/>
            <a:ext cx="632207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300" name="Google Shape;3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63" y="761575"/>
            <a:ext cx="6904881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 - rulare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38" y="731925"/>
            <a:ext cx="592742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</a:t>
            </a:r>
            <a:endParaRPr/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88" y="741825"/>
            <a:ext cx="709602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12" name="Google Shape;312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După cum știți de la primele două laboratoare, folosim formule pentru împărțirea unui array pe thread-uri (</a:t>
            </a:r>
            <a:r>
              <a:rPr b="1" lang="ro"/>
              <a:t>start</a:t>
            </a:r>
            <a:r>
              <a:rPr lang="ro"/>
              <a:t> și </a:t>
            </a:r>
            <a:r>
              <a:rPr b="1" lang="ro"/>
              <a:t>end</a:t>
            </a:r>
            <a:r>
              <a:rPr lang="ro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Refreshment: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ro" sz="1500">
                <a:latin typeface="Consolas"/>
                <a:ea typeface="Consolas"/>
                <a:cs typeface="Consolas"/>
                <a:sym typeface="Consolas"/>
              </a:rPr>
              <a:t>start_index = id * (double) n / 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ro" sz="1500">
                <a:latin typeface="Consolas"/>
                <a:ea typeface="Consolas"/>
                <a:cs typeface="Consolas"/>
                <a:sym typeface="Consolas"/>
              </a:rPr>
              <a:t>end_index = min(n, (id + 1) * (double) n / p)), unde id = id-ul thread-ului, n = dimensiunea array-ului, p = numărul de threads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Exemplu de indici pentru merge (N = 8, P = 4, dacă am aplica formulele obișnuite de start și de end):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1 - lungimea 1: (0, 2), (2, 4), (4, 6), (6,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2 - lungimea 2: (0, 2), (2, 4), (4, 6), (6,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3 - lungimea 4: (0, 2), (2, 4), (4, 6), (6, 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6012275" y="2635925"/>
            <a:ext cx="2389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GREȘIT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Teoretic, corect ar fi așa</a:t>
            </a:r>
            <a:r>
              <a:rPr lang="ro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1 - lungimea 1: (0, 2), (2, 4), (4, 6), (6,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2 - lungimea 2: (0, 4), (4,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3 - lungimea 4: (0, 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 trebui să avem o astfel de transformare (când avem width = 2):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(0, 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) -&gt; (0, </a:t>
            </a:r>
            <a:r>
              <a:rPr lang="ro">
                <a:solidFill>
                  <a:srgbClr val="1155CC"/>
                </a:solidFill>
              </a:rPr>
              <a:t>0</a:t>
            </a:r>
            <a:r>
              <a:rPr lang="r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, 4) -&gt; (</a:t>
            </a:r>
            <a:r>
              <a:rPr lang="ro">
                <a:solidFill>
                  <a:srgbClr val="0000FF"/>
                </a:solidFill>
              </a:rPr>
              <a:t>0</a:t>
            </a:r>
            <a:r>
              <a:rPr lang="ro"/>
              <a:t>,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(4, 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) -&gt; (4, 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, 8) -&gt; (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, 8)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 trebui să avem o astfel de transformare (când avem width = 2):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(0, 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) -&gt; (0, </a:t>
            </a:r>
            <a:r>
              <a:rPr lang="ro">
                <a:solidFill>
                  <a:srgbClr val="1155CC"/>
                </a:solidFill>
              </a:rPr>
              <a:t>0</a:t>
            </a:r>
            <a:r>
              <a:rPr lang="ro"/>
              <a:t>): (0 / (2 * 2)) * (2 * 2), </a:t>
            </a:r>
            <a:r>
              <a:rPr lang="ro"/>
              <a:t>(2 / (2 * 2)) * (2 *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, 4) -&gt; (</a:t>
            </a:r>
            <a:r>
              <a:rPr lang="ro">
                <a:solidFill>
                  <a:srgbClr val="0000FF"/>
                </a:solidFill>
              </a:rPr>
              <a:t>0</a:t>
            </a:r>
            <a:r>
              <a:rPr lang="ro"/>
              <a:t>, 4)</a:t>
            </a:r>
            <a:r>
              <a:rPr lang="ro"/>
              <a:t>: (2 / (2 * 2)) * (2 * 2), (4 / (2 * 2)) * (2 *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(4, 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) -&gt; (4, 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)</a:t>
            </a:r>
            <a:r>
              <a:rPr lang="ro"/>
              <a:t>: (4 / (2 * 2)) * (2 * 2), (6 / (2 * 2)) * (2 *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, 8) -&gt; (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, 8)</a:t>
            </a:r>
            <a:r>
              <a:rPr lang="ro"/>
              <a:t>: (6 / (2 * 2)) * (2 * 2), (8 / (2 * 2)) * (2 * 2)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43" name="Google Shape;343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 trebui să avem o astfel de transformare (când avem width = 2):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(0, 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) -&gt; (0, </a:t>
            </a:r>
            <a:r>
              <a:rPr lang="ro">
                <a:solidFill>
                  <a:srgbClr val="1155CC"/>
                </a:solidFill>
              </a:rPr>
              <a:t>0</a:t>
            </a:r>
            <a:r>
              <a:rPr lang="ro"/>
              <a:t>): (0 / 4) * 4, (2 / 4) *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, 4) -&gt; (</a:t>
            </a:r>
            <a:r>
              <a:rPr lang="ro">
                <a:solidFill>
                  <a:srgbClr val="0000FF"/>
                </a:solidFill>
              </a:rPr>
              <a:t>0</a:t>
            </a:r>
            <a:r>
              <a:rPr lang="ro"/>
              <a:t>, 4): (2 / 4) * 4, (4 / 4) *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(4, 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) -&gt; (4, 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): (4 / 4) * 4, (6 / 4) *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, 8) -&gt; (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, 8): (6 / 4) * 4, (8 / 4) * 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49" name="Google Shape;349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 trebui să avem o astfel de transformare (când avem width = 2):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(0, 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) -&gt; (0, </a:t>
            </a:r>
            <a:r>
              <a:rPr lang="ro">
                <a:solidFill>
                  <a:srgbClr val="1155CC"/>
                </a:solidFill>
              </a:rPr>
              <a:t>0</a:t>
            </a:r>
            <a:r>
              <a:rPr lang="ro"/>
              <a:t>): 0 * 4, 0 * 4 = (0,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2</a:t>
            </a:r>
            <a:r>
              <a:rPr lang="ro"/>
              <a:t>, 4) -&gt; (</a:t>
            </a:r>
            <a:r>
              <a:rPr lang="ro">
                <a:solidFill>
                  <a:srgbClr val="0000FF"/>
                </a:solidFill>
              </a:rPr>
              <a:t>0</a:t>
            </a:r>
            <a:r>
              <a:rPr lang="ro"/>
              <a:t>, 4): 0 * 4, 1 * 4 = (0,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(4, 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) -&gt; (4, 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): 1 * 4, 1 * 4 = (4,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(</a:t>
            </a:r>
            <a:r>
              <a:rPr lang="ro">
                <a:solidFill>
                  <a:srgbClr val="0000FF"/>
                </a:solidFill>
              </a:rPr>
              <a:t>6</a:t>
            </a:r>
            <a:r>
              <a:rPr lang="ro"/>
              <a:t>, 8) -&gt; (</a:t>
            </a:r>
            <a:r>
              <a:rPr lang="ro">
                <a:solidFill>
                  <a:srgbClr val="0000FF"/>
                </a:solidFill>
              </a:rPr>
              <a:t>4</a:t>
            </a:r>
            <a:r>
              <a:rPr lang="ro"/>
              <a:t>, 8): 1 * 4, 2 * 4 = (4, 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/>
              <a:t>	</a:t>
            </a:r>
            <a:r>
              <a:rPr b="1" lang="ro">
                <a:solidFill>
                  <a:srgbClr val="000000"/>
                </a:solidFill>
              </a:rPr>
              <a:t>Formula: (x / (width * 2)) * (width * 2)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probleme</a:t>
            </a:r>
            <a:endParaRPr/>
          </a:p>
        </p:txBody>
      </p:sp>
      <p:sp>
        <p:nvSpPr>
          <p:cNvPr id="355" name="Google Shape;355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Exemplu de indici pentru merge  </a:t>
            </a:r>
            <a:r>
              <a:rPr lang="ro"/>
              <a:t>(N = 8, P = 4, dacă am aplicăm formula de pe slide-ul anterior):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1 - lungimea 1: </a:t>
            </a:r>
            <a:r>
              <a:rPr lang="ro">
                <a:solidFill>
                  <a:srgbClr val="93C47D"/>
                </a:solidFill>
              </a:rPr>
              <a:t>(0, 2)</a:t>
            </a:r>
            <a:r>
              <a:rPr lang="ro"/>
              <a:t>, </a:t>
            </a:r>
            <a:r>
              <a:rPr lang="ro">
                <a:solidFill>
                  <a:srgbClr val="93C47D"/>
                </a:solidFill>
              </a:rPr>
              <a:t>(2, 4)</a:t>
            </a:r>
            <a:r>
              <a:rPr lang="ro"/>
              <a:t>, </a:t>
            </a:r>
            <a:r>
              <a:rPr lang="ro">
                <a:solidFill>
                  <a:srgbClr val="93C47D"/>
                </a:solidFill>
              </a:rPr>
              <a:t>(4, 6)</a:t>
            </a:r>
            <a:r>
              <a:rPr lang="ro"/>
              <a:t>, </a:t>
            </a:r>
            <a:r>
              <a:rPr lang="ro">
                <a:solidFill>
                  <a:srgbClr val="93C47D"/>
                </a:solidFill>
              </a:rPr>
              <a:t>(6, 8)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2 - lungimea 2: </a:t>
            </a:r>
            <a:r>
              <a:rPr lang="ro">
                <a:solidFill>
                  <a:srgbClr val="CC0000"/>
                </a:solidFill>
              </a:rPr>
              <a:t>(0, 0)</a:t>
            </a:r>
            <a:r>
              <a:rPr lang="ro"/>
              <a:t>, </a:t>
            </a:r>
            <a:r>
              <a:rPr lang="ro">
                <a:solidFill>
                  <a:srgbClr val="93C47D"/>
                </a:solidFill>
              </a:rPr>
              <a:t>(0, 4)</a:t>
            </a:r>
            <a:r>
              <a:rPr lang="ro"/>
              <a:t>, </a:t>
            </a:r>
            <a:r>
              <a:rPr lang="ro">
                <a:solidFill>
                  <a:srgbClr val="CC0000"/>
                </a:solidFill>
              </a:rPr>
              <a:t>(4, 4)</a:t>
            </a:r>
            <a:r>
              <a:rPr lang="ro"/>
              <a:t>, </a:t>
            </a:r>
            <a:r>
              <a:rPr lang="ro">
                <a:solidFill>
                  <a:srgbClr val="93C47D"/>
                </a:solidFill>
              </a:rPr>
              <a:t>(4, 8)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nivelul 3 - lungimea 4: </a:t>
            </a:r>
            <a:r>
              <a:rPr lang="ro">
                <a:solidFill>
                  <a:srgbClr val="CC0000"/>
                </a:solidFill>
              </a:rPr>
              <a:t>(0, 0), (0, 0), (0, 0)</a:t>
            </a:r>
            <a:r>
              <a:rPr lang="ro"/>
              <a:t>, </a:t>
            </a:r>
            <a:r>
              <a:rPr lang="ro">
                <a:solidFill>
                  <a:srgbClr val="93C47D"/>
                </a:solidFill>
              </a:rPr>
              <a:t>(0, 8)</a:t>
            </a:r>
            <a:endParaRPr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Vom avea thread-uri care nu vor face nimic!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0"/>
          <p:cNvSpPr txBox="1"/>
          <p:nvPr/>
        </p:nvSpPr>
        <p:spPr>
          <a:xfrm>
            <a:off x="6012275" y="2635925"/>
            <a:ext cx="2389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CORECT</a:t>
            </a:r>
            <a:endParaRPr sz="3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Merge Sort - împărțirea corectă</a:t>
            </a:r>
            <a:endParaRPr/>
          </a:p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Formula corectă de calcul (folosind trunchieri - împărțiri de integers):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ro" sz="1600">
                <a:latin typeface="Consolas"/>
                <a:ea typeface="Consolas"/>
                <a:cs typeface="Consolas"/>
                <a:sym typeface="Consolas"/>
              </a:rPr>
              <a:t>start_index = id * (double) n / 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ro" sz="1600">
                <a:latin typeface="Consolas"/>
                <a:ea typeface="Consolas"/>
                <a:cs typeface="Consolas"/>
                <a:sym typeface="Consolas"/>
              </a:rPr>
              <a:t>end_index = (id + 1) * (double) n / p), unde id = id-ul thread-ului, n = dimensiunea array-ului, p = numărul de threads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ro" sz="1600">
                <a:latin typeface="Consolas"/>
                <a:ea typeface="Consolas"/>
                <a:cs typeface="Consolas"/>
                <a:sym typeface="Consolas"/>
              </a:rPr>
              <a:t>start_local = (start_index / (2 * width)) * (2 * width)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ro" sz="1600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ro" sz="1600">
                <a:latin typeface="Consolas"/>
                <a:ea typeface="Consolas"/>
                <a:cs typeface="Consolas"/>
                <a:sym typeface="Consolas"/>
              </a:rPr>
              <a:t>_local = min(n, (end_index / (2 * width)) * (2 * width)), unde width e lungimea subarray-ului din nivelul curent de recursivitate la merge (2 * width = lungimea subaray-ului următor rezultat din merge)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 - rulare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13" y="761575"/>
            <a:ext cx="448768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Binary Search</a:t>
            </a:r>
            <a:endParaRPr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Căutarea binară este un algoritm de tip divide et impera, folosit pentru căutarea a unei valori în cadrul unei colecții sortate.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În versiunea serială, colecția este împărțită în două secvențe, care la rândul lor sunt împărțite în două subsecvențe, până când obținem secvențe de 1-2 elemente.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Se calculează poziție mijlocie din cadrul colecției: </a:t>
            </a:r>
            <a:r>
              <a:rPr lang="ro" sz="1500">
                <a:latin typeface="Consolas"/>
                <a:ea typeface="Consolas"/>
                <a:cs typeface="Consolas"/>
                <a:sym typeface="Consolas"/>
              </a:rPr>
              <a:t>mid = start + (end - start) / 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Aici avem 3 cazuri: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>
                <a:latin typeface="Consolas"/>
                <a:ea typeface="Consolas"/>
                <a:cs typeface="Consolas"/>
                <a:sym typeface="Consolas"/>
              </a:rPr>
              <a:t>x &lt; arr[mid]</a:t>
            </a:r>
            <a:r>
              <a:rPr lang="ro" sz="1500"/>
              <a:t> - se continuă căutarea în partea stângă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>
                <a:latin typeface="Consolas"/>
                <a:ea typeface="Consolas"/>
                <a:cs typeface="Consolas"/>
                <a:sym typeface="Consolas"/>
              </a:rPr>
              <a:t>x &gt; arr[mid]</a:t>
            </a:r>
            <a:r>
              <a:rPr lang="ro" sz="1500"/>
              <a:t> - </a:t>
            </a:r>
            <a:r>
              <a:rPr lang="ro" sz="1500"/>
              <a:t>se continuă căutarea în partea dreaptă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>
                <a:latin typeface="Consolas"/>
                <a:ea typeface="Consolas"/>
                <a:cs typeface="Consolas"/>
                <a:sym typeface="Consolas"/>
              </a:rPr>
              <a:t>x == arr[mid]</a:t>
            </a:r>
            <a:r>
              <a:rPr lang="ro" sz="1500"/>
              <a:t> - s-a găsit elementul (dacă nu s-a găsit deloc, atunci se întoarce -1)</a:t>
            </a:r>
            <a:endParaRPr sz="1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Binary Search</a:t>
            </a:r>
            <a:endParaRPr/>
          </a:p>
        </p:txBody>
      </p:sp>
      <p:pic>
        <p:nvPicPr>
          <p:cNvPr id="374" name="Google Shape;3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12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Binary Search</a:t>
            </a:r>
            <a:endParaRPr/>
          </a:p>
        </p:txBody>
      </p:sp>
      <p:pic>
        <p:nvPicPr>
          <p:cNvPr id="380" name="Google Shape;3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99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Binary Search</a:t>
            </a:r>
            <a:endParaRPr/>
          </a:p>
        </p:txBody>
      </p:sp>
      <p:pic>
        <p:nvPicPr>
          <p:cNvPr id="386" name="Google Shape;3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3" cy="39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Binary Search</a:t>
            </a:r>
            <a:endParaRPr/>
          </a:p>
        </p:txBody>
      </p:sp>
      <p:pic>
        <p:nvPicPr>
          <p:cNvPr id="392" name="Google Shape;3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3" cy="3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Binary Search</a:t>
            </a:r>
            <a:endParaRPr/>
          </a:p>
        </p:txBody>
      </p:sp>
      <p:pic>
        <p:nvPicPr>
          <p:cNvPr id="398" name="Google Shape;3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5" y="761575"/>
            <a:ext cx="840995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Binary Search</a:t>
            </a:r>
            <a:endParaRPr/>
          </a:p>
        </p:txBody>
      </p:sp>
      <p:sp>
        <p:nvSpPr>
          <p:cNvPr id="404" name="Google Shape;404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La căutarea binară paralelă, avem N thread-uri și împărțim colecția în N secvențe, un thread cu secvența 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 thread verifică dacă valoarea căutată se află în secvența 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Dacă da, anunță celelalte thread-uri că valoarea căutată se află în secvența sa, în care toate thread-urile vor continua căutarea, această secvență fiind împărțită în N subsecvențe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Spre deosebire de versiunea serială, aici verificăm dacă valoarea căutată este pe poziția start sau pe poziția end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Binary Search</a:t>
            </a:r>
            <a:endParaRPr/>
          </a:p>
        </p:txBody>
      </p:sp>
      <p:pic>
        <p:nvPicPr>
          <p:cNvPr id="410" name="Google Shape;41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12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Binary Search</a:t>
            </a:r>
            <a:endParaRPr/>
          </a:p>
        </p:txBody>
      </p:sp>
      <p:pic>
        <p:nvPicPr>
          <p:cNvPr id="416" name="Google Shape;41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41366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Binary Search</a:t>
            </a:r>
            <a:endParaRPr/>
          </a:p>
        </p:txBody>
      </p:sp>
      <p:pic>
        <p:nvPicPr>
          <p:cNvPr id="422" name="Google Shape;4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63" y="771450"/>
            <a:ext cx="778218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 - rulare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25" y="741825"/>
            <a:ext cx="464796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Binary Search</a:t>
            </a:r>
            <a:endParaRPr/>
          </a:p>
        </p:txBody>
      </p:sp>
      <p:pic>
        <p:nvPicPr>
          <p:cNvPr id="428" name="Google Shape;42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13" y="771450"/>
            <a:ext cx="805466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Parallel Binary Search</a:t>
            </a:r>
            <a:endParaRPr/>
          </a:p>
        </p:txBody>
      </p:sp>
      <p:pic>
        <p:nvPicPr>
          <p:cNvPr id="434" name="Google Shape;4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00" y="771450"/>
            <a:ext cx="750160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Întrebări</a:t>
            </a:r>
            <a:endParaRPr/>
          </a:p>
        </p:txBody>
      </p:sp>
      <p:sp>
        <p:nvSpPr>
          <p:cNvPr id="440" name="Google Shape;440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Ce complexitate are Odd Even Transposition Sort pentru n=p (unde n este numărul de elemente de sortat și p este numărul de thread-uri)?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 - tentativă de paralelizare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63" y="952500"/>
            <a:ext cx="59721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 Sort - tentativă de paralelizare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63" y="771450"/>
            <a:ext cx="5853365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</a:t>
            </a:r>
            <a:r>
              <a:rPr lang="ro"/>
              <a:t>dd-Even Transposition Sort - Bubble Sort paralelizat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57550"/>
            <a:ext cx="384562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482050" y="1757650"/>
            <a:ext cx="44622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Această versiune paralelizată de Bubble Sort funcționează în două faze: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faza pară - elementele de pe pozițiile </a:t>
            </a:r>
            <a:r>
              <a:rPr b="1" lang="ro">
                <a:latin typeface="Roboto"/>
                <a:ea typeface="Roboto"/>
                <a:cs typeface="Roboto"/>
                <a:sym typeface="Roboto"/>
              </a:rPr>
              <a:t>pare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 sunt comparate cu vecinii de pe poziția următoare (i cu i + 1) și eventual interschimbate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faza impară - ea începe după terminarea fazei impare. Elementele de pe pozițiile </a:t>
            </a:r>
            <a:r>
              <a:rPr b="1" lang="ro">
                <a:latin typeface="Roboto"/>
                <a:ea typeface="Roboto"/>
                <a:cs typeface="Roboto"/>
                <a:sym typeface="Roboto"/>
              </a:rPr>
              <a:t>impare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 sunt comparate cu vecinii de pe poziția următoare (i cu i + 1) și eventual interschimbate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Complexitate temporală: O(</a:t>
            </a:r>
            <a:r>
              <a:rPr lang="ro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30000" lang="ro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 / P), P = numărul de thread-uri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