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34" Type="http://schemas.openxmlformats.org/officeDocument/2006/relationships/customXml" Target="../customXml/item1.xml"/><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Roboto-boldItalic.fntdata"/><Relationship Id="rId12" Type="http://schemas.openxmlformats.org/officeDocument/2006/relationships/slide" Target="slides/slide7.xml"/><Relationship Id="rId17" Type="http://schemas.openxmlformats.org/officeDocument/2006/relationships/slide" Target="slides/slide1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Roboto-italic.fntdata"/><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customXml" Target="../customXml/item3.xml"/><Relationship Id="rId31" Type="http://schemas.openxmlformats.org/officeDocument/2006/relationships/font" Target="fonts/Roboto-bold.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font" Target="fonts/Roboto-regular.fntdata"/><Relationship Id="rId14" Type="http://schemas.openxmlformats.org/officeDocument/2006/relationships/slide" Target="slides/slide9.xml"/><Relationship Id="rId35" Type="http://schemas.openxmlformats.org/officeDocument/2006/relationships/customXml" Target="../customXml/item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0a2e812e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0a2e812e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9f3ca4287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9f3ca4287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f3ca4287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f3ca4287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f3ca428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f3ca428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f3ca4287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f3ca4287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f3ca4287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f3ca4287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9f3ca4287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9f3ca4287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f3ca4287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f3ca4287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f3ca4287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f3ca4287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6a9a67d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6a9a67d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f38228e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f38228e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f3ca4287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f3ca4287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9f3ca428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9f3ca428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6ea269d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6ea269d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bbe004c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bbe004c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0758b38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0758b38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0a2e812e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0a2e812e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0a2e812e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0a2e812e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6a9a67d1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6a9a67d1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a87a6e19d9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a87a6e19d9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f3ca428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f3ca428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f3ca428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f3ca428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f3ca428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f3ca428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zone.com/articles/top-15-java-multithreading-concurrency-interview-q" TargetMode="External"/><Relationship Id="rId4" Type="http://schemas.openxmlformats.org/officeDocument/2006/relationships/hyperlink" Target="https://www.indeed.com/career-advice/interviewing/multithreading-interview-questions" TargetMode="External"/><Relationship Id="rId5" Type="http://schemas.openxmlformats.org/officeDocument/2006/relationships/hyperlink" Target="https://javarevisited.blogspot.com/2014/07/top-50-java-multithreading-interview-questions-answer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st.github.com/florinrm/88456ac74b5722409b07ecfdc40b38b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st.github.com/florinrm/eda49c9732701410e69abc3dda1b6d44" TargetMode="External"/><Relationship Id="rId4" Type="http://schemas.openxmlformats.org/officeDocument/2006/relationships/hyperlink" Target="https://gist.github.com/florinrm/23a4c2eb7de7ae1412beee9090f3d68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60950" y="481250"/>
            <a:ext cx="8222100" cy="162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o"/>
              <a:t>Laboratorul 4 </a:t>
            </a:r>
            <a:endParaRPr/>
          </a:p>
          <a:p>
            <a:pPr indent="0" lvl="0" marL="0" rtl="0" algn="ctr">
              <a:spcBef>
                <a:spcPts val="0"/>
              </a:spcBef>
              <a:spcAft>
                <a:spcPts val="0"/>
              </a:spcAft>
              <a:buNone/>
            </a:pPr>
            <a:r>
              <a:rPr lang="ro"/>
              <a:t>Multithreading în Java</a:t>
            </a:r>
            <a:endParaRPr/>
          </a:p>
        </p:txBody>
      </p:sp>
      <p:pic>
        <p:nvPicPr>
          <p:cNvPr id="68" name="Google Shape;68;p13"/>
          <p:cNvPicPr preferRelativeResize="0"/>
          <p:nvPr/>
        </p:nvPicPr>
        <p:blipFill>
          <a:blip r:embed="rId3">
            <a:alphaModFix/>
          </a:blip>
          <a:stretch>
            <a:fillRect/>
          </a:stretch>
        </p:blipFill>
        <p:spPr>
          <a:xfrm>
            <a:off x="2593400" y="2347472"/>
            <a:ext cx="3957210" cy="22246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synchronized</a:t>
            </a:r>
            <a:endParaRPr/>
          </a:p>
        </p:txBody>
      </p:sp>
      <p:sp>
        <p:nvSpPr>
          <p:cNvPr id="122" name="Google Shape;122;p22"/>
          <p:cNvSpPr txBox="1"/>
          <p:nvPr>
            <p:ph idx="1" type="body"/>
          </p:nvPr>
        </p:nvSpPr>
        <p:spPr>
          <a:xfrm>
            <a:off x="471900" y="1919075"/>
            <a:ext cx="8222100" cy="286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ro" sz="1700"/>
              <a:t>Keyword-ul synchronized marchează o zonă critică în Java (acesta reprezintă un mutex), mai concret metode și blocuri de cod.</a:t>
            </a:r>
            <a:endParaRPr sz="1700"/>
          </a:p>
          <a:p>
            <a:pPr indent="-336550" lvl="0" marL="457200" rtl="0" algn="l">
              <a:spcBef>
                <a:spcPts val="0"/>
              </a:spcBef>
              <a:spcAft>
                <a:spcPts val="0"/>
              </a:spcAft>
              <a:buSzPts val="1700"/>
              <a:buChar char="●"/>
            </a:pPr>
            <a:r>
              <a:rPr lang="ro" sz="1700"/>
              <a:t>Când să execute cod synchronized, thread-ul va folosi un monitor (un lock), pentru a rezerva zona critică în care execută instrucțiuni</a:t>
            </a:r>
            <a:endParaRPr sz="1700"/>
          </a:p>
          <a:p>
            <a:pPr indent="-336550" lvl="0" marL="457200" rtl="0" algn="l">
              <a:spcBef>
                <a:spcPts val="0"/>
              </a:spcBef>
              <a:spcAft>
                <a:spcPts val="0"/>
              </a:spcAft>
              <a:buSzPts val="1700"/>
              <a:buChar char="●"/>
            </a:pPr>
            <a:r>
              <a:rPr lang="ro" sz="1700"/>
              <a:t>Putem avea:</a:t>
            </a:r>
            <a:endParaRPr sz="1700"/>
          </a:p>
          <a:p>
            <a:pPr indent="-311150" lvl="1" marL="914400" rtl="0" algn="l">
              <a:spcBef>
                <a:spcPts val="0"/>
              </a:spcBef>
              <a:spcAft>
                <a:spcPts val="0"/>
              </a:spcAft>
              <a:buSzPts val="1300"/>
              <a:buChar char="○"/>
            </a:pPr>
            <a:r>
              <a:rPr lang="ro" sz="1300"/>
              <a:t>metode sincronizate</a:t>
            </a:r>
            <a:endParaRPr sz="1300"/>
          </a:p>
          <a:p>
            <a:pPr indent="-311150" lvl="1" marL="914400" rtl="0" algn="l">
              <a:spcBef>
                <a:spcPts val="0"/>
              </a:spcBef>
              <a:spcAft>
                <a:spcPts val="0"/>
              </a:spcAft>
              <a:buSzPts val="1300"/>
              <a:buChar char="○"/>
            </a:pPr>
            <a:r>
              <a:rPr lang="ro" sz="1300"/>
              <a:t>blocuri de cod sincronizate</a:t>
            </a:r>
            <a:endParaRPr sz="1700"/>
          </a:p>
          <a:p>
            <a:pPr indent="-336550" lvl="0" marL="457200" rtl="0" algn="l">
              <a:spcBef>
                <a:spcPts val="0"/>
              </a:spcBef>
              <a:spcAft>
                <a:spcPts val="0"/>
              </a:spcAft>
              <a:buSzPts val="1700"/>
              <a:buChar char="●"/>
            </a:pPr>
            <a:r>
              <a:rPr b="1" lang="ro" sz="1700">
                <a:solidFill>
                  <a:srgbClr val="BF9000"/>
                </a:solidFill>
              </a:rPr>
              <a:t>Important</a:t>
            </a:r>
            <a:r>
              <a:rPr lang="ro" sz="1700"/>
              <a:t>: Metodele și blocurile de cod synchronized din Java sunt reentrante. Dacă un thread a obținut monitorul unui obiect, atunci el va putea intra în orice alt bloc și metodă sincronizate ce sunt asociate cu acel obiect (implicit cu acel monitor).</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Metode sincronizate</a:t>
            </a:r>
            <a:endParaRPr/>
          </a:p>
        </p:txBody>
      </p:sp>
      <p:sp>
        <p:nvSpPr>
          <p:cNvPr id="128" name="Google Shape;128;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400">
                <a:latin typeface="Consolas"/>
                <a:ea typeface="Consolas"/>
                <a:cs typeface="Consolas"/>
                <a:sym typeface="Consolas"/>
              </a:rPr>
              <a:t>public</a:t>
            </a:r>
            <a:r>
              <a:rPr lang="ro" sz="1400">
                <a:latin typeface="Consolas"/>
                <a:ea typeface="Consolas"/>
                <a:cs typeface="Consolas"/>
                <a:sym typeface="Consolas"/>
              </a:rPr>
              <a:t> synchronized </a:t>
            </a:r>
            <a:r>
              <a:rPr lang="ro" sz="1400">
                <a:latin typeface="Consolas"/>
                <a:ea typeface="Consolas"/>
                <a:cs typeface="Consolas"/>
                <a:sym typeface="Consolas"/>
              </a:rPr>
              <a:t>T get(int index) {</a:t>
            </a:r>
            <a:endParaRPr sz="1400">
              <a:latin typeface="Consolas"/>
              <a:ea typeface="Consolas"/>
              <a:cs typeface="Consolas"/>
              <a:sym typeface="Consolas"/>
            </a:endParaRPr>
          </a:p>
          <a:p>
            <a:pPr indent="0" lvl="0" marL="0" rtl="0" algn="l">
              <a:spcBef>
                <a:spcPts val="1600"/>
              </a:spcBef>
              <a:spcAft>
                <a:spcPts val="0"/>
              </a:spcAft>
              <a:buNone/>
            </a:pPr>
            <a:r>
              <a:rPr lang="ro" sz="1400">
                <a:latin typeface="Consolas"/>
                <a:ea typeface="Consolas"/>
                <a:cs typeface="Consolas"/>
                <a:sym typeface="Consolas"/>
              </a:rPr>
              <a:t>        if (index &lt; content.length) {</a:t>
            </a:r>
            <a:endParaRPr sz="1400">
              <a:latin typeface="Consolas"/>
              <a:ea typeface="Consolas"/>
              <a:cs typeface="Consolas"/>
              <a:sym typeface="Consolas"/>
            </a:endParaRPr>
          </a:p>
          <a:p>
            <a:pPr indent="0" lvl="0" marL="0" rtl="0" algn="l">
              <a:spcBef>
                <a:spcPts val="1600"/>
              </a:spcBef>
              <a:spcAft>
                <a:spcPts val="0"/>
              </a:spcAft>
              <a:buNone/>
            </a:pPr>
            <a:r>
              <a:rPr lang="ro" sz="1400">
                <a:latin typeface="Consolas"/>
                <a:ea typeface="Consolas"/>
                <a:cs typeface="Consolas"/>
                <a:sym typeface="Consolas"/>
              </a:rPr>
              <a:t>            return content[index];</a:t>
            </a:r>
            <a:endParaRPr sz="1400">
              <a:latin typeface="Consolas"/>
              <a:ea typeface="Consolas"/>
              <a:cs typeface="Consolas"/>
              <a:sym typeface="Consolas"/>
            </a:endParaRPr>
          </a:p>
          <a:p>
            <a:pPr indent="0" lvl="0" marL="0" rtl="0" algn="l">
              <a:spcBef>
                <a:spcPts val="1600"/>
              </a:spcBef>
              <a:spcAft>
                <a:spcPts val="0"/>
              </a:spcAft>
              <a:buNone/>
            </a:pPr>
            <a:r>
              <a:rPr lang="ro"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1600"/>
              </a:spcBef>
              <a:spcAft>
                <a:spcPts val="0"/>
              </a:spcAft>
              <a:buNone/>
            </a:pPr>
            <a:r>
              <a:rPr lang="ro" sz="1400">
                <a:latin typeface="Consolas"/>
                <a:ea typeface="Consolas"/>
                <a:cs typeface="Consolas"/>
                <a:sym typeface="Consolas"/>
              </a:rPr>
              <a:t>        throw new IndexOutOfBoundsException(index + " is out of bounds for MyConcurrentArray of size " + content.length);</a:t>
            </a:r>
            <a:endParaRPr sz="1400">
              <a:latin typeface="Consolas"/>
              <a:ea typeface="Consolas"/>
              <a:cs typeface="Consolas"/>
              <a:sym typeface="Consolas"/>
            </a:endParaRPr>
          </a:p>
          <a:p>
            <a:pPr indent="0" lvl="0" marL="0" rtl="0" algn="l">
              <a:spcBef>
                <a:spcPts val="1600"/>
              </a:spcBef>
              <a:spcAft>
                <a:spcPts val="0"/>
              </a:spcAft>
              <a:buNone/>
            </a:pPr>
            <a:r>
              <a:rPr lang="ro" sz="1400">
                <a:latin typeface="Consolas"/>
                <a:ea typeface="Consolas"/>
                <a:cs typeface="Consolas"/>
                <a:sym typeface="Consolas"/>
              </a:rPr>
              <a:t>}</a:t>
            </a:r>
            <a:endParaRPr sz="1400">
              <a:latin typeface="Consolas"/>
              <a:ea typeface="Consolas"/>
              <a:cs typeface="Consolas"/>
              <a:sym typeface="Consolas"/>
            </a:endParaRPr>
          </a:p>
          <a:p>
            <a:pPr indent="0" lvl="0" marL="0" rtl="0" algn="l">
              <a:spcBef>
                <a:spcPts val="1600"/>
              </a:spcBef>
              <a:spcAft>
                <a:spcPts val="1600"/>
              </a:spcAft>
              <a:buNone/>
            </a:pPr>
            <a:r>
              <a:t/>
            </a:r>
            <a:endParaRPr sz="160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Metode sincronizate</a:t>
            </a:r>
            <a:endParaRPr/>
          </a:p>
        </p:txBody>
      </p:sp>
      <p:sp>
        <p:nvSpPr>
          <p:cNvPr id="134" name="Google Shape;134;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Când un thread va apela metoda sincronizată get(), acesta va trebui să obțină monitorul (lock-ul) pentru a putea executa metoda respectivă.</a:t>
            </a:r>
            <a:endParaRPr/>
          </a:p>
          <a:p>
            <a:pPr indent="-342900" lvl="0" marL="457200" rtl="0" algn="l">
              <a:spcBef>
                <a:spcPts val="0"/>
              </a:spcBef>
              <a:spcAft>
                <a:spcPts val="0"/>
              </a:spcAft>
              <a:buSzPts val="1800"/>
              <a:buChar char="●"/>
            </a:pPr>
            <a:r>
              <a:rPr lang="ro"/>
              <a:t>Dacă monitorul este liber, thread-ul va executa metoda.</a:t>
            </a:r>
            <a:endParaRPr/>
          </a:p>
          <a:p>
            <a:pPr indent="-342900" lvl="0" marL="457200" rtl="0" algn="l">
              <a:spcBef>
                <a:spcPts val="0"/>
              </a:spcBef>
              <a:spcAft>
                <a:spcPts val="0"/>
              </a:spcAft>
              <a:buSzPts val="1800"/>
              <a:buChar char="●"/>
            </a:pPr>
            <a:r>
              <a:rPr lang="ro"/>
              <a:t>Altfel, dacă monitorul e folosit de alt thread, thread-ul curent va aștepta până când monitorul (lock-ul) va fi eliberat.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Blocuri sincronizate</a:t>
            </a:r>
            <a:endParaRPr/>
          </a:p>
        </p:txBody>
      </p:sp>
      <p:sp>
        <p:nvSpPr>
          <p:cNvPr id="140" name="Google Shape;140;p25"/>
          <p:cNvSpPr txBox="1"/>
          <p:nvPr>
            <p:ph idx="1" type="body"/>
          </p:nvPr>
        </p:nvSpPr>
        <p:spPr>
          <a:xfrm>
            <a:off x="78975" y="1806650"/>
            <a:ext cx="8993700" cy="28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000">
                <a:latin typeface="Consolas"/>
                <a:ea typeface="Consolas"/>
                <a:cs typeface="Consolas"/>
                <a:sym typeface="Consolas"/>
              </a:rPr>
              <a:t>public void set(int index, T newT) {</a:t>
            </a:r>
            <a:endParaRPr sz="1000">
              <a:latin typeface="Consolas"/>
              <a:ea typeface="Consolas"/>
              <a:cs typeface="Consolas"/>
              <a:sym typeface="Consolas"/>
            </a:endParaRPr>
          </a:p>
          <a:p>
            <a:pPr indent="0" lvl="0" marL="0" rtl="0" algn="l">
              <a:spcBef>
                <a:spcPts val="1600"/>
              </a:spcBef>
              <a:spcAft>
                <a:spcPts val="0"/>
              </a:spcAft>
              <a:buNone/>
            </a:pPr>
            <a:r>
              <a:rPr lang="ro" sz="1000">
                <a:latin typeface="Consolas"/>
                <a:ea typeface="Consolas"/>
                <a:cs typeface="Consolas"/>
                <a:sym typeface="Consolas"/>
              </a:rPr>
              <a:t>        //Bloc de cod sincronizat ce folosește instanța curentă (this) pe post de zăvor.</a:t>
            </a:r>
            <a:endParaRPr sz="1000">
              <a:latin typeface="Consolas"/>
              <a:ea typeface="Consolas"/>
              <a:cs typeface="Consolas"/>
              <a:sym typeface="Consolas"/>
            </a:endParaRPr>
          </a:p>
          <a:p>
            <a:pPr indent="0" lvl="0" marL="0" rtl="0" algn="l">
              <a:spcBef>
                <a:spcPts val="1600"/>
              </a:spcBef>
              <a:spcAft>
                <a:spcPts val="0"/>
              </a:spcAft>
              <a:buNone/>
            </a:pPr>
            <a:r>
              <a:rPr lang="ro" sz="1000">
                <a:latin typeface="Consolas"/>
                <a:ea typeface="Consolas"/>
                <a:cs typeface="Consolas"/>
                <a:sym typeface="Consolas"/>
              </a:rPr>
              <a:t>        synchronized(this) {</a:t>
            </a:r>
            <a:endParaRPr sz="1000">
              <a:latin typeface="Consolas"/>
              <a:ea typeface="Consolas"/>
              <a:cs typeface="Consolas"/>
              <a:sym typeface="Consolas"/>
            </a:endParaRPr>
          </a:p>
          <a:p>
            <a:pPr indent="0" lvl="0" marL="0" rtl="0" algn="l">
              <a:spcBef>
                <a:spcPts val="1600"/>
              </a:spcBef>
              <a:spcAft>
                <a:spcPts val="0"/>
              </a:spcAft>
              <a:buNone/>
            </a:pPr>
            <a:r>
              <a:rPr lang="ro" sz="1000">
                <a:latin typeface="Consolas"/>
                <a:ea typeface="Consolas"/>
                <a:cs typeface="Consolas"/>
                <a:sym typeface="Consolas"/>
              </a:rPr>
              <a:t>            if (index &lt; content.length) {</a:t>
            </a:r>
            <a:endParaRPr sz="1000">
              <a:latin typeface="Consolas"/>
              <a:ea typeface="Consolas"/>
              <a:cs typeface="Consolas"/>
              <a:sym typeface="Consolas"/>
            </a:endParaRPr>
          </a:p>
          <a:p>
            <a:pPr indent="0" lvl="0" marL="0" rtl="0" algn="l">
              <a:spcBef>
                <a:spcPts val="1600"/>
              </a:spcBef>
              <a:spcAft>
                <a:spcPts val="0"/>
              </a:spcAft>
              <a:buNone/>
            </a:pPr>
            <a:r>
              <a:rPr lang="ro" sz="1000">
                <a:latin typeface="Consolas"/>
                <a:ea typeface="Consolas"/>
                <a:cs typeface="Consolas"/>
                <a:sym typeface="Consolas"/>
              </a:rPr>
              <a:t>                content[index] = newT;</a:t>
            </a:r>
            <a:endParaRPr sz="1000">
              <a:latin typeface="Consolas"/>
              <a:ea typeface="Consolas"/>
              <a:cs typeface="Consolas"/>
              <a:sym typeface="Consolas"/>
            </a:endParaRPr>
          </a:p>
          <a:p>
            <a:pPr indent="0" lvl="0" marL="0" rtl="0" algn="l">
              <a:spcBef>
                <a:spcPts val="1600"/>
              </a:spcBef>
              <a:spcAft>
                <a:spcPts val="0"/>
              </a:spcAft>
              <a:buNone/>
            </a:pPr>
            <a:r>
              <a:rPr lang="ro"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1600"/>
              </a:spcBef>
              <a:spcAft>
                <a:spcPts val="0"/>
              </a:spcAft>
              <a:buNone/>
            </a:pPr>
            <a:r>
              <a:rPr lang="ro" sz="1000">
                <a:latin typeface="Consolas"/>
                <a:ea typeface="Consolas"/>
                <a:cs typeface="Consolas"/>
                <a:sym typeface="Consolas"/>
              </a:rPr>
              <a:t>            throw new IndexOutOfBoundsException(index + " is out of bounds for MyConcurrentArray of size " + content.length);</a:t>
            </a:r>
            <a:endParaRPr sz="1000">
              <a:latin typeface="Consolas"/>
              <a:ea typeface="Consolas"/>
              <a:cs typeface="Consolas"/>
              <a:sym typeface="Consolas"/>
            </a:endParaRPr>
          </a:p>
          <a:p>
            <a:pPr indent="0" lvl="0" marL="0" rtl="0" algn="l">
              <a:spcBef>
                <a:spcPts val="1600"/>
              </a:spcBef>
              <a:spcAft>
                <a:spcPts val="0"/>
              </a:spcAft>
              <a:buNone/>
            </a:pPr>
            <a:r>
              <a:rPr lang="ro"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1600"/>
              </a:spcBef>
              <a:spcAft>
                <a:spcPts val="0"/>
              </a:spcAft>
              <a:buNone/>
            </a:pPr>
            <a:r>
              <a:rPr lang="ro" sz="1000">
                <a:latin typeface="Consolas"/>
                <a:ea typeface="Consolas"/>
                <a:cs typeface="Consolas"/>
                <a:sym typeface="Consolas"/>
              </a:rPr>
              <a:t>    }</a:t>
            </a:r>
            <a:endParaRPr sz="1000">
              <a:latin typeface="Consolas"/>
              <a:ea typeface="Consolas"/>
              <a:cs typeface="Consolas"/>
              <a:sym typeface="Consolas"/>
            </a:endParaRPr>
          </a:p>
          <a:p>
            <a:pPr indent="0" lvl="0" marL="0" rtl="0" algn="l">
              <a:spcBef>
                <a:spcPts val="1600"/>
              </a:spcBef>
              <a:spcAft>
                <a:spcPts val="1600"/>
              </a:spcAft>
              <a:buNone/>
            </a:pPr>
            <a:r>
              <a:t/>
            </a:r>
            <a:endParaRPr sz="10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Blocuri sincronizate</a:t>
            </a:r>
            <a:endParaRPr/>
          </a:p>
        </p:txBody>
      </p:sp>
      <p:sp>
        <p:nvSpPr>
          <p:cNvPr id="146" name="Google Shape;146;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În cadrul metodei set(), avem o zonă de cod sincronizată.</a:t>
            </a:r>
            <a:endParaRPr/>
          </a:p>
          <a:p>
            <a:pPr indent="0" lvl="0" marL="0" rtl="0" algn="l">
              <a:spcBef>
                <a:spcPts val="1600"/>
              </a:spcBef>
              <a:spcAft>
                <a:spcPts val="1600"/>
              </a:spcAft>
              <a:buNone/>
            </a:pPr>
            <a:r>
              <a:rPr lang="ro"/>
              <a:t>În acest caz, folosim instanța curentă a clasei (this) drept zăvor / lock pentru accesul în zona critică</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Sincronizare cod static</a:t>
            </a:r>
            <a:endParaRPr/>
          </a:p>
        </p:txBody>
      </p:sp>
      <p:sp>
        <p:nvSpPr>
          <p:cNvPr id="152" name="Google Shape;152;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latin typeface="Consolas"/>
                <a:ea typeface="Consolas"/>
                <a:cs typeface="Consolas"/>
                <a:sym typeface="Consolas"/>
              </a:rPr>
              <a:t>private static int numberOfInstances = 0;</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public static synchronized int getNumberOfInstances(){</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        return numberOfInstances;</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a:t>
            </a:r>
            <a:endParaRPr>
              <a:latin typeface="Consolas"/>
              <a:ea typeface="Consolas"/>
              <a:cs typeface="Consolas"/>
              <a:sym typeface="Consolas"/>
            </a:endParaRPr>
          </a:p>
          <a:p>
            <a:pPr indent="0" lvl="0" marL="0" rtl="0" algn="l">
              <a:spcBef>
                <a:spcPts val="1600"/>
              </a:spcBef>
              <a:spcAft>
                <a:spcPts val="1600"/>
              </a:spcAft>
              <a:buNone/>
            </a:pPr>
            <a:r>
              <a:t/>
            </a:r>
            <a:endParaRPr>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Sincronizare cod static</a:t>
            </a:r>
            <a:endParaRPr/>
          </a:p>
        </p:txBody>
      </p:sp>
      <p:sp>
        <p:nvSpPr>
          <p:cNvPr id="158" name="Google Shape;158;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600">
                <a:latin typeface="Consolas"/>
                <a:ea typeface="Consolas"/>
                <a:cs typeface="Consolas"/>
                <a:sym typeface="Consolas"/>
              </a:rPr>
              <a:t>public MyConcurrentArray() { </a:t>
            </a:r>
            <a:endParaRPr sz="1600">
              <a:latin typeface="Consolas"/>
              <a:ea typeface="Consolas"/>
              <a:cs typeface="Consolas"/>
              <a:sym typeface="Consolas"/>
            </a:endParaRPr>
          </a:p>
          <a:p>
            <a:pPr indent="0" lvl="0" marL="0" rtl="0" algn="l">
              <a:spcBef>
                <a:spcPts val="1600"/>
              </a:spcBef>
              <a:spcAft>
                <a:spcPts val="0"/>
              </a:spcAft>
              <a:buNone/>
            </a:pPr>
            <a:r>
              <a:rPr lang="ro" sz="1600">
                <a:latin typeface="Consolas"/>
                <a:ea typeface="Consolas"/>
                <a:cs typeface="Consolas"/>
                <a:sym typeface="Consolas"/>
              </a:rPr>
              <a:t>        synchronized(MyConcurrentArray.class) {</a:t>
            </a:r>
            <a:endParaRPr sz="1600">
              <a:latin typeface="Consolas"/>
              <a:ea typeface="Consolas"/>
              <a:cs typeface="Consolas"/>
              <a:sym typeface="Consolas"/>
            </a:endParaRPr>
          </a:p>
          <a:p>
            <a:pPr indent="0" lvl="0" marL="0" rtl="0" algn="l">
              <a:spcBef>
                <a:spcPts val="1600"/>
              </a:spcBef>
              <a:spcAft>
                <a:spcPts val="0"/>
              </a:spcAft>
              <a:buNone/>
            </a:pPr>
            <a:r>
              <a:rPr lang="ro" sz="1600">
                <a:latin typeface="Consolas"/>
                <a:ea typeface="Consolas"/>
                <a:cs typeface="Consolas"/>
                <a:sym typeface="Consolas"/>
              </a:rPr>
              <a:t>            ++numberOfInstances;</a:t>
            </a:r>
            <a:endParaRPr sz="1600">
              <a:latin typeface="Consolas"/>
              <a:ea typeface="Consolas"/>
              <a:cs typeface="Consolas"/>
              <a:sym typeface="Consolas"/>
            </a:endParaRPr>
          </a:p>
          <a:p>
            <a:pPr indent="0" lvl="0" marL="0" rtl="0" algn="l">
              <a:spcBef>
                <a:spcPts val="1600"/>
              </a:spcBef>
              <a:spcAft>
                <a:spcPts val="0"/>
              </a:spcAft>
              <a:buNone/>
            </a:pPr>
            <a:r>
              <a:rPr lang="ro"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1600"/>
              </a:spcBef>
              <a:spcAft>
                <a:spcPts val="0"/>
              </a:spcAft>
              <a:buNone/>
            </a:pPr>
            <a:r>
              <a:rPr lang="ro"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1600"/>
              </a:spcBef>
              <a:spcAft>
                <a:spcPts val="1600"/>
              </a:spcAft>
              <a:buNone/>
            </a:pPr>
            <a:r>
              <a:t/>
            </a:r>
            <a:endParaRPr sz="16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Sincronizare cod static</a:t>
            </a:r>
            <a:endParaRPr/>
          </a:p>
        </p:txBody>
      </p:sp>
      <p:sp>
        <p:nvSpPr>
          <p:cNvPr id="164" name="Google Shape;164;p2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o"/>
              <a:t>Când sincronizăm cod static (metode statice, câmpuri statice), monitorul / lock-ul folosit este unul asociat clasei (</a:t>
            </a:r>
            <a:r>
              <a:rPr lang="ro"/>
              <a:t>MyConcurrentArray</a:t>
            </a:r>
            <a:r>
              <a:rPr lang="ro"/>
              <a:t>.class), nu asociat instanței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Concluzie - cum folosim synchronized</a:t>
            </a:r>
            <a:endParaRPr/>
          </a:p>
        </p:txBody>
      </p:sp>
      <p:sp>
        <p:nvSpPr>
          <p:cNvPr id="170" name="Google Shape;170;p3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synchronized pe un obiect → se folosește monitor lock-ul acelui obiect</a:t>
            </a:r>
            <a:endParaRPr/>
          </a:p>
          <a:p>
            <a:pPr indent="-342900" lvl="0" marL="457200" rtl="0" algn="l">
              <a:spcBef>
                <a:spcPts val="0"/>
              </a:spcBef>
              <a:spcAft>
                <a:spcPts val="0"/>
              </a:spcAft>
              <a:buSzPts val="1800"/>
              <a:buChar char="●"/>
            </a:pPr>
            <a:r>
              <a:rPr lang="ro"/>
              <a:t>synchronized pe o functie ne-statică → se folosește monitor lock-ul obiectului de care aparține funcția</a:t>
            </a:r>
            <a:endParaRPr/>
          </a:p>
          <a:p>
            <a:pPr indent="-342900" lvl="0" marL="457200" rtl="0" algn="l">
              <a:spcBef>
                <a:spcPts val="0"/>
              </a:spcBef>
              <a:spcAft>
                <a:spcPts val="0"/>
              </a:spcAft>
              <a:buSzPts val="1800"/>
              <a:buChar char="●"/>
            </a:pPr>
            <a:r>
              <a:rPr lang="ro"/>
              <a:t>synchronized pe o clasă → se folosește monitor lock-ul clasei (se face locking pe orice instanță a clasei respective)</a:t>
            </a:r>
            <a:endParaRPr/>
          </a:p>
          <a:p>
            <a:pPr indent="-342900" lvl="0" marL="457200" rtl="0" algn="l">
              <a:spcBef>
                <a:spcPts val="0"/>
              </a:spcBef>
              <a:spcAft>
                <a:spcPts val="0"/>
              </a:spcAft>
              <a:buSzPts val="1800"/>
              <a:buChar char="●"/>
            </a:pPr>
            <a:r>
              <a:rPr lang="ro"/>
              <a:t>synchronized pe o funcție statică → se folosește monitor lock-ul clasei de care aparține funcția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CyclicBarrier</a:t>
            </a:r>
            <a:endParaRPr/>
          </a:p>
        </p:txBody>
      </p:sp>
      <p:sp>
        <p:nvSpPr>
          <p:cNvPr id="176" name="Google Shape;176;p3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Bariera ciclică este un tip de barieră folosit în structuri iterative (mai precis în structuri repetitive de tip for și while), prin care thread-urile de resincronizează la fiecare iterație, astfel o barieră ciclică este una reutilizabilă (precum cea din pthreads).</a:t>
            </a:r>
            <a:endParaRPr/>
          </a:p>
          <a:p>
            <a:pPr indent="-342900" lvl="0" marL="457200" rtl="0" algn="l">
              <a:spcBef>
                <a:spcPts val="0"/>
              </a:spcBef>
              <a:spcAft>
                <a:spcPts val="0"/>
              </a:spcAft>
              <a:buSzPts val="1800"/>
              <a:buChar char="●"/>
            </a:pPr>
            <a:r>
              <a:rPr lang="ro"/>
              <a:t>În Java, mecanismul de barieră reutilizabilă este reprezentat de CyclicBarrier.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Multithreading în Java</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Mecanismul de multithreading este deja implementat în Java, astfel nu este nevoie să importăm o libr… bibliotecă, ca în C/C++ (</a:t>
            </a:r>
            <a:r>
              <a:rPr lang="ro">
                <a:latin typeface="Consolas"/>
                <a:ea typeface="Consolas"/>
                <a:cs typeface="Consolas"/>
                <a:sym typeface="Consolas"/>
              </a:rPr>
              <a:t>pthreads.h</a:t>
            </a:r>
            <a:r>
              <a:rPr lang="ro"/>
              <a:t>)</a:t>
            </a:r>
            <a:endParaRPr/>
          </a:p>
          <a:p>
            <a:pPr indent="-342900" lvl="0" marL="457200" rtl="0" algn="l">
              <a:spcBef>
                <a:spcPts val="0"/>
              </a:spcBef>
              <a:spcAft>
                <a:spcPts val="0"/>
              </a:spcAft>
              <a:buSzPts val="1800"/>
              <a:buChar char="●"/>
            </a:pPr>
            <a:r>
              <a:rPr lang="ro"/>
              <a:t>În Java, putem implementa funcționalitățile thread-urilor (adică să implementăm funcția executată de threads) în două moduri:</a:t>
            </a:r>
            <a:endParaRPr/>
          </a:p>
          <a:p>
            <a:pPr indent="-317500" lvl="1" marL="914400" rtl="0" algn="l">
              <a:spcBef>
                <a:spcPts val="0"/>
              </a:spcBef>
              <a:spcAft>
                <a:spcPts val="0"/>
              </a:spcAft>
              <a:buSzPts val="1400"/>
              <a:buChar char="○"/>
            </a:pPr>
            <a:r>
              <a:rPr lang="ro"/>
              <a:t>implementarea interfeței Runnable, cu implementarea metodei run()</a:t>
            </a:r>
            <a:endParaRPr/>
          </a:p>
          <a:p>
            <a:pPr indent="-317500" lvl="1" marL="914400" rtl="0" algn="l">
              <a:spcBef>
                <a:spcPts val="0"/>
              </a:spcBef>
              <a:spcAft>
                <a:spcPts val="0"/>
              </a:spcAft>
              <a:buSzPts val="1400"/>
              <a:buChar char="○"/>
            </a:pPr>
            <a:r>
              <a:rPr lang="ro"/>
              <a:t>extinderea clasei Thread și suprascrierea metodei run() (notă: clasa Thread implementează interfața Runnable)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CyclicBarrier</a:t>
            </a:r>
            <a:endParaRPr/>
          </a:p>
        </p:txBody>
      </p:sp>
      <p:sp>
        <p:nvSpPr>
          <p:cNvPr id="182" name="Google Shape;182;p3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200">
                <a:latin typeface="Consolas"/>
                <a:ea typeface="Consolas"/>
                <a:cs typeface="Consolas"/>
                <a:sym typeface="Consolas"/>
              </a:rPr>
              <a:t>CyclicBarrier barrier = new CyclicBarrier(NUMBER_OF_THREADS); // in main</a:t>
            </a:r>
            <a:endParaRPr sz="1200">
              <a:latin typeface="Consolas"/>
              <a:ea typeface="Consolas"/>
              <a:cs typeface="Consolas"/>
              <a:sym typeface="Consolas"/>
            </a:endParaRPr>
          </a:p>
          <a:p>
            <a:pPr indent="0" lvl="0" marL="0" rtl="0" algn="l">
              <a:spcBef>
                <a:spcPts val="1600"/>
              </a:spcBef>
              <a:spcAft>
                <a:spcPts val="0"/>
              </a:spcAft>
              <a:buNone/>
            </a:pPr>
            <a:r>
              <a:rPr lang="ro" sz="1200">
                <a:latin typeface="Consolas"/>
                <a:ea typeface="Consolas"/>
                <a:cs typeface="Consolas"/>
                <a:sym typeface="Consolas"/>
              </a:rPr>
              <a:t>// in run()</a:t>
            </a:r>
            <a:endParaRPr sz="1200">
              <a:latin typeface="Consolas"/>
              <a:ea typeface="Consolas"/>
              <a:cs typeface="Consolas"/>
              <a:sym typeface="Consolas"/>
            </a:endParaRPr>
          </a:p>
          <a:p>
            <a:pPr indent="0" lvl="0" marL="0" rtl="0" algn="l">
              <a:spcBef>
                <a:spcPts val="1600"/>
              </a:spcBef>
              <a:spcAft>
                <a:spcPts val="0"/>
              </a:spcAft>
              <a:buNone/>
            </a:pPr>
            <a:r>
              <a:rPr lang="ro" sz="1200">
                <a:latin typeface="Consolas"/>
                <a:ea typeface="Consolas"/>
                <a:cs typeface="Consolas"/>
                <a:sym typeface="Consolas"/>
              </a:rPr>
              <a:t>try {</a:t>
            </a:r>
            <a:endParaRPr sz="1200">
              <a:latin typeface="Consolas"/>
              <a:ea typeface="Consolas"/>
              <a:cs typeface="Consolas"/>
              <a:sym typeface="Consolas"/>
            </a:endParaRPr>
          </a:p>
          <a:p>
            <a:pPr indent="457200" lvl="0" marL="0" rtl="0" algn="l">
              <a:spcBef>
                <a:spcPts val="1600"/>
              </a:spcBef>
              <a:spcAft>
                <a:spcPts val="0"/>
              </a:spcAft>
              <a:buNone/>
            </a:pPr>
            <a:r>
              <a:rPr lang="ro" sz="1200">
                <a:latin typeface="Consolas"/>
                <a:ea typeface="Consolas"/>
                <a:cs typeface="Consolas"/>
                <a:sym typeface="Consolas"/>
              </a:rPr>
              <a:t>barrier.await();</a:t>
            </a:r>
            <a:endParaRPr sz="1200">
              <a:latin typeface="Consolas"/>
              <a:ea typeface="Consolas"/>
              <a:cs typeface="Consolas"/>
              <a:sym typeface="Consolas"/>
            </a:endParaRPr>
          </a:p>
          <a:p>
            <a:pPr indent="0" lvl="0" marL="0" rtl="0" algn="l">
              <a:spcBef>
                <a:spcPts val="1600"/>
              </a:spcBef>
              <a:spcAft>
                <a:spcPts val="0"/>
              </a:spcAft>
              <a:buNone/>
            </a:pPr>
            <a:r>
              <a:rPr lang="ro" sz="1200">
                <a:latin typeface="Consolas"/>
                <a:ea typeface="Consolas"/>
                <a:cs typeface="Consolas"/>
                <a:sym typeface="Consolas"/>
              </a:rPr>
              <a:t>     // cod</a:t>
            </a:r>
            <a:endParaRPr sz="1200">
              <a:latin typeface="Consolas"/>
              <a:ea typeface="Consolas"/>
              <a:cs typeface="Consolas"/>
              <a:sym typeface="Consolas"/>
            </a:endParaRPr>
          </a:p>
          <a:p>
            <a:pPr indent="0" lvl="0" marL="0" rtl="0" algn="l">
              <a:spcBef>
                <a:spcPts val="1600"/>
              </a:spcBef>
              <a:spcAft>
                <a:spcPts val="0"/>
              </a:spcAft>
              <a:buNone/>
            </a:pPr>
            <a:r>
              <a:rPr lang="ro" sz="1200">
                <a:latin typeface="Consolas"/>
                <a:ea typeface="Consolas"/>
                <a:cs typeface="Consolas"/>
                <a:sym typeface="Consolas"/>
              </a:rPr>
              <a:t>} catch (BrokenBarrierException | InterruptedException e) {</a:t>
            </a:r>
            <a:endParaRPr sz="1200">
              <a:latin typeface="Consolas"/>
              <a:ea typeface="Consolas"/>
              <a:cs typeface="Consolas"/>
              <a:sym typeface="Consolas"/>
            </a:endParaRPr>
          </a:p>
          <a:p>
            <a:pPr indent="457200" lvl="0" marL="0" rtl="0" algn="l">
              <a:spcBef>
                <a:spcPts val="1600"/>
              </a:spcBef>
              <a:spcAft>
                <a:spcPts val="0"/>
              </a:spcAft>
              <a:buNone/>
            </a:pPr>
            <a:r>
              <a:rPr lang="ro" sz="1200">
                <a:latin typeface="Consolas"/>
                <a:ea typeface="Consolas"/>
                <a:cs typeface="Consolas"/>
                <a:sym typeface="Consolas"/>
              </a:rPr>
              <a:t>e.printStackTrace();</a:t>
            </a:r>
            <a:endParaRPr sz="1200">
              <a:latin typeface="Consolas"/>
              <a:ea typeface="Consolas"/>
              <a:cs typeface="Consolas"/>
              <a:sym typeface="Consolas"/>
            </a:endParaRPr>
          </a:p>
          <a:p>
            <a:pPr indent="0" lvl="0" marL="0" rtl="0" algn="l">
              <a:spcBef>
                <a:spcPts val="1600"/>
              </a:spcBef>
              <a:spcAft>
                <a:spcPts val="0"/>
              </a:spcAft>
              <a:buNone/>
            </a:pPr>
            <a:r>
              <a:rPr lang="ro" sz="1200">
                <a:latin typeface="Consolas"/>
                <a:ea typeface="Consolas"/>
                <a:cs typeface="Consolas"/>
                <a:sym typeface="Consolas"/>
              </a:rPr>
              <a:t>}</a:t>
            </a:r>
            <a:endParaRPr sz="1200">
              <a:latin typeface="Consolas"/>
              <a:ea typeface="Consolas"/>
              <a:cs typeface="Consolas"/>
              <a:sym typeface="Consolas"/>
            </a:endParaRPr>
          </a:p>
          <a:p>
            <a:pPr indent="0" lvl="0" marL="0" rtl="0" algn="l">
              <a:spcBef>
                <a:spcPts val="1600"/>
              </a:spcBef>
              <a:spcAft>
                <a:spcPts val="1600"/>
              </a:spcAft>
              <a:buNone/>
            </a:pPr>
            <a:r>
              <a:t/>
            </a:r>
            <a:endParaRPr sz="12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volatile</a:t>
            </a:r>
            <a:endParaRPr/>
          </a:p>
        </p:txBody>
      </p:sp>
      <p:sp>
        <p:nvSpPr>
          <p:cNvPr id="188" name="Google Shape;188;p3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solidFill>
                  <a:srgbClr val="4A86E8"/>
                </a:solidFill>
                <a:latin typeface="Consolas"/>
                <a:ea typeface="Consolas"/>
                <a:cs typeface="Consolas"/>
                <a:sym typeface="Consolas"/>
              </a:rPr>
              <a:t>volatile</a:t>
            </a:r>
            <a:r>
              <a:rPr lang="ro">
                <a:solidFill>
                  <a:srgbClr val="4A86E8"/>
                </a:solidFill>
              </a:rPr>
              <a:t> </a:t>
            </a:r>
            <a:r>
              <a:rPr lang="ro"/>
              <a:t>este un keyword asociat unei variabile, care specifică faptul că respectiva variabilă nu este cached (în CPU memory) și că citirea și scrierea ei se fac direct din memoria RAM, astfel se garantează faptul că o schimbare efectuată de un thread asupra variabilei respective este imediat vizibilă celorlaltor thread-uri</a:t>
            </a:r>
            <a:endParaRPr/>
          </a:p>
          <a:p>
            <a:pPr indent="-342900" lvl="0" marL="457200" rtl="0" algn="l">
              <a:spcBef>
                <a:spcPts val="0"/>
              </a:spcBef>
              <a:spcAft>
                <a:spcPts val="0"/>
              </a:spcAft>
              <a:buSzPts val="1800"/>
              <a:buChar char="●"/>
            </a:pPr>
            <a:r>
              <a:rPr lang="ro"/>
              <a:t>Exemplu: </a:t>
            </a:r>
            <a:r>
              <a:rPr lang="ro">
                <a:solidFill>
                  <a:srgbClr val="4A86E8"/>
                </a:solidFill>
                <a:latin typeface="Consolas"/>
                <a:ea typeface="Consolas"/>
                <a:cs typeface="Consolas"/>
                <a:sym typeface="Consolas"/>
              </a:rPr>
              <a:t>public static volatile int counter = 0;</a:t>
            </a:r>
            <a:endParaRPr>
              <a:solidFill>
                <a:srgbClr val="4A86E8"/>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Operații atomice</a:t>
            </a:r>
            <a:endParaRPr/>
          </a:p>
        </p:txBody>
      </p:sp>
      <p:sp>
        <p:nvSpPr>
          <p:cNvPr id="194" name="Google Shape;194;p3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500">
                <a:solidFill>
                  <a:srgbClr val="4A86E8"/>
                </a:solidFill>
                <a:latin typeface="Consolas"/>
                <a:ea typeface="Consolas"/>
                <a:cs typeface="Consolas"/>
                <a:sym typeface="Consolas"/>
              </a:rPr>
              <a:t>AtomicInteger a = new AtomicInteger(0);</a:t>
            </a:r>
            <a:endParaRPr sz="1500">
              <a:solidFill>
                <a:srgbClr val="4A86E8"/>
              </a:solidFill>
              <a:latin typeface="Consolas"/>
              <a:ea typeface="Consolas"/>
              <a:cs typeface="Consolas"/>
              <a:sym typeface="Consolas"/>
            </a:endParaRPr>
          </a:p>
          <a:p>
            <a:pPr indent="0" lvl="0" marL="0" rtl="0" algn="l">
              <a:spcBef>
                <a:spcPts val="1600"/>
              </a:spcBef>
              <a:spcAft>
                <a:spcPts val="0"/>
              </a:spcAft>
              <a:buNone/>
            </a:pPr>
            <a:r>
              <a:rPr lang="ro" sz="1500">
                <a:solidFill>
                  <a:srgbClr val="4A86E8"/>
                </a:solidFill>
                <a:latin typeface="Consolas"/>
                <a:ea typeface="Consolas"/>
                <a:cs typeface="Consolas"/>
                <a:sym typeface="Consolas"/>
              </a:rPr>
              <a:t>int x = a.get();</a:t>
            </a:r>
            <a:endParaRPr sz="1500">
              <a:solidFill>
                <a:srgbClr val="4A86E8"/>
              </a:solidFill>
              <a:latin typeface="Consolas"/>
              <a:ea typeface="Consolas"/>
              <a:cs typeface="Consolas"/>
              <a:sym typeface="Consolas"/>
            </a:endParaRPr>
          </a:p>
          <a:p>
            <a:pPr indent="0" lvl="0" marL="0" rtl="0" algn="l">
              <a:spcBef>
                <a:spcPts val="1600"/>
              </a:spcBef>
              <a:spcAft>
                <a:spcPts val="0"/>
              </a:spcAft>
              <a:buNone/>
            </a:pPr>
            <a:r>
              <a:rPr lang="ro" sz="1500">
                <a:solidFill>
                  <a:srgbClr val="4A86E8"/>
                </a:solidFill>
                <a:latin typeface="Consolas"/>
                <a:ea typeface="Consolas"/>
                <a:cs typeface="Consolas"/>
                <a:sym typeface="Consolas"/>
              </a:rPr>
              <a:t>a.set(5);</a:t>
            </a:r>
            <a:endParaRPr sz="1500">
              <a:solidFill>
                <a:srgbClr val="4A86E8"/>
              </a:solidFill>
              <a:latin typeface="Consolas"/>
              <a:ea typeface="Consolas"/>
              <a:cs typeface="Consolas"/>
              <a:sym typeface="Consolas"/>
            </a:endParaRPr>
          </a:p>
          <a:p>
            <a:pPr indent="0" lvl="0" marL="0" rtl="0" algn="l">
              <a:spcBef>
                <a:spcPts val="1600"/>
              </a:spcBef>
              <a:spcAft>
                <a:spcPts val="0"/>
              </a:spcAft>
              <a:buNone/>
            </a:pPr>
            <a:r>
              <a:rPr lang="ro" sz="1500">
                <a:solidFill>
                  <a:srgbClr val="4A86E8"/>
                </a:solidFill>
                <a:latin typeface="Consolas"/>
                <a:ea typeface="Consolas"/>
                <a:cs typeface="Consolas"/>
                <a:sym typeface="Consolas"/>
              </a:rPr>
              <a:t>x = a.getAndSet(6); // intoarce 5, seteaza 6</a:t>
            </a:r>
            <a:endParaRPr sz="1500">
              <a:solidFill>
                <a:srgbClr val="4A86E8"/>
              </a:solidFill>
              <a:latin typeface="Consolas"/>
              <a:ea typeface="Consolas"/>
              <a:cs typeface="Consolas"/>
              <a:sym typeface="Consolas"/>
            </a:endParaRPr>
          </a:p>
          <a:p>
            <a:pPr indent="0" lvl="0" marL="0" rtl="0" algn="l">
              <a:spcBef>
                <a:spcPts val="1600"/>
              </a:spcBef>
              <a:spcAft>
                <a:spcPts val="0"/>
              </a:spcAft>
              <a:buNone/>
            </a:pPr>
            <a:r>
              <a:rPr lang="ro" sz="1500">
                <a:solidFill>
                  <a:srgbClr val="4A86E8"/>
                </a:solidFill>
                <a:latin typeface="Consolas"/>
                <a:ea typeface="Consolas"/>
                <a:cs typeface="Consolas"/>
                <a:sym typeface="Consolas"/>
              </a:rPr>
              <a:t>boolean b = a.compareAndSet(6, 5); // compara valoarea curenta cu 6 si,</a:t>
            </a:r>
            <a:endParaRPr sz="1500">
              <a:solidFill>
                <a:srgbClr val="4A86E8"/>
              </a:solidFill>
              <a:latin typeface="Consolas"/>
              <a:ea typeface="Consolas"/>
              <a:cs typeface="Consolas"/>
              <a:sym typeface="Consolas"/>
            </a:endParaRPr>
          </a:p>
          <a:p>
            <a:pPr indent="0" lvl="0" marL="0" rtl="0" algn="l">
              <a:spcBef>
                <a:spcPts val="1600"/>
              </a:spcBef>
              <a:spcAft>
                <a:spcPts val="0"/>
              </a:spcAft>
              <a:buNone/>
            </a:pPr>
            <a:r>
              <a:rPr lang="ro" sz="1500">
                <a:solidFill>
                  <a:srgbClr val="4A86E8"/>
                </a:solidFill>
                <a:latin typeface="Consolas"/>
                <a:ea typeface="Consolas"/>
                <a:cs typeface="Consolas"/>
                <a:sym typeface="Consolas"/>
              </a:rPr>
              <a:t>                                   // daca este egala, modifica la 5</a:t>
            </a:r>
            <a:endParaRPr sz="1500">
              <a:solidFill>
                <a:srgbClr val="4A86E8"/>
              </a:solidFill>
              <a:latin typeface="Consolas"/>
              <a:ea typeface="Consolas"/>
              <a:cs typeface="Consolas"/>
              <a:sym typeface="Consolas"/>
            </a:endParaRPr>
          </a:p>
          <a:p>
            <a:pPr indent="0" lvl="0" marL="0" rtl="0" algn="l">
              <a:spcBef>
                <a:spcPts val="1600"/>
              </a:spcBef>
              <a:spcAft>
                <a:spcPts val="0"/>
              </a:spcAft>
              <a:buNone/>
            </a:pPr>
            <a:r>
              <a:t/>
            </a:r>
            <a:endParaRPr sz="1500">
              <a:solidFill>
                <a:srgbClr val="4A86E8"/>
              </a:solidFill>
              <a:latin typeface="Consolas"/>
              <a:ea typeface="Consolas"/>
              <a:cs typeface="Consolas"/>
              <a:sym typeface="Consolas"/>
            </a:endParaRPr>
          </a:p>
          <a:p>
            <a:pPr indent="0" lvl="0" marL="0" rtl="0" algn="l">
              <a:spcBef>
                <a:spcPts val="1600"/>
              </a:spcBef>
              <a:spcAft>
                <a:spcPts val="1600"/>
              </a:spcAft>
              <a:buNone/>
            </a:pPr>
            <a:r>
              <a:t/>
            </a:r>
            <a:endParaRPr sz="1500">
              <a:solidFill>
                <a:srgbClr val="4A86E8"/>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Întrebări de interviu</a:t>
            </a:r>
            <a:endParaRPr/>
          </a:p>
        </p:txBody>
      </p:sp>
      <p:sp>
        <p:nvSpPr>
          <p:cNvPr id="200" name="Google Shape;200;p3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u="sng">
                <a:solidFill>
                  <a:schemeClr val="hlink"/>
                </a:solidFill>
                <a:hlinkClick r:id="rId3"/>
              </a:rPr>
              <a:t>https://dzone.com/articles/top-15-java-multithreading-concurrency-interview-q</a:t>
            </a:r>
            <a:endParaRPr/>
          </a:p>
          <a:p>
            <a:pPr indent="-342900" lvl="0" marL="457200" rtl="0" algn="l">
              <a:spcBef>
                <a:spcPts val="0"/>
              </a:spcBef>
              <a:spcAft>
                <a:spcPts val="0"/>
              </a:spcAft>
              <a:buSzPts val="1800"/>
              <a:buChar char="●"/>
            </a:pPr>
            <a:r>
              <a:rPr lang="ro" u="sng">
                <a:solidFill>
                  <a:schemeClr val="hlink"/>
                </a:solidFill>
                <a:hlinkClick r:id="rId4"/>
              </a:rPr>
              <a:t>https://www.indeed.com/career-advice/interviewing/multithreading-interview-questions</a:t>
            </a:r>
            <a:endParaRPr/>
          </a:p>
          <a:p>
            <a:pPr indent="-342900" lvl="0" marL="457200" rtl="0" algn="l">
              <a:spcBef>
                <a:spcPts val="0"/>
              </a:spcBef>
              <a:spcAft>
                <a:spcPts val="0"/>
              </a:spcAft>
              <a:buSzPts val="1800"/>
              <a:buChar char="●"/>
            </a:pPr>
            <a:r>
              <a:rPr lang="ro" u="sng">
                <a:solidFill>
                  <a:schemeClr val="hlink"/>
                </a:solidFill>
                <a:hlinkClick r:id="rId5"/>
              </a:rPr>
              <a:t>https://javarevisited.blogspot.com/2014/07/top-50-java-multithreading-interview-questions-answers.html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Temă de gândire (problemă de interviu)</a:t>
            </a:r>
            <a:endParaRPr/>
          </a:p>
        </p:txBody>
      </p:sp>
      <p:sp>
        <p:nvSpPr>
          <p:cNvPr id="206" name="Google Shape;206;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Aveți următorul cod serial: </a:t>
            </a:r>
            <a:r>
              <a:rPr lang="ro" u="sng">
                <a:solidFill>
                  <a:schemeClr val="hlink"/>
                </a:solidFill>
                <a:hlinkClick r:id="rId3"/>
              </a:rPr>
              <a:t>link</a:t>
            </a:r>
            <a:endParaRPr/>
          </a:p>
          <a:p>
            <a:pPr indent="0" lvl="0" marL="0" rtl="0" algn="l">
              <a:spcBef>
                <a:spcPts val="1600"/>
              </a:spcBef>
              <a:spcAft>
                <a:spcPts val="0"/>
              </a:spcAft>
              <a:buNone/>
            </a:pPr>
            <a:r>
              <a:rPr lang="ro"/>
              <a:t>Întrebări:</a:t>
            </a:r>
            <a:endParaRPr/>
          </a:p>
          <a:p>
            <a:pPr indent="-342900" lvl="0" marL="457200" rtl="0" algn="l">
              <a:spcBef>
                <a:spcPts val="1600"/>
              </a:spcBef>
              <a:spcAft>
                <a:spcPts val="0"/>
              </a:spcAft>
              <a:buSzPts val="1800"/>
              <a:buAutoNum type="arabicParenR"/>
            </a:pPr>
            <a:r>
              <a:rPr lang="ro"/>
              <a:t>Ce reprezintă acest cod?</a:t>
            </a:r>
            <a:endParaRPr/>
          </a:p>
          <a:p>
            <a:pPr indent="-342900" lvl="0" marL="457200" rtl="0" algn="l">
              <a:spcBef>
                <a:spcPts val="0"/>
              </a:spcBef>
              <a:spcAft>
                <a:spcPts val="0"/>
              </a:spcAft>
              <a:buSzPts val="1800"/>
              <a:buAutoNum type="arabicParenR"/>
            </a:pPr>
            <a:r>
              <a:rPr lang="ro"/>
              <a:t>Ce probleme poate aduce dacă îl folosim într-o soluție paralelă și cum pot fi rezolvate?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Clasa Thread</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latin typeface="Consolas"/>
                <a:ea typeface="Consolas"/>
                <a:cs typeface="Consolas"/>
                <a:sym typeface="Consolas"/>
              </a:rPr>
              <a:t>public class MyThread extends Thread {</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	@Override</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    public void run() {</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        System.out.println("Hello from my new thread!");</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    }</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a:t>
            </a:r>
            <a:endParaRPr>
              <a:latin typeface="Consolas"/>
              <a:ea typeface="Consolas"/>
              <a:cs typeface="Consolas"/>
              <a:sym typeface="Consolas"/>
            </a:endParaRPr>
          </a:p>
          <a:p>
            <a:pPr indent="0" lvl="0" marL="0" rtl="0" algn="l">
              <a:spcBef>
                <a:spcPts val="1600"/>
              </a:spcBef>
              <a:spcAft>
                <a:spcPts val="1600"/>
              </a:spcAft>
              <a:buNone/>
            </a:pPr>
            <a:r>
              <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Interfața Runnable</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latin typeface="Consolas"/>
                <a:ea typeface="Consolas"/>
                <a:cs typeface="Consolas"/>
                <a:sym typeface="Consolas"/>
              </a:rPr>
              <a:t>public class Task implements Runnable {</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	@Override</a:t>
            </a:r>
            <a:endParaRPr>
              <a:latin typeface="Consolas"/>
              <a:ea typeface="Consolas"/>
              <a:cs typeface="Consolas"/>
              <a:sym typeface="Consolas"/>
            </a:endParaRPr>
          </a:p>
          <a:p>
            <a:pPr indent="457200" lvl="0" marL="0" rtl="0" algn="l">
              <a:spcBef>
                <a:spcPts val="1600"/>
              </a:spcBef>
              <a:spcAft>
                <a:spcPts val="0"/>
              </a:spcAft>
              <a:buNone/>
            </a:pPr>
            <a:r>
              <a:rPr lang="ro">
                <a:latin typeface="Consolas"/>
                <a:ea typeface="Consolas"/>
                <a:cs typeface="Consolas"/>
                <a:sym typeface="Consolas"/>
              </a:rPr>
              <a:t>public void run() {</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        System.out.println("Hello from my new thread!");</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    }</a:t>
            </a:r>
            <a:endParaRPr>
              <a:latin typeface="Consolas"/>
              <a:ea typeface="Consolas"/>
              <a:cs typeface="Consolas"/>
              <a:sym typeface="Consolas"/>
            </a:endParaRPr>
          </a:p>
          <a:p>
            <a:pPr indent="0" lvl="0" marL="0" rtl="0" algn="l">
              <a:spcBef>
                <a:spcPts val="1600"/>
              </a:spcBef>
              <a:spcAft>
                <a:spcPts val="0"/>
              </a:spcAft>
              <a:buNone/>
            </a:pPr>
            <a:r>
              <a:rPr lang="ro">
                <a:latin typeface="Consolas"/>
                <a:ea typeface="Consolas"/>
                <a:cs typeface="Consolas"/>
                <a:sym typeface="Consolas"/>
              </a:rPr>
              <a:t>}</a:t>
            </a:r>
            <a:endParaRPr>
              <a:latin typeface="Consolas"/>
              <a:ea typeface="Consolas"/>
              <a:cs typeface="Consolas"/>
              <a:sym typeface="Consolas"/>
            </a:endParaRPr>
          </a:p>
          <a:p>
            <a:pPr indent="0" lvl="0" marL="0" rtl="0" algn="l">
              <a:spcBef>
                <a:spcPts val="1600"/>
              </a:spcBef>
              <a:spcAft>
                <a:spcPts val="1600"/>
              </a:spcAft>
              <a:buNone/>
            </a:pPr>
            <a:r>
              <a:t/>
            </a:r>
            <a:endParaRPr>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Crearea, rularea și terminarea thread-urilor</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Folosind clasa Thread: </a:t>
            </a:r>
            <a:r>
              <a:rPr lang="ro" u="sng">
                <a:solidFill>
                  <a:schemeClr val="hlink"/>
                </a:solidFill>
                <a:hlinkClick r:id="rId3"/>
              </a:rPr>
              <a:t>https://gist.github.com/florinrm/eda49c9732701410e69abc3dda1b6d44</a:t>
            </a:r>
            <a:endParaRPr/>
          </a:p>
          <a:p>
            <a:pPr indent="-342900" lvl="0" marL="457200" rtl="0" algn="l">
              <a:spcBef>
                <a:spcPts val="0"/>
              </a:spcBef>
              <a:spcAft>
                <a:spcPts val="0"/>
              </a:spcAft>
              <a:buSzPts val="1800"/>
              <a:buChar char="●"/>
            </a:pPr>
            <a:r>
              <a:rPr lang="ro"/>
              <a:t>Folosind interfața Runnable: </a:t>
            </a:r>
            <a:r>
              <a:rPr lang="ro" u="sng">
                <a:solidFill>
                  <a:schemeClr val="hlink"/>
                </a:solidFill>
                <a:hlinkClick r:id="rId4"/>
              </a:rPr>
              <a:t>https://gist.github.com/florinrm/23a4c2eb7de7ae1412beee9090f3d683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Rulare în linie de comandă</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a:t>Dacă rulați în linie de comandă:</a:t>
            </a:r>
            <a:endParaRPr/>
          </a:p>
          <a:p>
            <a:pPr indent="-342900" lvl="0" marL="457200" rtl="0" algn="l">
              <a:spcBef>
                <a:spcPts val="1600"/>
              </a:spcBef>
              <a:spcAft>
                <a:spcPts val="0"/>
              </a:spcAft>
              <a:buSzPts val="1800"/>
              <a:buChar char="●"/>
            </a:pPr>
            <a:r>
              <a:rPr lang="ro"/>
              <a:t>compilare (în folderul cu sursele): javac *.java</a:t>
            </a:r>
            <a:endParaRPr/>
          </a:p>
          <a:p>
            <a:pPr indent="-342900" lvl="0" marL="457200" rtl="0" algn="l">
              <a:spcBef>
                <a:spcPts val="0"/>
              </a:spcBef>
              <a:spcAft>
                <a:spcPts val="0"/>
              </a:spcAft>
              <a:buSzPts val="1800"/>
              <a:buChar char="●"/>
            </a:pPr>
            <a:r>
              <a:rPr lang="ro"/>
              <a:t>rulare (în folderul rădăcină al pachetului): java numePachet.Main (clasa care are metoda main)</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run()</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În ambele cazuri (Thread și Runnable), </a:t>
            </a:r>
            <a:r>
              <a:rPr lang="ro">
                <a:latin typeface="Consolas"/>
                <a:ea typeface="Consolas"/>
                <a:cs typeface="Consolas"/>
                <a:sym typeface="Consolas"/>
              </a:rPr>
              <a:t>run()</a:t>
            </a:r>
            <a:r>
              <a:rPr lang="ro"/>
              <a:t> reprezintă metoda executată de către thread, după ce acesta este lansat.</a:t>
            </a:r>
            <a:endParaRPr/>
          </a:p>
          <a:p>
            <a:pPr indent="-342900" lvl="0" marL="457200" rtl="0" algn="l">
              <a:spcBef>
                <a:spcPts val="0"/>
              </a:spcBef>
              <a:spcAft>
                <a:spcPts val="0"/>
              </a:spcAft>
              <a:buSzPts val="1800"/>
              <a:buChar char="●"/>
            </a:pPr>
            <a:r>
              <a:rPr lang="ro"/>
              <a:t>Acesta reprezintă echivalentul lui </a:t>
            </a:r>
            <a:r>
              <a:rPr lang="ro">
                <a:latin typeface="Consolas"/>
                <a:ea typeface="Consolas"/>
                <a:cs typeface="Consolas"/>
                <a:sym typeface="Consolas"/>
              </a:rPr>
              <a:t>threadFunction</a:t>
            </a:r>
            <a:r>
              <a:rPr lang="ro"/>
              <a:t>, trimis ca parametru la funcția </a:t>
            </a:r>
            <a:r>
              <a:rPr lang="ro">
                <a:latin typeface="Consolas"/>
                <a:ea typeface="Consolas"/>
                <a:cs typeface="Consolas"/>
                <a:sym typeface="Consolas"/>
              </a:rPr>
              <a:t>pthread_create</a:t>
            </a:r>
            <a:r>
              <a:rPr lang="ro"/>
              <a:t> din pthreads.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start()</a:t>
            </a:r>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Prin metoda </a:t>
            </a:r>
            <a:r>
              <a:rPr lang="ro">
                <a:latin typeface="Consolas"/>
                <a:ea typeface="Consolas"/>
                <a:cs typeface="Consolas"/>
                <a:sym typeface="Consolas"/>
              </a:rPr>
              <a:t>start()</a:t>
            </a:r>
            <a:r>
              <a:rPr lang="ro"/>
              <a:t>, un thread este creat și lansat în execuție, fiind astfel executată metoda </a:t>
            </a:r>
            <a:r>
              <a:rPr lang="ro">
                <a:latin typeface="Consolas"/>
                <a:ea typeface="Consolas"/>
                <a:cs typeface="Consolas"/>
                <a:sym typeface="Consolas"/>
              </a:rPr>
              <a:t>run()</a:t>
            </a:r>
            <a:r>
              <a:rPr lang="ro"/>
              <a:t>.</a:t>
            </a:r>
            <a:endParaRPr/>
          </a:p>
          <a:p>
            <a:pPr indent="-342900" lvl="0" marL="457200" rtl="0" algn="l">
              <a:spcBef>
                <a:spcPts val="0"/>
              </a:spcBef>
              <a:spcAft>
                <a:spcPts val="0"/>
              </a:spcAft>
              <a:buSzPts val="1800"/>
              <a:buChar char="●"/>
            </a:pPr>
            <a:r>
              <a:rPr b="1" lang="ro">
                <a:solidFill>
                  <a:srgbClr val="FF0000"/>
                </a:solidFill>
              </a:rPr>
              <a:t>Notă</a:t>
            </a:r>
            <a:r>
              <a:rPr lang="ro"/>
              <a:t>: a NU se confunda </a:t>
            </a:r>
            <a:r>
              <a:rPr lang="ro">
                <a:latin typeface="Consolas"/>
                <a:ea typeface="Consolas"/>
                <a:cs typeface="Consolas"/>
                <a:sym typeface="Consolas"/>
              </a:rPr>
              <a:t>start()</a:t>
            </a:r>
            <a:r>
              <a:rPr lang="ro"/>
              <a:t> cu </a:t>
            </a:r>
            <a:r>
              <a:rPr lang="ro">
                <a:latin typeface="Consolas"/>
                <a:ea typeface="Consolas"/>
                <a:cs typeface="Consolas"/>
                <a:sym typeface="Consolas"/>
              </a:rPr>
              <a:t>run()</a:t>
            </a:r>
            <a:r>
              <a:rPr lang="ro"/>
              <a:t>. Dacă am apela </a:t>
            </a:r>
            <a:r>
              <a:rPr lang="ro">
                <a:latin typeface="Consolas"/>
                <a:ea typeface="Consolas"/>
                <a:cs typeface="Consolas"/>
                <a:sym typeface="Consolas"/>
              </a:rPr>
              <a:t>run()</a:t>
            </a:r>
            <a:r>
              <a:rPr lang="ro"/>
              <a:t> în locul lui </a:t>
            </a:r>
            <a:r>
              <a:rPr lang="ro">
                <a:latin typeface="Consolas"/>
                <a:ea typeface="Consolas"/>
                <a:cs typeface="Consolas"/>
                <a:sym typeface="Consolas"/>
              </a:rPr>
              <a:t>start()</a:t>
            </a:r>
            <a:r>
              <a:rPr lang="ro"/>
              <a:t>, nu se va crea un nou thread și </a:t>
            </a:r>
            <a:r>
              <a:rPr lang="ro">
                <a:latin typeface="Consolas"/>
                <a:ea typeface="Consolas"/>
                <a:cs typeface="Consolas"/>
                <a:sym typeface="Consolas"/>
              </a:rPr>
              <a:t>run()</a:t>
            </a:r>
            <a:r>
              <a:rPr lang="ro"/>
              <a:t> va fi executată de către thread-ul curent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ro"/>
              <a:t>join()</a:t>
            </a:r>
            <a:endParaRPr/>
          </a:p>
        </p:txBody>
      </p:sp>
      <p:sp>
        <p:nvSpPr>
          <p:cNvPr id="116" name="Google Shape;116;p21"/>
          <p:cNvSpPr txBox="1"/>
          <p:nvPr>
            <p:ph idx="1" type="body"/>
          </p:nvPr>
        </p:nvSpPr>
        <p:spPr>
          <a:xfrm>
            <a:off x="471900" y="1919075"/>
            <a:ext cx="849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ro"/>
              <a:t>Prin metoda </a:t>
            </a:r>
            <a:r>
              <a:rPr lang="ro">
                <a:latin typeface="Consolas"/>
                <a:ea typeface="Consolas"/>
                <a:cs typeface="Consolas"/>
                <a:sym typeface="Consolas"/>
              </a:rPr>
              <a:t>join()</a:t>
            </a:r>
            <a:r>
              <a:rPr lang="ro"/>
              <a:t> se așteaptă terminarea execuției thread-urilor.</a:t>
            </a:r>
            <a:endParaRPr/>
          </a:p>
          <a:p>
            <a:pPr indent="-342900" lvl="0" marL="457200" rtl="0" algn="l">
              <a:spcBef>
                <a:spcPts val="0"/>
              </a:spcBef>
              <a:spcAft>
                <a:spcPts val="0"/>
              </a:spcAft>
              <a:buSzPts val="1800"/>
              <a:buChar char="●"/>
            </a:pPr>
            <a:r>
              <a:rPr lang="ro"/>
              <a:t>Notă: metoda </a:t>
            </a:r>
            <a:r>
              <a:rPr lang="ro">
                <a:latin typeface="Consolas"/>
                <a:ea typeface="Consolas"/>
                <a:cs typeface="Consolas"/>
                <a:sym typeface="Consolas"/>
              </a:rPr>
              <a:t>join()</a:t>
            </a:r>
            <a:r>
              <a:rPr lang="ro"/>
              <a:t> poate arunca excepții de tipul </a:t>
            </a:r>
            <a:r>
              <a:rPr lang="ro">
                <a:latin typeface="Consolas"/>
                <a:ea typeface="Consolas"/>
                <a:cs typeface="Consolas"/>
                <a:sym typeface="Consolas"/>
              </a:rPr>
              <a:t>InterruptedException</a:t>
            </a:r>
            <a:endParaRPr>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59978F1FF3E7448E31C49797508F09" ma:contentTypeVersion="10" ma:contentTypeDescription="Create a new document." ma:contentTypeScope="" ma:versionID="442afdcdb846c8cc17495f2d3d124511">
  <xsd:schema xmlns:xsd="http://www.w3.org/2001/XMLSchema" xmlns:xs="http://www.w3.org/2001/XMLSchema" xmlns:p="http://schemas.microsoft.com/office/2006/metadata/properties" xmlns:ns2="764139c6-1cdc-4685-8e58-52f4684d86ad" xmlns:ns3="33150f82-8caf-4a53-a205-ce52e890c05c" targetNamespace="http://schemas.microsoft.com/office/2006/metadata/properties" ma:root="true" ma:fieldsID="1fb0c2a68f5baa4455403f15c3ee913f" ns2:_="" ns3:_="">
    <xsd:import namespace="764139c6-1cdc-4685-8e58-52f4684d86ad"/>
    <xsd:import namespace="33150f82-8caf-4a53-a205-ce52e890c05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4139c6-1cdc-4685-8e58-52f4684d86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3150f82-8caf-4a53-a205-ce52e890c05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33150f82-8caf-4a53-a205-ce52e890c05c">
      <UserInfo>
        <DisplayName>Echipă APD 2021-2022 Members</DisplayName>
        <AccountId>526</AccountId>
        <AccountType/>
      </UserInfo>
    </SharedWithUsers>
  </documentManagement>
</p:properties>
</file>

<file path=customXml/itemProps1.xml><?xml version="1.0" encoding="utf-8"?>
<ds:datastoreItem xmlns:ds="http://schemas.openxmlformats.org/officeDocument/2006/customXml" ds:itemID="{A42D5B7D-578B-4DD9-A3A8-444E613AEA17}"/>
</file>

<file path=customXml/itemProps2.xml><?xml version="1.0" encoding="utf-8"?>
<ds:datastoreItem xmlns:ds="http://schemas.openxmlformats.org/officeDocument/2006/customXml" ds:itemID="{F4D486EC-176B-4DD6-8A61-D6008421A96B}"/>
</file>

<file path=customXml/itemProps3.xml><?xml version="1.0" encoding="utf-8"?>
<ds:datastoreItem xmlns:ds="http://schemas.openxmlformats.org/officeDocument/2006/customXml" ds:itemID="{5B91F77D-D109-4C3F-AC5D-FD7BAB711A4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0x0101008459978F1FF3E7448E31C49797508F09</vt:lpwstr>
  </property>
</Properties>
</file>