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301"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76d062b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76d062b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76d062b0b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76d062b0b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Nuclei segmentation means to identify nuclear objects AND define the pixels belonging to the nucleus itself.</a:t>
            </a:r>
            <a:endParaRPr/>
          </a:p>
          <a:p>
            <a:pPr marL="0" lvl="0" indent="0" algn="l" rtl="0">
              <a:spcBef>
                <a:spcPts val="0"/>
              </a:spcBef>
              <a:spcAft>
                <a:spcPts val="0"/>
              </a:spcAft>
              <a:buNone/>
            </a:pPr>
            <a:r>
              <a:rPr lang="it"/>
              <a:t>This task is important for multiple reasons: first of, to recognise specific nuclear features and predict survival in a patient with a disease, and also to diagnose the degree and type of disease, to provide the best therapy. Moreover, nuclei segmentation is important to facilitate tissue segmentation, to understand how each tissue component contributes to the disease.</a:t>
            </a:r>
            <a:endParaRPr/>
          </a:p>
          <a:p>
            <a:pPr marL="0" lvl="0" indent="0" algn="l" rtl="0">
              <a:spcBef>
                <a:spcPts val="0"/>
              </a:spcBef>
              <a:spcAft>
                <a:spcPts val="0"/>
              </a:spcAft>
              <a:buNone/>
            </a:pPr>
            <a:endParaRPr/>
          </a:p>
          <a:p>
            <a:pPr marL="0" lvl="0" indent="0" algn="l" rtl="0">
              <a:spcBef>
                <a:spcPts val="0"/>
              </a:spcBef>
              <a:spcAft>
                <a:spcPts val="0"/>
              </a:spcAft>
              <a:buNone/>
            </a:pPr>
            <a:r>
              <a:rPr lang="it"/>
              <a:t>Having identified the nuclear instances, nuclear classification is important to identify some specific conditions like tumour infiltrating lymphocytes or in general to understand how each tissue component contribute to a disease.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3a72d07c8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3a72d07c8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rgbClr val="434343"/>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rgbClr val="434343"/>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rgbClr val="434343"/>
              </a:buClr>
              <a:buSzPts val="4800"/>
              <a:buNone/>
              <a:defRPr sz="4800">
                <a:solidFill>
                  <a:srgbClr val="434343"/>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rgbClr val="434343"/>
              </a:buClr>
              <a:buSzPts val="1800"/>
              <a:buNone/>
              <a:defRPr>
                <a:solidFill>
                  <a:srgbClr val="434343"/>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5" name="Google Shape;65;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rgbClr val="434343"/>
              </a:buClr>
              <a:buSzPts val="9600"/>
              <a:buFont typeface="Lato"/>
              <a:buNone/>
              <a:defRPr sz="9600">
                <a:solidFill>
                  <a:srgbClr val="434343"/>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7" name="Google Shape;67;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28575" cap="flat" cmpd="sng">
            <a:solidFill>
              <a:srgbClr val="434343"/>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28575" cap="flat" cmpd="sng">
            <a:solidFill>
              <a:srgbClr val="434343"/>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rgbClr val="434343"/>
              </a:buClr>
              <a:buSzPts val="4800"/>
              <a:buNone/>
              <a:defRPr sz="4800">
                <a:solidFill>
                  <a:srgbClr val="434343"/>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25200" y="411575"/>
            <a:ext cx="8254500" cy="639600"/>
          </a:xfrm>
          <a:prstGeom prst="rect">
            <a:avLst/>
          </a:prstGeom>
        </p:spPr>
        <p:txBody>
          <a:bodyPr spcFirstLastPara="1" wrap="square" lIns="91425" tIns="91425" rIns="91425" bIns="91425" anchor="t" anchorCtr="0">
            <a:normAutofit/>
          </a:bodyPr>
          <a:lstStyle>
            <a:lvl1pPr lvl="0">
              <a:spcBef>
                <a:spcPts val="0"/>
              </a:spcBef>
              <a:spcAft>
                <a:spcPts val="0"/>
              </a:spcAft>
              <a:buClr>
                <a:srgbClr val="434343"/>
              </a:buClr>
              <a:buSzPts val="3000"/>
              <a:buNone/>
              <a:defRPr>
                <a:solidFill>
                  <a:srgbClr val="434343"/>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cxnSp>
        <p:nvCxnSpPr>
          <p:cNvPr id="39" name="Google Shape;39;p6"/>
          <p:cNvCxnSpPr/>
          <p:nvPr/>
        </p:nvCxnSpPr>
        <p:spPr>
          <a:xfrm>
            <a:off x="425200" y="415650"/>
            <a:ext cx="8296800" cy="0"/>
          </a:xfrm>
          <a:prstGeom prst="straightConnector1">
            <a:avLst/>
          </a:prstGeom>
          <a:noFill/>
          <a:ln w="28575" cap="flat" cmpd="sng">
            <a:solidFill>
              <a:srgbClr val="434343"/>
            </a:solidFill>
            <a:prstDash val="solid"/>
            <a:round/>
            <a:headEnd type="none" w="sm" len="sm"/>
            <a:tailEnd type="none" w="sm" len="sm"/>
          </a:ln>
        </p:spPr>
      </p:cxnSp>
      <p:sp>
        <p:nvSpPr>
          <p:cNvPr id="40" name="Google Shape;40;p6"/>
          <p:cNvSpPr txBox="1">
            <a:spLocks noGrp="1"/>
          </p:cNvSpPr>
          <p:nvPr>
            <p:ph type="body" idx="1"/>
          </p:nvPr>
        </p:nvSpPr>
        <p:spPr>
          <a:xfrm>
            <a:off x="425200" y="1051175"/>
            <a:ext cx="8296800" cy="36375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434343"/>
              </a:buClr>
              <a:buSzPts val="1800"/>
              <a:buChar char="●"/>
              <a:defRPr>
                <a:solidFill>
                  <a:srgbClr val="434343"/>
                </a:solidFill>
              </a:defRPr>
            </a:lvl1pPr>
            <a:lvl2pPr marL="914400" lvl="1" indent="-330200" rtl="0">
              <a:spcBef>
                <a:spcPts val="1000"/>
              </a:spcBef>
              <a:spcAft>
                <a:spcPts val="0"/>
              </a:spcAft>
              <a:buClr>
                <a:srgbClr val="434343"/>
              </a:buClr>
              <a:buSzPts val="1600"/>
              <a:buChar char="○"/>
              <a:defRPr sz="1600">
                <a:solidFill>
                  <a:srgbClr val="434343"/>
                </a:solidFill>
              </a:defRPr>
            </a:lvl2pPr>
            <a:lvl3pPr marL="1371600" lvl="2" indent="-317500" rtl="0">
              <a:spcBef>
                <a:spcPts val="0"/>
              </a:spcBef>
              <a:spcAft>
                <a:spcPts val="0"/>
              </a:spcAft>
              <a:buClr>
                <a:srgbClr val="434343"/>
              </a:buClr>
              <a:buSzPts val="1400"/>
              <a:buChar char="■"/>
              <a:defRPr>
                <a:solidFill>
                  <a:srgbClr val="434343"/>
                </a:solidFill>
              </a:defRPr>
            </a:lvl3pPr>
            <a:lvl4pPr marL="1828800" lvl="3" indent="-317500" rtl="0">
              <a:spcBef>
                <a:spcPts val="0"/>
              </a:spcBef>
              <a:spcAft>
                <a:spcPts val="0"/>
              </a:spcAft>
              <a:buClr>
                <a:srgbClr val="434343"/>
              </a:buClr>
              <a:buSzPts val="1400"/>
              <a:buChar char="●"/>
              <a:defRPr>
                <a:solidFill>
                  <a:srgbClr val="434343"/>
                </a:solidFill>
              </a:defRPr>
            </a:lvl4pPr>
            <a:lvl5pPr marL="2286000" lvl="4" indent="-317500" rtl="0">
              <a:spcBef>
                <a:spcPts val="0"/>
              </a:spcBef>
              <a:spcAft>
                <a:spcPts val="0"/>
              </a:spcAft>
              <a:buClr>
                <a:srgbClr val="434343"/>
              </a:buClr>
              <a:buSzPts val="1400"/>
              <a:buChar char="○"/>
              <a:defRPr>
                <a:solidFill>
                  <a:srgbClr val="434343"/>
                </a:solidFill>
              </a:defRPr>
            </a:lvl5pPr>
            <a:lvl6pPr marL="2743200" lvl="5" indent="-317500" rtl="0">
              <a:spcBef>
                <a:spcPts val="0"/>
              </a:spcBef>
              <a:spcAft>
                <a:spcPts val="0"/>
              </a:spcAft>
              <a:buClr>
                <a:srgbClr val="434343"/>
              </a:buClr>
              <a:buSzPts val="1400"/>
              <a:buChar char="■"/>
              <a:defRPr>
                <a:solidFill>
                  <a:srgbClr val="434343"/>
                </a:solidFill>
              </a:defRPr>
            </a:lvl6pPr>
            <a:lvl7pPr marL="3200400" lvl="6" indent="-317500" rtl="0">
              <a:spcBef>
                <a:spcPts val="0"/>
              </a:spcBef>
              <a:spcAft>
                <a:spcPts val="0"/>
              </a:spcAft>
              <a:buClr>
                <a:srgbClr val="434343"/>
              </a:buClr>
              <a:buSzPts val="1400"/>
              <a:buChar char="●"/>
              <a:defRPr>
                <a:solidFill>
                  <a:srgbClr val="434343"/>
                </a:solidFill>
              </a:defRPr>
            </a:lvl7pPr>
            <a:lvl8pPr marL="3657600" lvl="7" indent="-317500" rtl="0">
              <a:spcBef>
                <a:spcPts val="0"/>
              </a:spcBef>
              <a:spcAft>
                <a:spcPts val="0"/>
              </a:spcAft>
              <a:buClr>
                <a:srgbClr val="434343"/>
              </a:buClr>
              <a:buSzPts val="1400"/>
              <a:buChar char="○"/>
              <a:defRPr>
                <a:solidFill>
                  <a:srgbClr val="434343"/>
                </a:solidFill>
              </a:defRPr>
            </a:lvl8pPr>
            <a:lvl9pPr marL="4114800" lvl="8" indent="-317500" rtl="0">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3" name="Google Shape;43;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4" name="Google Shape;44;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5" name="Google Shape;45;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6"/>
        <p:cNvGrpSpPr/>
        <p:nvPr/>
      </p:nvGrpSpPr>
      <p:grpSpPr>
        <a:xfrm>
          <a:off x="0" y="0"/>
          <a:ext cx="0" cy="0"/>
          <a:chOff x="0" y="0"/>
          <a:chExt cx="0" cy="0"/>
        </a:xfrm>
      </p:grpSpPr>
      <p:cxnSp>
        <p:nvCxnSpPr>
          <p:cNvPr id="47" name="Google Shape;47;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9" name="Google Shape;49;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4" name="Google Shape;54;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6" name="Google Shape;56;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1" name="Google Shape;61;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425200" y="411575"/>
            <a:ext cx="8254500" cy="63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Outline</a:t>
            </a:r>
            <a:endParaRPr/>
          </a:p>
        </p:txBody>
      </p:sp>
      <p:sp>
        <p:nvSpPr>
          <p:cNvPr id="80" name="Google Shape;80;p14"/>
          <p:cNvSpPr txBox="1">
            <a:spLocks noGrp="1"/>
          </p:cNvSpPr>
          <p:nvPr>
            <p:ph type="body" idx="1"/>
          </p:nvPr>
        </p:nvSpPr>
        <p:spPr>
          <a:xfrm>
            <a:off x="444750" y="1440000"/>
            <a:ext cx="8254500" cy="2263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dirty="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425200" y="411575"/>
            <a:ext cx="8254500" cy="63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Problem description</a:t>
            </a:r>
            <a:endParaRPr/>
          </a:p>
          <a:p>
            <a:pPr marL="0" lvl="0" indent="0" algn="l" rtl="0">
              <a:spcBef>
                <a:spcPts val="0"/>
              </a:spcBef>
              <a:spcAft>
                <a:spcPts val="0"/>
              </a:spcAft>
              <a:buNone/>
            </a:pPr>
            <a:endParaRPr/>
          </a:p>
        </p:txBody>
      </p:sp>
      <p:sp>
        <p:nvSpPr>
          <p:cNvPr id="86" name="Google Shape;86;p15"/>
          <p:cNvSpPr txBox="1">
            <a:spLocks noGrp="1"/>
          </p:cNvSpPr>
          <p:nvPr>
            <p:ph type="body" idx="1"/>
          </p:nvPr>
        </p:nvSpPr>
        <p:spPr>
          <a:xfrm>
            <a:off x="425200" y="1051175"/>
            <a:ext cx="8254500" cy="409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IT" dirty="0"/>
              <a:t>text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Thank you for the attention!</a:t>
            </a:r>
            <a:endParaRPr/>
          </a:p>
        </p:txBody>
      </p:sp>
    </p:spTree>
  </p:cSld>
  <p:clrMapOvr>
    <a:masterClrMapping/>
  </p:clrMapOvr>
</p:sld>
</file>

<file path=ppt/theme/theme1.xml><?xml version="1.0" encoding="utf-8"?>
<a:theme xmlns:a="http://schemas.openxmlformats.org/drawingml/2006/main" name="Swiss">
  <a:themeElements>
    <a:clrScheme name="Swiss">
      <a:dk1>
        <a:srgbClr val="FFFFFF"/>
      </a:dk1>
      <a:lt1>
        <a:srgbClr val="FFFFFF"/>
      </a:lt1>
      <a:dk2>
        <a:srgbClr val="434343"/>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On-screen Show (16:9)</PresentationFormat>
  <Paragraphs>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Lato</vt:lpstr>
      <vt:lpstr>Arial</vt:lpstr>
      <vt:lpstr>Raleway</vt:lpstr>
      <vt:lpstr>Swiss</vt:lpstr>
      <vt:lpstr>PowerPoint Presentation</vt:lpstr>
      <vt:lpstr>Outline</vt:lpstr>
      <vt:lpstr>Problem description </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BUSCAROLI ELENA [SM3500449]</cp:lastModifiedBy>
  <cp:revision>1</cp:revision>
  <dcterms:modified xsi:type="dcterms:W3CDTF">2022-07-03T08:20:08Z</dcterms:modified>
</cp:coreProperties>
</file>