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165CD5-2EB5-4C14-BCD0-A58F79E75BC1}">
  <a:tblStyle styleId="{9B165CD5-2EB5-4C14-BCD0-A58F79E75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phyloP оценивает отклонения от нейтральной эволюции путём сравнения реальных замен с нейтральной моделью.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Некоторые регионы генома </a:t>
            </a:r>
            <a:r>
              <a:rPr b="1" lang="ru" sz="1000">
                <a:solidFill>
                  <a:schemeClr val="dk1"/>
                </a:solidFill>
              </a:rPr>
              <a:t>эволюционируют без отбора (</a:t>
            </a:r>
            <a:r>
              <a:rPr lang="ru" sz="1000">
                <a:solidFill>
                  <a:schemeClr val="dk1"/>
                </a:solidFill>
              </a:rPr>
              <a:t>repeats, transposons, псевдогены)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если генетическая изменчивость носит нейтральный характер, то можно вычислить размер популяции в прошлом и определить возраст последнего общего предка</a:t>
            </a: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b101463e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b101463e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Есть разные методы (SPH, LRT, SCORE, GERP)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Можно анализировать все позиции, конкретные гены, отдельные ветви дерева.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.phyloFit использует </a:t>
            </a:r>
            <a:r>
              <a:rPr b="1" lang="ru" sz="900">
                <a:solidFill>
                  <a:schemeClr val="dk1"/>
                </a:solidFill>
              </a:rPr>
              <a:t>модель нуклеотидных замен</a:t>
            </a:r>
            <a:r>
              <a:rPr lang="ru" sz="900">
                <a:solidFill>
                  <a:schemeClr val="dk1"/>
                </a:solidFill>
              </a:rPr>
              <a:t> и оптимизирует длины ветвей дерева.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Выходные данные могут быть табличными (p-values) или графическими (WIG-файл). Чем ниже p-value, тем сильнее отклонение от нейтральной эволюции</a:t>
            </a:r>
            <a:endParaRPr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b101463e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b101463e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</a:rPr>
              <a:t>Модель Джукса-Кантора (JC69): </a:t>
            </a:r>
            <a:r>
              <a:rPr lang="ru" sz="1000">
                <a:solidFill>
                  <a:schemeClr val="dk1"/>
                </a:solidFill>
              </a:rPr>
              <a:t>самая простая модель, не различает транзиции и трансверсии. </a:t>
            </a:r>
            <a:r>
              <a:rPr b="1" lang="ru" sz="1000">
                <a:solidFill>
                  <a:schemeClr val="dk1"/>
                </a:solidFill>
              </a:rPr>
              <a:t>Модель Кимуры (K80): </a:t>
            </a:r>
            <a:r>
              <a:rPr lang="ru" sz="1000">
                <a:solidFill>
                  <a:schemeClr val="dk1"/>
                </a:solidFill>
              </a:rPr>
              <a:t>транзиции происходят с одной скоростью, а трансверсии — с другой. </a:t>
            </a:r>
            <a:r>
              <a:rPr b="1" lang="ru" sz="1000">
                <a:solidFill>
                  <a:schemeClr val="dk1"/>
                </a:solidFill>
              </a:rPr>
              <a:t>Модель Хасегавы-Кисино-Яно (HKY85):</a:t>
            </a:r>
            <a:r>
              <a:rPr lang="ru" sz="1000">
                <a:solidFill>
                  <a:schemeClr val="dk1"/>
                </a:solidFill>
              </a:rPr>
              <a:t> учитывает различия в частотах нуклеотидов и разделяет скорости транзиций и трансверсий. </a:t>
            </a:r>
            <a:r>
              <a:rPr b="1" lang="ru" sz="1000">
                <a:solidFill>
                  <a:schemeClr val="dk1"/>
                </a:solidFill>
              </a:rPr>
              <a:t>Обобщенная модель с обратимой временной шкалой (GTR)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</a:rPr>
              <a:t>phyloFit </a:t>
            </a:r>
            <a:r>
              <a:rPr lang="ru" sz="1000">
                <a:solidFill>
                  <a:schemeClr val="dk1"/>
                </a:solidFill>
              </a:rPr>
              <a:t>использует модели для оптимизации длины ветвей, чтобы максимально соответствовать выравниванию. Длина ветви пропорциональна числу </a:t>
            </a:r>
            <a:r>
              <a:rPr b="1" lang="ru" sz="1000">
                <a:solidFill>
                  <a:schemeClr val="dk1"/>
                </a:solidFill>
              </a:rPr>
              <a:t>замен нуклеотидов</a:t>
            </a:r>
            <a:r>
              <a:rPr lang="ru" sz="1000">
                <a:solidFill>
                  <a:schemeClr val="dk1"/>
                </a:solidFill>
              </a:rPr>
              <a:t>. Оптимизация длины позволяет оценить скорость эволюции каждого вида.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000">
                <a:solidFill>
                  <a:schemeClr val="dk1"/>
                </a:solidFill>
              </a:rPr>
              <a:t>Важно выбирать правильную модель - </a:t>
            </a:r>
            <a:r>
              <a:rPr lang="ru" sz="1000">
                <a:solidFill>
                  <a:schemeClr val="dk1"/>
                </a:solidFill>
              </a:rPr>
              <a:t>разные участки генома </a:t>
            </a:r>
            <a:r>
              <a:rPr b="1" lang="ru" sz="1000">
                <a:solidFill>
                  <a:schemeClr val="dk1"/>
                </a:solidFill>
              </a:rPr>
              <a:t>эволюционируют с разной скоростью</a:t>
            </a:r>
            <a:r>
              <a:rPr lang="ru" sz="1000">
                <a:solidFill>
                  <a:schemeClr val="dk1"/>
                </a:solidFill>
              </a:rPr>
              <a:t>. Например, можно задать </a:t>
            </a:r>
            <a:r>
              <a:rPr b="1" lang="ru" sz="1000">
                <a:solidFill>
                  <a:schemeClr val="dk1"/>
                </a:solidFill>
              </a:rPr>
              <a:t>GTR</a:t>
            </a:r>
            <a:r>
              <a:rPr lang="ru" sz="1000">
                <a:solidFill>
                  <a:schemeClr val="dk1"/>
                </a:solidFill>
              </a:rPr>
              <a:t> для кодирующих регионов и </a:t>
            </a:r>
            <a:r>
              <a:rPr b="1" lang="ru" sz="1000">
                <a:solidFill>
                  <a:schemeClr val="dk1"/>
                </a:solidFill>
              </a:rPr>
              <a:t>JC69</a:t>
            </a:r>
            <a:r>
              <a:rPr lang="ru" sz="1000">
                <a:solidFill>
                  <a:schemeClr val="dk1"/>
                </a:solidFill>
              </a:rPr>
              <a:t> для нейтральных. Можно вручную задать</a:t>
            </a:r>
            <a:r>
              <a:rPr b="1" lang="ru" sz="1000">
                <a:solidFill>
                  <a:schemeClr val="dk1"/>
                </a:solidFill>
              </a:rPr>
              <a:t> нейтральные регионы</a:t>
            </a:r>
            <a:r>
              <a:rPr lang="ru" sz="1000">
                <a:solidFill>
                  <a:schemeClr val="dk1"/>
                </a:solidFill>
              </a:rPr>
              <a:t> или </a:t>
            </a:r>
            <a:r>
              <a:rPr b="1" lang="ru" sz="1000">
                <a:solidFill>
                  <a:schemeClr val="dk1"/>
                </a:solidFill>
              </a:rPr>
              <a:t>fourfold degenerate sites</a:t>
            </a:r>
            <a:r>
              <a:rPr lang="ru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b101463ee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b101463ee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Генетический код </a:t>
            </a:r>
            <a:r>
              <a:rPr b="1" lang="ru">
                <a:solidFill>
                  <a:schemeClr val="dk1"/>
                </a:solidFill>
              </a:rPr>
              <a:t>вырожден.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третий нуклеотид в кодоне, замена которого не меняет аминокислоту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Такие сайты можно использовать для </a:t>
            </a:r>
            <a:r>
              <a:rPr b="1" lang="ru" sz="1000">
                <a:solidFill>
                  <a:schemeClr val="dk1"/>
                </a:solidFill>
              </a:rPr>
              <a:t>калибровки нейтральной модели</a:t>
            </a:r>
            <a:r>
              <a:rPr lang="ru" sz="1000">
                <a:solidFill>
                  <a:schemeClr val="dk1"/>
                </a:solidFill>
              </a:rPr>
              <a:t>, потому что </a:t>
            </a:r>
            <a:r>
              <a:rPr b="1" lang="ru" sz="1000">
                <a:solidFill>
                  <a:schemeClr val="dk1"/>
                </a:solidFill>
              </a:rPr>
              <a:t>они эволюционируют как нейтральные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создаётся </a:t>
            </a:r>
            <a:r>
              <a:rPr b="1" lang="ru" sz="1000">
                <a:solidFill>
                  <a:schemeClr val="dk1"/>
                </a:solidFill>
              </a:rPr>
              <a:t>отдельная модель</a:t>
            </a:r>
            <a:r>
              <a:rPr lang="ru" sz="1000">
                <a:solidFill>
                  <a:schemeClr val="dk1"/>
                </a:solidFill>
              </a:rPr>
              <a:t>, основанная только на нейтральных позициях.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b101463ee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b101463ee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1"/>
                </a:solidFill>
              </a:rPr>
              <a:t>GERP++</a:t>
            </a:r>
            <a:r>
              <a:rPr lang="ru" sz="1000">
                <a:solidFill>
                  <a:schemeClr val="dk1"/>
                </a:solidFill>
              </a:rPr>
              <a:t> и </a:t>
            </a:r>
            <a:r>
              <a:rPr b="1" lang="ru" sz="1000">
                <a:solidFill>
                  <a:schemeClr val="dk1"/>
                </a:solidFill>
              </a:rPr>
              <a:t>phyloP</a:t>
            </a:r>
            <a:r>
              <a:rPr lang="ru" sz="1000">
                <a:solidFill>
                  <a:schemeClr val="dk1"/>
                </a:solidFill>
              </a:rPr>
              <a:t>, используются для анализа эволюционного давления на геномные последовательности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вычисляет отклонённые замены (Rejected Substitutions) - для каждой позиции сравнивается ожидаемое число замен с реальным.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Чем меньше замен, чем ожидалось, тем более консервативен регион.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/>
              <a:t>GERP++</a:t>
            </a:r>
            <a:r>
              <a:rPr lang="ru" sz="1000"/>
              <a:t> подходит для поиска консервативных регионов, но не оценивает ускорение эволюции.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phyloP даёт более детальную картину – он позволяет оценить как консервативные, так и ускоренные регионы.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9100" y="2090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phyloP</a:t>
            </a:r>
            <a:r>
              <a:rPr lang="ru" sz="1500">
                <a:solidFill>
                  <a:schemeClr val="dk1"/>
                </a:solidFill>
              </a:rPr>
              <a:t> (phylogenetic P-values)</a:t>
            </a:r>
            <a:endParaRPr sz="1800"/>
          </a:p>
        </p:txBody>
      </p:sp>
      <p:sp>
        <p:nvSpPr>
          <p:cNvPr id="55" name="Google Shape;55;p13"/>
          <p:cNvSpPr txBox="1"/>
          <p:nvPr/>
        </p:nvSpPr>
        <p:spPr>
          <a:xfrm>
            <a:off x="209100" y="624575"/>
            <a:ext cx="868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оценивает </a:t>
            </a:r>
            <a:r>
              <a:rPr b="1" lang="ru" sz="1100">
                <a:solidFill>
                  <a:schemeClr val="dk1"/>
                </a:solidFill>
              </a:rPr>
              <a:t>эволюционное давление</a:t>
            </a:r>
            <a:r>
              <a:rPr lang="ru" sz="1100">
                <a:solidFill>
                  <a:schemeClr val="dk1"/>
                </a:solidFill>
              </a:rPr>
              <a:t> на каждую позицию в геноме - </a:t>
            </a:r>
            <a:r>
              <a:rPr lang="ru" sz="1100">
                <a:solidFill>
                  <a:schemeClr val="dk1"/>
                </a:solidFill>
              </a:rPr>
              <a:t> вычисляет p-значения, отражающие степень отклонения от нейтральной эволюции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09100" y="1147775"/>
            <a:ext cx="855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сравнивает </a:t>
            </a:r>
            <a:r>
              <a:rPr b="1" lang="ru" sz="1100">
                <a:solidFill>
                  <a:schemeClr val="dk1"/>
                </a:solidFill>
              </a:rPr>
              <a:t>реальное число замен</a:t>
            </a:r>
            <a:r>
              <a:rPr lang="ru" sz="1100">
                <a:solidFill>
                  <a:schemeClr val="dk1"/>
                </a:solidFill>
              </a:rPr>
              <a:t> в каждой позиции в множественном выравнивании с </a:t>
            </a:r>
            <a:r>
              <a:rPr b="1" lang="ru" sz="1100">
                <a:solidFill>
                  <a:schemeClr val="dk1"/>
                </a:solidFill>
              </a:rPr>
              <a:t>ожидаемым числом замен</a:t>
            </a:r>
            <a:r>
              <a:rPr lang="ru" sz="1100">
                <a:solidFill>
                  <a:schemeClr val="dk1"/>
                </a:solidFill>
              </a:rPr>
              <a:t> из нейтральной модели.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09100" y="1670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Теория </a:t>
            </a:r>
            <a:r>
              <a:rPr b="1" lang="ru"/>
              <a:t>нейтральной эволюции</a:t>
            </a:r>
            <a:endParaRPr b="1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375" y="2263875"/>
            <a:ext cx="7143549" cy="20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425" y="970825"/>
            <a:ext cx="6465351" cy="38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92475" y="94425"/>
            <a:ext cx="483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Basic </a:t>
            </a:r>
            <a:r>
              <a:rPr b="1" lang="ru" sz="1800">
                <a:solidFill>
                  <a:schemeClr val="dk1"/>
                </a:solidFill>
              </a:rPr>
              <a:t>phyloP procedures</a:t>
            </a:r>
            <a:endParaRPr sz="1900"/>
          </a:p>
        </p:txBody>
      </p:sp>
      <p:sp>
        <p:nvSpPr>
          <p:cNvPr id="65" name="Google Shape;65;p14"/>
          <p:cNvSpPr/>
          <p:nvPr/>
        </p:nvSpPr>
        <p:spPr>
          <a:xfrm>
            <a:off x="5444500" y="2946550"/>
            <a:ext cx="1850100" cy="53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2"/>
                </a:solidFill>
              </a:rPr>
              <a:t>Nucleotide substitution models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66" name="Google Shape;66;p14"/>
          <p:cNvCxnSpPr>
            <a:stCxn id="65" idx="0"/>
          </p:cNvCxnSpPr>
          <p:nvPr/>
        </p:nvCxnSpPr>
        <p:spPr>
          <a:xfrm rot="10800000">
            <a:off x="6173950" y="2561350"/>
            <a:ext cx="195600" cy="38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6550" y="4442075"/>
            <a:ext cx="1623000" cy="2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609900" y="199275"/>
            <a:ext cx="527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/>
              <a:t>Nucleotide substitution models</a:t>
            </a:r>
            <a:endParaRPr b="1" sz="18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625" y="772725"/>
            <a:ext cx="7013675" cy="30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874200" y="3962250"/>
            <a:ext cx="766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choice of substitution model can significantly impact the inferred phylogenetic relationships. Simpler models may not capture the complexity of sequence evolution, while overly complex models can lead to overfitting.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075" y="2700075"/>
            <a:ext cx="1493342" cy="12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6374" y="3019213"/>
            <a:ext cx="2165749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463" y="3442000"/>
            <a:ext cx="3393251" cy="13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200" y="650438"/>
            <a:ext cx="1573300" cy="404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b="0" l="6924" r="0" t="0"/>
          <a:stretch/>
        </p:blipFill>
        <p:spPr>
          <a:xfrm>
            <a:off x="149800" y="547688"/>
            <a:ext cx="2012375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075" y="343050"/>
            <a:ext cx="3438025" cy="13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4250" y="2073213"/>
            <a:ext cx="3311701" cy="103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2175" y="547700"/>
            <a:ext cx="1573300" cy="359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84625" y="101650"/>
            <a:ext cx="648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800">
                <a:solidFill>
                  <a:schemeClr val="dk1"/>
                </a:solidFill>
              </a:rPr>
              <a:t>GERP++ </a:t>
            </a:r>
            <a:r>
              <a:rPr b="1" lang="ru" sz="1800">
                <a:solidFill>
                  <a:schemeClr val="dk1"/>
                </a:solidFill>
              </a:rPr>
              <a:t>(Genomic Evolutionary Rate Profiling</a:t>
            </a:r>
            <a:r>
              <a:rPr lang="ru" sz="1800">
                <a:solidFill>
                  <a:schemeClr val="dk1"/>
                </a:solidFill>
              </a:rPr>
              <a:t>) vs </a:t>
            </a:r>
            <a:r>
              <a:rPr b="1" lang="ru" sz="1800">
                <a:solidFill>
                  <a:schemeClr val="dk1"/>
                </a:solidFill>
              </a:rPr>
              <a:t>phyloP</a:t>
            </a:r>
            <a:endParaRPr b="1" sz="1800"/>
          </a:p>
        </p:txBody>
      </p:sp>
      <p:graphicFrame>
        <p:nvGraphicFramePr>
          <p:cNvPr id="92" name="Google Shape;92;p17"/>
          <p:cNvGraphicFramePr/>
          <p:nvPr/>
        </p:nvGraphicFramePr>
        <p:xfrm>
          <a:off x="432625" y="6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{9B165CD5-2EB5-4C14-BCD0-A58F79E75BC1}</a:tableStyleId>
              </a:tblPr>
              <a:tblGrid>
                <a:gridCol w="1837925"/>
                <a:gridCol w="3261300"/>
                <a:gridCol w="2953550"/>
              </a:tblGrid>
              <a:tr h="276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Criterion</a:t>
                      </a:r>
                      <a:endParaRPr b="1" sz="12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GERP++</a:t>
                      </a:r>
                      <a:endParaRPr b="1" sz="12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200"/>
                        <a:t>phyloP</a:t>
                      </a:r>
                      <a:endParaRPr b="1" sz="12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0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What does it evaluate?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Only conservation of genomic regions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Both conservation and accelerated evolution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How does it work?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Estimates the number of substitutions rejected by selection (compared to neutral expectation)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Computes p-values to assess deviations from neutral evolution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Methodology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Compares the observed number of substitutions with the expected number under the neutral model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Evaluates deviations from neutral evolution using statistical tests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How to interpret results?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Positive </a:t>
                      </a:r>
                      <a:r>
                        <a:rPr b="1" lang="ru" sz="1000"/>
                        <a:t>GERP++ scores</a:t>
                      </a:r>
                      <a:r>
                        <a:rPr lang="ru" sz="1000"/>
                        <a:t> indicate conserved regions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phyloP scores</a:t>
                      </a:r>
                      <a:r>
                        <a:rPr lang="ru" sz="1000"/>
                        <a:t> can be </a:t>
                      </a:r>
                      <a:r>
                        <a:rPr b="1" lang="ru" sz="1000"/>
                        <a:t>positive</a:t>
                      </a:r>
                      <a:r>
                        <a:rPr lang="ru" sz="1000"/>
                        <a:t> (conservation) or </a:t>
                      </a:r>
                      <a:r>
                        <a:rPr b="1" lang="ru" sz="1000"/>
                        <a:t>negative</a:t>
                      </a:r>
                      <a:r>
                        <a:rPr lang="ru" sz="1000"/>
                        <a:t> (accelerated evolution)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Uses p-values?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❌ No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Evaluates accelerated evolution?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❌ No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7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Uses a neutral model?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Based on a phylogenetic tree?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✅ Yes</a:t>
                      </a:r>
                      <a:endParaRPr sz="1000"/>
                    </a:p>
                  </a:txBody>
                  <a:tcPr marT="63500" marB="63500" marR="63500" marL="63500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