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165CD5-2EB5-4C14-BCD0-A58F79E75BC1}">
  <a:tblStyle styleId="{9B165CD5-2EB5-4C14-BCD0-A58F79E75B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799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phyloP оценивает отклонения от нейтральной эволюции путём сравнения реальных замен с нейтральной моделью.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Некоторые регионы генома </a:t>
            </a:r>
            <a:r>
              <a:rPr lang="ru" sz="1000" b="1">
                <a:solidFill>
                  <a:schemeClr val="dk1"/>
                </a:solidFill>
              </a:rPr>
              <a:t>эволюционируют без отбора (</a:t>
            </a:r>
            <a:r>
              <a:rPr lang="ru" sz="1000">
                <a:solidFill>
                  <a:schemeClr val="dk1"/>
                </a:solidFill>
              </a:rPr>
              <a:t>repeats, transposons, псевдогены)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если генетическая изменчивость носит нейтральный характер, то можно вычислить размер популяции в прошлом и определить возраст последнего общего предка</a:t>
            </a:r>
            <a:endParaRPr sz="10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2b101463ee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2b101463ee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Есть разные методы (SPH, LRT, SCORE, GERP)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Можно анализировать все позиции, конкретные гены, отдельные ветви дерева.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.phyloFit использует </a:t>
            </a:r>
            <a:r>
              <a:rPr lang="ru" sz="900" b="1">
                <a:solidFill>
                  <a:schemeClr val="dk1"/>
                </a:solidFill>
              </a:rPr>
              <a:t>модель нуклеотидных замен</a:t>
            </a:r>
            <a:r>
              <a:rPr lang="ru" sz="900">
                <a:solidFill>
                  <a:schemeClr val="dk1"/>
                </a:solidFill>
              </a:rPr>
              <a:t> и оптимизирует длины ветвей дерева.  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Выходные данные могут быть табличными (p-values) или графическими (WIG-файл). Чем ниже p-value, тем сильнее отклонение от нейтральной эволюции</a:t>
            </a:r>
            <a:endParaRPr sz="9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b101463ee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b101463ee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chemeClr val="dk1"/>
                </a:solidFill>
              </a:rPr>
              <a:t>Модель Джукса-Кантора (JC69): </a:t>
            </a:r>
            <a:r>
              <a:rPr lang="ru" sz="1000">
                <a:solidFill>
                  <a:schemeClr val="dk1"/>
                </a:solidFill>
              </a:rPr>
              <a:t>самая простая модель, не различает транзиции и трансверсии. </a:t>
            </a:r>
            <a:r>
              <a:rPr lang="ru" sz="1000" b="1">
                <a:solidFill>
                  <a:schemeClr val="dk1"/>
                </a:solidFill>
              </a:rPr>
              <a:t>Модель Кимуры (K80): </a:t>
            </a:r>
            <a:r>
              <a:rPr lang="ru" sz="1000">
                <a:solidFill>
                  <a:schemeClr val="dk1"/>
                </a:solidFill>
              </a:rPr>
              <a:t>транзиции происходят с одной скоростью, а трансверсии — с другой. </a:t>
            </a:r>
            <a:r>
              <a:rPr lang="ru" sz="1000" b="1">
                <a:solidFill>
                  <a:schemeClr val="dk1"/>
                </a:solidFill>
              </a:rPr>
              <a:t>Модель Хасегавы-Кисино-Яно (HKY85):</a:t>
            </a:r>
            <a:r>
              <a:rPr lang="ru" sz="1000">
                <a:solidFill>
                  <a:schemeClr val="dk1"/>
                </a:solidFill>
              </a:rPr>
              <a:t> учитывает различия в частотах нуклеотидов и разделяет скорости транзиций и трансверсий. </a:t>
            </a:r>
            <a:r>
              <a:rPr lang="ru" sz="1000" b="1">
                <a:solidFill>
                  <a:schemeClr val="dk1"/>
                </a:solidFill>
              </a:rPr>
              <a:t>Обобщенная модель с обратимой временной шкалой (GTR)</a:t>
            </a:r>
            <a:endParaRPr sz="10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chemeClr val="dk1"/>
                </a:solidFill>
              </a:rPr>
              <a:t>phyloFit </a:t>
            </a:r>
            <a:r>
              <a:rPr lang="ru" sz="1000">
                <a:solidFill>
                  <a:schemeClr val="dk1"/>
                </a:solidFill>
              </a:rPr>
              <a:t>использует модели для оптимизации длины ветвей, чтобы максимально соответствовать выравниванию. Длина ветви пропорциональна числу </a:t>
            </a:r>
            <a:r>
              <a:rPr lang="ru" sz="1000" b="1">
                <a:solidFill>
                  <a:schemeClr val="dk1"/>
                </a:solidFill>
              </a:rPr>
              <a:t>замен нуклеотидов</a:t>
            </a:r>
            <a:r>
              <a:rPr lang="ru" sz="1000">
                <a:solidFill>
                  <a:schemeClr val="dk1"/>
                </a:solidFill>
              </a:rPr>
              <a:t>. Оптимизация длины позволяет оценить скорость эволюции каждого вида. </a:t>
            </a:r>
            <a:endParaRPr sz="10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000" b="1">
                <a:solidFill>
                  <a:schemeClr val="dk1"/>
                </a:solidFill>
              </a:rPr>
              <a:t>Важно выбирать правильную модель - </a:t>
            </a:r>
            <a:r>
              <a:rPr lang="ru" sz="1000">
                <a:solidFill>
                  <a:schemeClr val="dk1"/>
                </a:solidFill>
              </a:rPr>
              <a:t>разные участки генома </a:t>
            </a:r>
            <a:r>
              <a:rPr lang="ru" sz="1000" b="1">
                <a:solidFill>
                  <a:schemeClr val="dk1"/>
                </a:solidFill>
              </a:rPr>
              <a:t>эволюционируют с разной скоростью</a:t>
            </a:r>
            <a:r>
              <a:rPr lang="ru" sz="1000">
                <a:solidFill>
                  <a:schemeClr val="dk1"/>
                </a:solidFill>
              </a:rPr>
              <a:t>. Например, можно задать </a:t>
            </a:r>
            <a:r>
              <a:rPr lang="ru" sz="1000" b="1">
                <a:solidFill>
                  <a:schemeClr val="dk1"/>
                </a:solidFill>
              </a:rPr>
              <a:t>GTR</a:t>
            </a:r>
            <a:r>
              <a:rPr lang="ru" sz="1000">
                <a:solidFill>
                  <a:schemeClr val="dk1"/>
                </a:solidFill>
              </a:rPr>
              <a:t> для кодирующих регионов и </a:t>
            </a:r>
            <a:r>
              <a:rPr lang="ru" sz="1000" b="1">
                <a:solidFill>
                  <a:schemeClr val="dk1"/>
                </a:solidFill>
              </a:rPr>
              <a:t>JC69</a:t>
            </a:r>
            <a:r>
              <a:rPr lang="ru" sz="1000">
                <a:solidFill>
                  <a:schemeClr val="dk1"/>
                </a:solidFill>
              </a:rPr>
              <a:t> для нейтральных. Можно вручную задать</a:t>
            </a:r>
            <a:r>
              <a:rPr lang="ru" sz="1000" b="1">
                <a:solidFill>
                  <a:schemeClr val="dk1"/>
                </a:solidFill>
              </a:rPr>
              <a:t> нейтральные регионы</a:t>
            </a:r>
            <a:r>
              <a:rPr lang="ru" sz="1000">
                <a:solidFill>
                  <a:schemeClr val="dk1"/>
                </a:solidFill>
              </a:rPr>
              <a:t> или </a:t>
            </a:r>
            <a:r>
              <a:rPr lang="ru" sz="1000" b="1">
                <a:solidFill>
                  <a:schemeClr val="dk1"/>
                </a:solidFill>
              </a:rPr>
              <a:t>fourfold degenerate sites</a:t>
            </a:r>
            <a:r>
              <a:rPr lang="ru" sz="1000">
                <a:solidFill>
                  <a:schemeClr val="dk1"/>
                </a:solidFill>
              </a:rPr>
              <a:t>.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2b101463ee_4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2b101463ee_4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Генетический код </a:t>
            </a:r>
            <a:r>
              <a:rPr lang="ru" b="1">
                <a:solidFill>
                  <a:schemeClr val="dk1"/>
                </a:solidFill>
              </a:rPr>
              <a:t>вырожден.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третий нуклеотид в кодоне, замена которого не меняет аминокислоту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Такие сайты можно использовать для </a:t>
            </a:r>
            <a:r>
              <a:rPr lang="ru" sz="1000" b="1">
                <a:solidFill>
                  <a:schemeClr val="dk1"/>
                </a:solidFill>
              </a:rPr>
              <a:t>калибровки нейтральной модели</a:t>
            </a:r>
            <a:r>
              <a:rPr lang="ru" sz="1000">
                <a:solidFill>
                  <a:schemeClr val="dk1"/>
                </a:solidFill>
              </a:rPr>
              <a:t>, потому что </a:t>
            </a:r>
            <a:r>
              <a:rPr lang="ru" sz="1000" b="1">
                <a:solidFill>
                  <a:schemeClr val="dk1"/>
                </a:solidFill>
              </a:rPr>
              <a:t>они эволюционируют как нейтральные</a:t>
            </a:r>
            <a:endParaRPr sz="1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создаётся </a:t>
            </a:r>
            <a:r>
              <a:rPr lang="ru" sz="1000" b="1">
                <a:solidFill>
                  <a:schemeClr val="dk1"/>
                </a:solidFill>
              </a:rPr>
              <a:t>отдельная модель</a:t>
            </a:r>
            <a:r>
              <a:rPr lang="ru" sz="1000">
                <a:solidFill>
                  <a:schemeClr val="dk1"/>
                </a:solidFill>
              </a:rPr>
              <a:t>, основанная только на нейтральных позициях.</a:t>
            </a:r>
            <a:endParaRPr sz="1000" b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b101463ee_4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2b101463ee_4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>
                <a:solidFill>
                  <a:schemeClr val="dk1"/>
                </a:solidFill>
              </a:rPr>
              <a:t>GERP++</a:t>
            </a:r>
            <a:r>
              <a:rPr lang="ru" sz="1000">
                <a:solidFill>
                  <a:schemeClr val="dk1"/>
                </a:solidFill>
              </a:rPr>
              <a:t> и </a:t>
            </a:r>
            <a:r>
              <a:rPr lang="ru" sz="1000" b="1">
                <a:solidFill>
                  <a:schemeClr val="dk1"/>
                </a:solidFill>
              </a:rPr>
              <a:t>phyloP</a:t>
            </a:r>
            <a:r>
              <a:rPr lang="ru" sz="1000">
                <a:solidFill>
                  <a:schemeClr val="dk1"/>
                </a:solidFill>
              </a:rPr>
              <a:t>, используются для анализа эволюционного давления на геномные последовательности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вычисляет отклонённые замены (Rejected Substitutions) - для каждой позиции сравнивается ожидаемое число замен с реальным.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Чем меньше замен, чем ожидалось, тем более консервативен регион.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b="1"/>
              <a:t>GERP++</a:t>
            </a:r>
            <a:r>
              <a:rPr lang="ru" sz="1000"/>
              <a:t> подходит для поиска консервативных регионов, но не оценивает ускорение эволюции.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phyloP даёт более детальную картину – он позволяет оценить как консервативные, так и ускоренные регионы.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09100" y="20907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500" b="1">
                <a:solidFill>
                  <a:schemeClr val="dk1"/>
                </a:solidFill>
              </a:rPr>
              <a:t>phyloP</a:t>
            </a:r>
            <a:r>
              <a:rPr lang="ru" sz="1500">
                <a:solidFill>
                  <a:schemeClr val="dk1"/>
                </a:solidFill>
              </a:rPr>
              <a:t> (phylogenetic P-values)</a:t>
            </a:r>
            <a:endParaRPr sz="1800"/>
          </a:p>
        </p:txBody>
      </p:sp>
      <p:sp>
        <p:nvSpPr>
          <p:cNvPr id="55" name="Google Shape;55;p13"/>
          <p:cNvSpPr txBox="1"/>
          <p:nvPr/>
        </p:nvSpPr>
        <p:spPr>
          <a:xfrm>
            <a:off x="209100" y="624575"/>
            <a:ext cx="8688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</a:rPr>
              <a:t>estimates the evolutionary pressure on each position in the genome - calculates p-values ​​reflecting the degree of deviation from neutral evolution</a:t>
            </a:r>
            <a:endParaRPr dirty="0"/>
          </a:p>
        </p:txBody>
      </p:sp>
      <p:sp>
        <p:nvSpPr>
          <p:cNvPr id="56" name="Google Shape;56;p13"/>
          <p:cNvSpPr txBox="1"/>
          <p:nvPr/>
        </p:nvSpPr>
        <p:spPr>
          <a:xfrm>
            <a:off x="209100" y="1147775"/>
            <a:ext cx="8553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</a:rPr>
              <a:t>compares the actual number of substitutions at each position in a multiple alignment with the expected number of substitutions from a neutral model.</a:t>
            </a:r>
            <a:endParaRPr dirty="0"/>
          </a:p>
        </p:txBody>
      </p:sp>
      <p:sp>
        <p:nvSpPr>
          <p:cNvPr id="57" name="Google Shape;57;p13"/>
          <p:cNvSpPr txBox="1"/>
          <p:nvPr/>
        </p:nvSpPr>
        <p:spPr>
          <a:xfrm>
            <a:off x="209100" y="16709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Theory of neutral evolution</a:t>
            </a:r>
            <a:endParaRPr b="1" dirty="0"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375" y="2263875"/>
            <a:ext cx="7143549" cy="207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425" y="970825"/>
            <a:ext cx="6465351" cy="38210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692475" y="94425"/>
            <a:ext cx="483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ru" sz="1800" b="1">
                <a:solidFill>
                  <a:schemeClr val="dk1"/>
                </a:solidFill>
              </a:rPr>
              <a:t>Basic phyloP procedures</a:t>
            </a:r>
            <a:endParaRPr sz="1900"/>
          </a:p>
        </p:txBody>
      </p:sp>
      <p:sp>
        <p:nvSpPr>
          <p:cNvPr id="65" name="Google Shape;65;p14"/>
          <p:cNvSpPr/>
          <p:nvPr/>
        </p:nvSpPr>
        <p:spPr>
          <a:xfrm>
            <a:off x="5444500" y="2946550"/>
            <a:ext cx="1850100" cy="535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2"/>
                </a:solidFill>
              </a:rPr>
              <a:t>Nucleotide substitution models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66" name="Google Shape;66;p14"/>
          <p:cNvCxnSpPr>
            <a:stCxn id="65" idx="0"/>
          </p:cNvCxnSpPr>
          <p:nvPr/>
        </p:nvCxnSpPr>
        <p:spPr>
          <a:xfrm rot="10800000">
            <a:off x="6173950" y="2561350"/>
            <a:ext cx="195600" cy="38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6550" y="4442075"/>
            <a:ext cx="1623000" cy="20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609900" y="199275"/>
            <a:ext cx="5277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/>
              <a:t>Nucleotide substitution models</a:t>
            </a:r>
            <a:endParaRPr sz="1800" b="1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625" y="772725"/>
            <a:ext cx="7013675" cy="30777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874200" y="3962250"/>
            <a:ext cx="7664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The choice of substitution model can significantly impact the inferred phylogenetic relationships. Simpler models may not capture the complexity of sequence evolution, while overly complex models can lead to overfitting.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5075" y="2700075"/>
            <a:ext cx="1493342" cy="126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6374" y="3019213"/>
            <a:ext cx="2165749" cy="83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3463" y="3442000"/>
            <a:ext cx="3393251" cy="139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4200" y="650438"/>
            <a:ext cx="1573300" cy="404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 rotWithShape="1">
          <a:blip r:embed="rId5">
            <a:alphaModFix/>
          </a:blip>
          <a:srcRect l="6924"/>
          <a:stretch/>
        </p:blipFill>
        <p:spPr>
          <a:xfrm>
            <a:off x="149800" y="547688"/>
            <a:ext cx="2012375" cy="404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71075" y="343050"/>
            <a:ext cx="3438025" cy="139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34250" y="2073213"/>
            <a:ext cx="3311701" cy="103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62175" y="547700"/>
            <a:ext cx="1573300" cy="3590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/>
        </p:nvSpPr>
        <p:spPr>
          <a:xfrm>
            <a:off x="284625" y="101650"/>
            <a:ext cx="6489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800" b="1">
                <a:solidFill>
                  <a:schemeClr val="dk1"/>
                </a:solidFill>
              </a:rPr>
              <a:t>GERP++ (Genomic Evolutionary Rate Profiling</a:t>
            </a:r>
            <a:r>
              <a:rPr lang="ru" sz="1800">
                <a:solidFill>
                  <a:schemeClr val="dk1"/>
                </a:solidFill>
              </a:rPr>
              <a:t>) vs </a:t>
            </a:r>
            <a:r>
              <a:rPr lang="ru" sz="1800" b="1">
                <a:solidFill>
                  <a:schemeClr val="dk1"/>
                </a:solidFill>
              </a:rPr>
              <a:t>phyloP</a:t>
            </a:r>
            <a:endParaRPr sz="1800" b="1"/>
          </a:p>
        </p:txBody>
      </p:sp>
      <p:graphicFrame>
        <p:nvGraphicFramePr>
          <p:cNvPr id="92" name="Google Shape;92;p17"/>
          <p:cNvGraphicFramePr/>
          <p:nvPr/>
        </p:nvGraphicFramePr>
        <p:xfrm>
          <a:off x="432625" y="66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{9B165CD5-2EB5-4C14-BCD0-A58F79E75BC1}</a:tableStyleId>
              </a:tblPr>
              <a:tblGrid>
                <a:gridCol w="1837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3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67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 b="1"/>
                        <a:t>Criterion</a:t>
                      </a:r>
                      <a:endParaRPr sz="1200" b="1"/>
                    </a:p>
                  </a:txBody>
                  <a:tcPr marL="63500" marR="63500" marT="63500" marB="6350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 b="1"/>
                        <a:t>GERP++</a:t>
                      </a:r>
                      <a:endParaRPr sz="1200" b="1"/>
                    </a:p>
                  </a:txBody>
                  <a:tcPr marL="63500" marR="63500" marT="63500" marB="6350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 b="1"/>
                        <a:t>phyloP</a:t>
                      </a:r>
                      <a:endParaRPr sz="1200" b="1"/>
                    </a:p>
                  </a:txBody>
                  <a:tcPr marL="63500" marR="63500" marT="63500" marB="6350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9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 b="1"/>
                        <a:t>What does it evaluate?</a:t>
                      </a:r>
                      <a:endParaRPr sz="1000"/>
                    </a:p>
                  </a:txBody>
                  <a:tcPr marL="63500" marR="63500" marT="63500" marB="6350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Only conservation of genomic regions</a:t>
                      </a:r>
                      <a:endParaRPr sz="1000"/>
                    </a:p>
                  </a:txBody>
                  <a:tcPr marL="63500" marR="63500" marT="63500" marB="6350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Both conservation and accelerated evolution</a:t>
                      </a:r>
                      <a:endParaRPr sz="1000"/>
                    </a:p>
                  </a:txBody>
                  <a:tcPr marL="63500" marR="63500" marT="63500" marB="6350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 b="1"/>
                        <a:t>How does it work?</a:t>
                      </a:r>
                      <a:endParaRPr sz="1000"/>
                    </a:p>
                  </a:txBody>
                  <a:tcPr marL="63500" marR="63500" marT="63500" marB="6350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Estimates the number of substitutions rejected by selection (compared to neutral expectation)</a:t>
                      </a:r>
                      <a:endParaRPr sz="1000"/>
                    </a:p>
                  </a:txBody>
                  <a:tcPr marL="63500" marR="63500" marT="63500" marB="6350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Computes p-values to assess deviations from neutral evolution</a:t>
                      </a:r>
                      <a:endParaRPr sz="1000"/>
                    </a:p>
                  </a:txBody>
                  <a:tcPr marL="63500" marR="63500" marT="63500" marB="6350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7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 b="1"/>
                        <a:t>Methodology</a:t>
                      </a:r>
                      <a:endParaRPr sz="1000"/>
                    </a:p>
                  </a:txBody>
                  <a:tcPr marL="63500" marR="63500" marT="63500" marB="6350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Compares the observed number of substitutions with the expected number under the neutral model</a:t>
                      </a:r>
                      <a:endParaRPr sz="1000"/>
                    </a:p>
                  </a:txBody>
                  <a:tcPr marL="63500" marR="63500" marT="63500" marB="6350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Evaluates deviations from neutral evolution using statistical tests</a:t>
                      </a:r>
                      <a:endParaRPr sz="1000"/>
                    </a:p>
                  </a:txBody>
                  <a:tcPr marL="63500" marR="63500" marT="63500" marB="6350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89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 b="1"/>
                        <a:t>How to interpret results?</a:t>
                      </a:r>
                      <a:endParaRPr sz="1000"/>
                    </a:p>
                  </a:txBody>
                  <a:tcPr marL="63500" marR="63500" marT="63500" marB="6350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Positive </a:t>
                      </a:r>
                      <a:r>
                        <a:rPr lang="ru" sz="1000" b="1"/>
                        <a:t>GERP++ scores</a:t>
                      </a:r>
                      <a:r>
                        <a:rPr lang="ru" sz="1000"/>
                        <a:t> indicate conserved regions</a:t>
                      </a:r>
                      <a:endParaRPr sz="1000"/>
                    </a:p>
                  </a:txBody>
                  <a:tcPr marL="63500" marR="63500" marT="63500" marB="6350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 b="1"/>
                        <a:t>phyloP scores</a:t>
                      </a:r>
                      <a:r>
                        <a:rPr lang="ru" sz="1000"/>
                        <a:t> can be </a:t>
                      </a:r>
                      <a:r>
                        <a:rPr lang="ru" sz="1000" b="1"/>
                        <a:t>positive</a:t>
                      </a:r>
                      <a:r>
                        <a:rPr lang="ru" sz="1000"/>
                        <a:t> (conservation) or </a:t>
                      </a:r>
                      <a:r>
                        <a:rPr lang="ru" sz="1000" b="1"/>
                        <a:t>negative</a:t>
                      </a:r>
                      <a:r>
                        <a:rPr lang="ru" sz="1000"/>
                        <a:t> (accelerated evolution)</a:t>
                      </a:r>
                      <a:endParaRPr sz="1000"/>
                    </a:p>
                  </a:txBody>
                  <a:tcPr marL="63500" marR="63500" marT="63500" marB="6350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7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 b="1"/>
                        <a:t>Uses p-values?</a:t>
                      </a:r>
                      <a:endParaRPr sz="1000"/>
                    </a:p>
                  </a:txBody>
                  <a:tcPr marL="63500" marR="63500" marT="63500" marB="6350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❌ No</a:t>
                      </a:r>
                      <a:endParaRPr sz="1000"/>
                    </a:p>
                  </a:txBody>
                  <a:tcPr marL="63500" marR="63500" marT="63500" marB="6350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✅ Yes</a:t>
                      </a:r>
                      <a:endParaRPr sz="1000"/>
                    </a:p>
                  </a:txBody>
                  <a:tcPr marL="63500" marR="63500" marT="63500" marB="6350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 b="1"/>
                        <a:t>Evaluates accelerated evolution?</a:t>
                      </a:r>
                      <a:endParaRPr sz="1000"/>
                    </a:p>
                  </a:txBody>
                  <a:tcPr marL="63500" marR="63500" marT="63500" marB="6350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❌ No</a:t>
                      </a:r>
                      <a:endParaRPr sz="1000"/>
                    </a:p>
                  </a:txBody>
                  <a:tcPr marL="63500" marR="63500" marT="63500" marB="6350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✅ Yes</a:t>
                      </a:r>
                      <a:endParaRPr sz="1000"/>
                    </a:p>
                  </a:txBody>
                  <a:tcPr marL="63500" marR="63500" marT="63500" marB="6350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7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 b="1"/>
                        <a:t>Uses a neutral model?</a:t>
                      </a:r>
                      <a:endParaRPr sz="1000"/>
                    </a:p>
                  </a:txBody>
                  <a:tcPr marL="63500" marR="63500" marT="63500" marB="6350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✅ Yes</a:t>
                      </a:r>
                      <a:endParaRPr sz="1000"/>
                    </a:p>
                  </a:txBody>
                  <a:tcPr marL="63500" marR="63500" marT="63500" marB="6350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✅ Yes</a:t>
                      </a:r>
                      <a:endParaRPr sz="1000"/>
                    </a:p>
                  </a:txBody>
                  <a:tcPr marL="63500" marR="63500" marT="63500" marB="6350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2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 b="1"/>
                        <a:t>Based on a phylogenetic tree?</a:t>
                      </a:r>
                      <a:endParaRPr sz="1000"/>
                    </a:p>
                  </a:txBody>
                  <a:tcPr marL="63500" marR="63500" marT="63500" marB="6350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✅ Yes</a:t>
                      </a:r>
                      <a:endParaRPr sz="1000"/>
                    </a:p>
                  </a:txBody>
                  <a:tcPr marL="63500" marR="63500" marT="63500" marB="6350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✅ Yes</a:t>
                      </a:r>
                      <a:endParaRPr sz="1000"/>
                    </a:p>
                  </a:txBody>
                  <a:tcPr marL="63500" marR="63500" marT="63500" marB="6350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578</Words>
  <Application>Microsoft Office PowerPoint</Application>
  <PresentationFormat>On-screen Show (16:9)</PresentationFormat>
  <Paragraphs>56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Алена</cp:lastModifiedBy>
  <cp:revision>1</cp:revision>
  <dcterms:modified xsi:type="dcterms:W3CDTF">2025-05-09T09:54:39Z</dcterms:modified>
</cp:coreProperties>
</file>