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81"/>
    <a:srgbClr val="FFF0C1"/>
    <a:srgbClr val="F3F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31" autoAdjust="0"/>
  </p:normalViewPr>
  <p:slideViewPr>
    <p:cSldViewPr snapToGrid="0">
      <p:cViewPr varScale="1">
        <p:scale>
          <a:sx n="81" d="100"/>
          <a:sy n="81" d="100"/>
        </p:scale>
        <p:origin x="84" y="1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2E7A-99F7-435D-AB36-12F4304A1AA0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51F7-FB80-461E-8C8A-DB8DCA4F1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79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2E7A-99F7-435D-AB36-12F4304A1AA0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51F7-FB80-461E-8C8A-DB8DCA4F1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62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2E7A-99F7-435D-AB36-12F4304A1AA0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51F7-FB80-461E-8C8A-DB8DCA4F1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79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2E7A-99F7-435D-AB36-12F4304A1AA0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51F7-FB80-461E-8C8A-DB8DCA4F1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3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2E7A-99F7-435D-AB36-12F4304A1AA0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51F7-FB80-461E-8C8A-DB8DCA4F1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35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2E7A-99F7-435D-AB36-12F4304A1AA0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51F7-FB80-461E-8C8A-DB8DCA4F1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56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2E7A-99F7-435D-AB36-12F4304A1AA0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51F7-FB80-461E-8C8A-DB8DCA4F1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21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2E7A-99F7-435D-AB36-12F4304A1AA0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51F7-FB80-461E-8C8A-DB8DCA4F1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20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2E7A-99F7-435D-AB36-12F4304A1AA0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51F7-FB80-461E-8C8A-DB8DCA4F1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53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2E7A-99F7-435D-AB36-12F4304A1AA0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51F7-FB80-461E-8C8A-DB8DCA4F1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17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2E7A-99F7-435D-AB36-12F4304A1AA0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51F7-FB80-461E-8C8A-DB8DCA4F1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13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42E7A-99F7-435D-AB36-12F4304A1AA0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251F7-FB80-461E-8C8A-DB8DCA4F12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61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3513" y="1049154"/>
            <a:ext cx="11321798" cy="5207267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1" dirty="0" smtClean="0"/>
              <a:t>Progressive</a:t>
            </a:r>
            <a:r>
              <a:rPr lang="en-US" sz="2400" dirty="0" smtClean="0"/>
              <a:t> </a:t>
            </a:r>
            <a:r>
              <a:rPr lang="ru-RU" sz="2400" b="1" dirty="0" err="1" smtClean="0"/>
              <a:t>Cactus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aligner</a:t>
            </a:r>
            <a:r>
              <a:rPr lang="ru-RU" sz="2400" dirty="0" smtClean="0"/>
              <a:t> — инструмент для множественного </a:t>
            </a:r>
            <a:r>
              <a:rPr lang="ru-RU" sz="2400" dirty="0" err="1" smtClean="0"/>
              <a:t>безреференсного</a:t>
            </a:r>
            <a:r>
              <a:rPr lang="ru-RU" sz="2400" dirty="0" smtClean="0"/>
              <a:t> выравнивания геномов, который использует прогрессивный подход и </a:t>
            </a:r>
            <a:r>
              <a:rPr lang="ru-RU" sz="2400" dirty="0" err="1" smtClean="0"/>
              <a:t>графовую</a:t>
            </a:r>
            <a:r>
              <a:rPr lang="ru-RU" sz="2400" dirty="0" smtClean="0"/>
              <a:t> модель для построения выравниваний, учитывая перестройки. </a:t>
            </a:r>
            <a:endParaRPr lang="en-US" sz="2400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Узлы графа представляют сегменты ДНК.</a:t>
            </a:r>
            <a:r>
              <a:rPr kumimoji="0" lang="en-US" altLang="ru-RU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Рёбра связывают сегменты, отражая порядок и ориентацию.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err="1" smtClean="0"/>
              <a:t>Progressive</a:t>
            </a:r>
            <a:r>
              <a:rPr lang="ru-RU" sz="2400" dirty="0" smtClean="0"/>
              <a:t> </a:t>
            </a:r>
            <a:r>
              <a:rPr lang="ru-RU" sz="2400" dirty="0" err="1" smtClean="0"/>
              <a:t>Cactus</a:t>
            </a:r>
            <a:r>
              <a:rPr lang="ru-RU" sz="2400" dirty="0" smtClean="0"/>
              <a:t> использует </a:t>
            </a:r>
            <a:r>
              <a:rPr lang="ru-RU" sz="2400" b="1" dirty="0" smtClean="0"/>
              <a:t>филогенетическое дерево</a:t>
            </a:r>
            <a:r>
              <a:rPr lang="ru-RU" sz="2400" dirty="0" smtClean="0"/>
              <a:t> для упорядочивания процесса выравнивания. Геномы сначала выравниваются парами между ближайшими родственниками.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/>
              <a:t>Результаты парного выравнивания объединяются для создания предковых последовательностей.</a:t>
            </a:r>
            <a:r>
              <a:rPr lang="en-US" sz="2400" dirty="0" smtClean="0"/>
              <a:t> </a:t>
            </a:r>
            <a:r>
              <a:rPr lang="ru-RU" sz="2400" dirty="0" smtClean="0"/>
              <a:t>Программа создаёт гипотетические последовательности общего предка на каждом узле дерева.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/>
              <a:t>Затем предковые последовательности используются для выравнивания более отдалённых видов.</a:t>
            </a:r>
          </a:p>
          <a:p>
            <a:endParaRPr lang="ru-RU" sz="24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1945" y="0"/>
            <a:ext cx="10515600" cy="780394"/>
          </a:xfrm>
        </p:spPr>
        <p:txBody>
          <a:bodyPr/>
          <a:lstStyle/>
          <a:p>
            <a:r>
              <a:rPr lang="en-US" b="1" dirty="0"/>
              <a:t>Progressive </a:t>
            </a:r>
            <a:r>
              <a:rPr lang="en-US" b="1" dirty="0" smtClean="0"/>
              <a:t>Cactus</a:t>
            </a:r>
            <a:r>
              <a:rPr lang="ru-RU" b="1" dirty="0" smtClean="0"/>
              <a:t> алгоритм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9605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70491" y="4715837"/>
            <a:ext cx="11496161" cy="12534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70491" y="3673098"/>
            <a:ext cx="11496161" cy="950270"/>
          </a:xfrm>
          <a:prstGeom prst="rect">
            <a:avLst/>
          </a:prstGeom>
          <a:solidFill>
            <a:srgbClr val="FFE18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70491" y="2676505"/>
            <a:ext cx="11496161" cy="8783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70491" y="1568669"/>
            <a:ext cx="11496161" cy="989596"/>
          </a:xfrm>
          <a:prstGeom prst="rect">
            <a:avLst/>
          </a:prstGeom>
          <a:solidFill>
            <a:srgbClr val="FFE18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1945" y="0"/>
            <a:ext cx="10515600" cy="780394"/>
          </a:xfrm>
        </p:spPr>
        <p:txBody>
          <a:bodyPr/>
          <a:lstStyle/>
          <a:p>
            <a:r>
              <a:rPr lang="en-US" b="1" dirty="0"/>
              <a:t>Progressive </a:t>
            </a:r>
            <a:r>
              <a:rPr lang="en-US" b="1" dirty="0" smtClean="0"/>
              <a:t>Cactus</a:t>
            </a:r>
            <a:r>
              <a:rPr lang="ru-RU" b="1" dirty="0" smtClean="0"/>
              <a:t> алгоритм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0491" y="898635"/>
            <a:ext cx="11579772" cy="5163118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b="1" dirty="0" smtClean="0"/>
              <a:t>Progressive Cactus</a:t>
            </a:r>
            <a:r>
              <a:rPr lang="en-US" sz="2000" dirty="0" smtClean="0"/>
              <a:t> — </a:t>
            </a:r>
            <a:r>
              <a:rPr lang="ru-RU" sz="2000" dirty="0" smtClean="0"/>
              <a:t>это обновлённая версия инструмента </a:t>
            </a:r>
            <a:r>
              <a:rPr lang="en-US" sz="2000" b="1" dirty="0" smtClean="0"/>
              <a:t>Cactus aligner</a:t>
            </a:r>
            <a:r>
              <a:rPr lang="en-US" sz="2000" dirty="0" smtClean="0"/>
              <a:t>, </a:t>
            </a:r>
            <a:r>
              <a:rPr lang="ru-RU" sz="2000" dirty="0" smtClean="0"/>
              <a:t>в основе которой лежат два ключевых алгоритма: </a:t>
            </a:r>
            <a:r>
              <a:rPr lang="en-US" sz="2000" b="1" dirty="0" smtClean="0"/>
              <a:t>CAF (Cactus Alignment Filter)</a:t>
            </a:r>
            <a:r>
              <a:rPr lang="en-US" sz="2000" dirty="0" smtClean="0"/>
              <a:t> </a:t>
            </a:r>
            <a:r>
              <a:rPr lang="ru-RU" sz="2000" dirty="0" smtClean="0"/>
              <a:t>и </a:t>
            </a:r>
            <a:r>
              <a:rPr lang="en-US" sz="2000" b="1" dirty="0" smtClean="0"/>
              <a:t>BAR (Blast Alignment Refinement)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pPr>
              <a:spcAft>
                <a:spcPts val="600"/>
              </a:spcAft>
            </a:pPr>
            <a:r>
              <a:rPr lang="ru-RU" altLang="ru-RU" sz="2000" b="1" dirty="0" smtClean="0"/>
              <a:t>LASTZ</a:t>
            </a:r>
            <a:r>
              <a:rPr lang="ru-RU" altLang="ru-RU" sz="2000" dirty="0" smtClean="0"/>
              <a:t> используется для создания </a:t>
            </a:r>
            <a:r>
              <a:rPr lang="ru-RU" altLang="ru-RU" sz="2000" b="1" dirty="0" smtClean="0"/>
              <a:t>локальных парных выравниваний</a:t>
            </a:r>
            <a:r>
              <a:rPr lang="ru-RU" altLang="ru-RU" sz="2000" dirty="0" smtClean="0"/>
              <a:t> между последовательностями геномов. Это начальный этап работы </a:t>
            </a:r>
            <a:r>
              <a:rPr lang="ru-RU" altLang="ru-RU" sz="2000" dirty="0" err="1" smtClean="0"/>
              <a:t>Cactus</a:t>
            </a:r>
            <a:r>
              <a:rPr lang="ru-RU" altLang="ru-RU" sz="2000" dirty="0" smtClean="0"/>
              <a:t>, на основе которого формируется граф выравнивания. </a:t>
            </a:r>
            <a:r>
              <a:rPr lang="ru-RU" sz="2000" dirty="0" smtClean="0"/>
              <a:t>LASTZ эффективен для выравнивания больших геномов.</a:t>
            </a:r>
          </a:p>
          <a:p>
            <a:pPr>
              <a:spcAft>
                <a:spcPts val="600"/>
              </a:spcAft>
            </a:pPr>
            <a:r>
              <a:rPr lang="en-US" sz="2000" b="1" dirty="0" smtClean="0"/>
              <a:t>CAF</a:t>
            </a:r>
            <a:r>
              <a:rPr lang="en-US" sz="2000" dirty="0" smtClean="0"/>
              <a:t> (Cactus Alignment Filter)</a:t>
            </a:r>
            <a:r>
              <a:rPr lang="ru-RU" sz="2000" dirty="0" smtClean="0"/>
              <a:t>. Алгоритм, который преобразует локальные выравнивания в граф последовательностей. Входные данные — набор локальных выравниваний, полученных с помощью </a:t>
            </a:r>
            <a:r>
              <a:rPr lang="ru-RU" sz="2000" b="1" dirty="0" smtClean="0"/>
              <a:t>LASTZ</a:t>
            </a:r>
            <a:r>
              <a:rPr lang="ru-RU" sz="2000" dirty="0" smtClean="0"/>
              <a:t>.</a:t>
            </a:r>
            <a:endParaRPr lang="ru-RU" altLang="ru-RU" sz="2000" dirty="0"/>
          </a:p>
          <a:p>
            <a:pPr>
              <a:spcAft>
                <a:spcPts val="600"/>
              </a:spcAft>
            </a:pPr>
            <a:r>
              <a:rPr lang="ru-RU" sz="2000" b="1" dirty="0" smtClean="0"/>
              <a:t>BAR</a:t>
            </a:r>
            <a:r>
              <a:rPr lang="ru-RU" sz="2000" dirty="0" smtClean="0"/>
              <a:t> (</a:t>
            </a:r>
            <a:r>
              <a:rPr lang="ru-RU" sz="2000" dirty="0" err="1" smtClean="0"/>
              <a:t>Blast</a:t>
            </a:r>
            <a:r>
              <a:rPr lang="ru-RU" sz="2000" dirty="0" smtClean="0"/>
              <a:t> </a:t>
            </a:r>
            <a:r>
              <a:rPr lang="ru-RU" sz="2000" dirty="0" err="1" smtClean="0"/>
              <a:t>Alignment</a:t>
            </a:r>
            <a:r>
              <a:rPr lang="ru-RU" sz="2000" dirty="0" smtClean="0"/>
              <a:t> </a:t>
            </a:r>
            <a:r>
              <a:rPr lang="ru-RU" sz="2000" dirty="0" err="1" smtClean="0"/>
              <a:t>Refinement</a:t>
            </a:r>
            <a:r>
              <a:rPr lang="ru-RU" sz="2000" dirty="0" smtClean="0"/>
              <a:t>). Уточнение выравниваний. После создания начального выравнивания с помощью алгоритма CAF (</a:t>
            </a:r>
            <a:r>
              <a:rPr lang="ru-RU" sz="2000" dirty="0" err="1" smtClean="0"/>
              <a:t>Cactus</a:t>
            </a:r>
            <a:r>
              <a:rPr lang="ru-RU" sz="2000" dirty="0" smtClean="0"/>
              <a:t> </a:t>
            </a:r>
            <a:r>
              <a:rPr lang="ru-RU" sz="2000" dirty="0" err="1" smtClean="0"/>
              <a:t>Alignment</a:t>
            </a:r>
            <a:r>
              <a:rPr lang="ru-RU" sz="2000" dirty="0" smtClean="0"/>
              <a:t> </a:t>
            </a:r>
            <a:r>
              <a:rPr lang="ru-RU" sz="2000" dirty="0" err="1" smtClean="0"/>
              <a:t>Filtering</a:t>
            </a:r>
            <a:r>
              <a:rPr lang="ru-RU" sz="2000" dirty="0" smtClean="0"/>
              <a:t>) используется BAR для улучшения качества выравнивания, особенно в сложных областях генома.</a:t>
            </a:r>
          </a:p>
          <a:p>
            <a:pPr>
              <a:spcAft>
                <a:spcPts val="600"/>
              </a:spcAft>
            </a:pPr>
            <a:r>
              <a:rPr lang="en-US" sz="2000" b="1" dirty="0" smtClean="0"/>
              <a:t>HAL</a:t>
            </a:r>
            <a:r>
              <a:rPr lang="en-US" sz="2000" dirty="0" smtClean="0"/>
              <a:t> (Hierarchical Alignment Format)</a:t>
            </a:r>
            <a:r>
              <a:rPr lang="ru-RU" sz="2000" dirty="0" smtClean="0"/>
              <a:t>. </a:t>
            </a:r>
            <a:r>
              <a:rPr lang="ru-RU" sz="2000" dirty="0" err="1" smtClean="0"/>
              <a:t>Cactus</a:t>
            </a:r>
            <a:r>
              <a:rPr lang="ru-RU" sz="2000" dirty="0" smtClean="0"/>
              <a:t> выводит данные в формате HAL, который представляет выравнивания как граф прерываний. HAL поддерживает как парные выравнивания, так и множественные. HAL предоставляет утилиты (например, </a:t>
            </a:r>
            <a:r>
              <a:rPr lang="ru-RU" sz="2000" dirty="0" err="1" smtClean="0"/>
              <a:t>halLiftover</a:t>
            </a:r>
            <a:r>
              <a:rPr lang="ru-RU" sz="2000" dirty="0" smtClean="0"/>
              <a:t>, </a:t>
            </a:r>
            <a:r>
              <a:rPr lang="ru-RU" sz="2000" dirty="0" err="1" smtClean="0"/>
              <a:t>halBranchMutations</a:t>
            </a:r>
            <a:r>
              <a:rPr lang="ru-RU" sz="2000" dirty="0" smtClean="0"/>
              <a:t>) для анализа данных, полученных в результате работы </a:t>
            </a:r>
            <a:r>
              <a:rPr lang="ru-RU" sz="2000" dirty="0" err="1" smtClean="0"/>
              <a:t>Cactus</a:t>
            </a:r>
            <a:r>
              <a:rPr lang="ru-RU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1615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160750"/>
            <a:ext cx="4379495" cy="46972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4627" y="105243"/>
            <a:ext cx="10515600" cy="1022241"/>
          </a:xfrm>
        </p:spPr>
        <p:txBody>
          <a:bodyPr>
            <a:normAutofit/>
          </a:bodyPr>
          <a:lstStyle/>
          <a:p>
            <a:r>
              <a:rPr lang="ru-RU" dirty="0"/>
              <a:t>Пример </a:t>
            </a:r>
            <a:r>
              <a:rPr lang="en-US" dirty="0" smtClean="0"/>
              <a:t>cactus </a:t>
            </a:r>
            <a:r>
              <a:rPr lang="ru-RU" dirty="0" smtClean="0"/>
              <a:t>графа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4627" y="1387366"/>
            <a:ext cx="11075275" cy="943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(A) Двусвязный граф последовательностей, построенный из строк '</a:t>
            </a:r>
            <a:r>
              <a:rPr lang="ru-RU" sz="2400" dirty="0" err="1" smtClean="0"/>
              <a:t>abdef</a:t>
            </a:r>
            <a:r>
              <a:rPr lang="ru-RU" sz="2400" dirty="0" smtClean="0"/>
              <a:t>', '</a:t>
            </a:r>
            <a:r>
              <a:rPr lang="ru-RU" sz="2400" dirty="0" err="1" smtClean="0"/>
              <a:t>acdef</a:t>
            </a:r>
            <a:r>
              <a:rPr lang="ru-RU" sz="2400" dirty="0" smtClean="0"/>
              <a:t>' и '</a:t>
            </a:r>
            <a:r>
              <a:rPr lang="ru-RU" sz="2400" dirty="0" err="1" smtClean="0"/>
              <a:t>abdf</a:t>
            </a:r>
            <a:r>
              <a:rPr lang="ru-RU" sz="2400" dirty="0" smtClean="0"/>
              <a:t>', где гомология обозначается общими символами алфавита.</a:t>
            </a:r>
            <a:endParaRPr lang="ru-RU" sz="24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263992" y="2409607"/>
            <a:ext cx="7928008" cy="4404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ru-RU" sz="2400" dirty="0" err="1" smtClean="0"/>
              <a:t>Progressive</a:t>
            </a:r>
            <a:r>
              <a:rPr lang="ru-RU" sz="2400" dirty="0" smtClean="0"/>
              <a:t> </a:t>
            </a:r>
            <a:r>
              <a:rPr lang="ru-RU" sz="2400" dirty="0" err="1" smtClean="0"/>
              <a:t>Cactus</a:t>
            </a:r>
            <a:r>
              <a:rPr lang="ru-RU" sz="2400" dirty="0" smtClean="0"/>
              <a:t> ребра последовательности (черные линии) представляют собой блоки выравнивания. Ребра смежности (серые линии) указывают на связи между последовательностями. </a:t>
            </a:r>
          </a:p>
          <a:p>
            <a:pPr marL="0" indent="0">
              <a:buNone/>
            </a:pPr>
            <a:r>
              <a:rPr lang="ru-RU" sz="2400" dirty="0" smtClean="0"/>
              <a:t>(В) Каждая входная строка кодируется как ограниченная форма прогулки в графе последовательностей; путь для строки «a c d f» выделен пунктирными ребрами.</a:t>
            </a:r>
          </a:p>
          <a:p>
            <a:pPr marL="0" indent="0">
              <a:buNone/>
            </a:pPr>
            <a:r>
              <a:rPr lang="ru-RU" sz="2400" dirty="0" smtClean="0"/>
              <a:t>(С) Граф, построенный из последовательностей. </a:t>
            </a:r>
            <a:r>
              <a:rPr lang="ru-RU" sz="2400" dirty="0" err="1" smtClean="0"/>
              <a:t>Подпоследовательность</a:t>
            </a:r>
            <a:r>
              <a:rPr lang="ru-RU" sz="2400" dirty="0" smtClean="0"/>
              <a:t> 'a d f', общая для всех входных строк, представлена простым циклом, называемым цепью. Остальные подстроки 'b', 'c' и 'e' находятся в тривиальных цепях, представленных с помощью </a:t>
            </a:r>
            <a:r>
              <a:rPr lang="ru-RU" sz="2400" dirty="0" err="1" smtClean="0"/>
              <a:t>self</a:t>
            </a:r>
            <a:r>
              <a:rPr lang="ru-RU" sz="2400" dirty="0" smtClean="0"/>
              <a:t>-циклов.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5190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0448" y="105243"/>
            <a:ext cx="10515600" cy="838033"/>
          </a:xfrm>
        </p:spPr>
        <p:txBody>
          <a:bodyPr/>
          <a:lstStyle/>
          <a:p>
            <a:r>
              <a:rPr lang="ru-RU" dirty="0" smtClean="0"/>
              <a:t>Визуализация метода фильтрации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540" y="691077"/>
            <a:ext cx="6059136" cy="593050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410424" y="1064172"/>
            <a:ext cx="55161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Визуализация метода фильтрации по принципу </a:t>
            </a:r>
            <a:r>
              <a:rPr lang="ru-RU" dirty="0" err="1" smtClean="0"/>
              <a:t>best-hit</a:t>
            </a:r>
            <a:r>
              <a:rPr lang="ru-RU" dirty="0" smtClean="0"/>
              <a:t>. Здесь каждый узел направленного графа обозначает одно основание, а ребра представляют парные отношения выравнивания (цвет узла указывает на вид, к которому принадлежит основание, а большая толщина ребер означает более высокие оценки парных выравниваний).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7413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9943" y="365125"/>
            <a:ext cx="11485886" cy="893287"/>
          </a:xfrm>
        </p:spPr>
        <p:txBody>
          <a:bodyPr/>
          <a:lstStyle/>
          <a:p>
            <a:r>
              <a:rPr lang="ru-RU" dirty="0" smtClean="0"/>
              <a:t>Ещё инструменты из статей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49943" y="5189475"/>
            <a:ext cx="11579772" cy="8209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49943" y="4037745"/>
            <a:ext cx="11579772" cy="10376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49943" y="2619911"/>
            <a:ext cx="11579772" cy="13403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49943" y="1372453"/>
            <a:ext cx="11579772" cy="11036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9943" y="1407560"/>
            <a:ext cx="11579772" cy="545044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/>
              <a:t>Toil</a:t>
            </a:r>
            <a:r>
              <a:rPr lang="ru-RU" sz="2400" dirty="0"/>
              <a:t> используется для распределения вычислений </a:t>
            </a:r>
            <a:r>
              <a:rPr lang="ru-RU" sz="2400" dirty="0" err="1"/>
              <a:t>Cactus</a:t>
            </a:r>
            <a:r>
              <a:rPr lang="ru-RU" sz="2400" dirty="0"/>
              <a:t> в кластерах или облачных системах. Поддерживает контейнеры </a:t>
            </a:r>
            <a:r>
              <a:rPr lang="ru-RU" sz="2400" dirty="0" err="1"/>
              <a:t>Docker</a:t>
            </a:r>
            <a:r>
              <a:rPr lang="ru-RU" sz="2400" dirty="0"/>
              <a:t> и </a:t>
            </a:r>
            <a:r>
              <a:rPr lang="ru-RU" sz="2400" dirty="0" err="1"/>
              <a:t>Singularity</a:t>
            </a:r>
            <a:r>
              <a:rPr lang="ru-RU" sz="2400" dirty="0"/>
              <a:t>, что упрощает установку и управление зависимостями.</a:t>
            </a:r>
          </a:p>
          <a:p>
            <a:r>
              <a:rPr lang="ru-RU" sz="2400" b="1" dirty="0" err="1"/>
              <a:t>PhyloFit</a:t>
            </a:r>
            <a:r>
              <a:rPr lang="ru-RU" sz="2400" b="1" dirty="0"/>
              <a:t> (из пакета PHAST)</a:t>
            </a:r>
            <a:r>
              <a:rPr lang="en-US" sz="2400" b="1" dirty="0"/>
              <a:t> </a:t>
            </a:r>
            <a:r>
              <a:rPr lang="ru-RU" sz="2400" dirty="0"/>
              <a:t>Используется для оценки длины ветвей и параметров эволюционных моделей на основе выравниваний, создаваемых </a:t>
            </a:r>
            <a:r>
              <a:rPr lang="ru-RU" sz="2400" dirty="0" err="1"/>
              <a:t>Cactus</a:t>
            </a:r>
            <a:r>
              <a:rPr lang="ru-RU" sz="2400" dirty="0"/>
              <a:t>. </a:t>
            </a:r>
            <a:r>
              <a:rPr lang="ru-RU" sz="2400" b="1" dirty="0" err="1"/>
              <a:t>PhyloP</a:t>
            </a:r>
            <a:r>
              <a:rPr lang="ru-RU" sz="2400" dirty="0"/>
              <a:t>: Для оценки эволюционного давления на позиции.</a:t>
            </a:r>
            <a:r>
              <a:rPr lang="en-US" sz="2400" dirty="0"/>
              <a:t> </a:t>
            </a:r>
            <a:r>
              <a:rPr lang="ru-RU" sz="2400" b="1" dirty="0" err="1"/>
              <a:t>PhastCons</a:t>
            </a:r>
            <a:r>
              <a:rPr lang="ru-RU" sz="2400" dirty="0"/>
              <a:t>: Для идентификации консервативных регионов на основе выравниваний, созданных </a:t>
            </a:r>
            <a:r>
              <a:rPr lang="ru-RU" sz="2400" dirty="0" err="1"/>
              <a:t>Cactus</a:t>
            </a:r>
            <a:r>
              <a:rPr lang="ru-RU" sz="2400" dirty="0" smtClean="0"/>
              <a:t>.</a:t>
            </a:r>
          </a:p>
          <a:p>
            <a:r>
              <a:rPr lang="ru-RU" sz="2400" b="1" dirty="0" smtClean="0"/>
              <a:t>PDB </a:t>
            </a:r>
            <a:r>
              <a:rPr lang="ru-RU" sz="2400" b="1" dirty="0" err="1" smtClean="0"/>
              <a:t>Tools</a:t>
            </a:r>
            <a:r>
              <a:rPr lang="ru-RU" sz="2400" dirty="0" smtClean="0"/>
              <a:t>. Для анализа структурных изменений в белках. Может использоваться совместно с </a:t>
            </a:r>
            <a:r>
              <a:rPr lang="ru-RU" sz="2400" dirty="0" err="1" smtClean="0"/>
              <a:t>Cactus</a:t>
            </a:r>
            <a:r>
              <a:rPr lang="ru-RU" sz="2400" dirty="0" smtClean="0"/>
              <a:t> для анализа функциональных изменений, связанных с реконструкцией предков.</a:t>
            </a:r>
            <a:r>
              <a:rPr lang="en-US" sz="2400" dirty="0" smtClean="0"/>
              <a:t> </a:t>
            </a:r>
            <a:endParaRPr lang="ru-RU" sz="2400" dirty="0" smtClean="0"/>
          </a:p>
          <a:p>
            <a:r>
              <a:rPr lang="en-US" sz="2400" b="1" dirty="0" err="1" smtClean="0"/>
              <a:t>RepeatMasker</a:t>
            </a:r>
            <a:r>
              <a:rPr lang="ru-RU" sz="2400" b="1" dirty="0" smtClean="0"/>
              <a:t>. </a:t>
            </a:r>
            <a:r>
              <a:rPr lang="ru-RU" sz="2400" dirty="0" smtClean="0"/>
              <a:t>Используется для определения областей генома, содержащих повторяющиеся последовательности.</a:t>
            </a:r>
            <a:endParaRPr lang="ru-RU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347851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556</Words>
  <Application>Microsoft Office PowerPoint</Application>
  <PresentationFormat>Широкоэкранный</PresentationFormat>
  <Paragraphs>25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Тема Office</vt:lpstr>
      <vt:lpstr>Progressive Cactus алгоритм</vt:lpstr>
      <vt:lpstr>Progressive Cactus алгоритм</vt:lpstr>
      <vt:lpstr>Пример cactus графа</vt:lpstr>
      <vt:lpstr>Визуализация метода фильтрации</vt:lpstr>
      <vt:lpstr>Ещё инструменты из статей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</dc:creator>
  <cp:lastModifiedBy>Кирилл</cp:lastModifiedBy>
  <cp:revision>15</cp:revision>
  <dcterms:created xsi:type="dcterms:W3CDTF">2025-01-30T12:23:48Z</dcterms:created>
  <dcterms:modified xsi:type="dcterms:W3CDTF">2025-02-06T14:26:11Z</dcterms:modified>
</cp:coreProperties>
</file>