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64" r:id="rId16"/>
    <p:sldId id="265"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88825"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9" autoAdjust="0"/>
  </p:normalViewPr>
  <p:slideViewPr>
    <p:cSldViewPr>
      <p:cViewPr varScale="1">
        <p:scale>
          <a:sx n="114" d="100"/>
          <a:sy n="114" d="100"/>
        </p:scale>
        <p:origin x="414" y="114"/>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408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13D02FD-F98D-4393-8C2A-AA2B1B59A463}" type="datetime1">
              <a:rPr lang="ru-RU" smtClean="0"/>
              <a:t>25.07.2023</a:t>
            </a:fld>
            <a:endParaRPr lang="ru-RU" dirty="0"/>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ru-RU" smtClean="0"/>
              <a:t>‹#›</a:t>
            </a:fld>
            <a:endParaRPr lang="ru-RU"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C5164D38-2738-4F9A-AE2C-9F3DA1661795}" type="datetime1">
              <a:rPr lang="ru-RU" smtClean="0"/>
              <a:t>25.07.2023</a:t>
            </a:fld>
            <a:endParaRPr lang="ru-RU" dirty="0"/>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noProof="0"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ru-RU" smtClean="0"/>
              <a:t>‹#›</a:t>
            </a:fld>
            <a:endParaRPr lang="ru-RU"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a:t>
            </a:fld>
            <a:endParaRPr lang="ru-RU" dirty="0"/>
          </a:p>
        </p:txBody>
      </p:sp>
    </p:spTree>
    <p:extLst>
      <p:ext uri="{BB962C8B-B14F-4D97-AF65-F5344CB8AC3E}">
        <p14:creationId xmlns:p14="http://schemas.microsoft.com/office/powerpoint/2010/main" val="107764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10</a:t>
            </a:fld>
            <a:endParaRPr lang="ru-RU" dirty="0"/>
          </a:p>
        </p:txBody>
      </p:sp>
    </p:spTree>
    <p:extLst>
      <p:ext uri="{BB962C8B-B14F-4D97-AF65-F5344CB8AC3E}">
        <p14:creationId xmlns:p14="http://schemas.microsoft.com/office/powerpoint/2010/main" val="1752826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11</a:t>
            </a:fld>
            <a:endParaRPr lang="ru-RU" dirty="0"/>
          </a:p>
        </p:txBody>
      </p:sp>
    </p:spTree>
    <p:extLst>
      <p:ext uri="{BB962C8B-B14F-4D97-AF65-F5344CB8AC3E}">
        <p14:creationId xmlns:p14="http://schemas.microsoft.com/office/powerpoint/2010/main" val="2411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12</a:t>
            </a:fld>
            <a:endParaRPr lang="ru-RU" dirty="0"/>
          </a:p>
        </p:txBody>
      </p:sp>
    </p:spTree>
    <p:extLst>
      <p:ext uri="{BB962C8B-B14F-4D97-AF65-F5344CB8AC3E}">
        <p14:creationId xmlns:p14="http://schemas.microsoft.com/office/powerpoint/2010/main" val="1311818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13</a:t>
            </a:fld>
            <a:endParaRPr lang="ru-RU" dirty="0"/>
          </a:p>
        </p:txBody>
      </p:sp>
    </p:spTree>
    <p:extLst>
      <p:ext uri="{BB962C8B-B14F-4D97-AF65-F5344CB8AC3E}">
        <p14:creationId xmlns:p14="http://schemas.microsoft.com/office/powerpoint/2010/main" val="1172513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14</a:t>
            </a:fld>
            <a:endParaRPr lang="ru-RU" dirty="0"/>
          </a:p>
        </p:txBody>
      </p:sp>
    </p:spTree>
    <p:extLst>
      <p:ext uri="{BB962C8B-B14F-4D97-AF65-F5344CB8AC3E}">
        <p14:creationId xmlns:p14="http://schemas.microsoft.com/office/powerpoint/2010/main" val="1824550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15</a:t>
            </a:fld>
            <a:endParaRPr lang="ru-RU" dirty="0"/>
          </a:p>
        </p:txBody>
      </p:sp>
    </p:spTree>
    <p:extLst>
      <p:ext uri="{BB962C8B-B14F-4D97-AF65-F5344CB8AC3E}">
        <p14:creationId xmlns:p14="http://schemas.microsoft.com/office/powerpoint/2010/main" val="1128605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16</a:t>
            </a:fld>
            <a:endParaRPr lang="ru-RU" dirty="0"/>
          </a:p>
        </p:txBody>
      </p:sp>
    </p:spTree>
    <p:extLst>
      <p:ext uri="{BB962C8B-B14F-4D97-AF65-F5344CB8AC3E}">
        <p14:creationId xmlns:p14="http://schemas.microsoft.com/office/powerpoint/2010/main" val="1861878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17</a:t>
            </a:fld>
            <a:endParaRPr lang="ru-RU" dirty="0"/>
          </a:p>
        </p:txBody>
      </p:sp>
    </p:spTree>
    <p:extLst>
      <p:ext uri="{BB962C8B-B14F-4D97-AF65-F5344CB8AC3E}">
        <p14:creationId xmlns:p14="http://schemas.microsoft.com/office/powerpoint/2010/main" val="135269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18</a:t>
            </a:fld>
            <a:endParaRPr lang="ru-RU" dirty="0"/>
          </a:p>
        </p:txBody>
      </p:sp>
    </p:spTree>
    <p:extLst>
      <p:ext uri="{BB962C8B-B14F-4D97-AF65-F5344CB8AC3E}">
        <p14:creationId xmlns:p14="http://schemas.microsoft.com/office/powerpoint/2010/main" val="236028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19</a:t>
            </a:fld>
            <a:endParaRPr lang="ru-RU" dirty="0"/>
          </a:p>
        </p:txBody>
      </p:sp>
    </p:spTree>
    <p:extLst>
      <p:ext uri="{BB962C8B-B14F-4D97-AF65-F5344CB8AC3E}">
        <p14:creationId xmlns:p14="http://schemas.microsoft.com/office/powerpoint/2010/main" val="268287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a:t>
            </a:fld>
            <a:endParaRPr lang="ru-RU" dirty="0"/>
          </a:p>
        </p:txBody>
      </p:sp>
    </p:spTree>
    <p:extLst>
      <p:ext uri="{BB962C8B-B14F-4D97-AF65-F5344CB8AC3E}">
        <p14:creationId xmlns:p14="http://schemas.microsoft.com/office/powerpoint/2010/main" val="2651743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20</a:t>
            </a:fld>
            <a:endParaRPr lang="ru-RU" dirty="0"/>
          </a:p>
        </p:txBody>
      </p:sp>
    </p:spTree>
    <p:extLst>
      <p:ext uri="{BB962C8B-B14F-4D97-AF65-F5344CB8AC3E}">
        <p14:creationId xmlns:p14="http://schemas.microsoft.com/office/powerpoint/2010/main" val="1013572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21</a:t>
            </a:fld>
            <a:endParaRPr lang="ru-RU" dirty="0"/>
          </a:p>
        </p:txBody>
      </p:sp>
    </p:spTree>
    <p:extLst>
      <p:ext uri="{BB962C8B-B14F-4D97-AF65-F5344CB8AC3E}">
        <p14:creationId xmlns:p14="http://schemas.microsoft.com/office/powerpoint/2010/main" val="418274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22</a:t>
            </a:fld>
            <a:endParaRPr lang="ru-RU" dirty="0"/>
          </a:p>
        </p:txBody>
      </p:sp>
    </p:spTree>
    <p:extLst>
      <p:ext uri="{BB962C8B-B14F-4D97-AF65-F5344CB8AC3E}">
        <p14:creationId xmlns:p14="http://schemas.microsoft.com/office/powerpoint/2010/main" val="1307416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23</a:t>
            </a:fld>
            <a:endParaRPr lang="ru-RU" dirty="0"/>
          </a:p>
        </p:txBody>
      </p:sp>
    </p:spTree>
    <p:extLst>
      <p:ext uri="{BB962C8B-B14F-4D97-AF65-F5344CB8AC3E}">
        <p14:creationId xmlns:p14="http://schemas.microsoft.com/office/powerpoint/2010/main" val="195789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24</a:t>
            </a:fld>
            <a:endParaRPr lang="ru-RU" dirty="0"/>
          </a:p>
        </p:txBody>
      </p:sp>
    </p:spTree>
    <p:extLst>
      <p:ext uri="{BB962C8B-B14F-4D97-AF65-F5344CB8AC3E}">
        <p14:creationId xmlns:p14="http://schemas.microsoft.com/office/powerpoint/2010/main" val="4075810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25</a:t>
            </a:fld>
            <a:endParaRPr lang="ru-RU" dirty="0"/>
          </a:p>
        </p:txBody>
      </p:sp>
    </p:spTree>
    <p:extLst>
      <p:ext uri="{BB962C8B-B14F-4D97-AF65-F5344CB8AC3E}">
        <p14:creationId xmlns:p14="http://schemas.microsoft.com/office/powerpoint/2010/main" val="1431051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26</a:t>
            </a:fld>
            <a:endParaRPr lang="ru-RU" dirty="0"/>
          </a:p>
        </p:txBody>
      </p:sp>
    </p:spTree>
    <p:extLst>
      <p:ext uri="{BB962C8B-B14F-4D97-AF65-F5344CB8AC3E}">
        <p14:creationId xmlns:p14="http://schemas.microsoft.com/office/powerpoint/2010/main" val="3756830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27</a:t>
            </a:fld>
            <a:endParaRPr lang="ru-RU" dirty="0"/>
          </a:p>
        </p:txBody>
      </p:sp>
    </p:spTree>
    <p:extLst>
      <p:ext uri="{BB962C8B-B14F-4D97-AF65-F5344CB8AC3E}">
        <p14:creationId xmlns:p14="http://schemas.microsoft.com/office/powerpoint/2010/main" val="2170392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28</a:t>
            </a:fld>
            <a:endParaRPr lang="ru-RU" dirty="0"/>
          </a:p>
        </p:txBody>
      </p:sp>
    </p:spTree>
    <p:extLst>
      <p:ext uri="{BB962C8B-B14F-4D97-AF65-F5344CB8AC3E}">
        <p14:creationId xmlns:p14="http://schemas.microsoft.com/office/powerpoint/2010/main" val="202494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29</a:t>
            </a:fld>
            <a:endParaRPr lang="ru-RU" dirty="0"/>
          </a:p>
        </p:txBody>
      </p:sp>
    </p:spTree>
    <p:extLst>
      <p:ext uri="{BB962C8B-B14F-4D97-AF65-F5344CB8AC3E}">
        <p14:creationId xmlns:p14="http://schemas.microsoft.com/office/powerpoint/2010/main" val="160308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3</a:t>
            </a:fld>
            <a:endParaRPr lang="ru-RU" dirty="0"/>
          </a:p>
        </p:txBody>
      </p:sp>
    </p:spTree>
    <p:extLst>
      <p:ext uri="{BB962C8B-B14F-4D97-AF65-F5344CB8AC3E}">
        <p14:creationId xmlns:p14="http://schemas.microsoft.com/office/powerpoint/2010/main" val="325640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4</a:t>
            </a:fld>
            <a:endParaRPr lang="ru-RU" dirty="0"/>
          </a:p>
        </p:txBody>
      </p:sp>
    </p:spTree>
    <p:extLst>
      <p:ext uri="{BB962C8B-B14F-4D97-AF65-F5344CB8AC3E}">
        <p14:creationId xmlns:p14="http://schemas.microsoft.com/office/powerpoint/2010/main" val="128911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5</a:t>
            </a:fld>
            <a:endParaRPr lang="ru-RU" dirty="0"/>
          </a:p>
        </p:txBody>
      </p:sp>
    </p:spTree>
    <p:extLst>
      <p:ext uri="{BB962C8B-B14F-4D97-AF65-F5344CB8AC3E}">
        <p14:creationId xmlns:p14="http://schemas.microsoft.com/office/powerpoint/2010/main" val="3597507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6</a:t>
            </a:fld>
            <a:endParaRPr lang="ru-RU" dirty="0"/>
          </a:p>
        </p:txBody>
      </p:sp>
    </p:spTree>
    <p:extLst>
      <p:ext uri="{BB962C8B-B14F-4D97-AF65-F5344CB8AC3E}">
        <p14:creationId xmlns:p14="http://schemas.microsoft.com/office/powerpoint/2010/main" val="2185680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7</a:t>
            </a:fld>
            <a:endParaRPr lang="ru-RU" dirty="0"/>
          </a:p>
        </p:txBody>
      </p:sp>
    </p:spTree>
    <p:extLst>
      <p:ext uri="{BB962C8B-B14F-4D97-AF65-F5344CB8AC3E}">
        <p14:creationId xmlns:p14="http://schemas.microsoft.com/office/powerpoint/2010/main" val="128964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8</a:t>
            </a:fld>
            <a:endParaRPr lang="ru-RU" dirty="0"/>
          </a:p>
        </p:txBody>
      </p:sp>
    </p:spTree>
    <p:extLst>
      <p:ext uri="{BB962C8B-B14F-4D97-AF65-F5344CB8AC3E}">
        <p14:creationId xmlns:p14="http://schemas.microsoft.com/office/powerpoint/2010/main" val="3188847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rtl="0"/>
            <a:fld id="{01F2A70B-78F2-4DCF-B53B-C990D2FAFB8A}" type="slidenum">
              <a:rPr lang="ru-RU" smtClean="0"/>
              <a:t>9</a:t>
            </a:fld>
            <a:endParaRPr lang="ru-RU" dirty="0"/>
          </a:p>
        </p:txBody>
      </p:sp>
    </p:spTree>
    <p:extLst>
      <p:ext uri="{BB962C8B-B14F-4D97-AF65-F5344CB8AC3E}">
        <p14:creationId xmlns:p14="http://schemas.microsoft.com/office/powerpoint/2010/main" val="68453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2413" y="1905000"/>
            <a:ext cx="9144000" cy="2667000"/>
          </a:xfrm>
        </p:spPr>
        <p:txBody>
          <a:bodyPr rtlCol="0">
            <a:noAutofit/>
          </a:bodyPr>
          <a:lstStyle>
            <a:lvl1pPr>
              <a:defRPr sz="5400"/>
            </a:lvl1pPr>
          </a:lstStyle>
          <a:p>
            <a:pPr rtl="0"/>
            <a:r>
              <a:rPr lang="ru-RU"/>
              <a:t>Образец заголовка</a:t>
            </a:r>
            <a:endParaRPr lang="ru-RU" dirty="0"/>
          </a:p>
        </p:txBody>
      </p:sp>
      <p:grpSp>
        <p:nvGrpSpPr>
          <p:cNvPr id="256" name="Линия" descr="Изображение линии"/>
          <p:cNvGrpSpPr/>
          <p:nvPr/>
        </p:nvGrpSpPr>
        <p:grpSpPr bwMode="invGray">
          <a:xfrm>
            <a:off x="1584896" y="4724400"/>
            <a:ext cx="8631936" cy="64008"/>
            <a:chOff x="-4110038" y="2703513"/>
            <a:chExt cx="17394239" cy="160336"/>
          </a:xfrm>
          <a:solidFill>
            <a:schemeClr val="accent1"/>
          </a:solidFill>
        </p:grpSpPr>
        <p:sp>
          <p:nvSpPr>
            <p:cNvPr id="257" name="Полилиния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8" name="Полилиния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9" name="Полилиния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0" name="Полилиния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1" name="Полилиния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2" name="Полилиния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3" name="Полилиния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4" name="Полилиния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5" name="Полилиния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6" name="Полилиния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7" name="Полилиния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8" name="Полилиния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9" name="Полилиния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0" name="Полилиния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1" name="Полилиния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2" name="Полилиния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3" name="Полилиния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4" name="Полилиния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5" name="Полилиния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6" name="Полилиния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7" name="Полилиния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8" name="Полилиния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9" name="Полилиния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0" name="Полилиния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1" name="Полилиния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2" name="Полилиния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3" name="Полилиния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4" name="Полилиния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5" name="Полилиния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6" name="Полилиния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7" name="Полилиния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8" name="Полилиния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9" name="Полилиния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0" name="Полилиния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1" name="Полилиния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2" name="Полилиния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3" name="Полилиния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4" name="Полилиния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5" name="Полилиния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6" name="Полилиния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7" name="Полилиния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8" name="Полилиния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9" name="Полилиния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0" name="Полилиния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1" name="Полилиния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2" name="Полилиния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3" name="Полилиния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4" name="Полилиния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5" name="Полилиния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6" name="Полилиния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7" name="Полилиния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8" name="Полилиния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9" name="Полилиния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0" name="Полилиния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1" name="Полилиния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2" name="Полилиния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3" name="Полилиния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4" name="Полилиния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5" name="Полилиния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6" name="Полилиния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7" name="Полилиния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8" name="Полилиния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9" name="Полилиния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0" name="Полилиния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1" name="Полилиния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2" name="Полилиния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3" name="Полилиния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4" name="Полилиния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5" name="Полилиния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6" name="Полилиния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7" name="Полилиния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8" name="Полилиния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9" name="Полилиния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0" name="Полилиния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1" name="Полилиния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2" name="Полилиния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3" name="Полилиния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4" name="Полилиния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5" name="Полилиния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6" name="Полилиния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7" name="Полилиния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8" name="Полилиния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9" name="Полилиния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0" name="Полилиния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1" name="Полилиния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2" name="Полилиния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3" name="Полилиния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4" name="Полилиния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5" name="Полилиния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6" name="Полилиния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7" name="Полилиния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8" name="Полилиния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9" name="Полилиния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0" name="Полилиния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1" name="Полилиния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2" name="Полилиния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3" name="Полилиния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4" name="Полилиния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5" name="Полилиния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6" name="Полилиния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7" name="Полилиния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8" name="Полилиния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9" name="Полилиния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0" name="Полилиния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1" name="Полилиния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2" name="Полилиния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3" name="Полилиния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4" name="Полилиния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5" name="Полилиния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6" name="Полилиния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7" name="Полилиния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8" name="Полилиния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9" name="Полилиния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0" name="Полилиния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1" name="Полилиния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2" name="Полилиния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3" name="Полилиния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4" name="Полилиния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5" name="Полилиния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6" name="Полилиния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7" name="Полилиния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8" name="Полилиния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9" name="Полилиния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grpSp>
      <p:sp>
        <p:nvSpPr>
          <p:cNvPr id="3" name="Подзаголовок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ru-RU"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a:t>Образец заголовка</a:t>
            </a:r>
            <a:endParaRPr lang="ru-RU" dirty="0"/>
          </a:p>
        </p:txBody>
      </p:sp>
      <p:grpSp>
        <p:nvGrpSpPr>
          <p:cNvPr id="7" name="Линия" descr="Изображение линии"/>
          <p:cNvGrpSpPr/>
          <p:nvPr/>
        </p:nvGrpSpPr>
        <p:grpSpPr bwMode="invGray">
          <a:xfrm>
            <a:off x="1522413" y="1514475"/>
            <a:ext cx="10569575" cy="64008"/>
            <a:chOff x="1522413" y="1514475"/>
            <a:chExt cx="10569575" cy="64008"/>
          </a:xfrm>
        </p:grpSpPr>
        <p:sp>
          <p:nvSpPr>
            <p:cNvPr id="8" name="Полилиния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 name="Полилиния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0" name="Полилиния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Вертикальный текст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70ADCAA3-DEBC-406D-8401-30E1F946FF53}" type="datetime1">
              <a:rPr lang="ru-RU" smtClean="0"/>
              <a:t>25.07.2023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0361612" y="274639"/>
            <a:ext cx="1371600" cy="5901747"/>
          </a:xfrm>
        </p:spPr>
        <p:txBody>
          <a:bodyPr vert="eaVert" rtlCol="0"/>
          <a:lstStyle/>
          <a:p>
            <a:pPr rtl="0"/>
            <a:r>
              <a:rPr lang="ru-RU"/>
              <a:t>Образец заголовка</a:t>
            </a:r>
            <a:endParaRPr lang="ru-RU" dirty="0"/>
          </a:p>
        </p:txBody>
      </p:sp>
      <p:grpSp>
        <p:nvGrpSpPr>
          <p:cNvPr id="7" name="Линия" descr="Изображение линии"/>
          <p:cNvGrpSpPr/>
          <p:nvPr/>
        </p:nvGrpSpPr>
        <p:grpSpPr bwMode="invGray">
          <a:xfrm rot="5400000">
            <a:off x="6864412" y="3472598"/>
            <a:ext cx="6492240" cy="64008"/>
            <a:chOff x="1522413" y="1514475"/>
            <a:chExt cx="10569575" cy="64008"/>
          </a:xfrm>
        </p:grpSpPr>
        <p:sp>
          <p:nvSpPr>
            <p:cNvPr id="8"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0"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3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4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5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Вертикальный текст 2"/>
          <p:cNvSpPr>
            <a:spLocks noGrp="1"/>
          </p:cNvSpPr>
          <p:nvPr>
            <p:ph type="body" orient="vert" idx="1" hasCustomPrompt="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055B83A8-B65A-4820-B3AA-18435A44086F}" type="datetime1">
              <a:rPr lang="ru-RU" smtClean="0"/>
              <a:t>25.07.2023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p>
            <a:pPr rtl="0"/>
            <a:r>
              <a:rPr lang="ru-RU"/>
              <a:t>Образец заголовка</a:t>
            </a:r>
            <a:endParaRPr lang="ru-RU" dirty="0"/>
          </a:p>
        </p:txBody>
      </p:sp>
      <p:grpSp>
        <p:nvGrpSpPr>
          <p:cNvPr id="167" name="Линия" descr="Изображение линии"/>
          <p:cNvGrpSpPr/>
          <p:nvPr/>
        </p:nvGrpSpPr>
        <p:grpSpPr bwMode="invGray">
          <a:xfrm>
            <a:off x="1522413" y="1514475"/>
            <a:ext cx="10569575" cy="64008"/>
            <a:chOff x="1522413" y="1514475"/>
            <a:chExt cx="10569575" cy="64008"/>
          </a:xfrm>
        </p:grpSpPr>
        <p:sp>
          <p:nvSpPr>
            <p:cNvPr id="168"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3"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4"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5"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6"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7"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8"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9"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0"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41"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Объект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C9567F8A-3B9B-475E-B703-D5E9DB2614A0}" type="datetime1">
              <a:rPr lang="ru-RU" smtClean="0"/>
              <a:t>25.07.2023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3" y="1905000"/>
            <a:ext cx="9144000" cy="2667000"/>
          </a:xfrm>
        </p:spPr>
        <p:txBody>
          <a:bodyPr rtlCol="0" anchor="b">
            <a:noAutofit/>
          </a:bodyPr>
          <a:lstStyle>
            <a:lvl1pPr algn="l">
              <a:defRPr sz="4400" b="0" cap="none" baseline="0"/>
            </a:lvl1pPr>
          </a:lstStyle>
          <a:p>
            <a:pPr rtl="0"/>
            <a:r>
              <a:rPr lang="ru-RU"/>
              <a:t>Образец заголовка</a:t>
            </a:r>
            <a:endParaRPr lang="ru-RU" dirty="0"/>
          </a:p>
        </p:txBody>
      </p:sp>
      <p:grpSp>
        <p:nvGrpSpPr>
          <p:cNvPr id="255" name="Линия" descr="Изображение линии"/>
          <p:cNvGrpSpPr/>
          <p:nvPr/>
        </p:nvGrpSpPr>
        <p:grpSpPr bwMode="invGray">
          <a:xfrm>
            <a:off x="1584896" y="4724400"/>
            <a:ext cx="8631936" cy="64008"/>
            <a:chOff x="-4110038" y="2703513"/>
            <a:chExt cx="17394239" cy="160336"/>
          </a:xfrm>
          <a:solidFill>
            <a:schemeClr val="accent1"/>
          </a:solidFill>
        </p:grpSpPr>
        <p:sp>
          <p:nvSpPr>
            <p:cNvPr id="256" name="Полилиния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7" name="Полилиния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8" name="Полилиния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59" name="Полилиния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0" name="Полилиния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1" name="Полилиния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2" name="Полилиния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3" name="Полилиния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4" name="Полилиния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5" name="Полилиния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6" name="Полилиния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7" name="Полилиния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8" name="Полилиния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69" name="Полилиния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0" name="Полилиния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1" name="Полилиния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2" name="Полилиния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3" name="Полилиния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4" name="Полилиния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5" name="Полилиния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6" name="Полилиния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7" name="Полилиния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8" name="Полилиния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79" name="Полилиния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0" name="Полилиния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1" name="Полилиния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2" name="Полилиния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3" name="Полилиния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4" name="Полилиния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5" name="Полилиния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6" name="Полилиния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7" name="Полилиния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8" name="Полилиния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89" name="Полилиния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0" name="Полилиния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1" name="Полилиния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2" name="Полилиния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3" name="Полилиния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4" name="Полилиния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5" name="Полилиния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6" name="Полилиния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7" name="Полилиния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8" name="Полилиния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99" name="Полилиния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0" name="Полилиния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1" name="Полилиния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2" name="Полилиния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3" name="Полилиния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4" name="Полилиния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5" name="Полилиния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6" name="Полилиния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7" name="Полилиния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8" name="Полилиния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09" name="Полилиния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0" name="Полилиния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1" name="Полилиния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2" name="Полилиния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3" name="Полилиния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4" name="Полилиния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5" name="Полилиния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6" name="Полилиния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7" name="Полилиния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8" name="Полилиния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19" name="Полилиния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0" name="Полилиния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1" name="Полилиния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2" name="Полилиния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3" name="Полилиния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4" name="Полилиния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5" name="Полилиния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6" name="Полилиния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7" name="Полилиния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8" name="Полилиния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29" name="Полилиния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0" name="Полилиния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1" name="Полилиния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2" name="Полилиния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3" name="Полилиния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4" name="Полилиния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5" name="Полилиния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6" name="Полилиния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7" name="Полилиния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8" name="Полилиния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9" name="Полилиния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0" name="Полилиния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1" name="Полилиния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2" name="Полилиния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3" name="Полилиния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4" name="Полилиния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5" name="Полилиния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6" name="Полилиния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7" name="Полилиния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8" name="Полилиния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49" name="Полилиния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0" name="Полилиния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1" name="Полилиния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2" name="Полилиния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3" name="Полилиния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4" name="Полилиния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5" name="Полилиния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6" name="Полилиния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7" name="Полилиния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8" name="Полилиния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59" name="Полилиния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0" name="Полилиния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1" name="Полилиния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2" name="Полилиния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3" name="Полилиния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4" name="Полилиния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5" name="Полилиния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6" name="Полилиния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7" name="Полилиния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8" name="Полилиния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69" name="Полилиния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0" name="Полилиния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1" name="Полилиния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2" name="Полилиния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3" name="Полилиния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4" name="Полилиния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5" name="Полилиния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6" name="Полилиния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7" name="Полилиния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78" name="Полилиния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p>
          </p:txBody>
        </p:sp>
      </p:grpSp>
      <p:sp>
        <p:nvSpPr>
          <p:cNvPr id="3" name="Замещающий текст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5" name="Нижний колонтитул 4"/>
          <p:cNvSpPr>
            <a:spLocks noGrp="1"/>
          </p:cNvSpPr>
          <p:nvPr>
            <p:ph type="ftr" sz="quarter" idx="11"/>
          </p:nvPr>
        </p:nvSpPr>
        <p:spPr/>
        <p:txBody>
          <a:bodyPr rtlCol="0"/>
          <a:lstStyle/>
          <a:p>
            <a:pPr rtl="0"/>
            <a:endParaRPr lang="ru-RU" dirty="0"/>
          </a:p>
        </p:txBody>
      </p:sp>
      <p:sp>
        <p:nvSpPr>
          <p:cNvPr id="4" name="Дата 3"/>
          <p:cNvSpPr>
            <a:spLocks noGrp="1"/>
          </p:cNvSpPr>
          <p:nvPr>
            <p:ph type="dt" sz="half" idx="10"/>
          </p:nvPr>
        </p:nvSpPr>
        <p:spPr/>
        <p:txBody>
          <a:bodyPr rtlCol="0"/>
          <a:lstStyle/>
          <a:p>
            <a:pPr rtl="0"/>
            <a:fld id="{EC86B7B8-68DB-4C8D-B1EE-F0C4532BD17D}" type="datetime1">
              <a:rPr lang="ru-RU" smtClean="0"/>
              <a:t>25.07.2023</a:t>
            </a:fld>
            <a:endParaRPr lang="ru-RU" dirty="0"/>
          </a:p>
        </p:txBody>
      </p:sp>
      <p:sp>
        <p:nvSpPr>
          <p:cNvPr id="6" name="Номер слайда 5"/>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p>
            <a:pPr rtl="0"/>
            <a:r>
              <a:rPr lang="ru-RU"/>
              <a:t>Образец заголовка</a:t>
            </a:r>
            <a:endParaRPr lang="ru-RU" dirty="0"/>
          </a:p>
        </p:txBody>
      </p:sp>
      <p:grpSp>
        <p:nvGrpSpPr>
          <p:cNvPr id="158" name="Линия" descr="Изображение линии"/>
          <p:cNvGrpSpPr/>
          <p:nvPr/>
        </p:nvGrpSpPr>
        <p:grpSpPr bwMode="invGray">
          <a:xfrm>
            <a:off x="1522413" y="1514475"/>
            <a:ext cx="10569575" cy="64008"/>
            <a:chOff x="1522413" y="1514475"/>
            <a:chExt cx="10569575" cy="64008"/>
          </a:xfrm>
        </p:grpSpPr>
        <p:sp>
          <p:nvSpPr>
            <p:cNvPr id="159"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0"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1"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Объект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B38857C3-C93F-4E49-AD92-CBF7106F2783}" type="datetime1">
              <a:rPr lang="ru-RU" smtClean="0"/>
              <a:t>25.07.2023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lstStyle>
            <a:lvl1pPr>
              <a:defRPr/>
            </a:lvl1pPr>
          </a:lstStyle>
          <a:p>
            <a:pPr rtl="0"/>
            <a:r>
              <a:rPr lang="ru-RU"/>
              <a:t>Образец заголовка</a:t>
            </a:r>
            <a:endParaRPr lang="ru-RU" dirty="0"/>
          </a:p>
        </p:txBody>
      </p:sp>
      <p:grpSp>
        <p:nvGrpSpPr>
          <p:cNvPr id="160" name="Линия" descr="Изображение линии"/>
          <p:cNvGrpSpPr/>
          <p:nvPr/>
        </p:nvGrpSpPr>
        <p:grpSpPr bwMode="invGray">
          <a:xfrm>
            <a:off x="1522413" y="1514475"/>
            <a:ext cx="10569575" cy="64008"/>
            <a:chOff x="1522413" y="1514475"/>
            <a:chExt cx="10569575" cy="64008"/>
          </a:xfrm>
        </p:grpSpPr>
        <p:sp>
          <p:nvSpPr>
            <p:cNvPr id="161" name="Полилиния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1"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2"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3"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4"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3" name="Замещающий текст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8" name="Нижний колонтитул 7"/>
          <p:cNvSpPr>
            <a:spLocks noGrp="1"/>
          </p:cNvSpPr>
          <p:nvPr>
            <p:ph type="ftr" sz="quarter" idx="11"/>
          </p:nvPr>
        </p:nvSpPr>
        <p:spPr/>
        <p:txBody>
          <a:bodyPr rtlCol="0"/>
          <a:lstStyle/>
          <a:p>
            <a:pPr rtl="0"/>
            <a:endParaRPr lang="ru-RU" dirty="0"/>
          </a:p>
        </p:txBody>
      </p:sp>
      <p:sp>
        <p:nvSpPr>
          <p:cNvPr id="7" name="Дата 6"/>
          <p:cNvSpPr>
            <a:spLocks noGrp="1"/>
          </p:cNvSpPr>
          <p:nvPr>
            <p:ph type="dt" sz="half" idx="10"/>
          </p:nvPr>
        </p:nvSpPr>
        <p:spPr/>
        <p:txBody>
          <a:bodyPr rtlCol="0"/>
          <a:lstStyle/>
          <a:p>
            <a:pPr rtl="0"/>
            <a:fld id="{C0C36C73-844D-4651-9FC2-22D52B486471}" type="datetime1">
              <a:rPr lang="ru-RU" smtClean="0"/>
              <a:t>25.07.2023</a:t>
            </a:fld>
            <a:endParaRPr lang="ru-RU" dirty="0"/>
          </a:p>
        </p:txBody>
      </p:sp>
      <p:sp>
        <p:nvSpPr>
          <p:cNvPr id="9" name="Номер слайда 8"/>
          <p:cNvSpPr>
            <a:spLocks noGrp="1"/>
          </p:cNvSpPr>
          <p:nvPr>
            <p:ph type="sldNum" sz="quarter" idx="12"/>
          </p:nvPr>
        </p:nvSpPr>
        <p:spPr/>
        <p:txBody>
          <a:bodyPr rtlCol="0"/>
          <a:lstStyle/>
          <a:p>
            <a:pPr rtl="0"/>
            <a:fld id="{25BA54BD-C84D-46CE-8B72-31BFB26ABA43}" type="slidenum">
              <a:rPr lang="ru-RU" smtClean="0"/>
              <a:t>‹#›</a:t>
            </a:fld>
            <a:endParaRPr lang="ru-RU" dirty="0"/>
          </a:p>
        </p:txBody>
      </p:sp>
      <p:sp>
        <p:nvSpPr>
          <p:cNvPr id="85" name="Объект 3"/>
          <p:cNvSpPr>
            <a:spLocks noGrp="1"/>
          </p:cNvSpPr>
          <p:nvPr>
            <p:ph sz="half" idx="13"/>
          </p:nvPr>
        </p:nvSpPr>
        <p:spPr>
          <a:xfrm>
            <a:off x="6249860"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grpSp>
        <p:nvGrpSpPr>
          <p:cNvPr id="156" name="Линия" descr="Изображение линии"/>
          <p:cNvGrpSpPr/>
          <p:nvPr/>
        </p:nvGrpSpPr>
        <p:grpSpPr bwMode="invGray">
          <a:xfrm>
            <a:off x="1522413" y="1514475"/>
            <a:ext cx="10569575" cy="64008"/>
            <a:chOff x="1522413" y="1514475"/>
            <a:chExt cx="10569575" cy="64008"/>
          </a:xfrm>
        </p:grpSpPr>
        <p:sp>
          <p:nvSpPr>
            <p:cNvPr id="157" name="Полилиния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8" name="Полилиния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59" name="Полилиния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0"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1"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2"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3"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4"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5"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6"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7"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8"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69"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0"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1"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2"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3"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4"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5"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6"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7"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8"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79"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0"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1"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2"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3"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4"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5"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6"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7"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8"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89"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0"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1"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2"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3"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4"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5"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6"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7"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8"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199"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0"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1"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2"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3"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4"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5"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6"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7"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8"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09"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0"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1"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2"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3"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4"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5"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6"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7"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8"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19"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0"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1"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2"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3"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4"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5"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6"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7"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8"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29"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230"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sp>
        <p:nvSpPr>
          <p:cNvPr id="4" name="Нижний колонтитул 3"/>
          <p:cNvSpPr>
            <a:spLocks noGrp="1"/>
          </p:cNvSpPr>
          <p:nvPr>
            <p:ph type="ftr" sz="quarter" idx="11"/>
          </p:nvPr>
        </p:nvSpPr>
        <p:spPr/>
        <p:txBody>
          <a:bodyPr rtlCol="0"/>
          <a:lstStyle/>
          <a:p>
            <a:pPr rtl="0"/>
            <a:endParaRPr lang="ru-RU" dirty="0"/>
          </a:p>
        </p:txBody>
      </p:sp>
      <p:sp>
        <p:nvSpPr>
          <p:cNvPr id="3" name="Дата 2"/>
          <p:cNvSpPr>
            <a:spLocks noGrp="1"/>
          </p:cNvSpPr>
          <p:nvPr>
            <p:ph type="dt" sz="half" idx="10"/>
          </p:nvPr>
        </p:nvSpPr>
        <p:spPr/>
        <p:txBody>
          <a:bodyPr rtlCol="0"/>
          <a:lstStyle/>
          <a:p>
            <a:pPr rtl="0"/>
            <a:fld id="{2A2BE7C9-88BB-4EFE-8667-3062E1396877}" type="datetime1">
              <a:rPr lang="ru-RU" smtClean="0"/>
              <a:t>25.07.2023</a:t>
            </a:fld>
            <a:endParaRPr lang="ru-RU" dirty="0"/>
          </a:p>
        </p:txBody>
      </p:sp>
      <p:sp>
        <p:nvSpPr>
          <p:cNvPr id="5" name="Номер слайда 4"/>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rtlCol="0"/>
          <a:lstStyle/>
          <a:p>
            <a:pPr rtl="0"/>
            <a:endParaRPr lang="ru-RU" dirty="0"/>
          </a:p>
        </p:txBody>
      </p:sp>
      <p:sp>
        <p:nvSpPr>
          <p:cNvPr id="2" name="Дата 1"/>
          <p:cNvSpPr>
            <a:spLocks noGrp="1"/>
          </p:cNvSpPr>
          <p:nvPr>
            <p:ph type="dt" sz="half" idx="10"/>
          </p:nvPr>
        </p:nvSpPr>
        <p:spPr/>
        <p:txBody>
          <a:bodyPr rtlCol="0"/>
          <a:lstStyle/>
          <a:p>
            <a:pPr rtl="0"/>
            <a:fld id="{6D013653-6E18-417E-A961-3DF0937C0BAA}" type="datetime1">
              <a:rPr lang="ru-RU" smtClean="0"/>
              <a:t>25.07.2023</a:t>
            </a:fld>
            <a:endParaRPr lang="ru-RU" dirty="0"/>
          </a:p>
        </p:txBody>
      </p:sp>
      <p:sp>
        <p:nvSpPr>
          <p:cNvPr id="4" name="Номер слайда 3"/>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ru-RU"/>
              <a:t>Образец заголовка</a:t>
            </a:r>
            <a:endParaRPr lang="ru-RU" dirty="0"/>
          </a:p>
        </p:txBody>
      </p:sp>
      <p:sp>
        <p:nvSpPr>
          <p:cNvPr id="4" name="Текст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3" name="Объект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grpSp>
        <p:nvGrpSpPr>
          <p:cNvPr id="615" name="рамка" descr="Изображение прямоугольника"/>
          <p:cNvGrpSpPr/>
          <p:nvPr/>
        </p:nvGrpSpPr>
        <p:grpSpPr bwMode="invGray">
          <a:xfrm>
            <a:off x="4417839" y="1630821"/>
            <a:ext cx="6291028" cy="4575885"/>
            <a:chOff x="4417839" y="1630821"/>
            <a:chExt cx="6291028" cy="4575885"/>
          </a:xfrm>
        </p:grpSpPr>
        <p:grpSp>
          <p:nvGrpSpPr>
            <p:cNvPr id="616" name="Группа 615"/>
            <p:cNvGrpSpPr/>
            <p:nvPr/>
          </p:nvGrpSpPr>
          <p:grpSpPr bwMode="invGray">
            <a:xfrm>
              <a:off x="5414491" y="1630821"/>
              <a:ext cx="5294376" cy="4114800"/>
              <a:chOff x="3310555" y="716546"/>
              <a:chExt cx="5294376" cy="4114800"/>
            </a:xfrm>
          </p:grpSpPr>
          <p:grpSp>
            <p:nvGrpSpPr>
              <p:cNvPr id="768" name="Группа 767"/>
              <p:cNvGrpSpPr/>
              <p:nvPr/>
            </p:nvGrpSpPr>
            <p:grpSpPr bwMode="invGray">
              <a:xfrm flipH="1">
                <a:off x="3310555" y="737968"/>
                <a:ext cx="5294376" cy="54864"/>
                <a:chOff x="1522413" y="1514475"/>
                <a:chExt cx="10569575" cy="64008"/>
              </a:xfrm>
              <a:solidFill>
                <a:schemeClr val="accent1"/>
              </a:solidFill>
            </p:grpSpPr>
            <p:sp>
              <p:nvSpPr>
                <p:cNvPr id="844" name="Полилиния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5" name="Полилиния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6" name="Полилиния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7"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8"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9"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0"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1"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2"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3"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4"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5"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6"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7"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8"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9"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0"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1"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2"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3"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4"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5"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6"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7"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8"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9"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0"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1"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2"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3"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4"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5"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6"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7"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8"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9"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0"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1"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2"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3"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4"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5"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6"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7"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8"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9"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0"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1"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2"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3"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4"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5"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6"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7"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8"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9"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0"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1"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2"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3"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4"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5"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6"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7"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8"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9"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0"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1"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2"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3"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4"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5"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6"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7"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769" name="Группа 768"/>
              <p:cNvGrpSpPr/>
              <p:nvPr/>
            </p:nvGrpSpPr>
            <p:grpSpPr bwMode="invGray">
              <a:xfrm rot="16200000" flipH="1">
                <a:off x="6492229" y="2755658"/>
                <a:ext cx="4114800" cy="36576"/>
                <a:chOff x="1522413" y="1514475"/>
                <a:chExt cx="10569575" cy="64008"/>
              </a:xfrm>
              <a:solidFill>
                <a:schemeClr val="accent1"/>
              </a:solidFill>
            </p:grpSpPr>
            <p:sp>
              <p:nvSpPr>
                <p:cNvPr id="770" name="Полилиния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1" name="Полилиния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2" name="Полилиния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3"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4"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5"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6"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7"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8"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9"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0"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1"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2"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3"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4"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5"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6"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7"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8"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9"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0"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1"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2"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3"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4"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5"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6"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7"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8"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9"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0"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1"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2"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3"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4"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5"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6"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7"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8"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9"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0"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1"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2"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3"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4"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5"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6"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7"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8"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9"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0"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1"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2"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3"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4"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5"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6"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7"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8"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9"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0"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1"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2"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3"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4"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5"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6"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7"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8"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9"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0"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1"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2"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3"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nvGrpSpPr>
            <p:cNvPr id="617" name="Группа 616"/>
            <p:cNvGrpSpPr/>
            <p:nvPr/>
          </p:nvGrpSpPr>
          <p:grpSpPr bwMode="invGray">
            <a:xfrm rot="10800000">
              <a:off x="4417839" y="2091906"/>
              <a:ext cx="5294376" cy="4114800"/>
              <a:chOff x="3310555" y="716546"/>
              <a:chExt cx="5294376" cy="4114800"/>
            </a:xfrm>
          </p:grpSpPr>
          <p:grpSp>
            <p:nvGrpSpPr>
              <p:cNvPr id="618" name="Группа 617"/>
              <p:cNvGrpSpPr/>
              <p:nvPr/>
            </p:nvGrpSpPr>
            <p:grpSpPr bwMode="invGray">
              <a:xfrm flipH="1">
                <a:off x="3310555" y="737968"/>
                <a:ext cx="5294376" cy="54864"/>
                <a:chOff x="1522413" y="1514475"/>
                <a:chExt cx="10569575" cy="64008"/>
              </a:xfrm>
              <a:solidFill>
                <a:schemeClr val="accent1"/>
              </a:solidFill>
            </p:grpSpPr>
            <p:sp>
              <p:nvSpPr>
                <p:cNvPr id="694" name="Полилиния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5" name="Полилиния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6" name="Полилиния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7"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8"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9"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0"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1"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2"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3"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4"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5"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6"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7"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8"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9"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0"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1"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2"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3"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4"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5"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6"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7"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8"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9"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0"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1"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2"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3"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4"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5"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6"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7"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8"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9"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0"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1"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2"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3"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4"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5"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6"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7"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8"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9"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0"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1"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2"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3"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4"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5"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6"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7"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8"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9"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0"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1"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2"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3"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4"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5"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6"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7"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8"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9"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0"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1"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2"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3"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4"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5"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6"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7"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619" name="Группа 618"/>
              <p:cNvGrpSpPr/>
              <p:nvPr/>
            </p:nvGrpSpPr>
            <p:grpSpPr bwMode="invGray">
              <a:xfrm rot="16200000" flipH="1">
                <a:off x="6492229" y="2755658"/>
                <a:ext cx="4114800" cy="36576"/>
                <a:chOff x="1522413" y="1514475"/>
                <a:chExt cx="10569575" cy="64008"/>
              </a:xfrm>
              <a:solidFill>
                <a:schemeClr val="accent1"/>
              </a:solidFill>
            </p:grpSpPr>
            <p:sp>
              <p:nvSpPr>
                <p:cNvPr id="620" name="Полилиния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1" name="Полилиния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2" name="Полилиния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3"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4"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5"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6"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7"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8"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9"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0"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1"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2"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3"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4"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5"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6"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7"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8"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9"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0"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1"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2"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3"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4"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5"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6"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7"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8"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9"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0"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1"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2"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3"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4"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5"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6"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7"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8"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9"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0"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1"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2"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3"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4"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5"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6"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7"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8"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9"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0"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1"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2"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3"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4"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5"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6"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7"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8"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9"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0"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1"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2"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3"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4"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5"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6"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7"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8"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9"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0"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1"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2"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3"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319705AF-92A4-4691-A540-883D58C8D1DC}" type="datetime1">
              <a:rPr lang="ru-RU" smtClean="0"/>
              <a:t>25.07.2023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2414" y="274638"/>
            <a:ext cx="9143998" cy="1020762"/>
          </a:xfrm>
        </p:spPr>
        <p:txBody>
          <a:bodyPr rtlCol="0" anchor="b">
            <a:noAutofit/>
          </a:bodyPr>
          <a:lstStyle>
            <a:lvl1pPr algn="l">
              <a:defRPr sz="3200" b="0"/>
            </a:lvl1pPr>
          </a:lstStyle>
          <a:p>
            <a:pPr rtl="0"/>
            <a:r>
              <a:rPr lang="ru-RU"/>
              <a:t>Образец заголовка</a:t>
            </a:r>
            <a:endParaRPr lang="ru-RU" dirty="0"/>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a:t>Вставка рисунка</a:t>
            </a:r>
            <a:endParaRPr lang="ru-RU" dirty="0"/>
          </a:p>
        </p:txBody>
      </p:sp>
      <p:grpSp>
        <p:nvGrpSpPr>
          <p:cNvPr id="614" name="рамка" descr="Изображение прямоугольника"/>
          <p:cNvGrpSpPr/>
          <p:nvPr/>
        </p:nvGrpSpPr>
        <p:grpSpPr bwMode="invGray">
          <a:xfrm flipH="1">
            <a:off x="1447500" y="1630821"/>
            <a:ext cx="6291028" cy="4575885"/>
            <a:chOff x="4417839" y="1630821"/>
            <a:chExt cx="6291028" cy="4575885"/>
          </a:xfrm>
        </p:grpSpPr>
        <p:grpSp>
          <p:nvGrpSpPr>
            <p:cNvPr id="615" name="Группа 614"/>
            <p:cNvGrpSpPr/>
            <p:nvPr/>
          </p:nvGrpSpPr>
          <p:grpSpPr bwMode="invGray">
            <a:xfrm>
              <a:off x="5414491" y="1630821"/>
              <a:ext cx="5294376" cy="4114800"/>
              <a:chOff x="3310555" y="716546"/>
              <a:chExt cx="5294376" cy="4114800"/>
            </a:xfrm>
          </p:grpSpPr>
          <p:grpSp>
            <p:nvGrpSpPr>
              <p:cNvPr id="767" name="Группа 766"/>
              <p:cNvGrpSpPr/>
              <p:nvPr/>
            </p:nvGrpSpPr>
            <p:grpSpPr bwMode="invGray">
              <a:xfrm flipH="1">
                <a:off x="3310555" y="737968"/>
                <a:ext cx="5294376" cy="54864"/>
                <a:chOff x="1522413" y="1514475"/>
                <a:chExt cx="10569575" cy="64008"/>
              </a:xfrm>
              <a:solidFill>
                <a:schemeClr val="accent1"/>
              </a:solidFill>
            </p:grpSpPr>
            <p:sp>
              <p:nvSpPr>
                <p:cNvPr id="843" name="Полилиния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4" name="Полилиния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5" name="Полилиния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6"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7"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8"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9"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0"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1"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2"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3"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4"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5"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6"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7"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8"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59"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0"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1"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2"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3"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4"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5"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6"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7"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8"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69"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0"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1"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2"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3"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4"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5"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6"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7"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8"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79"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0"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1"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2"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3"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4"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5"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6"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7"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8"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89"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0"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1"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2"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3"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4"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5"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6"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7"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8"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99"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0"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1"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2"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3"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4"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5"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6"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7"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8"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09"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0"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1"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2"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3"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4"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5"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916"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768" name="Группа 767"/>
              <p:cNvGrpSpPr/>
              <p:nvPr/>
            </p:nvGrpSpPr>
            <p:grpSpPr bwMode="invGray">
              <a:xfrm rot="16200000" flipH="1">
                <a:off x="6492229" y="2755658"/>
                <a:ext cx="4114800" cy="36576"/>
                <a:chOff x="1522413" y="1514475"/>
                <a:chExt cx="10569575" cy="64008"/>
              </a:xfrm>
              <a:solidFill>
                <a:schemeClr val="accent1"/>
              </a:solidFill>
            </p:grpSpPr>
            <p:sp>
              <p:nvSpPr>
                <p:cNvPr id="769" name="Полилиния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0" name="Полилиния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1" name="Полилиния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2"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3"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4"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5"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6"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7"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8"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79"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0"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1"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2"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3"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4"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5"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6"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7"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8"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89"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0"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1"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2"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3"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4"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5"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6"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7"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8"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99"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0"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1"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2"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3"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4"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5"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6"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7"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8"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09"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0"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1"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2"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3"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4"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5"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6"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7"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8"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19"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0"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1"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2"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3"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4"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5"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6"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7"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8"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29"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0"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1"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2"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3"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4"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5"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6"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7"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8"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39"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0"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1"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842"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nvGrpSpPr>
            <p:cNvPr id="616" name="Группа 615"/>
            <p:cNvGrpSpPr/>
            <p:nvPr/>
          </p:nvGrpSpPr>
          <p:grpSpPr bwMode="invGray">
            <a:xfrm rot="10800000">
              <a:off x="4417839" y="2091906"/>
              <a:ext cx="5294376" cy="4114800"/>
              <a:chOff x="3310555" y="716546"/>
              <a:chExt cx="5294376" cy="4114800"/>
            </a:xfrm>
          </p:grpSpPr>
          <p:grpSp>
            <p:nvGrpSpPr>
              <p:cNvPr id="617" name="Группа 616"/>
              <p:cNvGrpSpPr/>
              <p:nvPr/>
            </p:nvGrpSpPr>
            <p:grpSpPr bwMode="invGray">
              <a:xfrm flipH="1">
                <a:off x="3310555" y="737968"/>
                <a:ext cx="5294376" cy="54864"/>
                <a:chOff x="1522413" y="1514475"/>
                <a:chExt cx="10569575" cy="64008"/>
              </a:xfrm>
              <a:solidFill>
                <a:schemeClr val="accent1"/>
              </a:solidFill>
            </p:grpSpPr>
            <p:sp>
              <p:nvSpPr>
                <p:cNvPr id="693" name="Полилиния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4" name="Полилиния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5" name="Полилиния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6" name="Полилиния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7" name="Полилиния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8" name="Полилиния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9" name="Полилиния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0" name="Полилиния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1" name="Полилиния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2" name="Полилиния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3" name="Полилиния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4" name="Полилиния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5" name="Полилиния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6" name="Полилиния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7" name="Полилиния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8" name="Полилиния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09" name="Полилиния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0" name="Полилиния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1" name="Полилиния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2" name="Полилиния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3" name="Полилиния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4" name="Полилиния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5" name="Полилиния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6" name="Полилиния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7" name="Полилиния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8" name="Полилиния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19" name="Полилиния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0" name="Полилиния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1" name="Полилиния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2" name="Полилиния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3" name="Полилиния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4" name="Полилиния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5" name="Полилиния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6" name="Полилиния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7" name="Полилиния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8" name="Полилиния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29" name="Полилиния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0" name="Полилиния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1" name="Полилиния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2" name="Полилиния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3" name="Полилиния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4" name="Полилиния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5" name="Полилиния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6" name="Полилиния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7" name="Полилиния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8" name="Полилиния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39" name="Полилиния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0" name="Полилиния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1" name="Полилиния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2" name="Полилиния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3" name="Полилиния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4" name="Полилиния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5" name="Полилиния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6" name="Полилиния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7" name="Полилиния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8" name="Полилиния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49" name="Полилиния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0" name="Полилиния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1" name="Полилиния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2" name="Полилиния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3" name="Полилиния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4" name="Полилиния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5" name="Полилиния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6" name="Полилиния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7" name="Полилиния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8" name="Полилиния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59" name="Полилиния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0" name="Полилиния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1" name="Полилиния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2" name="Полилиния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3" name="Полилиния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4" name="Полилиния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5" name="Полилиния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766" name="Полилиния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nvGrpSpPr>
              <p:cNvPr id="618" name="Группа 617"/>
              <p:cNvGrpSpPr/>
              <p:nvPr/>
            </p:nvGrpSpPr>
            <p:grpSpPr bwMode="invGray">
              <a:xfrm rot="16200000" flipH="1">
                <a:off x="6492229" y="2755658"/>
                <a:ext cx="4114800" cy="36576"/>
                <a:chOff x="1522413" y="1514475"/>
                <a:chExt cx="10569575" cy="64008"/>
              </a:xfrm>
              <a:solidFill>
                <a:schemeClr val="accent1"/>
              </a:solidFill>
            </p:grpSpPr>
            <p:sp>
              <p:nvSpPr>
                <p:cNvPr id="619" name="Полилиния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0" name="Полилиния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1" name="Полилиния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2" name="Полилиния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3" name="Полилиния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4" name="Полилиния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5" name="Полилиния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6" name="Полилиния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7" name="Полилиния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8" name="Полилиния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29" name="Полилиния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0" name="Полилиния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1" name="Полилиния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2" name="Полилиния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3" name="Полилиния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4" name="Полилиния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5" name="Полилиния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6" name="Полилиния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7" name="Полилиния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8" name="Полилиния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39" name="Полилиния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0" name="Полилиния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1" name="Полилиния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2" name="Полилиния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3" name="Полилиния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4" name="Полилиния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5" name="Полилиния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6" name="Полилиния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7" name="Полилиния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8" name="Полилиния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49" name="Полилиния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0" name="Полилиния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1" name="Полилиния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2" name="Полилиния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3" name="Полилиния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4" name="Полилиния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5" name="Полилиния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6" name="Полилиния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7" name="Полилиния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8" name="Полилиния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59" name="Полилиния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0" name="Полилиния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1" name="Полилиния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2" name="Полилиния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3" name="Полилиния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4" name="Полилиния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5" name="Полилиния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6" name="Полилиния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7" name="Полилиния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8" name="Полилиния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69" name="Полилиния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0" name="Полилиния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1" name="Полилиния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2" name="Полилиния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3" name="Полилиния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4" name="Полилиния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5" name="Полилиния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6" name="Полилиния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7" name="Полилиния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8" name="Полилиния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79" name="Полилиния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0" name="Полилиния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1" name="Полилиния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2" name="Полилиния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3" name="Полилиния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4" name="Полилиния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5" name="Полилиния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6" name="Полилиния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7" name="Полилиния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8" name="Полилиния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89" name="Полилиния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0" name="Полилиния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1" name="Полилиния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sp>
              <p:nvSpPr>
                <p:cNvPr id="692" name="Полилиния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ru-RU" dirty="0">
                    <a:ln>
                      <a:noFill/>
                    </a:ln>
                  </a:endParaRPr>
                </a:p>
              </p:txBody>
            </p:sp>
          </p:grpSp>
        </p:grpSp>
      </p:grpSp>
      <p:sp>
        <p:nvSpPr>
          <p:cNvPr id="4" name="Текст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6" name="Нижний колонтитул 5"/>
          <p:cNvSpPr>
            <a:spLocks noGrp="1"/>
          </p:cNvSpPr>
          <p:nvPr>
            <p:ph type="ftr" sz="quarter" idx="11"/>
          </p:nvPr>
        </p:nvSpPr>
        <p:spPr/>
        <p:txBody>
          <a:bodyPr rtlCol="0"/>
          <a:lstStyle/>
          <a:p>
            <a:pPr rtl="0"/>
            <a:endParaRPr lang="ru-RU" dirty="0"/>
          </a:p>
        </p:txBody>
      </p:sp>
      <p:sp>
        <p:nvSpPr>
          <p:cNvPr id="5" name="Дата 4"/>
          <p:cNvSpPr>
            <a:spLocks noGrp="1"/>
          </p:cNvSpPr>
          <p:nvPr>
            <p:ph type="dt" sz="half" idx="10"/>
          </p:nvPr>
        </p:nvSpPr>
        <p:spPr/>
        <p:txBody>
          <a:bodyPr rtlCol="0"/>
          <a:lstStyle/>
          <a:p>
            <a:pPr rtl="0"/>
            <a:fld id="{E009E27C-4335-4F92-9135-AD8999CC569B}" type="datetime1">
              <a:rPr lang="ru-RU" smtClean="0"/>
              <a:t>25.07.2023</a:t>
            </a:fld>
            <a:endParaRPr lang="ru-RU" dirty="0"/>
          </a:p>
        </p:txBody>
      </p:sp>
      <p:sp>
        <p:nvSpPr>
          <p:cNvPr id="7" name="Номер слайда 6"/>
          <p:cNvSpPr>
            <a:spLocks noGrp="1"/>
          </p:cNvSpPr>
          <p:nvPr>
            <p:ph type="sldNum" sz="quarter" idx="12"/>
          </p:nvPr>
        </p:nvSpPr>
        <p:spPr/>
        <p:txBody>
          <a:bodyPr rtlCol="0"/>
          <a:lstStyle/>
          <a:p>
            <a:pPr rtl="0"/>
            <a:fld id="{25BA54BD-C84D-46CE-8B72-31BFB26ABA43}" type="slidenum">
              <a:rPr lang="ru-RU" smtClean="0"/>
              <a:t>‹#›</a:t>
            </a:fld>
            <a:endParaRPr lang="ru-RU"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Заполнитель заголовка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ru-RU" noProof="0" dirty="0"/>
              <a:t>Образец заголовка</a:t>
            </a:r>
          </a:p>
        </p:txBody>
      </p:sp>
      <p:sp>
        <p:nvSpPr>
          <p:cNvPr id="3" name="Замещающий текст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ru-RU" noProof="0" dirty="0"/>
              <a:t>Образец текста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5" name="Нижний колонтитул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ru-RU" noProof="0" dirty="0"/>
          </a:p>
        </p:txBody>
      </p:sp>
      <p:sp>
        <p:nvSpPr>
          <p:cNvPr id="4" name="Дата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C9D4412-E0C6-4262-9FCB-58486E3B00CB}" type="datetime1">
              <a:rPr lang="ru-RU" noProof="0" smtClean="0"/>
              <a:t>25.07.2023</a:t>
            </a:fld>
            <a:endParaRPr lang="ru-RU" noProof="0" dirty="0"/>
          </a:p>
        </p:txBody>
      </p:sp>
      <p:sp>
        <p:nvSpPr>
          <p:cNvPr id="6" name="Номер слайда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ru-RU" noProof="0" smtClean="0"/>
              <a:pPr/>
              <a:t>‹#›</a:t>
            </a:fld>
            <a:endParaRPr lang="ru-RU"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rtlCol="0"/>
          <a:lstStyle/>
          <a:p>
            <a:pPr rtl="0"/>
            <a:r>
              <a:rPr lang="en-US" dirty="0"/>
              <a:t>Front-end</a:t>
            </a:r>
            <a:endParaRPr lang="ru-RU" dirty="0"/>
          </a:p>
        </p:txBody>
      </p:sp>
      <p:sp>
        <p:nvSpPr>
          <p:cNvPr id="3" name="Подзаголовок 2"/>
          <p:cNvSpPr>
            <a:spLocks noGrp="1"/>
          </p:cNvSpPr>
          <p:nvPr>
            <p:ph type="subTitle" idx="1"/>
          </p:nvPr>
        </p:nvSpPr>
        <p:spPr/>
        <p:txBody>
          <a:bodyPr rtlCol="0"/>
          <a:lstStyle/>
          <a:p>
            <a:pPr rtl="0"/>
            <a:r>
              <a:rPr lang="en-US" dirty="0"/>
              <a:t>JavaScript</a:t>
            </a:r>
            <a:endParaRPr lang="ru-RU"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Обработка ошибок</a:t>
            </a:r>
          </a:p>
          <a:p>
            <a:pPr marL="0" indent="0">
              <a:buNone/>
            </a:pPr>
            <a:r>
              <a:rPr lang="ru-RU" dirty="0"/>
              <a:t>В случае ошибки выполнение в блоке try прерывается и сразу же переходит в блок </a:t>
            </a:r>
            <a:r>
              <a:rPr lang="ru-RU" dirty="0" err="1"/>
              <a:t>catch</a:t>
            </a:r>
            <a:r>
              <a:rPr lang="ru-RU" dirty="0"/>
              <a:t> . После него скрипт продолжит своё выполнение, как и прежде.</a:t>
            </a:r>
            <a:endParaRPr lang="en-US" dirty="0"/>
          </a:p>
        </p:txBody>
      </p:sp>
    </p:spTree>
    <p:extLst>
      <p:ext uri="{BB962C8B-B14F-4D97-AF65-F5344CB8AC3E}">
        <p14:creationId xmlns:p14="http://schemas.microsoft.com/office/powerpoint/2010/main" val="65372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Обработка ошибок</a:t>
            </a:r>
          </a:p>
          <a:p>
            <a:pPr marL="0" indent="0">
              <a:buNone/>
            </a:pPr>
            <a:r>
              <a:rPr lang="ru-RU" sz="2200" b="1" dirty="0">
                <a:solidFill>
                  <a:srgbClr val="FFC000"/>
                </a:solidFill>
              </a:rPr>
              <a:t>finally </a:t>
            </a:r>
          </a:p>
          <a:p>
            <a:pPr marL="0" indent="0">
              <a:buNone/>
            </a:pPr>
            <a:r>
              <a:rPr lang="ru-RU" dirty="0"/>
              <a:t>Рассмотрим ситуацию, когда в случае успеха или неудачи выполнения какого-то участка кода нам необходимо проводить какие-то действия, чтобы корректно завершить работу скрипта.</a:t>
            </a:r>
            <a:endParaRPr lang="en-US" dirty="0"/>
          </a:p>
        </p:txBody>
      </p:sp>
    </p:spTree>
    <p:extLst>
      <p:ext uri="{BB962C8B-B14F-4D97-AF65-F5344CB8AC3E}">
        <p14:creationId xmlns:p14="http://schemas.microsoft.com/office/powerpoint/2010/main" val="309329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70000" lnSpcReduction="20000"/>
          </a:bodyPr>
          <a:lstStyle/>
          <a:p>
            <a:pPr marL="0" indent="0">
              <a:buNone/>
            </a:pPr>
            <a:r>
              <a:rPr lang="ru-RU" sz="3100" b="1" dirty="0">
                <a:solidFill>
                  <a:srgbClr val="FFC000"/>
                </a:solidFill>
              </a:rPr>
              <a:t>Обработка ошибок</a:t>
            </a:r>
          </a:p>
          <a:p>
            <a:pPr marL="0" indent="0">
              <a:buNone/>
            </a:pPr>
            <a:r>
              <a:rPr lang="ru-RU" dirty="0"/>
              <a:t>try {</a:t>
            </a:r>
          </a:p>
          <a:p>
            <a:pPr marL="0" indent="0">
              <a:buNone/>
            </a:pPr>
            <a:r>
              <a:rPr lang="ru-RU" dirty="0"/>
              <a:t>  // подключаемся к </a:t>
            </a:r>
            <a:r>
              <a:rPr lang="ru-RU" dirty="0" err="1"/>
              <a:t>вебсокету</a:t>
            </a:r>
            <a:r>
              <a:rPr lang="ru-RU" dirty="0"/>
              <a:t>, но в конце нужно обязательно отключиться</a:t>
            </a:r>
          </a:p>
          <a:p>
            <a:pPr marL="0" indent="0">
              <a:buNone/>
            </a:pPr>
            <a:r>
              <a:rPr lang="ru-RU" dirty="0"/>
              <a:t>  </a:t>
            </a:r>
            <a:r>
              <a:rPr lang="ru-RU" dirty="0" err="1"/>
              <a:t>webSocket.connect</a:t>
            </a:r>
            <a:r>
              <a:rPr lang="ru-RU" dirty="0"/>
              <a:t>('</a:t>
            </a:r>
            <a:r>
              <a:rPr lang="ru-RU" dirty="0" err="1"/>
              <a:t>ws</a:t>
            </a:r>
            <a:r>
              <a:rPr lang="ru-RU" dirty="0"/>
              <a:t>://....')</a:t>
            </a:r>
          </a:p>
          <a:p>
            <a:pPr marL="0" indent="0">
              <a:buNone/>
            </a:pPr>
            <a:r>
              <a:rPr lang="ru-RU" dirty="0"/>
              <a:t>  </a:t>
            </a:r>
            <a:r>
              <a:rPr lang="ru-RU" dirty="0" err="1"/>
              <a:t>callMayThrowError</a:t>
            </a:r>
            <a:r>
              <a:rPr lang="ru-RU" dirty="0"/>
              <a:t>()</a:t>
            </a:r>
          </a:p>
          <a:p>
            <a:pPr marL="0" indent="0">
              <a:buNone/>
            </a:pPr>
            <a:r>
              <a:rPr lang="ru-RU" dirty="0"/>
              <a:t>} </a:t>
            </a:r>
            <a:r>
              <a:rPr lang="ru-RU" dirty="0" err="1"/>
              <a:t>catch</a:t>
            </a:r>
            <a:r>
              <a:rPr lang="ru-RU" dirty="0"/>
              <a:t> (</a:t>
            </a:r>
            <a:r>
              <a:rPr lang="ru-RU" dirty="0" err="1"/>
              <a:t>err</a:t>
            </a:r>
            <a:r>
              <a:rPr lang="ru-RU" dirty="0"/>
              <a:t>) {</a:t>
            </a:r>
          </a:p>
          <a:p>
            <a:pPr marL="0" indent="0">
              <a:buNone/>
            </a:pPr>
            <a:r>
              <a:rPr lang="ru-RU" dirty="0"/>
              <a:t>  ...</a:t>
            </a:r>
          </a:p>
          <a:p>
            <a:pPr marL="0" indent="0">
              <a:buNone/>
            </a:pPr>
            <a:r>
              <a:rPr lang="ru-RU" dirty="0"/>
              <a:t>}</a:t>
            </a:r>
          </a:p>
          <a:p>
            <a:pPr marL="0" indent="0">
              <a:buNone/>
            </a:pPr>
            <a:r>
              <a:rPr lang="ru-RU" dirty="0"/>
              <a:t>// Пробуем отключаться после try...</a:t>
            </a:r>
            <a:r>
              <a:rPr lang="ru-RU" dirty="0" err="1"/>
              <a:t>catch</a:t>
            </a:r>
            <a:endParaRPr lang="ru-RU" dirty="0"/>
          </a:p>
          <a:p>
            <a:pPr marL="0" indent="0">
              <a:buNone/>
            </a:pPr>
            <a:r>
              <a:rPr lang="ru-RU" dirty="0" err="1"/>
              <a:t>webSocket.disconnect</a:t>
            </a:r>
            <a:r>
              <a:rPr lang="ru-RU" dirty="0"/>
              <a:t>('</a:t>
            </a:r>
            <a:r>
              <a:rPr lang="ru-RU" dirty="0" err="1"/>
              <a:t>ws</a:t>
            </a:r>
            <a:r>
              <a:rPr lang="ru-RU" dirty="0"/>
              <a:t>://....')</a:t>
            </a:r>
          </a:p>
          <a:p>
            <a:pPr marL="0" indent="0">
              <a:buNone/>
            </a:pPr>
            <a:r>
              <a:rPr lang="ru-RU" dirty="0"/>
              <a:t>Казалось бы никаких проблем с этим кодом быть не должно, ведь неважно выполнится код в блоке try правильно или попадёт в </a:t>
            </a:r>
            <a:r>
              <a:rPr lang="ru-RU" dirty="0" err="1"/>
              <a:t>catch</a:t>
            </a:r>
            <a:r>
              <a:rPr lang="ru-RU" dirty="0"/>
              <a:t>, следующая строчка должна выполниться. Однако возможна ситуация, что в блоке </a:t>
            </a:r>
            <a:r>
              <a:rPr lang="ru-RU" dirty="0" err="1"/>
              <a:t>catch</a:t>
            </a:r>
            <a:r>
              <a:rPr lang="ru-RU" dirty="0"/>
              <a:t> тоже возникнет ошибка, и тогда выполнение следующей строчки уже не случится.</a:t>
            </a:r>
            <a:endParaRPr lang="en-US" dirty="0"/>
          </a:p>
        </p:txBody>
      </p:sp>
    </p:spTree>
    <p:extLst>
      <p:ext uri="{BB962C8B-B14F-4D97-AF65-F5344CB8AC3E}">
        <p14:creationId xmlns:p14="http://schemas.microsoft.com/office/powerpoint/2010/main" val="113793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85000" lnSpcReduction="10000"/>
          </a:bodyPr>
          <a:lstStyle/>
          <a:p>
            <a:pPr marL="0" indent="0">
              <a:buNone/>
            </a:pPr>
            <a:r>
              <a:rPr lang="ru-RU" sz="2600" b="1" dirty="0">
                <a:solidFill>
                  <a:srgbClr val="FFC000"/>
                </a:solidFill>
              </a:rPr>
              <a:t>Обработка ошибок</a:t>
            </a:r>
          </a:p>
          <a:p>
            <a:pPr marL="0" indent="0">
              <a:buNone/>
            </a:pPr>
            <a:r>
              <a:rPr lang="ru-RU" dirty="0"/>
              <a:t>В конструкцию try...</a:t>
            </a:r>
            <a:r>
              <a:rPr lang="ru-RU" dirty="0" err="1"/>
              <a:t>catch</a:t>
            </a:r>
            <a:r>
              <a:rPr lang="ru-RU" dirty="0"/>
              <a:t> можно добавить блок finally, который выполнится после блоков try и </a:t>
            </a:r>
            <a:r>
              <a:rPr lang="ru-RU" dirty="0" err="1"/>
              <a:t>catch</a:t>
            </a:r>
            <a:r>
              <a:rPr lang="ru-RU" dirty="0"/>
              <a:t>. Неважно какой код выполнился в предыдущих блоках, после их завершения (даже если из </a:t>
            </a:r>
            <a:r>
              <a:rPr lang="ru-RU" dirty="0" err="1"/>
              <a:t>catch</a:t>
            </a:r>
            <a:r>
              <a:rPr lang="ru-RU" dirty="0"/>
              <a:t> была выброшена новая ошибка) исполнится код в блоке finally.</a:t>
            </a:r>
          </a:p>
          <a:p>
            <a:pPr marL="0" indent="0">
              <a:buNone/>
            </a:pPr>
            <a:r>
              <a:rPr lang="en-US" dirty="0"/>
              <a:t>try {</a:t>
            </a:r>
          </a:p>
          <a:p>
            <a:pPr marL="0" indent="0">
              <a:buNone/>
            </a:pPr>
            <a:r>
              <a:rPr lang="en-US" dirty="0"/>
              <a:t>  </a:t>
            </a:r>
            <a:r>
              <a:rPr lang="en-US" dirty="0" err="1"/>
              <a:t>webSocket.connect</a:t>
            </a:r>
            <a:r>
              <a:rPr lang="en-US" dirty="0"/>
              <a:t>('</a:t>
            </a:r>
            <a:r>
              <a:rPr lang="en-US" dirty="0" err="1"/>
              <a:t>ws</a:t>
            </a:r>
            <a:r>
              <a:rPr lang="en-US" dirty="0"/>
              <a:t>://....')</a:t>
            </a:r>
          </a:p>
          <a:p>
            <a:pPr marL="0" indent="0">
              <a:buNone/>
            </a:pPr>
            <a:r>
              <a:rPr lang="en-US" dirty="0"/>
              <a:t>  </a:t>
            </a:r>
            <a:r>
              <a:rPr lang="en-US" dirty="0" err="1"/>
              <a:t>callMayThrowError</a:t>
            </a:r>
            <a:r>
              <a:rPr lang="en-US" dirty="0"/>
              <a:t>()</a:t>
            </a:r>
          </a:p>
          <a:p>
            <a:pPr marL="0" indent="0">
              <a:buNone/>
            </a:pPr>
            <a:r>
              <a:rPr lang="en-US" dirty="0"/>
              <a:t>} catch (err) {</a:t>
            </a:r>
          </a:p>
          <a:p>
            <a:pPr marL="0" indent="0">
              <a:buNone/>
            </a:pPr>
            <a:r>
              <a:rPr lang="en-US" dirty="0" err="1"/>
              <a:t>doSomeWithError</a:t>
            </a:r>
            <a:r>
              <a:rPr lang="en-US" dirty="0"/>
              <a:t>(err)</a:t>
            </a:r>
            <a:r>
              <a:rPr lang="ru-RU" dirty="0"/>
              <a:t> </a:t>
            </a:r>
            <a:r>
              <a:rPr lang="en-US" dirty="0"/>
              <a:t>// </a:t>
            </a:r>
            <a:r>
              <a:rPr lang="ru-RU" dirty="0"/>
              <a:t>Здесь тоже может возникнуть ошибка</a:t>
            </a:r>
            <a:endParaRPr lang="en-US" dirty="0"/>
          </a:p>
          <a:p>
            <a:pPr marL="0" indent="0">
              <a:buNone/>
            </a:pPr>
            <a:r>
              <a:rPr lang="en-US" dirty="0"/>
              <a:t>} finally {</a:t>
            </a:r>
          </a:p>
          <a:p>
            <a:pPr marL="0" indent="0">
              <a:buNone/>
            </a:pPr>
            <a:r>
              <a:rPr lang="en-US" dirty="0" err="1"/>
              <a:t>webSocket.disconnect</a:t>
            </a:r>
            <a:r>
              <a:rPr lang="en-US" dirty="0"/>
              <a:t>('</a:t>
            </a:r>
            <a:r>
              <a:rPr lang="en-US" dirty="0" err="1"/>
              <a:t>ws</a:t>
            </a:r>
            <a:r>
              <a:rPr lang="en-US" dirty="0"/>
              <a:t>://....')</a:t>
            </a:r>
            <a:r>
              <a:rPr lang="ru-RU" dirty="0"/>
              <a:t> </a:t>
            </a:r>
            <a:r>
              <a:rPr lang="en-US" dirty="0"/>
              <a:t>// </a:t>
            </a:r>
            <a:r>
              <a:rPr lang="ru-RU" dirty="0"/>
              <a:t>Выполнится всегда</a:t>
            </a:r>
            <a:endParaRPr lang="en-US" dirty="0"/>
          </a:p>
          <a:p>
            <a:pPr marL="0" indent="0">
              <a:buNone/>
            </a:pPr>
            <a:r>
              <a:rPr lang="en-US" dirty="0"/>
              <a:t>}</a:t>
            </a:r>
          </a:p>
        </p:txBody>
      </p:sp>
    </p:spTree>
    <p:extLst>
      <p:ext uri="{BB962C8B-B14F-4D97-AF65-F5344CB8AC3E}">
        <p14:creationId xmlns:p14="http://schemas.microsoft.com/office/powerpoint/2010/main" val="47672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92500" lnSpcReduction="10000"/>
          </a:bodyPr>
          <a:lstStyle/>
          <a:p>
            <a:pPr marL="0" indent="0">
              <a:buNone/>
            </a:pPr>
            <a:r>
              <a:rPr lang="ru-RU" b="1" dirty="0">
                <a:solidFill>
                  <a:srgbClr val="FFC000"/>
                </a:solidFill>
              </a:rPr>
              <a:t>Обработка ошибок</a:t>
            </a:r>
          </a:p>
          <a:p>
            <a:pPr marL="0" indent="0">
              <a:buNone/>
            </a:pPr>
            <a:r>
              <a:rPr lang="ru-RU" dirty="0"/>
              <a:t>Наличие блока finally необязательно. finally можно использовать и без блока </a:t>
            </a:r>
            <a:r>
              <a:rPr lang="ru-RU" dirty="0" err="1"/>
              <a:t>catch</a:t>
            </a:r>
            <a:r>
              <a:rPr lang="ru-RU" dirty="0"/>
              <a:t>.</a:t>
            </a:r>
          </a:p>
          <a:p>
            <a:pPr marL="0" indent="0">
              <a:buNone/>
            </a:pPr>
            <a:endParaRPr lang="ru-RU" dirty="0"/>
          </a:p>
          <a:p>
            <a:pPr marL="0" indent="0">
              <a:buNone/>
            </a:pPr>
            <a:r>
              <a:rPr lang="ru-RU" dirty="0"/>
              <a:t>try {</a:t>
            </a:r>
          </a:p>
          <a:p>
            <a:pPr marL="0" indent="0">
              <a:buNone/>
            </a:pPr>
            <a:r>
              <a:rPr lang="ru-RU" dirty="0"/>
              <a:t>  // Отправить данные на сервер, здесь нам неважна обработка ошибки</a:t>
            </a:r>
          </a:p>
          <a:p>
            <a:pPr marL="0" indent="0">
              <a:buNone/>
            </a:pPr>
            <a:r>
              <a:rPr lang="ru-RU" dirty="0"/>
              <a:t>  </a:t>
            </a:r>
            <a:r>
              <a:rPr lang="ru-RU" dirty="0" err="1"/>
              <a:t>sendData</a:t>
            </a:r>
            <a:r>
              <a:rPr lang="ru-RU" dirty="0"/>
              <a:t>()</a:t>
            </a:r>
          </a:p>
          <a:p>
            <a:pPr marL="0" indent="0">
              <a:buNone/>
            </a:pPr>
            <a:r>
              <a:rPr lang="ru-RU" dirty="0"/>
              <a:t>} finally {</a:t>
            </a:r>
          </a:p>
          <a:p>
            <a:pPr marL="0" indent="0">
              <a:buNone/>
            </a:pPr>
            <a:r>
              <a:rPr lang="ru-RU" dirty="0"/>
              <a:t>  // Закрыть соединение при любом результате</a:t>
            </a:r>
          </a:p>
          <a:p>
            <a:pPr marL="0" indent="0">
              <a:buNone/>
            </a:pPr>
            <a:r>
              <a:rPr lang="ru-RU" dirty="0"/>
              <a:t>  </a:t>
            </a:r>
            <a:r>
              <a:rPr lang="ru-RU" dirty="0" err="1"/>
              <a:t>closeConnection</a:t>
            </a:r>
            <a:r>
              <a:rPr lang="ru-RU" dirty="0"/>
              <a:t>()</a:t>
            </a:r>
          </a:p>
          <a:p>
            <a:pPr marL="0" indent="0">
              <a:buNone/>
            </a:pPr>
            <a:r>
              <a:rPr lang="ru-RU" dirty="0"/>
              <a:t>}</a:t>
            </a:r>
            <a:endParaRPr lang="en-US" dirty="0"/>
          </a:p>
        </p:txBody>
      </p:sp>
    </p:spTree>
    <p:extLst>
      <p:ext uri="{BB962C8B-B14F-4D97-AF65-F5344CB8AC3E}">
        <p14:creationId xmlns:p14="http://schemas.microsoft.com/office/powerpoint/2010/main" val="223114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92500" lnSpcReduction="10000"/>
          </a:bodyPr>
          <a:lstStyle/>
          <a:p>
            <a:pPr marL="0" indent="0">
              <a:buNone/>
            </a:pPr>
            <a:r>
              <a:rPr lang="ru-RU" b="1" dirty="0">
                <a:solidFill>
                  <a:srgbClr val="FFC000"/>
                </a:solidFill>
              </a:rPr>
              <a:t>Обработка ошибок: пример</a:t>
            </a:r>
          </a:p>
          <a:p>
            <a:pPr marL="0" indent="0">
              <a:buNone/>
            </a:pPr>
            <a:r>
              <a:rPr lang="en-US" dirty="0"/>
              <a:t>async function </a:t>
            </a:r>
            <a:r>
              <a:rPr lang="en-US" dirty="0" err="1"/>
              <a:t>getUser</a:t>
            </a:r>
            <a:r>
              <a:rPr lang="en-US" dirty="0"/>
              <a:t>() {</a:t>
            </a:r>
          </a:p>
          <a:p>
            <a:pPr marL="0" indent="0">
              <a:buNone/>
            </a:pPr>
            <a:r>
              <a:rPr lang="en-US" dirty="0"/>
              <a:t>  try {</a:t>
            </a:r>
          </a:p>
          <a:p>
            <a:pPr marL="0" indent="0">
              <a:buNone/>
            </a:pPr>
            <a:r>
              <a:rPr lang="en-US" dirty="0"/>
              <a:t>    const response = await fetch(</a:t>
            </a:r>
            <a:r>
              <a:rPr lang="en-US" dirty="0" err="1"/>
              <a:t>url</a:t>
            </a:r>
            <a:r>
              <a:rPr lang="en-US" dirty="0"/>
              <a:t>);</a:t>
            </a:r>
          </a:p>
          <a:p>
            <a:pPr marL="0" indent="0">
              <a:buNone/>
            </a:pPr>
            <a:r>
              <a:rPr lang="en-US" dirty="0"/>
              <a:t>    const data = await </a:t>
            </a:r>
            <a:r>
              <a:rPr lang="en-US" dirty="0" err="1"/>
              <a:t>response.json</a:t>
            </a:r>
            <a:r>
              <a:rPr lang="en-US" dirty="0"/>
              <a:t>();</a:t>
            </a:r>
          </a:p>
          <a:p>
            <a:pPr marL="0" indent="0">
              <a:buNone/>
            </a:pPr>
            <a:r>
              <a:rPr lang="en-US" dirty="0"/>
              <a:t>  } catch(e) {</a:t>
            </a:r>
          </a:p>
          <a:p>
            <a:pPr marL="0" indent="0">
              <a:buNone/>
            </a:pPr>
            <a:r>
              <a:rPr lang="en-US" dirty="0"/>
              <a:t>    // </a:t>
            </a:r>
            <a:r>
              <a:rPr lang="ru-RU" dirty="0"/>
              <a:t>если что-то пойдёт не так на каком-то этапе в блоке </a:t>
            </a:r>
            <a:r>
              <a:rPr lang="en-US" dirty="0"/>
              <a:t>try, </a:t>
            </a:r>
            <a:r>
              <a:rPr lang="ru-RU" dirty="0"/>
              <a:t>то мы автоматически попадём в метод </a:t>
            </a:r>
            <a:r>
              <a:rPr lang="en-US" dirty="0"/>
              <a:t>catch()</a:t>
            </a:r>
          </a:p>
          <a:p>
            <a:pPr marL="0" indent="0">
              <a:buNone/>
            </a:pPr>
            <a:r>
              <a:rPr lang="en-US" dirty="0"/>
              <a:t>    </a:t>
            </a:r>
            <a:r>
              <a:rPr lang="en-US" dirty="0" err="1"/>
              <a:t>console.error</a:t>
            </a:r>
            <a:r>
              <a:rPr lang="en-US" dirty="0"/>
              <a:t>(e);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7914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500" b="1" dirty="0">
                <a:solidFill>
                  <a:srgbClr val="FFC000"/>
                </a:solidFill>
              </a:rPr>
              <a:t>Обработка ошибок: пример</a:t>
            </a:r>
          </a:p>
          <a:p>
            <a:pPr marL="0" indent="0">
              <a:buNone/>
            </a:pPr>
            <a:r>
              <a:rPr lang="ru-RU" dirty="0"/>
              <a:t>Если нужно с </a:t>
            </a:r>
            <a:r>
              <a:rPr lang="en-US" dirty="0"/>
              <a:t>finally, </a:t>
            </a:r>
            <a:r>
              <a:rPr lang="ru-RU" dirty="0"/>
              <a:t>то так:</a:t>
            </a:r>
          </a:p>
          <a:p>
            <a:pPr marL="0" indent="0">
              <a:buNone/>
            </a:pPr>
            <a:r>
              <a:rPr lang="en-US" dirty="0"/>
              <a:t>async function </a:t>
            </a:r>
            <a:r>
              <a:rPr lang="en-US" dirty="0" err="1"/>
              <a:t>getUser</a:t>
            </a:r>
            <a:r>
              <a:rPr lang="en-US" dirty="0"/>
              <a:t>() {</a:t>
            </a:r>
          </a:p>
          <a:p>
            <a:pPr marL="0" indent="0">
              <a:buNone/>
            </a:pPr>
            <a:r>
              <a:rPr lang="en-US" dirty="0"/>
              <a:t>  try {</a:t>
            </a:r>
          </a:p>
          <a:p>
            <a:pPr marL="0" indent="0">
              <a:buNone/>
            </a:pPr>
            <a:r>
              <a:rPr lang="en-US" dirty="0"/>
              <a:t>    const response = await fetch(</a:t>
            </a:r>
            <a:r>
              <a:rPr lang="en-US" dirty="0" err="1"/>
              <a:t>url</a:t>
            </a:r>
            <a:r>
              <a:rPr lang="en-US" dirty="0"/>
              <a:t>);</a:t>
            </a:r>
          </a:p>
          <a:p>
            <a:pPr marL="0" indent="0">
              <a:buNone/>
            </a:pPr>
            <a:r>
              <a:rPr lang="en-US" dirty="0"/>
              <a:t>    const data = await </a:t>
            </a:r>
            <a:r>
              <a:rPr lang="en-US" dirty="0" err="1"/>
              <a:t>response.json</a:t>
            </a:r>
            <a:r>
              <a:rPr lang="en-US" dirty="0"/>
              <a:t>();</a:t>
            </a:r>
          </a:p>
          <a:p>
            <a:pPr marL="0" indent="0">
              <a:buNone/>
            </a:pPr>
            <a:r>
              <a:rPr lang="en-US" dirty="0"/>
              <a:t>  } catch(e) {</a:t>
            </a:r>
          </a:p>
          <a:p>
            <a:pPr marL="0" indent="0">
              <a:buNone/>
            </a:pPr>
            <a:r>
              <a:rPr lang="en-US" dirty="0"/>
              <a:t>    // </a:t>
            </a:r>
            <a:r>
              <a:rPr lang="ru-RU" dirty="0"/>
              <a:t>если что-то пойдёт не так на каком-то этапе в блоке </a:t>
            </a:r>
            <a:r>
              <a:rPr lang="en-US" dirty="0"/>
              <a:t>try, </a:t>
            </a:r>
            <a:r>
              <a:rPr lang="ru-RU" dirty="0"/>
              <a:t>то мы автоматически попадём в метод </a:t>
            </a:r>
            <a:r>
              <a:rPr lang="en-US" dirty="0"/>
              <a:t>catch()</a:t>
            </a:r>
          </a:p>
          <a:p>
            <a:pPr marL="0" indent="0">
              <a:buNone/>
            </a:pPr>
            <a:r>
              <a:rPr lang="en-US" dirty="0"/>
              <a:t>    </a:t>
            </a:r>
            <a:r>
              <a:rPr lang="en-US" dirty="0" err="1"/>
              <a:t>console.error</a:t>
            </a:r>
            <a:r>
              <a:rPr lang="en-US" dirty="0"/>
              <a:t>(e);</a:t>
            </a:r>
          </a:p>
          <a:p>
            <a:pPr marL="0" indent="0">
              <a:buNone/>
            </a:pPr>
            <a:r>
              <a:rPr lang="en-US" dirty="0"/>
              <a:t>  } finally {</a:t>
            </a:r>
          </a:p>
          <a:p>
            <a:pPr marL="0" indent="0">
              <a:buNone/>
            </a:pPr>
            <a:r>
              <a:rPr lang="en-US" dirty="0"/>
              <a:t>    // </a:t>
            </a:r>
            <a:r>
              <a:rPr lang="ru-RU" dirty="0"/>
              <a:t>выполнится в любом случае, в независимости от того произошла ошибка или нет</a:t>
            </a:r>
          </a:p>
          <a:p>
            <a:pPr marL="0" indent="0">
              <a:buNone/>
            </a:pPr>
            <a:r>
              <a:rPr lang="ru-RU" dirty="0"/>
              <a:t>  }</a:t>
            </a:r>
          </a:p>
          <a:p>
            <a:pPr marL="0" indent="0">
              <a:buNone/>
            </a:pPr>
            <a:r>
              <a:rPr lang="ru-RU" dirty="0"/>
              <a:t>}</a:t>
            </a:r>
            <a:endParaRPr lang="en-US" dirty="0"/>
          </a:p>
        </p:txBody>
      </p:sp>
    </p:spTree>
    <p:extLst>
      <p:ext uri="{BB962C8B-B14F-4D97-AF65-F5344CB8AC3E}">
        <p14:creationId xmlns:p14="http://schemas.microsoft.com/office/powerpoint/2010/main" val="328978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77500" lnSpcReduction="20000"/>
          </a:bodyPr>
          <a:lstStyle/>
          <a:p>
            <a:pPr marL="0" indent="0">
              <a:spcBef>
                <a:spcPts val="1200"/>
              </a:spcBef>
              <a:buNone/>
            </a:pPr>
            <a:r>
              <a:rPr lang="ru-RU" sz="2800" b="1" dirty="0">
                <a:solidFill>
                  <a:srgbClr val="FFC000"/>
                </a:solidFill>
              </a:rPr>
              <a:t>Обратный вызов (или </a:t>
            </a:r>
            <a:r>
              <a:rPr lang="en-US" sz="2800" b="1" dirty="0" err="1">
                <a:solidFill>
                  <a:srgbClr val="FFC000"/>
                </a:solidFill>
              </a:rPr>
              <a:t>c</a:t>
            </a:r>
            <a:r>
              <a:rPr lang="ru-RU" sz="2800" b="1" dirty="0" err="1">
                <a:solidFill>
                  <a:srgbClr val="FFC000"/>
                </a:solidFill>
              </a:rPr>
              <a:t>allback</a:t>
            </a:r>
            <a:r>
              <a:rPr lang="ru-RU" sz="2800" b="1" dirty="0">
                <a:solidFill>
                  <a:srgbClr val="FFC000"/>
                </a:solidFill>
              </a:rPr>
              <a:t>) </a:t>
            </a:r>
            <a:r>
              <a:rPr lang="ru-RU" dirty="0"/>
              <a:t>— это функция передаваемая в качестве аргумента другой функции. Функция, получающая обратный вызов, решает, выполнять ли обратный вызов и когда:</a:t>
            </a:r>
          </a:p>
          <a:p>
            <a:pPr marL="0" indent="0">
              <a:spcBef>
                <a:spcPts val="1200"/>
              </a:spcBef>
              <a:buNone/>
            </a:pPr>
            <a:endParaRPr lang="ru-RU" dirty="0"/>
          </a:p>
          <a:p>
            <a:pPr marL="0" indent="0">
              <a:spcBef>
                <a:spcPts val="1200"/>
              </a:spcBef>
              <a:buNone/>
            </a:pPr>
            <a:r>
              <a:rPr lang="ru-RU" dirty="0" err="1"/>
              <a:t>function</a:t>
            </a:r>
            <a:r>
              <a:rPr lang="ru-RU" dirty="0"/>
              <a:t> </a:t>
            </a:r>
            <a:r>
              <a:rPr lang="ru-RU" dirty="0" err="1"/>
              <a:t>myFunction</a:t>
            </a:r>
            <a:r>
              <a:rPr lang="ru-RU" dirty="0"/>
              <a:t>(</a:t>
            </a:r>
            <a:r>
              <a:rPr lang="ru-RU" dirty="0" err="1"/>
              <a:t>callback</a:t>
            </a:r>
            <a:r>
              <a:rPr lang="ru-RU" dirty="0"/>
              <a:t>) {</a:t>
            </a:r>
          </a:p>
          <a:p>
            <a:pPr marL="0" indent="0">
              <a:spcBef>
                <a:spcPts val="1200"/>
              </a:spcBef>
              <a:buNone/>
            </a:pPr>
            <a:r>
              <a:rPr lang="ru-RU" dirty="0"/>
              <a:t>  // 1. Что-то делает</a:t>
            </a:r>
          </a:p>
          <a:p>
            <a:pPr marL="0" indent="0">
              <a:spcBef>
                <a:spcPts val="1200"/>
              </a:spcBef>
              <a:buNone/>
            </a:pPr>
            <a:r>
              <a:rPr lang="ru-RU" dirty="0"/>
              <a:t>  // 2. Затем выполняет обратный вызов</a:t>
            </a:r>
          </a:p>
          <a:p>
            <a:pPr marL="0" indent="0">
              <a:spcBef>
                <a:spcPts val="1200"/>
              </a:spcBef>
              <a:buNone/>
            </a:pPr>
            <a:r>
              <a:rPr lang="ru-RU" dirty="0"/>
              <a:t>  </a:t>
            </a:r>
            <a:r>
              <a:rPr lang="ru-RU" dirty="0" err="1"/>
              <a:t>callback</a:t>
            </a:r>
            <a:r>
              <a:rPr lang="ru-RU" dirty="0"/>
              <a:t>()</a:t>
            </a:r>
          </a:p>
          <a:p>
            <a:pPr marL="0" indent="0">
              <a:spcBef>
                <a:spcPts val="1200"/>
              </a:spcBef>
              <a:buNone/>
            </a:pPr>
            <a:r>
              <a:rPr lang="ru-RU" dirty="0"/>
              <a:t>}</a:t>
            </a:r>
          </a:p>
          <a:p>
            <a:pPr marL="0" indent="0">
              <a:spcBef>
                <a:spcPts val="1200"/>
              </a:spcBef>
              <a:buNone/>
            </a:pPr>
            <a:endParaRPr lang="ru-RU" dirty="0"/>
          </a:p>
          <a:p>
            <a:pPr marL="0" indent="0">
              <a:spcBef>
                <a:spcPts val="1200"/>
              </a:spcBef>
              <a:buNone/>
            </a:pPr>
            <a:r>
              <a:rPr lang="ru-RU" dirty="0" err="1"/>
              <a:t>function</a:t>
            </a:r>
            <a:r>
              <a:rPr lang="ru-RU" dirty="0"/>
              <a:t> </a:t>
            </a:r>
            <a:r>
              <a:rPr lang="ru-RU" dirty="0" err="1"/>
              <a:t>myCallback</a:t>
            </a:r>
            <a:r>
              <a:rPr lang="ru-RU" dirty="0"/>
              <a:t>() {</a:t>
            </a:r>
          </a:p>
          <a:p>
            <a:pPr marL="0" indent="0">
              <a:spcBef>
                <a:spcPts val="1200"/>
              </a:spcBef>
              <a:buNone/>
            </a:pPr>
            <a:r>
              <a:rPr lang="ru-RU" dirty="0"/>
              <a:t>  // Делает что-то другое</a:t>
            </a:r>
          </a:p>
          <a:p>
            <a:pPr marL="0" indent="0">
              <a:spcBef>
                <a:spcPts val="1200"/>
              </a:spcBef>
              <a:buNone/>
            </a:pPr>
            <a:r>
              <a:rPr lang="ru-RU" dirty="0"/>
              <a:t>}</a:t>
            </a:r>
          </a:p>
          <a:p>
            <a:pPr marL="0" indent="0">
              <a:spcBef>
                <a:spcPts val="1200"/>
              </a:spcBef>
              <a:buNone/>
            </a:pPr>
            <a:endParaRPr lang="ru-RU" dirty="0"/>
          </a:p>
          <a:p>
            <a:pPr marL="0" indent="0">
              <a:spcBef>
                <a:spcPts val="1200"/>
              </a:spcBef>
              <a:buNone/>
            </a:pPr>
            <a:r>
              <a:rPr lang="ru-RU" dirty="0" err="1"/>
              <a:t>myFunction</a:t>
            </a:r>
            <a:r>
              <a:rPr lang="ru-RU" dirty="0"/>
              <a:t>(</a:t>
            </a:r>
            <a:r>
              <a:rPr lang="ru-RU" dirty="0" err="1"/>
              <a:t>myCallback</a:t>
            </a:r>
            <a:r>
              <a:rPr lang="ru-RU" dirty="0"/>
              <a:t>);</a:t>
            </a:r>
            <a:endParaRPr lang="en-US" dirty="0"/>
          </a:p>
        </p:txBody>
      </p:sp>
    </p:spTree>
    <p:extLst>
      <p:ext uri="{BB962C8B-B14F-4D97-AF65-F5344CB8AC3E}">
        <p14:creationId xmlns:p14="http://schemas.microsoft.com/office/powerpoint/2010/main" val="85418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dirty="0"/>
              <a:t>Вы часто будет слышать, что </a:t>
            </a:r>
            <a:r>
              <a:rPr lang="ru-RU" dirty="0" err="1"/>
              <a:t>JavaScrip</a:t>
            </a:r>
            <a:r>
              <a:rPr lang="ru-RU" dirty="0"/>
              <a:t> является однопоточным. Это означает, что он может делать одну вещь за раз. При выполнении медленной операции, такой как получение данных из удалённого API, это может быть проблематичным. Было бы не очень приятно, если бы ваша программа зависла до тех пор, пока данные не будут возвращены.</a:t>
            </a:r>
          </a:p>
          <a:p>
            <a:pPr marL="0" indent="0">
              <a:buNone/>
            </a:pPr>
            <a:endParaRPr lang="ru-RU" dirty="0"/>
          </a:p>
          <a:p>
            <a:pPr marL="0" indent="0">
              <a:buNone/>
            </a:pPr>
            <a:r>
              <a:rPr lang="ru-RU" dirty="0"/>
              <a:t>Один из способов, которым JavaScript позволяет избежать этого узкого места, — использование обратного вызова. Мы можем передать вторую функцию в качестве аргумента функции, отвечающей за выборку данных. Затем запускается запрос на получение данных, но вместо ожидания интерпретатор JavaScript продолжает выполнение остальной части программы. Когда приходит ответ от API, функция обратного вызова выполняется и может выполнять действия с результатом</a:t>
            </a:r>
            <a:endParaRPr lang="en-US" dirty="0"/>
          </a:p>
        </p:txBody>
      </p:sp>
    </p:spTree>
    <p:extLst>
      <p:ext uri="{BB962C8B-B14F-4D97-AF65-F5344CB8AC3E}">
        <p14:creationId xmlns:p14="http://schemas.microsoft.com/office/powerpoint/2010/main" val="254338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en-US" dirty="0"/>
              <a:t>function </a:t>
            </a:r>
            <a:r>
              <a:rPr lang="en-US" dirty="0" err="1"/>
              <a:t>fetchData</a:t>
            </a:r>
            <a:r>
              <a:rPr lang="en-US" dirty="0"/>
              <a:t>(</a:t>
            </a:r>
            <a:r>
              <a:rPr lang="en-US" dirty="0" err="1"/>
              <a:t>url</a:t>
            </a:r>
            <a:r>
              <a:rPr lang="en-US" dirty="0"/>
              <a:t>, </a:t>
            </a:r>
            <a:r>
              <a:rPr lang="en-US" dirty="0" err="1"/>
              <a:t>cb</a:t>
            </a:r>
            <a:r>
              <a:rPr lang="en-US" dirty="0"/>
              <a:t>) {</a:t>
            </a:r>
          </a:p>
          <a:p>
            <a:pPr marL="0" indent="0">
              <a:buNone/>
            </a:pPr>
            <a:r>
              <a:rPr lang="en-US" dirty="0"/>
              <a:t>  // 1. </a:t>
            </a:r>
            <a:r>
              <a:rPr lang="ru-RU" dirty="0"/>
              <a:t>Выполняет запрос к </a:t>
            </a:r>
            <a:r>
              <a:rPr lang="en-US" dirty="0"/>
              <a:t>API </a:t>
            </a:r>
            <a:r>
              <a:rPr lang="ru-RU" dirty="0"/>
              <a:t>по </a:t>
            </a:r>
            <a:r>
              <a:rPr lang="en-US" dirty="0"/>
              <a:t>URL</a:t>
            </a:r>
          </a:p>
          <a:p>
            <a:pPr marL="0" indent="0">
              <a:buNone/>
            </a:pPr>
            <a:r>
              <a:rPr lang="en-US" dirty="0"/>
              <a:t>  // 2. </a:t>
            </a:r>
            <a:r>
              <a:rPr lang="ru-RU" dirty="0"/>
              <a:t>Если ответ успешный, выполнить обратный вызов</a:t>
            </a:r>
          </a:p>
          <a:p>
            <a:pPr marL="0" indent="0">
              <a:buNone/>
            </a:pPr>
            <a:r>
              <a:rPr lang="ru-RU" dirty="0"/>
              <a:t>  </a:t>
            </a:r>
            <a:r>
              <a:rPr lang="en-US" dirty="0" err="1"/>
              <a:t>cb</a:t>
            </a:r>
            <a:r>
              <a:rPr lang="en-US" dirty="0"/>
              <a:t>(res);</a:t>
            </a:r>
          </a:p>
          <a:p>
            <a:pPr marL="0" indent="0">
              <a:buNone/>
            </a:pPr>
            <a:r>
              <a:rPr lang="en-US" dirty="0"/>
              <a:t>}</a:t>
            </a:r>
          </a:p>
          <a:p>
            <a:pPr marL="0" indent="0">
              <a:buNone/>
            </a:pPr>
            <a:endParaRPr lang="en-US" dirty="0"/>
          </a:p>
          <a:p>
            <a:pPr marL="0" indent="0">
              <a:buNone/>
            </a:pPr>
            <a:r>
              <a:rPr lang="en-US" dirty="0"/>
              <a:t>function callback(res) {</a:t>
            </a:r>
          </a:p>
          <a:p>
            <a:pPr marL="0" indent="0">
              <a:buNone/>
            </a:pPr>
            <a:r>
              <a:rPr lang="en-US" dirty="0"/>
              <a:t>  // </a:t>
            </a:r>
            <a:r>
              <a:rPr lang="ru-RU" dirty="0"/>
              <a:t>Сделать что-то с результатом</a:t>
            </a:r>
          </a:p>
          <a:p>
            <a:pPr marL="0" indent="0">
              <a:buNone/>
            </a:pPr>
            <a:r>
              <a:rPr lang="ru-RU" dirty="0"/>
              <a:t>}</a:t>
            </a:r>
          </a:p>
          <a:p>
            <a:pPr marL="0" indent="0">
              <a:buNone/>
            </a:pPr>
            <a:endParaRPr lang="ru-RU" dirty="0"/>
          </a:p>
          <a:p>
            <a:pPr marL="0" indent="0">
              <a:buNone/>
            </a:pPr>
            <a:r>
              <a:rPr lang="ru-RU" dirty="0"/>
              <a:t>// Сделать что-то</a:t>
            </a:r>
          </a:p>
          <a:p>
            <a:pPr marL="0" indent="0">
              <a:buNone/>
            </a:pPr>
            <a:r>
              <a:rPr lang="en-US" dirty="0" err="1"/>
              <a:t>fetchData</a:t>
            </a:r>
            <a:r>
              <a:rPr lang="en-US" dirty="0"/>
              <a:t>('https://sitepoint.com', callback);</a:t>
            </a:r>
          </a:p>
          <a:p>
            <a:pPr marL="0" indent="0">
              <a:buNone/>
            </a:pPr>
            <a:r>
              <a:rPr lang="en-US" dirty="0"/>
              <a:t>// </a:t>
            </a:r>
            <a:r>
              <a:rPr lang="ru-RU" dirty="0"/>
              <a:t>Сделать что-то ещё</a:t>
            </a:r>
            <a:endParaRPr lang="en-US" dirty="0"/>
          </a:p>
        </p:txBody>
      </p:sp>
    </p:spTree>
    <p:extLst>
      <p:ext uri="{BB962C8B-B14F-4D97-AF65-F5344CB8AC3E}">
        <p14:creationId xmlns:p14="http://schemas.microsoft.com/office/powerpoint/2010/main" val="113186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476654"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905000"/>
            <a:ext cx="10116614" cy="4548336"/>
          </a:xfrm>
        </p:spPr>
        <p:txBody>
          <a:bodyPr rtlCol="0">
            <a:normAutofit/>
          </a:bodyPr>
          <a:lstStyle/>
          <a:p>
            <a:r>
              <a:rPr lang="en-US" dirty="0"/>
              <a:t>async await</a:t>
            </a:r>
            <a:endParaRPr lang="ru-RU" dirty="0"/>
          </a:p>
          <a:p>
            <a:r>
              <a:rPr lang="en-US" dirty="0"/>
              <a:t>try catch</a:t>
            </a:r>
          </a:p>
          <a:p>
            <a:r>
              <a:rPr lang="en-US" dirty="0"/>
              <a:t>callback</a:t>
            </a:r>
          </a:p>
          <a:p>
            <a:r>
              <a:rPr lang="en-US" dirty="0"/>
              <a:t>event loop</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Асинхронные функции обратного вызова</a:t>
            </a:r>
          </a:p>
          <a:p>
            <a:pPr marL="0" indent="0">
              <a:buNone/>
            </a:pPr>
            <a:r>
              <a:rPr lang="ru-RU" dirty="0"/>
              <a:t>В отличие от синхронного кода, асинхронный код JavaScript не будет выполняться сверху вниз, строка за строкой. Вместо этого асинхронная операция зарегистрирует функцию обратного вызова, которая будет выполнена после её завершения. Это означает, что интерпретатору JavaScript не нужно завершения асинхронной операции, а вместо этого он может выполнять другие задачи во время её выполнения.</a:t>
            </a:r>
          </a:p>
          <a:p>
            <a:pPr marL="0" indent="0">
              <a:buNone/>
            </a:pPr>
            <a:endParaRPr lang="ru-RU" dirty="0"/>
          </a:p>
          <a:p>
            <a:pPr marL="0" indent="0">
              <a:buNone/>
            </a:pPr>
            <a:r>
              <a:rPr lang="ru-RU" dirty="0"/>
              <a:t>Одним из основных примеров асинхронного кода является получение данных из удалённого API. Давайте посмотрим на пример и разберём как он использует обратные вызовы.</a:t>
            </a:r>
            <a:endParaRPr lang="en-US" dirty="0"/>
          </a:p>
        </p:txBody>
      </p:sp>
    </p:spTree>
    <p:extLst>
      <p:ext uri="{BB962C8B-B14F-4D97-AF65-F5344CB8AC3E}">
        <p14:creationId xmlns:p14="http://schemas.microsoft.com/office/powerpoint/2010/main" val="348082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92500" lnSpcReduction="20000"/>
          </a:bodyPr>
          <a:lstStyle/>
          <a:p>
            <a:pPr marL="0" indent="0">
              <a:buNone/>
            </a:pPr>
            <a:r>
              <a:rPr lang="ru-RU" b="1" dirty="0">
                <a:solidFill>
                  <a:srgbClr val="FFC000"/>
                </a:solidFill>
              </a:rPr>
              <a:t>Асинхронные функции обратного вызова</a:t>
            </a:r>
          </a:p>
          <a:p>
            <a:pPr marL="0" indent="0">
              <a:spcBef>
                <a:spcPts val="1200"/>
              </a:spcBef>
              <a:buNone/>
            </a:pPr>
            <a:r>
              <a:rPr lang="en-US" dirty="0"/>
              <a:t>&lt;div class="mb-3 users"&gt;</a:t>
            </a:r>
          </a:p>
          <a:p>
            <a:pPr marL="0" indent="0">
              <a:spcBef>
                <a:spcPts val="1200"/>
              </a:spcBef>
              <a:buNone/>
            </a:pPr>
            <a:r>
              <a:rPr lang="en-US" dirty="0"/>
              <a:t>  &lt;button type="submit" class="btn btn-primary"&gt;Fetch Users&lt;/button&gt;</a:t>
            </a:r>
          </a:p>
          <a:p>
            <a:pPr marL="0" indent="0">
              <a:spcBef>
                <a:spcPts val="1200"/>
              </a:spcBef>
              <a:buNone/>
            </a:pPr>
            <a:r>
              <a:rPr lang="en-US" dirty="0"/>
              <a:t>  &lt;</a:t>
            </a:r>
            <a:r>
              <a:rPr lang="en-US" dirty="0" err="1"/>
              <a:t>ul</a:t>
            </a:r>
            <a:r>
              <a:rPr lang="en-US" dirty="0"/>
              <a:t> id="result"&gt;&lt;/</a:t>
            </a:r>
            <a:r>
              <a:rPr lang="en-US" dirty="0" err="1"/>
              <a:t>ul</a:t>
            </a:r>
            <a:r>
              <a:rPr lang="en-US" dirty="0"/>
              <a:t>&gt;</a:t>
            </a:r>
          </a:p>
          <a:p>
            <a:pPr marL="0" indent="0">
              <a:spcBef>
                <a:spcPts val="1200"/>
              </a:spcBef>
              <a:buNone/>
            </a:pPr>
            <a:r>
              <a:rPr lang="en-US" dirty="0"/>
              <a:t>&lt;/div&gt;</a:t>
            </a:r>
          </a:p>
          <a:p>
            <a:pPr marL="0" indent="0">
              <a:spcBef>
                <a:spcPts val="1200"/>
              </a:spcBef>
              <a:buNone/>
            </a:pPr>
            <a:endParaRPr lang="en-US" dirty="0"/>
          </a:p>
          <a:p>
            <a:pPr marL="0" indent="0">
              <a:spcBef>
                <a:spcPts val="1200"/>
              </a:spcBef>
              <a:buNone/>
            </a:pPr>
            <a:r>
              <a:rPr lang="en-US" dirty="0"/>
              <a:t>.users {</a:t>
            </a:r>
          </a:p>
          <a:p>
            <a:pPr marL="0" indent="0">
              <a:spcBef>
                <a:spcPts val="1200"/>
              </a:spcBef>
              <a:buNone/>
            </a:pPr>
            <a:r>
              <a:rPr lang="en-US" dirty="0"/>
              <a:t>  padding: 15px;</a:t>
            </a:r>
          </a:p>
          <a:p>
            <a:pPr marL="0" indent="0">
              <a:spcBef>
                <a:spcPts val="1200"/>
              </a:spcBef>
              <a:buNone/>
            </a:pPr>
            <a:r>
              <a:rPr lang="en-US" dirty="0"/>
              <a:t>}</a:t>
            </a:r>
          </a:p>
          <a:p>
            <a:pPr marL="0" indent="0">
              <a:spcBef>
                <a:spcPts val="1200"/>
              </a:spcBef>
              <a:buNone/>
            </a:pPr>
            <a:endParaRPr lang="en-US" dirty="0"/>
          </a:p>
          <a:p>
            <a:pPr marL="0" indent="0">
              <a:spcBef>
                <a:spcPts val="1200"/>
              </a:spcBef>
              <a:buNone/>
            </a:pPr>
            <a:r>
              <a:rPr lang="en-US" dirty="0" err="1"/>
              <a:t>ul</a:t>
            </a:r>
            <a:r>
              <a:rPr lang="en-US" dirty="0"/>
              <a:t> {</a:t>
            </a:r>
          </a:p>
          <a:p>
            <a:pPr marL="0" indent="0">
              <a:spcBef>
                <a:spcPts val="1200"/>
              </a:spcBef>
              <a:buNone/>
            </a:pPr>
            <a:r>
              <a:rPr lang="en-US" dirty="0"/>
              <a:t>  margin-top: 15px; </a:t>
            </a:r>
          </a:p>
          <a:p>
            <a:pPr marL="0" indent="0">
              <a:spcBef>
                <a:spcPts val="1200"/>
              </a:spcBef>
              <a:buNone/>
            </a:pPr>
            <a:r>
              <a:rPr lang="en-US" dirty="0"/>
              <a:t>}</a:t>
            </a:r>
          </a:p>
        </p:txBody>
      </p:sp>
    </p:spTree>
    <p:extLst>
      <p:ext uri="{BB962C8B-B14F-4D97-AF65-F5344CB8AC3E}">
        <p14:creationId xmlns:p14="http://schemas.microsoft.com/office/powerpoint/2010/main" val="271527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55000" lnSpcReduction="20000"/>
          </a:bodyPr>
          <a:lstStyle/>
          <a:p>
            <a:pPr marL="0" indent="0">
              <a:buNone/>
            </a:pPr>
            <a:r>
              <a:rPr lang="ru-RU" sz="4000" b="1" dirty="0">
                <a:solidFill>
                  <a:srgbClr val="FFC000"/>
                </a:solidFill>
              </a:rPr>
              <a:t>Асинхронные функции обратного вызова</a:t>
            </a:r>
          </a:p>
          <a:p>
            <a:pPr marL="0" indent="0">
              <a:spcBef>
                <a:spcPts val="1200"/>
              </a:spcBef>
              <a:buNone/>
            </a:pPr>
            <a:r>
              <a:rPr lang="en-US" dirty="0"/>
              <a:t>const button = document.querySelector('button');</a:t>
            </a:r>
          </a:p>
          <a:p>
            <a:pPr marL="0" indent="0">
              <a:spcBef>
                <a:spcPts val="1200"/>
              </a:spcBef>
              <a:buNone/>
            </a:pPr>
            <a:r>
              <a:rPr lang="en-US" dirty="0"/>
              <a:t>const </a:t>
            </a:r>
            <a:r>
              <a:rPr lang="en-US" dirty="0" err="1"/>
              <a:t>ul</a:t>
            </a:r>
            <a:r>
              <a:rPr lang="en-US" dirty="0"/>
              <a:t> = document.querySelector('</a:t>
            </a:r>
            <a:r>
              <a:rPr lang="en-US" dirty="0" err="1"/>
              <a:t>ul</a:t>
            </a:r>
            <a:r>
              <a:rPr lang="en-US" dirty="0"/>
              <a:t>');</a:t>
            </a:r>
          </a:p>
          <a:p>
            <a:pPr marL="0" indent="0">
              <a:spcBef>
                <a:spcPts val="1200"/>
              </a:spcBef>
              <a:buNone/>
            </a:pPr>
            <a:endParaRPr lang="en-US" dirty="0"/>
          </a:p>
          <a:p>
            <a:pPr marL="0" indent="0">
              <a:spcBef>
                <a:spcPts val="1200"/>
              </a:spcBef>
              <a:buNone/>
            </a:pPr>
            <a:r>
              <a:rPr lang="en-US" dirty="0" err="1"/>
              <a:t>button.addEventListener</a:t>
            </a:r>
            <a:r>
              <a:rPr lang="en-US" dirty="0"/>
              <a:t>('click', (e) =&gt; {</a:t>
            </a:r>
          </a:p>
          <a:p>
            <a:pPr marL="0" indent="0">
              <a:spcBef>
                <a:spcPts val="1200"/>
              </a:spcBef>
              <a:buNone/>
            </a:pPr>
            <a:r>
              <a:rPr lang="en-US" dirty="0"/>
              <a:t>  </a:t>
            </a:r>
            <a:r>
              <a:rPr lang="en-US" dirty="0" err="1"/>
              <a:t>e.preventDefault</a:t>
            </a:r>
            <a:r>
              <a:rPr lang="en-US" dirty="0"/>
              <a:t>();</a:t>
            </a:r>
          </a:p>
          <a:p>
            <a:pPr marL="0" indent="0">
              <a:spcBef>
                <a:spcPts val="1200"/>
              </a:spcBef>
              <a:buNone/>
            </a:pPr>
            <a:r>
              <a:rPr lang="en-US" dirty="0"/>
              <a:t>  fetch('https://jsonplaceholder.typicode.com/users')</a:t>
            </a:r>
          </a:p>
          <a:p>
            <a:pPr marL="0" indent="0">
              <a:spcBef>
                <a:spcPts val="1200"/>
              </a:spcBef>
              <a:buNone/>
            </a:pPr>
            <a:r>
              <a:rPr lang="en-US" dirty="0"/>
              <a:t>    .then(response =&gt; </a:t>
            </a:r>
            <a:r>
              <a:rPr lang="en-US" dirty="0" err="1"/>
              <a:t>response.json</a:t>
            </a:r>
            <a:r>
              <a:rPr lang="en-US" dirty="0"/>
              <a:t>())</a:t>
            </a:r>
          </a:p>
          <a:p>
            <a:pPr marL="0" indent="0">
              <a:spcBef>
                <a:spcPts val="1200"/>
              </a:spcBef>
              <a:buNone/>
            </a:pPr>
            <a:r>
              <a:rPr lang="en-US" dirty="0"/>
              <a:t>    .then(</a:t>
            </a:r>
            <a:r>
              <a:rPr lang="en-US" dirty="0" err="1"/>
              <a:t>json</a:t>
            </a:r>
            <a:r>
              <a:rPr lang="en-US" dirty="0"/>
              <a:t> =&gt; {</a:t>
            </a:r>
          </a:p>
          <a:p>
            <a:pPr marL="0" indent="0">
              <a:spcBef>
                <a:spcPts val="1200"/>
              </a:spcBef>
              <a:buNone/>
            </a:pPr>
            <a:r>
              <a:rPr lang="en-US" dirty="0"/>
              <a:t>      const names = </a:t>
            </a:r>
            <a:r>
              <a:rPr lang="en-US" dirty="0" err="1"/>
              <a:t>json.map</a:t>
            </a:r>
            <a:r>
              <a:rPr lang="en-US" dirty="0"/>
              <a:t>(user =&gt; user.name);</a:t>
            </a:r>
          </a:p>
          <a:p>
            <a:pPr marL="0" indent="0">
              <a:spcBef>
                <a:spcPts val="1200"/>
              </a:spcBef>
              <a:buNone/>
            </a:pPr>
            <a:r>
              <a:rPr lang="en-US" dirty="0"/>
              <a:t>      </a:t>
            </a:r>
            <a:r>
              <a:rPr lang="en-US" dirty="0" err="1"/>
              <a:t>names.forEach</a:t>
            </a:r>
            <a:r>
              <a:rPr lang="en-US" dirty="0"/>
              <a:t>(name =&gt; {</a:t>
            </a:r>
          </a:p>
          <a:p>
            <a:pPr marL="0" indent="0">
              <a:spcBef>
                <a:spcPts val="1200"/>
              </a:spcBef>
              <a:buNone/>
            </a:pPr>
            <a:r>
              <a:rPr lang="en-US" dirty="0"/>
              <a:t>        const li = document.createElement('li');</a:t>
            </a:r>
          </a:p>
          <a:p>
            <a:pPr marL="0" indent="0">
              <a:spcBef>
                <a:spcPts val="1200"/>
              </a:spcBef>
              <a:buNone/>
            </a:pPr>
            <a:r>
              <a:rPr lang="en-US" dirty="0"/>
              <a:t>        </a:t>
            </a:r>
            <a:r>
              <a:rPr lang="en-US" dirty="0" err="1"/>
              <a:t>li.textContent</a:t>
            </a:r>
            <a:r>
              <a:rPr lang="en-US" dirty="0"/>
              <a:t> = name;</a:t>
            </a:r>
          </a:p>
          <a:p>
            <a:pPr marL="0" indent="0">
              <a:spcBef>
                <a:spcPts val="1200"/>
              </a:spcBef>
              <a:buNone/>
            </a:pPr>
            <a:r>
              <a:rPr lang="en-US" dirty="0"/>
              <a:t>        </a:t>
            </a:r>
            <a:r>
              <a:rPr lang="en-US" dirty="0" err="1"/>
              <a:t>ul.appendChild</a:t>
            </a:r>
            <a:r>
              <a:rPr lang="en-US" dirty="0"/>
              <a:t>(li);</a:t>
            </a:r>
          </a:p>
          <a:p>
            <a:pPr marL="0" indent="0">
              <a:spcBef>
                <a:spcPts val="1200"/>
              </a:spcBef>
              <a:buNone/>
            </a:pPr>
            <a:r>
              <a:rPr lang="en-US" dirty="0"/>
              <a:t>      });</a:t>
            </a:r>
          </a:p>
          <a:p>
            <a:pPr marL="0" indent="0">
              <a:spcBef>
                <a:spcPts val="1200"/>
              </a:spcBef>
              <a:buNone/>
            </a:pPr>
            <a:r>
              <a:rPr lang="en-US" dirty="0"/>
              <a:t>    })</a:t>
            </a:r>
          </a:p>
          <a:p>
            <a:pPr marL="0" indent="0">
              <a:spcBef>
                <a:spcPts val="1200"/>
              </a:spcBef>
              <a:buNone/>
            </a:pPr>
            <a:r>
              <a:rPr lang="en-US" dirty="0"/>
              <a:t>});</a:t>
            </a:r>
          </a:p>
        </p:txBody>
      </p:sp>
    </p:spTree>
    <p:extLst>
      <p:ext uri="{BB962C8B-B14F-4D97-AF65-F5344CB8AC3E}">
        <p14:creationId xmlns:p14="http://schemas.microsoft.com/office/powerpoint/2010/main" val="345713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Autofit/>
          </a:bodyPr>
          <a:lstStyle/>
          <a:p>
            <a:pPr marL="0" indent="0">
              <a:buNone/>
            </a:pPr>
            <a:r>
              <a:rPr lang="ru-RU" sz="2200" b="1" dirty="0">
                <a:solidFill>
                  <a:srgbClr val="FFC000"/>
                </a:solidFill>
              </a:rPr>
              <a:t>Асинхронные функции обратного вызова</a:t>
            </a:r>
          </a:p>
          <a:p>
            <a:pPr marL="0" indent="0">
              <a:spcBef>
                <a:spcPts val="1200"/>
              </a:spcBef>
              <a:buNone/>
            </a:pPr>
            <a:r>
              <a:rPr lang="ru-RU" sz="1800" dirty="0"/>
              <a:t>Изначально </a:t>
            </a:r>
            <a:r>
              <a:rPr lang="ru-RU" sz="1800" dirty="0" err="1"/>
              <a:t>колбэки</a:t>
            </a:r>
            <a:r>
              <a:rPr lang="ru-RU" sz="1800" dirty="0"/>
              <a:t> были единственным способом работать с асинхронным кодом в </a:t>
            </a:r>
            <a:r>
              <a:rPr lang="en-US" sz="1800" dirty="0"/>
              <a:t>JavaScript.</a:t>
            </a:r>
          </a:p>
          <a:p>
            <a:pPr marL="0" indent="0">
              <a:spcBef>
                <a:spcPts val="1200"/>
              </a:spcBef>
              <a:buNone/>
            </a:pPr>
            <a:r>
              <a:rPr lang="ru-RU" sz="1800" dirty="0"/>
              <a:t>Однако у </a:t>
            </a:r>
            <a:r>
              <a:rPr lang="ru-RU" sz="1800" dirty="0" err="1"/>
              <a:t>колбэков</a:t>
            </a:r>
            <a:r>
              <a:rPr lang="ru-RU" sz="1800" dirty="0"/>
              <a:t> есть неприятный минус, так называемый ад </a:t>
            </a:r>
            <a:r>
              <a:rPr lang="ru-RU" sz="1800" dirty="0" err="1"/>
              <a:t>колбэков</a:t>
            </a:r>
            <a:r>
              <a:rPr lang="ru-RU" sz="1800" dirty="0"/>
              <a:t> (</a:t>
            </a:r>
            <a:r>
              <a:rPr lang="en-US" sz="1800" dirty="0"/>
              <a:t>callback hell).</a:t>
            </a:r>
          </a:p>
          <a:p>
            <a:pPr marL="0" indent="0">
              <a:spcBef>
                <a:spcPts val="1200"/>
              </a:spcBef>
              <a:buNone/>
            </a:pPr>
            <a:r>
              <a:rPr lang="en-US" sz="1800" dirty="0"/>
              <a:t>function request(</a:t>
            </a:r>
            <a:r>
              <a:rPr lang="en-US" sz="1800" dirty="0" err="1"/>
              <a:t>url</a:t>
            </a:r>
            <a:r>
              <a:rPr lang="en-US" sz="1800" dirty="0"/>
              <a:t>, </a:t>
            </a:r>
            <a:r>
              <a:rPr lang="en-US" sz="1800" dirty="0" err="1"/>
              <a:t>onSuccess</a:t>
            </a:r>
            <a:r>
              <a:rPr lang="en-US" sz="1800" dirty="0"/>
              <a:t>) {</a:t>
            </a:r>
          </a:p>
          <a:p>
            <a:pPr marL="0" indent="0">
              <a:spcBef>
                <a:spcPts val="1200"/>
              </a:spcBef>
              <a:buNone/>
            </a:pPr>
            <a:r>
              <a:rPr lang="en-US" sz="1800" dirty="0"/>
              <a:t>  /*...*/</a:t>
            </a:r>
          </a:p>
          <a:p>
            <a:pPr marL="0" indent="0">
              <a:spcBef>
                <a:spcPts val="1200"/>
              </a:spcBef>
              <a:buNone/>
            </a:pPr>
            <a:r>
              <a:rPr lang="en-US" sz="1800" dirty="0"/>
              <a:t>}</a:t>
            </a:r>
          </a:p>
          <a:p>
            <a:pPr marL="0" indent="0">
              <a:spcBef>
                <a:spcPts val="1200"/>
              </a:spcBef>
              <a:buNone/>
            </a:pPr>
            <a:r>
              <a:rPr lang="en-US" sz="1800" dirty="0"/>
              <a:t>request('/</a:t>
            </a:r>
            <a:r>
              <a:rPr lang="en-US" sz="1800" dirty="0" err="1"/>
              <a:t>api</a:t>
            </a:r>
            <a:r>
              <a:rPr lang="en-US" sz="1800" dirty="0"/>
              <a:t>/users/1', function (user) {</a:t>
            </a:r>
          </a:p>
          <a:p>
            <a:pPr marL="0" indent="0">
              <a:spcBef>
                <a:spcPts val="1200"/>
              </a:spcBef>
              <a:buNone/>
            </a:pPr>
            <a:r>
              <a:rPr lang="en-US" sz="1800" dirty="0"/>
              <a:t>  request(`/</a:t>
            </a:r>
            <a:r>
              <a:rPr lang="en-US" sz="1800" dirty="0" err="1"/>
              <a:t>api</a:t>
            </a:r>
            <a:r>
              <a:rPr lang="en-US" sz="1800" dirty="0"/>
              <a:t>/photos/${user.id}/`, function (photo) {</a:t>
            </a:r>
          </a:p>
          <a:p>
            <a:pPr marL="0" indent="0">
              <a:spcBef>
                <a:spcPts val="1200"/>
              </a:spcBef>
              <a:buNone/>
            </a:pPr>
            <a:r>
              <a:rPr lang="en-US" sz="1800" dirty="0"/>
              <a:t>    request(`/</a:t>
            </a:r>
            <a:r>
              <a:rPr lang="en-US" sz="1800" dirty="0" err="1"/>
              <a:t>api</a:t>
            </a:r>
            <a:r>
              <a:rPr lang="en-US" sz="1800" dirty="0"/>
              <a:t>/crop/${photo.id}/`, function (response) {</a:t>
            </a:r>
          </a:p>
          <a:p>
            <a:pPr marL="0" indent="0">
              <a:spcBef>
                <a:spcPts val="1200"/>
              </a:spcBef>
              <a:buNone/>
            </a:pPr>
            <a:r>
              <a:rPr lang="en-US" sz="1800" dirty="0"/>
              <a:t>      console.log(response)</a:t>
            </a:r>
          </a:p>
          <a:p>
            <a:pPr marL="0" indent="0">
              <a:spcBef>
                <a:spcPts val="1200"/>
              </a:spcBef>
              <a:buNone/>
            </a:pPr>
            <a:r>
              <a:rPr lang="en-US" sz="1800" dirty="0"/>
              <a:t>    })</a:t>
            </a:r>
          </a:p>
          <a:p>
            <a:pPr marL="0" indent="0">
              <a:spcBef>
                <a:spcPts val="1200"/>
              </a:spcBef>
              <a:buNone/>
            </a:pPr>
            <a:r>
              <a:rPr lang="en-US" sz="1800" dirty="0"/>
              <a:t>  })</a:t>
            </a:r>
          </a:p>
          <a:p>
            <a:pPr marL="0" indent="0">
              <a:spcBef>
                <a:spcPts val="1200"/>
              </a:spcBef>
              <a:buNone/>
            </a:pPr>
            <a:r>
              <a:rPr lang="en-US" sz="1800" dirty="0"/>
              <a:t>})</a:t>
            </a:r>
          </a:p>
        </p:txBody>
      </p:sp>
    </p:spTree>
    <p:extLst>
      <p:ext uri="{BB962C8B-B14F-4D97-AF65-F5344CB8AC3E}">
        <p14:creationId xmlns:p14="http://schemas.microsoft.com/office/powerpoint/2010/main" val="65757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Autofit/>
          </a:bodyPr>
          <a:lstStyle/>
          <a:p>
            <a:pPr marL="0" indent="0">
              <a:buNone/>
            </a:pPr>
            <a:r>
              <a:rPr lang="ru-RU" sz="2200" b="1" dirty="0">
                <a:solidFill>
                  <a:srgbClr val="FFC000"/>
                </a:solidFill>
              </a:rPr>
              <a:t>Асинхронные функции обратного вызова</a:t>
            </a:r>
          </a:p>
          <a:p>
            <a:pPr marL="0" indent="0">
              <a:spcBef>
                <a:spcPts val="1200"/>
              </a:spcBef>
              <a:buNone/>
            </a:pPr>
            <a:r>
              <a:rPr lang="ru-RU" sz="1800" dirty="0"/>
              <a:t>Читать такое сложно, не говоря уже о тестировании, которое здесь становится очень накладным.</a:t>
            </a:r>
          </a:p>
          <a:p>
            <a:pPr marL="0" indent="0">
              <a:spcBef>
                <a:spcPts val="1200"/>
              </a:spcBef>
              <a:buNone/>
            </a:pPr>
            <a:r>
              <a:rPr lang="ru-RU" sz="1800" dirty="0"/>
              <a:t>Решить эту проблему были призваны </a:t>
            </a:r>
            <a:r>
              <a:rPr lang="ru-RU" sz="1800" dirty="0" err="1"/>
              <a:t>Промисы</a:t>
            </a:r>
            <a:r>
              <a:rPr lang="ru-RU" sz="1800" dirty="0"/>
              <a:t> (</a:t>
            </a:r>
            <a:r>
              <a:rPr lang="ru-RU" sz="1800" dirty="0" err="1"/>
              <a:t>Promise</a:t>
            </a:r>
            <a:r>
              <a:rPr lang="ru-RU" sz="1800" dirty="0"/>
              <a:t>).</a:t>
            </a:r>
          </a:p>
        </p:txBody>
      </p:sp>
    </p:spTree>
    <p:extLst>
      <p:ext uri="{BB962C8B-B14F-4D97-AF65-F5344CB8AC3E}">
        <p14:creationId xmlns:p14="http://schemas.microsoft.com/office/powerpoint/2010/main" val="308231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55000" lnSpcReduction="20000"/>
          </a:bodyPr>
          <a:lstStyle/>
          <a:p>
            <a:pPr marL="0" indent="0">
              <a:buNone/>
            </a:pPr>
            <a:r>
              <a:rPr lang="ru-RU" sz="3500" b="1" dirty="0">
                <a:solidFill>
                  <a:srgbClr val="FFC000"/>
                </a:solidFill>
              </a:rPr>
              <a:t>Стек вызовов</a:t>
            </a:r>
          </a:p>
          <a:p>
            <a:pPr marL="0" indent="0">
              <a:buNone/>
            </a:pPr>
            <a:r>
              <a:rPr lang="ru-RU" sz="2900" dirty="0"/>
              <a:t>При вызове какой-то функции она попадает в так называемый стек вызовов.</a:t>
            </a:r>
          </a:p>
          <a:p>
            <a:pPr marL="0" indent="0">
              <a:buNone/>
            </a:pPr>
            <a:endParaRPr lang="ru-RU" dirty="0"/>
          </a:p>
          <a:p>
            <a:pPr marL="0" indent="0">
              <a:buNone/>
            </a:pPr>
            <a:r>
              <a:rPr lang="ru-RU" sz="3500" b="1" dirty="0">
                <a:solidFill>
                  <a:srgbClr val="FFC000"/>
                </a:solidFill>
              </a:rPr>
              <a:t>Стек</a:t>
            </a:r>
            <a:r>
              <a:rPr lang="ru-RU" dirty="0"/>
              <a:t> — </a:t>
            </a:r>
            <a:r>
              <a:rPr lang="ru-RU" sz="2900" dirty="0"/>
              <a:t>это структура данных, в которой элементы упорядочены так, что последний элемент, который попадает в стек, выходит из него первым (LIFO: </a:t>
            </a:r>
            <a:r>
              <a:rPr lang="ru-RU" sz="2900" dirty="0" err="1"/>
              <a:t>last</a:t>
            </a:r>
            <a:r>
              <a:rPr lang="ru-RU" sz="2900" dirty="0"/>
              <a:t> </a:t>
            </a:r>
            <a:r>
              <a:rPr lang="ru-RU" sz="2900" dirty="0" err="1"/>
              <a:t>in</a:t>
            </a:r>
            <a:r>
              <a:rPr lang="ru-RU" sz="2900" dirty="0"/>
              <a:t>, </a:t>
            </a:r>
            <a:r>
              <a:rPr lang="ru-RU" sz="2900" dirty="0" err="1"/>
              <a:t>first</a:t>
            </a:r>
            <a:r>
              <a:rPr lang="ru-RU" sz="2900" dirty="0"/>
              <a:t> </a:t>
            </a:r>
            <a:r>
              <a:rPr lang="ru-RU" sz="2900" dirty="0" err="1"/>
              <a:t>out</a:t>
            </a:r>
            <a:r>
              <a:rPr lang="ru-RU" sz="2900" dirty="0"/>
              <a:t>). Стек похож на стопку книг: та книга, которую мы кладём последней, находится сверху.</a:t>
            </a:r>
          </a:p>
          <a:p>
            <a:pPr marL="0" indent="0">
              <a:buNone/>
            </a:pPr>
            <a:r>
              <a:rPr lang="ru-RU" sz="2900" dirty="0"/>
              <a:t>В стеке вызовов хранятся функции, до которых дошёл интерпретатор, и которые надо выполнить.</a:t>
            </a:r>
          </a:p>
          <a:p>
            <a:pPr marL="0" indent="0">
              <a:buNone/>
            </a:pPr>
            <a:r>
              <a:rPr lang="ru-RU" sz="2900" dirty="0" err="1"/>
              <a:t>function</a:t>
            </a:r>
            <a:r>
              <a:rPr lang="ru-RU" sz="2900" dirty="0"/>
              <a:t> </a:t>
            </a:r>
            <a:r>
              <a:rPr lang="ru-RU" sz="2900" dirty="0" err="1"/>
              <a:t>outer</a:t>
            </a:r>
            <a:r>
              <a:rPr lang="ru-RU" sz="2900" dirty="0"/>
              <a:t>() {</a:t>
            </a:r>
          </a:p>
          <a:p>
            <a:pPr marL="0" indent="0">
              <a:buNone/>
            </a:pPr>
            <a:r>
              <a:rPr lang="ru-RU" sz="2900" dirty="0"/>
              <a:t>  </a:t>
            </a:r>
            <a:r>
              <a:rPr lang="ru-RU" sz="2900" dirty="0" err="1"/>
              <a:t>function</a:t>
            </a:r>
            <a:r>
              <a:rPr lang="ru-RU" sz="2900" dirty="0"/>
              <a:t> </a:t>
            </a:r>
            <a:r>
              <a:rPr lang="ru-RU" sz="2900" dirty="0" err="1"/>
              <a:t>inner</a:t>
            </a:r>
            <a:r>
              <a:rPr lang="ru-RU" sz="2900" dirty="0"/>
              <a:t>() {</a:t>
            </a:r>
          </a:p>
          <a:p>
            <a:pPr marL="0" indent="0">
              <a:buNone/>
            </a:pPr>
            <a:r>
              <a:rPr lang="ru-RU" sz="2900" dirty="0"/>
              <a:t>console.log('</a:t>
            </a:r>
            <a:r>
              <a:rPr lang="ru-RU" sz="2900" dirty="0" err="1"/>
              <a:t>Hello</a:t>
            </a:r>
            <a:r>
              <a:rPr lang="ru-RU" sz="2900" dirty="0"/>
              <a:t>!')</a:t>
            </a:r>
            <a:r>
              <a:rPr lang="en-US" sz="2900" dirty="0"/>
              <a:t> </a:t>
            </a:r>
            <a:r>
              <a:rPr lang="ru-RU" sz="2900" dirty="0"/>
              <a:t>// Функция 3</a:t>
            </a:r>
          </a:p>
          <a:p>
            <a:pPr marL="0" indent="0">
              <a:buNone/>
            </a:pPr>
            <a:r>
              <a:rPr lang="ru-RU" sz="2900" dirty="0"/>
              <a:t>  }</a:t>
            </a:r>
          </a:p>
          <a:p>
            <a:pPr marL="0" indent="0">
              <a:buNone/>
            </a:pPr>
            <a:r>
              <a:rPr lang="ru-RU" sz="2900" dirty="0" err="1"/>
              <a:t>inner</a:t>
            </a:r>
            <a:r>
              <a:rPr lang="ru-RU" sz="2900" dirty="0"/>
              <a:t>()</a:t>
            </a:r>
            <a:r>
              <a:rPr lang="en-US" sz="2900" dirty="0"/>
              <a:t> </a:t>
            </a:r>
            <a:r>
              <a:rPr lang="ru-RU" sz="2900" dirty="0"/>
              <a:t>// Функция 2</a:t>
            </a:r>
          </a:p>
          <a:p>
            <a:pPr marL="0" indent="0">
              <a:buNone/>
            </a:pPr>
            <a:r>
              <a:rPr lang="ru-RU" sz="2900" dirty="0"/>
              <a:t>}</a:t>
            </a:r>
          </a:p>
          <a:p>
            <a:pPr marL="0" indent="0">
              <a:buNone/>
            </a:pPr>
            <a:r>
              <a:rPr lang="ru-RU" sz="2900" dirty="0" err="1"/>
              <a:t>outer</a:t>
            </a:r>
            <a:r>
              <a:rPr lang="ru-RU" sz="2900" dirty="0"/>
              <a:t>()</a:t>
            </a:r>
            <a:r>
              <a:rPr lang="en-US" sz="2900" dirty="0"/>
              <a:t> </a:t>
            </a:r>
            <a:r>
              <a:rPr lang="ru-RU" sz="2900" dirty="0"/>
              <a:t>// Функция 1</a:t>
            </a:r>
          </a:p>
        </p:txBody>
      </p:sp>
    </p:spTree>
    <p:extLst>
      <p:ext uri="{BB962C8B-B14F-4D97-AF65-F5344CB8AC3E}">
        <p14:creationId xmlns:p14="http://schemas.microsoft.com/office/powerpoint/2010/main" val="181658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500" b="1" dirty="0">
                <a:solidFill>
                  <a:srgbClr val="FFC000"/>
                </a:solidFill>
              </a:rPr>
              <a:t>Стек вызовов</a:t>
            </a:r>
          </a:p>
          <a:p>
            <a:pPr marL="0" indent="0">
              <a:buNone/>
            </a:pPr>
            <a:r>
              <a:rPr lang="ru-RU" sz="3500" b="1" dirty="0">
                <a:solidFill>
                  <a:srgbClr val="FFC000"/>
                </a:solidFill>
              </a:rPr>
              <a:t>После выполнения всего блока стек станет пустым.</a:t>
            </a:r>
          </a:p>
          <a:p>
            <a:pPr marL="0" indent="0">
              <a:buNone/>
            </a:pPr>
            <a:r>
              <a:rPr lang="ru-RU" dirty="0"/>
              <a:t>В синхронном коде в стеке хранится вся цепочка вызовов. Поэтому, например, рекурсия без базового случая может приводить к переполнению стека — в нём скапливается слишком большое количество вызовов.</a:t>
            </a:r>
          </a:p>
          <a:p>
            <a:pPr marL="0" indent="0">
              <a:buNone/>
            </a:pPr>
            <a:r>
              <a:rPr lang="ru-RU" dirty="0"/>
              <a:t>Теперь посмотрим, как ведёт себя стек вызовов при работе с асинхронным кодом:</a:t>
            </a:r>
          </a:p>
          <a:p>
            <a:pPr marL="0" indent="0">
              <a:buNone/>
            </a:pPr>
            <a:r>
              <a:rPr lang="ru-RU" dirty="0" err="1"/>
              <a:t>function</a:t>
            </a:r>
            <a:r>
              <a:rPr lang="ru-RU" dirty="0"/>
              <a:t> </a:t>
            </a:r>
            <a:r>
              <a:rPr lang="ru-RU" dirty="0" err="1"/>
              <a:t>main</a:t>
            </a:r>
            <a:r>
              <a:rPr lang="ru-RU" dirty="0"/>
              <a:t>() {</a:t>
            </a:r>
          </a:p>
          <a:p>
            <a:pPr marL="0" indent="0">
              <a:buNone/>
            </a:pPr>
            <a:r>
              <a:rPr lang="ru-RU" dirty="0"/>
              <a:t>  setTimeout(</a:t>
            </a:r>
            <a:r>
              <a:rPr lang="ru-RU" dirty="0" err="1"/>
              <a:t>function</a:t>
            </a:r>
            <a:r>
              <a:rPr lang="ru-RU" dirty="0"/>
              <a:t> </a:t>
            </a:r>
            <a:r>
              <a:rPr lang="ru-RU" dirty="0" err="1"/>
              <a:t>greet</a:t>
            </a:r>
            <a:r>
              <a:rPr lang="ru-RU" dirty="0"/>
              <a:t>() {</a:t>
            </a:r>
          </a:p>
          <a:p>
            <a:pPr marL="0" indent="0">
              <a:buNone/>
            </a:pPr>
            <a:r>
              <a:rPr lang="ru-RU" dirty="0"/>
              <a:t>    console.log('</a:t>
            </a:r>
            <a:r>
              <a:rPr lang="ru-RU" dirty="0" err="1"/>
              <a:t>Hello</a:t>
            </a:r>
            <a:r>
              <a:rPr lang="ru-RU" dirty="0"/>
              <a:t>!')</a:t>
            </a:r>
          </a:p>
          <a:p>
            <a:pPr marL="0" indent="0">
              <a:buNone/>
            </a:pPr>
            <a:r>
              <a:rPr lang="ru-RU" dirty="0"/>
              <a:t>  }, 2000)</a:t>
            </a:r>
          </a:p>
          <a:p>
            <a:pPr marL="0" indent="0">
              <a:buNone/>
            </a:pPr>
            <a:endParaRPr lang="ru-RU" dirty="0"/>
          </a:p>
          <a:p>
            <a:pPr marL="0" indent="0">
              <a:buNone/>
            </a:pPr>
            <a:r>
              <a:rPr lang="ru-RU" dirty="0"/>
              <a:t>  console.log('</a:t>
            </a:r>
            <a:r>
              <a:rPr lang="ru-RU" dirty="0" err="1"/>
              <a:t>Bye</a:t>
            </a:r>
            <a:r>
              <a:rPr lang="ru-RU" dirty="0"/>
              <a:t>!')</a:t>
            </a:r>
          </a:p>
          <a:p>
            <a:pPr marL="0" indent="0">
              <a:buNone/>
            </a:pPr>
            <a:r>
              <a:rPr lang="ru-RU" dirty="0"/>
              <a:t>}</a:t>
            </a:r>
          </a:p>
          <a:p>
            <a:pPr marL="0" indent="0">
              <a:buNone/>
            </a:pPr>
            <a:r>
              <a:rPr lang="ru-RU" dirty="0" err="1"/>
              <a:t>main</a:t>
            </a:r>
            <a:r>
              <a:rPr lang="ru-RU" dirty="0"/>
              <a:t>()</a:t>
            </a:r>
          </a:p>
        </p:txBody>
      </p:sp>
    </p:spTree>
    <p:extLst>
      <p:ext uri="{BB962C8B-B14F-4D97-AF65-F5344CB8AC3E}">
        <p14:creationId xmlns:p14="http://schemas.microsoft.com/office/powerpoint/2010/main" val="196564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92500" lnSpcReduction="20000"/>
          </a:bodyPr>
          <a:lstStyle/>
          <a:p>
            <a:pPr marL="0" indent="0">
              <a:buNone/>
            </a:pPr>
            <a:r>
              <a:rPr lang="ru-RU" b="1" dirty="0">
                <a:solidFill>
                  <a:srgbClr val="FFC000"/>
                </a:solidFill>
              </a:rPr>
              <a:t>Цикл событий </a:t>
            </a:r>
            <a:endParaRPr lang="en-US" b="1" dirty="0">
              <a:solidFill>
                <a:srgbClr val="FFC000"/>
              </a:solidFill>
            </a:endParaRPr>
          </a:p>
          <a:p>
            <a:pPr marL="0" indent="0">
              <a:buNone/>
            </a:pPr>
            <a:r>
              <a:rPr lang="ru-RU" dirty="0"/>
              <a:t>setTimeout() — это не JavaScript! </a:t>
            </a:r>
          </a:p>
          <a:p>
            <a:pPr marL="0" indent="0">
              <a:buNone/>
            </a:pPr>
            <a:endParaRPr lang="ru-RU" dirty="0"/>
          </a:p>
          <a:p>
            <a:pPr marL="0" indent="0">
              <a:buNone/>
            </a:pPr>
            <a:r>
              <a:rPr lang="ru-RU" dirty="0"/>
              <a:t>Функция setTimeout() не является частью JavaScript-движка, это по сути </a:t>
            </a:r>
            <a:r>
              <a:rPr lang="ru-RU" dirty="0" err="1"/>
              <a:t>Web</a:t>
            </a:r>
            <a:r>
              <a:rPr lang="ru-RU" dirty="0"/>
              <a:t> API, включённое в среду браузера как дополнительная функциональность.</a:t>
            </a:r>
          </a:p>
          <a:p>
            <a:pPr marL="0" indent="0">
              <a:buNone/>
            </a:pPr>
            <a:endParaRPr lang="ru-RU" dirty="0"/>
          </a:p>
          <a:p>
            <a:pPr marL="0" indent="0">
              <a:buNone/>
            </a:pPr>
            <a:r>
              <a:rPr lang="ru-RU" dirty="0"/>
              <a:t>Эта дополнительная функциональность (</a:t>
            </a:r>
            <a:r>
              <a:rPr lang="ru-RU" dirty="0" err="1"/>
              <a:t>Web</a:t>
            </a:r>
            <a:r>
              <a:rPr lang="ru-RU" dirty="0"/>
              <a:t> API) берёт на себя работу с таймерами, интервалами, обработчиками событий. То есть когда мы регистрируем обработчик клика на кнопку — он попадает в окружение </a:t>
            </a:r>
            <a:r>
              <a:rPr lang="ru-RU" dirty="0" err="1"/>
              <a:t>Web</a:t>
            </a:r>
            <a:r>
              <a:rPr lang="ru-RU" dirty="0"/>
              <a:t> API. Именно оно знает, когда обработчик нужно вызвать.</a:t>
            </a:r>
          </a:p>
          <a:p>
            <a:pPr marL="0" indent="0">
              <a:buNone/>
            </a:pPr>
            <a:endParaRPr lang="ru-RU" dirty="0"/>
          </a:p>
          <a:p>
            <a:pPr marL="0" indent="0">
              <a:buNone/>
            </a:pPr>
            <a:r>
              <a:rPr lang="ru-RU" dirty="0"/>
              <a:t>Управление тем, как должны вызываться функции </a:t>
            </a:r>
            <a:r>
              <a:rPr lang="ru-RU" dirty="0" err="1"/>
              <a:t>Web</a:t>
            </a:r>
            <a:r>
              <a:rPr lang="ru-RU" dirty="0"/>
              <a:t> API, берёт на себя цикл событий (</a:t>
            </a:r>
            <a:r>
              <a:rPr lang="ru-RU" dirty="0" err="1"/>
              <a:t>Event</a:t>
            </a:r>
            <a:r>
              <a:rPr lang="ru-RU" dirty="0"/>
              <a:t> </a:t>
            </a:r>
            <a:r>
              <a:rPr lang="ru-RU" dirty="0" err="1"/>
              <a:t>loop</a:t>
            </a:r>
            <a:r>
              <a:rPr lang="ru-RU" dirty="0"/>
              <a:t>).</a:t>
            </a:r>
          </a:p>
        </p:txBody>
      </p:sp>
    </p:spTree>
    <p:extLst>
      <p:ext uri="{BB962C8B-B14F-4D97-AF65-F5344CB8AC3E}">
        <p14:creationId xmlns:p14="http://schemas.microsoft.com/office/powerpoint/2010/main" val="262993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en-US" sz="2200" b="1" dirty="0">
                <a:solidFill>
                  <a:srgbClr val="FFC000"/>
                </a:solidFill>
              </a:rPr>
              <a:t>Event loop</a:t>
            </a:r>
          </a:p>
          <a:p>
            <a:pPr marL="0" indent="0">
              <a:buNone/>
            </a:pPr>
            <a:r>
              <a:rPr lang="ru-RU" dirty="0"/>
              <a:t>Цикл событий отвечает за выполнение кода, сбор и обработку событий и выполнение подзадач из очереди.</a:t>
            </a:r>
          </a:p>
          <a:p>
            <a:pPr marL="0" indent="0">
              <a:buNone/>
            </a:pPr>
            <a:endParaRPr lang="ru-RU" dirty="0"/>
          </a:p>
          <a:p>
            <a:pPr marL="0" indent="0">
              <a:buNone/>
            </a:pPr>
            <a:r>
              <a:rPr lang="ru-RU" dirty="0"/>
              <a:t>Именно цикл событий ответственен за то, что setTimeout() пропал из стека в прошлом примере. Чтобы увидеть картину целиком, давайте включим в нашу схему все недостающие части.</a:t>
            </a:r>
          </a:p>
        </p:txBody>
      </p:sp>
    </p:spTree>
    <p:extLst>
      <p:ext uri="{BB962C8B-B14F-4D97-AF65-F5344CB8AC3E}">
        <p14:creationId xmlns:p14="http://schemas.microsoft.com/office/powerpoint/2010/main" val="143163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dirty="0"/>
              <a:t>Заметьте, что стек вызовов и очередь задач называются именно стеком и очередью. Потому что вызовы из стека работают по принципу «последний зашёл, первый вышел» (LIFO: </a:t>
            </a:r>
            <a:r>
              <a:rPr lang="ru-RU" dirty="0" err="1"/>
              <a:t>last</a:t>
            </a:r>
            <a:r>
              <a:rPr lang="ru-RU" dirty="0"/>
              <a:t> </a:t>
            </a:r>
            <a:r>
              <a:rPr lang="ru-RU" dirty="0" err="1"/>
              <a:t>in</a:t>
            </a:r>
            <a:r>
              <a:rPr lang="ru-RU" dirty="0"/>
              <a:t>, </a:t>
            </a:r>
            <a:r>
              <a:rPr lang="ru-RU" dirty="0" err="1"/>
              <a:t>first</a:t>
            </a:r>
            <a:r>
              <a:rPr lang="ru-RU" dirty="0"/>
              <a:t> </a:t>
            </a:r>
            <a:r>
              <a:rPr lang="ru-RU" dirty="0" err="1"/>
              <a:t>out</a:t>
            </a:r>
            <a:r>
              <a:rPr lang="ru-RU" dirty="0"/>
              <a:t>), а в очереди — по принципу «первый зашёл, первый вышел» (FIFO: </a:t>
            </a:r>
            <a:r>
              <a:rPr lang="ru-RU" dirty="0" err="1"/>
              <a:t>first</a:t>
            </a:r>
            <a:r>
              <a:rPr lang="ru-RU" dirty="0"/>
              <a:t> </a:t>
            </a:r>
            <a:r>
              <a:rPr lang="ru-RU" dirty="0" err="1"/>
              <a:t>in</a:t>
            </a:r>
            <a:r>
              <a:rPr lang="ru-RU" dirty="0"/>
              <a:t>, </a:t>
            </a:r>
            <a:r>
              <a:rPr lang="ru-RU" dirty="0" err="1"/>
              <a:t>first</a:t>
            </a:r>
            <a:r>
              <a:rPr lang="ru-RU" dirty="0"/>
              <a:t> </a:t>
            </a:r>
            <a:r>
              <a:rPr lang="ru-RU" dirty="0" err="1"/>
              <a:t>out</a:t>
            </a:r>
            <a:r>
              <a:rPr lang="ru-RU" dirty="0"/>
              <a:t>).</a:t>
            </a:r>
          </a:p>
          <a:p>
            <a:pPr marL="0" indent="0">
              <a:buNone/>
            </a:pPr>
            <a:endParaRPr lang="ru-RU" dirty="0"/>
          </a:p>
          <a:p>
            <a:pPr marL="0" indent="0">
              <a:buNone/>
            </a:pPr>
            <a:r>
              <a:rPr lang="ru-RU" sz="2200" b="1" dirty="0">
                <a:solidFill>
                  <a:srgbClr val="FFC000"/>
                </a:solidFill>
              </a:rPr>
              <a:t>Очередь</a:t>
            </a:r>
            <a:r>
              <a:rPr lang="ru-RU" dirty="0"/>
              <a:t> — структура данных, в которой элементы упорядочены так, что первый попавший в очередь элемент покидает её первым.</a:t>
            </a:r>
          </a:p>
          <a:p>
            <a:pPr marL="0" indent="0">
              <a:buNone/>
            </a:pPr>
            <a:endParaRPr lang="ru-RU" dirty="0"/>
          </a:p>
          <a:p>
            <a:pPr marL="0" indent="0">
              <a:buNone/>
            </a:pPr>
            <a:r>
              <a:rPr lang="ru-RU" dirty="0"/>
              <a:t>Таким образом цикл событий работает с асинхронным кодом — то есть таким, который выполняется не построчно.</a:t>
            </a:r>
          </a:p>
        </p:txBody>
      </p:sp>
    </p:spTree>
    <p:extLst>
      <p:ext uri="{BB962C8B-B14F-4D97-AF65-F5344CB8AC3E}">
        <p14:creationId xmlns:p14="http://schemas.microsoft.com/office/powerpoint/2010/main" val="419414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err="1">
                <a:solidFill>
                  <a:srgbClr val="FFC000"/>
                </a:solidFill>
              </a:rPr>
              <a:t>Async</a:t>
            </a:r>
            <a:r>
              <a:rPr lang="ru-RU" sz="2200" b="1" dirty="0">
                <a:solidFill>
                  <a:srgbClr val="FFC000"/>
                </a:solidFill>
              </a:rPr>
              <a:t>/</a:t>
            </a:r>
            <a:r>
              <a:rPr lang="ru-RU" sz="2200" b="1" dirty="0" err="1">
                <a:solidFill>
                  <a:srgbClr val="FFC000"/>
                </a:solidFill>
              </a:rPr>
              <a:t>await</a:t>
            </a:r>
            <a:r>
              <a:rPr lang="ru-RU" dirty="0"/>
              <a:t> — это специальный синтаксис, который предназначен для более простого и удобного написания асинхронного кода. Появился он в языке, начиная с ES2017 (ES8).</a:t>
            </a:r>
          </a:p>
          <a:p>
            <a:pPr marL="0" indent="0">
              <a:buNone/>
            </a:pPr>
            <a:endParaRPr lang="ru-RU" dirty="0"/>
          </a:p>
          <a:p>
            <a:pPr marL="0" indent="0">
              <a:buNone/>
            </a:pPr>
            <a:r>
              <a:rPr lang="ru-RU" dirty="0"/>
              <a:t>Синтаксис </a:t>
            </a:r>
            <a:r>
              <a:rPr lang="ru-RU" sz="2200" b="1" dirty="0">
                <a:solidFill>
                  <a:srgbClr val="FFC000"/>
                </a:solidFill>
              </a:rPr>
              <a:t>«</a:t>
            </a:r>
            <a:r>
              <a:rPr lang="ru-RU" sz="2200" b="1" dirty="0" err="1">
                <a:solidFill>
                  <a:srgbClr val="FFC000"/>
                </a:solidFill>
              </a:rPr>
              <a:t>async</a:t>
            </a:r>
            <a:r>
              <a:rPr lang="ru-RU" sz="2200" b="1" dirty="0">
                <a:solidFill>
                  <a:srgbClr val="FFC000"/>
                </a:solidFill>
              </a:rPr>
              <a:t>/</a:t>
            </a:r>
            <a:r>
              <a:rPr lang="ru-RU" sz="2200" b="1" dirty="0" err="1">
                <a:solidFill>
                  <a:srgbClr val="FFC000"/>
                </a:solidFill>
              </a:rPr>
              <a:t>await</a:t>
            </a:r>
            <a:r>
              <a:rPr lang="ru-RU" sz="2200" b="1" dirty="0">
                <a:solidFill>
                  <a:srgbClr val="FFC000"/>
                </a:solidFill>
              </a:rPr>
              <a:t>»</a:t>
            </a:r>
            <a:r>
              <a:rPr lang="ru-RU" dirty="0"/>
              <a:t> упрощает работу с </a:t>
            </a:r>
            <a:r>
              <a:rPr lang="ru-RU" dirty="0" err="1"/>
              <a:t>промисами</a:t>
            </a:r>
            <a:r>
              <a:rPr lang="ru-RU" dirty="0"/>
              <a:t> (позволяет асинхронный код записывать синхронным способом).</a:t>
            </a:r>
            <a:endParaRPr lang="en-US" dirty="0"/>
          </a:p>
        </p:txBody>
      </p:sp>
    </p:spTree>
    <p:extLst>
      <p:ext uri="{BB962C8B-B14F-4D97-AF65-F5344CB8AC3E}">
        <p14:creationId xmlns:p14="http://schemas.microsoft.com/office/powerpoint/2010/main" val="3689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100" b="1" dirty="0">
                <a:solidFill>
                  <a:srgbClr val="FFC000"/>
                </a:solidFill>
              </a:rPr>
              <a:t>Асинхронные функции</a:t>
            </a:r>
          </a:p>
          <a:p>
            <a:pPr marL="0" indent="0">
              <a:spcBef>
                <a:spcPts val="1200"/>
              </a:spcBef>
              <a:buNone/>
            </a:pPr>
            <a:r>
              <a:rPr lang="ru-RU" sz="3100" b="1" dirty="0">
                <a:solidFill>
                  <a:srgbClr val="FFC000"/>
                </a:solidFill>
              </a:rPr>
              <a:t>Асинхронные функции </a:t>
            </a:r>
            <a:r>
              <a:rPr lang="ru-RU" dirty="0"/>
              <a:t>— это такие, которые объявлены с использованием ключевого слова </a:t>
            </a:r>
            <a:r>
              <a:rPr lang="en-US" dirty="0"/>
              <a:t>async.</a:t>
            </a:r>
            <a:endParaRPr lang="ru-RU" dirty="0"/>
          </a:p>
          <a:p>
            <a:pPr marL="0" indent="0">
              <a:spcBef>
                <a:spcPts val="1200"/>
              </a:spcBef>
              <a:buNone/>
            </a:pPr>
            <a:endParaRPr lang="en-US" dirty="0"/>
          </a:p>
          <a:p>
            <a:pPr marL="0" indent="0">
              <a:spcBef>
                <a:spcPts val="1200"/>
              </a:spcBef>
              <a:buNone/>
            </a:pPr>
            <a:r>
              <a:rPr lang="ru-RU" dirty="0"/>
              <a:t>// асинхронная функция </a:t>
            </a:r>
            <a:r>
              <a:rPr lang="en-US" dirty="0"/>
              <a:t>delay</a:t>
            </a:r>
          </a:p>
          <a:p>
            <a:pPr marL="0" indent="0">
              <a:spcBef>
                <a:spcPts val="1200"/>
              </a:spcBef>
              <a:buNone/>
            </a:pPr>
            <a:r>
              <a:rPr lang="en-US" dirty="0"/>
              <a:t>async function delay() {</a:t>
            </a:r>
          </a:p>
          <a:p>
            <a:pPr marL="0" indent="0">
              <a:spcBef>
                <a:spcPts val="1200"/>
              </a:spcBef>
              <a:buNone/>
            </a:pPr>
            <a:r>
              <a:rPr lang="en-US" dirty="0"/>
              <a:t>  // ...</a:t>
            </a:r>
          </a:p>
          <a:p>
            <a:pPr marL="0" indent="0">
              <a:spcBef>
                <a:spcPts val="1200"/>
              </a:spcBef>
              <a:buNone/>
            </a:pPr>
            <a:r>
              <a:rPr lang="en-US" dirty="0"/>
              <a:t>}</a:t>
            </a:r>
          </a:p>
          <a:p>
            <a:pPr marL="0" indent="0">
              <a:spcBef>
                <a:spcPts val="1200"/>
              </a:spcBef>
              <a:buNone/>
            </a:pPr>
            <a:r>
              <a:rPr lang="en-US" dirty="0"/>
              <a:t>// </a:t>
            </a:r>
            <a:r>
              <a:rPr lang="ru-RU" dirty="0"/>
              <a:t>асинхронная функция как часть выражения</a:t>
            </a:r>
          </a:p>
          <a:p>
            <a:pPr marL="0" indent="0">
              <a:spcBef>
                <a:spcPts val="1200"/>
              </a:spcBef>
              <a:buNone/>
            </a:pPr>
            <a:r>
              <a:rPr lang="en-US" dirty="0"/>
              <a:t>const wait = async function() {</a:t>
            </a:r>
          </a:p>
          <a:p>
            <a:pPr marL="0" indent="0">
              <a:spcBef>
                <a:spcPts val="1200"/>
              </a:spcBef>
              <a:buNone/>
            </a:pPr>
            <a:r>
              <a:rPr lang="en-US" dirty="0"/>
              <a:t>  // ...</a:t>
            </a:r>
          </a:p>
          <a:p>
            <a:pPr marL="0" indent="0">
              <a:spcBef>
                <a:spcPts val="1200"/>
              </a:spcBef>
              <a:buNone/>
            </a:pPr>
            <a:r>
              <a:rPr lang="en-US" dirty="0"/>
              <a:t>}</a:t>
            </a:r>
          </a:p>
          <a:p>
            <a:pPr marL="0" indent="0">
              <a:spcBef>
                <a:spcPts val="1200"/>
              </a:spcBef>
              <a:buNone/>
            </a:pPr>
            <a:r>
              <a:rPr lang="en-US" dirty="0"/>
              <a:t>// </a:t>
            </a:r>
            <a:r>
              <a:rPr lang="ru-RU" dirty="0"/>
              <a:t>стрелочная запись асинхронной функции </a:t>
            </a:r>
            <a:r>
              <a:rPr lang="en-US" dirty="0"/>
              <a:t>sleep</a:t>
            </a:r>
          </a:p>
          <a:p>
            <a:pPr marL="0" indent="0">
              <a:spcBef>
                <a:spcPts val="1200"/>
              </a:spcBef>
              <a:buNone/>
            </a:pPr>
            <a:r>
              <a:rPr lang="en-US" dirty="0"/>
              <a:t>const sleep = async() =&gt; {</a:t>
            </a:r>
          </a:p>
          <a:p>
            <a:pPr marL="0" indent="0">
              <a:spcBef>
                <a:spcPts val="1200"/>
              </a:spcBef>
              <a:buNone/>
            </a:pPr>
            <a:r>
              <a:rPr lang="en-US" dirty="0"/>
              <a:t>  // ...</a:t>
            </a:r>
          </a:p>
          <a:p>
            <a:pPr marL="0" indent="0">
              <a:spcBef>
                <a:spcPts val="1200"/>
              </a:spcBef>
              <a:buNone/>
            </a:pPr>
            <a:r>
              <a:rPr lang="en-US" dirty="0"/>
              <a:t>}</a:t>
            </a:r>
          </a:p>
        </p:txBody>
      </p:sp>
    </p:spTree>
    <p:extLst>
      <p:ext uri="{BB962C8B-B14F-4D97-AF65-F5344CB8AC3E}">
        <p14:creationId xmlns:p14="http://schemas.microsoft.com/office/powerpoint/2010/main" val="202013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Асинхронные функции</a:t>
            </a:r>
          </a:p>
          <a:p>
            <a:pPr marL="0" indent="0">
              <a:spcBef>
                <a:spcPts val="1200"/>
              </a:spcBef>
              <a:buNone/>
            </a:pPr>
            <a:r>
              <a:rPr lang="ru-RU" dirty="0"/>
              <a:t>Движок JavaScript при этом не блокируется и может выполнять другой код. Как только ответ получен, выполнение кода продолжается.</a:t>
            </a:r>
          </a:p>
          <a:p>
            <a:pPr marL="0" indent="0">
              <a:spcBef>
                <a:spcPts val="1200"/>
              </a:spcBef>
              <a:buNone/>
            </a:pPr>
            <a:endParaRPr lang="ru-RU" dirty="0"/>
          </a:p>
          <a:p>
            <a:pPr marL="0" indent="0">
              <a:spcBef>
                <a:spcPts val="1200"/>
              </a:spcBef>
              <a:buNone/>
            </a:pPr>
            <a:r>
              <a:rPr lang="ru-RU" dirty="0"/>
              <a:t>Ключевые слова </a:t>
            </a:r>
            <a:r>
              <a:rPr lang="ru-RU" sz="2200" b="1" dirty="0">
                <a:solidFill>
                  <a:srgbClr val="FFC000"/>
                </a:solidFill>
              </a:rPr>
              <a:t>async/</a:t>
            </a:r>
            <a:r>
              <a:rPr lang="ru-RU" sz="2200" b="1" dirty="0" err="1">
                <a:solidFill>
                  <a:srgbClr val="FFC000"/>
                </a:solidFill>
              </a:rPr>
              <a:t>await</a:t>
            </a:r>
            <a:r>
              <a:rPr lang="ru-RU" dirty="0"/>
              <a:t> не привносят в JavaScript что-то новое. Они только упрощают работу с </a:t>
            </a:r>
            <a:r>
              <a:rPr lang="ru-RU" dirty="0" err="1"/>
              <a:t>Promise</a:t>
            </a:r>
            <a:r>
              <a:rPr lang="ru-RU" dirty="0"/>
              <a:t>.</a:t>
            </a:r>
            <a:endParaRPr lang="en-US" dirty="0"/>
          </a:p>
        </p:txBody>
      </p:sp>
    </p:spTree>
    <p:extLst>
      <p:ext uri="{BB962C8B-B14F-4D97-AF65-F5344CB8AC3E}">
        <p14:creationId xmlns:p14="http://schemas.microsoft.com/office/powerpoint/2010/main" val="176238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Асинхронные функции</a:t>
            </a:r>
          </a:p>
          <a:p>
            <a:pPr marL="0" indent="0">
              <a:spcBef>
                <a:spcPts val="1200"/>
              </a:spcBef>
              <a:buNone/>
            </a:pPr>
            <a:r>
              <a:rPr lang="ru-RU" sz="2200" b="1" dirty="0">
                <a:solidFill>
                  <a:srgbClr val="FFC000"/>
                </a:solidFill>
              </a:rPr>
              <a:t>Await</a:t>
            </a:r>
          </a:p>
          <a:p>
            <a:pPr marL="0" indent="0">
              <a:spcBef>
                <a:spcPts val="1200"/>
              </a:spcBef>
              <a:buNone/>
            </a:pPr>
            <a:r>
              <a:rPr lang="ru-RU" sz="2200" b="1" dirty="0" err="1">
                <a:solidFill>
                  <a:srgbClr val="FFC000"/>
                </a:solidFill>
              </a:rPr>
              <a:t>await</a:t>
            </a:r>
            <a:r>
              <a:rPr lang="ru-RU" sz="2200" b="1" dirty="0">
                <a:solidFill>
                  <a:srgbClr val="FFC000"/>
                </a:solidFill>
              </a:rPr>
              <a:t> </a:t>
            </a:r>
            <a:r>
              <a:rPr lang="ru-RU" dirty="0"/>
              <a:t>– это ключевое слово, которое используется в асинхронных функциях для того, чтобы указать, что здесь необходимо дождаться завершения </a:t>
            </a:r>
            <a:r>
              <a:rPr lang="ru-RU" dirty="0" err="1"/>
              <a:t>промиса</a:t>
            </a:r>
            <a:r>
              <a:rPr lang="ru-RU" dirty="0"/>
              <a:t>. Таким образом </a:t>
            </a:r>
            <a:r>
              <a:rPr lang="ru-RU" dirty="0" err="1"/>
              <a:t>await</a:t>
            </a:r>
            <a:r>
              <a:rPr lang="ru-RU" dirty="0"/>
              <a:t>, указанный перед </a:t>
            </a:r>
            <a:r>
              <a:rPr lang="ru-RU" dirty="0" err="1"/>
              <a:t>промисом</a:t>
            </a:r>
            <a:r>
              <a:rPr lang="ru-RU" dirty="0"/>
              <a:t> запрещает интерпретатору перейти к следующей строчке кода, пока он не выполнится.</a:t>
            </a:r>
          </a:p>
          <a:p>
            <a:pPr marL="0" indent="0">
              <a:spcBef>
                <a:spcPts val="1200"/>
              </a:spcBef>
              <a:buNone/>
            </a:pPr>
            <a:endParaRPr lang="ru-RU" dirty="0"/>
          </a:p>
          <a:p>
            <a:pPr marL="0" indent="0">
              <a:spcBef>
                <a:spcPts val="1200"/>
              </a:spcBef>
              <a:buNone/>
            </a:pPr>
            <a:r>
              <a:rPr lang="ru-RU" dirty="0"/>
              <a:t>Ключевое слово </a:t>
            </a:r>
            <a:r>
              <a:rPr lang="ru-RU" dirty="0" err="1"/>
              <a:t>await</a:t>
            </a:r>
            <a:r>
              <a:rPr lang="ru-RU" dirty="0"/>
              <a:t> работает только внутри асинхронных функций. Вызов его вне функции будет синтаксической ошибкой</a:t>
            </a:r>
            <a:endParaRPr lang="en-US" dirty="0"/>
          </a:p>
        </p:txBody>
      </p:sp>
    </p:spTree>
    <p:extLst>
      <p:ext uri="{BB962C8B-B14F-4D97-AF65-F5344CB8AC3E}">
        <p14:creationId xmlns:p14="http://schemas.microsoft.com/office/powerpoint/2010/main" val="76318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Асинхронные функции</a:t>
            </a:r>
          </a:p>
          <a:p>
            <a:pPr marL="0" indent="0">
              <a:spcBef>
                <a:spcPts val="1200"/>
              </a:spcBef>
              <a:buNone/>
            </a:pPr>
            <a:r>
              <a:rPr lang="ru-RU" dirty="0"/>
              <a:t>Не смотря на то, что </a:t>
            </a:r>
            <a:r>
              <a:rPr lang="ru-RU" dirty="0" err="1"/>
              <a:t>await</a:t>
            </a:r>
            <a:r>
              <a:rPr lang="ru-RU" dirty="0"/>
              <a:t> заставляет интерпретатор остановиться и дождаться завершения </a:t>
            </a:r>
            <a:r>
              <a:rPr lang="ru-RU" dirty="0" err="1"/>
              <a:t>промиса</a:t>
            </a:r>
            <a:r>
              <a:rPr lang="ru-RU" dirty="0"/>
              <a:t>, движок JavaScript в это время может выполнять другие задачи. Это достигается благодаря тому, что асинхронный код выполняется в фоне и не блокирует основной поток. Таким образом, </a:t>
            </a:r>
            <a:r>
              <a:rPr lang="ru-RU" dirty="0" err="1"/>
              <a:t>await</a:t>
            </a:r>
            <a:r>
              <a:rPr lang="ru-RU" dirty="0"/>
              <a:t> не приводит к «зависанию» страницы и не мешает пользователю взаимодействовать с ней.</a:t>
            </a:r>
          </a:p>
          <a:p>
            <a:pPr marL="0" indent="0">
              <a:spcBef>
                <a:spcPts val="1200"/>
              </a:spcBef>
              <a:buNone/>
            </a:pPr>
            <a:endParaRPr lang="ru-RU" dirty="0"/>
          </a:p>
          <a:p>
            <a:pPr marL="0" indent="0">
              <a:spcBef>
                <a:spcPts val="1200"/>
              </a:spcBef>
              <a:buNone/>
            </a:pPr>
            <a:r>
              <a:rPr lang="ru-RU" dirty="0"/>
              <a:t>По сути, «async/</a:t>
            </a:r>
            <a:r>
              <a:rPr lang="ru-RU" dirty="0" err="1"/>
              <a:t>await</a:t>
            </a:r>
            <a:r>
              <a:rPr lang="ru-RU" dirty="0"/>
              <a:t>» – это просто удобный способ работать с </a:t>
            </a:r>
            <a:r>
              <a:rPr lang="ru-RU" dirty="0" err="1"/>
              <a:t>промисами</a:t>
            </a:r>
            <a:r>
              <a:rPr lang="ru-RU" dirty="0"/>
              <a:t>.</a:t>
            </a:r>
            <a:endParaRPr lang="en-US" dirty="0"/>
          </a:p>
        </p:txBody>
      </p:sp>
    </p:spTree>
    <p:extLst>
      <p:ext uri="{BB962C8B-B14F-4D97-AF65-F5344CB8AC3E}">
        <p14:creationId xmlns:p14="http://schemas.microsoft.com/office/powerpoint/2010/main" val="399791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a:bodyPr>
          <a:lstStyle/>
          <a:p>
            <a:pPr marL="0" indent="0">
              <a:buNone/>
            </a:pPr>
            <a:r>
              <a:rPr lang="ru-RU" sz="2200" b="1" dirty="0">
                <a:solidFill>
                  <a:srgbClr val="FFC000"/>
                </a:solidFill>
              </a:rPr>
              <a:t>Обработка ошибок</a:t>
            </a:r>
          </a:p>
          <a:p>
            <a:pPr marL="0" indent="0">
              <a:buNone/>
            </a:pPr>
            <a:r>
              <a:rPr lang="ru-RU" dirty="0"/>
              <a:t>Обработать потенциальные ошибки в асинхронной функции можно с помощью </a:t>
            </a:r>
            <a:r>
              <a:rPr lang="ru-RU" sz="2200" b="1" dirty="0">
                <a:solidFill>
                  <a:srgbClr val="FFC000"/>
                </a:solidFill>
              </a:rPr>
              <a:t>try..</a:t>
            </a:r>
            <a:r>
              <a:rPr lang="ru-RU" sz="2200" b="1" dirty="0" err="1">
                <a:solidFill>
                  <a:srgbClr val="FFC000"/>
                </a:solidFill>
              </a:rPr>
              <a:t>catch</a:t>
            </a:r>
            <a:r>
              <a:rPr lang="ru-RU" dirty="0"/>
              <a:t>. Для этого этот блок кода (в котором используется </a:t>
            </a:r>
            <a:r>
              <a:rPr lang="ru-RU" dirty="0" err="1"/>
              <a:t>await</a:t>
            </a:r>
            <a:r>
              <a:rPr lang="ru-RU" dirty="0"/>
              <a:t>) необходимо заключить в эту конструкцию.</a:t>
            </a:r>
            <a:endParaRPr lang="en-US" dirty="0"/>
          </a:p>
        </p:txBody>
      </p:sp>
    </p:spTree>
    <p:extLst>
      <p:ext uri="{BB962C8B-B14F-4D97-AF65-F5344CB8AC3E}">
        <p14:creationId xmlns:p14="http://schemas.microsoft.com/office/powerpoint/2010/main" val="278346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522414" y="274638"/>
            <a:ext cx="10260630" cy="1020762"/>
          </a:xfrm>
        </p:spPr>
        <p:txBody>
          <a:bodyPr rtlCol="0">
            <a:normAutofit/>
          </a:bodyPr>
          <a:lstStyle/>
          <a:p>
            <a:r>
              <a:rPr lang="en-US" sz="3000" dirty="0"/>
              <a:t>JS. try catch, async await, callback, event loop</a:t>
            </a:r>
            <a:endParaRPr lang="ru-RU" sz="3000" dirty="0"/>
          </a:p>
        </p:txBody>
      </p:sp>
      <p:sp>
        <p:nvSpPr>
          <p:cNvPr id="14" name="Объект 13"/>
          <p:cNvSpPr>
            <a:spLocks noGrp="1"/>
          </p:cNvSpPr>
          <p:nvPr>
            <p:ph idx="1"/>
          </p:nvPr>
        </p:nvSpPr>
        <p:spPr>
          <a:xfrm>
            <a:off x="1522414" y="1628800"/>
            <a:ext cx="10116614" cy="5112568"/>
          </a:xfrm>
        </p:spPr>
        <p:txBody>
          <a:bodyPr rtlCol="0">
            <a:normAutofit fontScale="62500" lnSpcReduction="20000"/>
          </a:bodyPr>
          <a:lstStyle/>
          <a:p>
            <a:pPr marL="0" indent="0">
              <a:buNone/>
            </a:pPr>
            <a:r>
              <a:rPr lang="ru-RU" sz="3100" b="1" dirty="0">
                <a:solidFill>
                  <a:srgbClr val="FFC000"/>
                </a:solidFill>
              </a:rPr>
              <a:t>Обработка ошибок</a:t>
            </a:r>
          </a:p>
          <a:p>
            <a:pPr marL="0" indent="0">
              <a:buNone/>
            </a:pPr>
            <a:r>
              <a:rPr lang="ru-RU" dirty="0"/>
              <a:t>Чтобы использовать try...</a:t>
            </a:r>
            <a:r>
              <a:rPr lang="ru-RU" dirty="0" err="1"/>
              <a:t>catch</a:t>
            </a:r>
            <a:r>
              <a:rPr lang="ru-RU" dirty="0"/>
              <a:t>, необходимо в блоке try написать код, который нужно исполнить, а в блоке </a:t>
            </a:r>
            <a:r>
              <a:rPr lang="ru-RU" dirty="0" err="1"/>
              <a:t>catch</a:t>
            </a:r>
            <a:r>
              <a:rPr lang="ru-RU" dirty="0"/>
              <a:t> написать, что делать в случае ошибки.</a:t>
            </a:r>
          </a:p>
          <a:p>
            <a:pPr marL="0" indent="0">
              <a:buNone/>
            </a:pPr>
            <a:endParaRPr lang="ru-RU" sz="800" dirty="0"/>
          </a:p>
          <a:p>
            <a:pPr marL="0" indent="0">
              <a:buNone/>
            </a:pPr>
            <a:r>
              <a:rPr lang="ru-RU" dirty="0"/>
              <a:t>try {</a:t>
            </a:r>
          </a:p>
          <a:p>
            <a:pPr marL="0" indent="0">
              <a:buNone/>
            </a:pPr>
            <a:r>
              <a:rPr lang="ru-RU" dirty="0"/>
              <a:t>  </a:t>
            </a:r>
            <a:r>
              <a:rPr lang="ru-RU" dirty="0" err="1"/>
              <a:t>someFunction</a:t>
            </a:r>
            <a:r>
              <a:rPr lang="ru-RU" dirty="0"/>
              <a:t>()</a:t>
            </a:r>
          </a:p>
          <a:p>
            <a:pPr marL="0" indent="0">
              <a:buNone/>
            </a:pPr>
            <a:r>
              <a:rPr lang="ru-RU" dirty="0"/>
              <a:t>  </a:t>
            </a:r>
            <a:r>
              <a:rPr lang="ru-RU" dirty="0" err="1"/>
              <a:t>anotherFunction</a:t>
            </a:r>
            <a:r>
              <a:rPr lang="ru-RU" dirty="0"/>
              <a:t>()</a:t>
            </a:r>
          </a:p>
          <a:p>
            <a:pPr marL="0" indent="0">
              <a:buNone/>
            </a:pPr>
            <a:r>
              <a:rPr lang="ru-RU" dirty="0"/>
              <a:t>} </a:t>
            </a:r>
            <a:r>
              <a:rPr lang="ru-RU" dirty="0" err="1"/>
              <a:t>catch</a:t>
            </a:r>
            <a:r>
              <a:rPr lang="ru-RU" dirty="0"/>
              <a:t> (</a:t>
            </a:r>
            <a:r>
              <a:rPr lang="ru-RU" dirty="0" err="1"/>
              <a:t>err</a:t>
            </a:r>
            <a:r>
              <a:rPr lang="ru-RU" dirty="0"/>
              <a:t>) {</a:t>
            </a:r>
          </a:p>
          <a:p>
            <a:pPr marL="0" indent="0">
              <a:buNone/>
            </a:pPr>
            <a:r>
              <a:rPr lang="ru-RU" dirty="0"/>
              <a:t>  console.log('Поймали ошибку! Вот она: ', </a:t>
            </a:r>
            <a:r>
              <a:rPr lang="ru-RU" dirty="0" err="1"/>
              <a:t>err.message</a:t>
            </a:r>
            <a:r>
              <a:rPr lang="ru-RU" dirty="0"/>
              <a:t>)</a:t>
            </a:r>
          </a:p>
          <a:p>
            <a:pPr marL="0" indent="0">
              <a:buNone/>
            </a:pPr>
            <a:r>
              <a:rPr lang="ru-RU" dirty="0"/>
              <a:t>}</a:t>
            </a:r>
          </a:p>
          <a:p>
            <a:pPr marL="0" indent="0">
              <a:buNone/>
            </a:pPr>
            <a:endParaRPr lang="ru-RU" sz="800" dirty="0"/>
          </a:p>
          <a:p>
            <a:pPr marL="0" indent="0">
              <a:buNone/>
            </a:pPr>
            <a:r>
              <a:rPr lang="ru-RU" dirty="0"/>
              <a:t>Если в блоке try не произошло ошибок, то код в блоке </a:t>
            </a:r>
            <a:r>
              <a:rPr lang="ru-RU" dirty="0" err="1"/>
              <a:t>catch</a:t>
            </a:r>
            <a:r>
              <a:rPr lang="ru-RU" dirty="0"/>
              <a:t> не выполнится.</a:t>
            </a:r>
          </a:p>
          <a:p>
            <a:pPr marL="0" indent="0">
              <a:buNone/>
            </a:pPr>
            <a:r>
              <a:rPr lang="ru-RU" dirty="0"/>
              <a:t>Важно помнить, что код в try должен быть синтаксически верным. Если написать </a:t>
            </a:r>
            <a:r>
              <a:rPr lang="ru-RU" dirty="0" err="1"/>
              <a:t>невалидный</a:t>
            </a:r>
            <a:r>
              <a:rPr lang="ru-RU" dirty="0"/>
              <a:t> код (например, не закрыть фигурные скобки), то скрипт не запустится, потому что JavaScript не поймёт код. Ошибки, которые обработает блок </a:t>
            </a:r>
            <a:r>
              <a:rPr lang="ru-RU" dirty="0" err="1"/>
              <a:t>catch</a:t>
            </a:r>
            <a:r>
              <a:rPr lang="ru-RU" dirty="0"/>
              <a:t>, будут ошибками во время выполнения программы.</a:t>
            </a:r>
            <a:endParaRPr lang="en-US" dirty="0"/>
          </a:p>
        </p:txBody>
      </p:sp>
    </p:spTree>
    <p:extLst>
      <p:ext uri="{BB962C8B-B14F-4D97-AF65-F5344CB8AC3E}">
        <p14:creationId xmlns:p14="http://schemas.microsoft.com/office/powerpoint/2010/main" val="294858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Школьная доска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88_TF02804846_TF02804846.potx" id="{B0D334FF-33A8-46AB-96CF-63558F5650FA}" vid="{48B67DF7-1DEB-4C08-A175-C7A2C8FA45E8}"/>
    </a:ext>
  </a:extLst>
</a:theme>
</file>

<file path=ppt/theme/theme2.xml><?xml version="1.0" encoding="utf-8"?>
<a:theme xmlns:a="http://schemas.openxmlformats.org/drawingml/2006/main" name="Тема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Учебная презентация на школьной доске (широкоэкранный формат)</Template>
  <TotalTime>6511</TotalTime>
  <Words>2383</Words>
  <Application>Microsoft Office PowerPoint</Application>
  <PresentationFormat>Произвольный</PresentationFormat>
  <Paragraphs>287</Paragraphs>
  <Slides>29</Slides>
  <Notes>29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29</vt:i4>
      </vt:variant>
    </vt:vector>
  </HeadingPairs>
  <TitlesOfParts>
    <vt:vector size="33" baseType="lpstr">
      <vt:lpstr>Arial</vt:lpstr>
      <vt:lpstr>Consolas</vt:lpstr>
      <vt:lpstr>Corbel</vt:lpstr>
      <vt:lpstr>Школьная доска (16x9)</vt:lpstr>
      <vt:lpstr>Front-end</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lpstr>JS. try catch, async await, callback, event loop</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dc:title>
  <dc:creator>RePack by Diakov</dc:creator>
  <cp:lastModifiedBy>Web</cp:lastModifiedBy>
  <cp:revision>282</cp:revision>
  <dcterms:created xsi:type="dcterms:W3CDTF">2023-04-07T09:31:05Z</dcterms:created>
  <dcterms:modified xsi:type="dcterms:W3CDTF">2023-07-25T15:21:35Z</dcterms:modified>
</cp:coreProperties>
</file>