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5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6" r:id="rId1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7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9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180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415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400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33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877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86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31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77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2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21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87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33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28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45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08.05.2023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08.05.2023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20344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rgbClr val="FFC000"/>
                </a:solidFill>
              </a:rPr>
              <a:t>Метод Number.isFinite()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Определяет</a:t>
            </a:r>
            <a:r>
              <a:rPr lang="ru-RU" dirty="0"/>
              <a:t>, является ли значение конечным числом.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Возвращает false, если аргумент является NaN, положительной или отрицательной бесконечностью (Infinity или -Infinity). Иначе возвращает true.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Number.isFinite() отличается от глобальной функции isFinite(). Глобальная функция isFinite() сначала преобразует тестируемое значение в число, а затем проверяет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Number.isFinite() не преобразует значения в число и не возвращает true для любого значения, которое не относится к типу Number.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2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203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Math</a:t>
            </a:r>
            <a:r>
              <a:rPr lang="ru-RU" dirty="0"/>
              <a:t> — встроенный в JS объект, который содержит свойства и методы с математическим уклоном.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70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772816"/>
            <a:ext cx="10260630" cy="48965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Основные свойства объекта </a:t>
            </a:r>
            <a:r>
              <a:rPr lang="en-US" b="1" dirty="0">
                <a:solidFill>
                  <a:srgbClr val="FFC000"/>
                </a:solidFill>
              </a:rPr>
              <a:t>Math</a:t>
            </a:r>
          </a:p>
          <a:p>
            <a:r>
              <a:rPr lang="en-US" b="1" dirty="0" err="1">
                <a:solidFill>
                  <a:srgbClr val="FFC000"/>
                </a:solidFill>
              </a:rPr>
              <a:t>Math.</a:t>
            </a:r>
            <a:r>
              <a:rPr lang="en-US" b="1" dirty="0" err="1">
                <a:solidFill>
                  <a:srgbClr val="00B0F0"/>
                </a:solidFill>
              </a:rPr>
              <a:t>E</a:t>
            </a:r>
            <a:r>
              <a:rPr lang="en-US" dirty="0"/>
              <a:t> – </a:t>
            </a:r>
            <a:r>
              <a:rPr lang="ru-RU" dirty="0"/>
              <a:t>константа </a:t>
            </a:r>
            <a:r>
              <a:rPr lang="en-US" dirty="0" smtClean="0"/>
              <a:t>e</a:t>
            </a:r>
            <a:r>
              <a:rPr lang="ru-RU" dirty="0" smtClean="0"/>
              <a:t> (число Эйлера)</a:t>
            </a: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Math.</a:t>
            </a:r>
            <a:r>
              <a:rPr lang="en-US" b="1" dirty="0">
                <a:solidFill>
                  <a:srgbClr val="00B0F0"/>
                </a:solidFill>
              </a:rPr>
              <a:t>LN2</a:t>
            </a:r>
            <a:r>
              <a:rPr lang="en-US" dirty="0"/>
              <a:t> – </a:t>
            </a:r>
            <a:r>
              <a:rPr lang="ru-RU" dirty="0" smtClean="0"/>
              <a:t>натуральный </a:t>
            </a:r>
            <a:r>
              <a:rPr lang="ru-RU" dirty="0"/>
              <a:t>логарифм </a:t>
            </a:r>
            <a:r>
              <a:rPr lang="ru-RU" dirty="0" smtClean="0"/>
              <a:t>2</a:t>
            </a:r>
            <a:endParaRPr lang="ru-RU" dirty="0"/>
          </a:p>
          <a:p>
            <a:r>
              <a:rPr lang="en-US" b="1" dirty="0">
                <a:solidFill>
                  <a:srgbClr val="FFC000"/>
                </a:solidFill>
              </a:rPr>
              <a:t>Math.</a:t>
            </a:r>
            <a:r>
              <a:rPr lang="en-US" b="1" dirty="0">
                <a:solidFill>
                  <a:srgbClr val="00B0F0"/>
                </a:solidFill>
              </a:rPr>
              <a:t>LN10</a:t>
            </a:r>
            <a:r>
              <a:rPr lang="en-US" dirty="0"/>
              <a:t> – </a:t>
            </a:r>
            <a:r>
              <a:rPr lang="ru-RU" dirty="0" smtClean="0"/>
              <a:t>натуральный </a:t>
            </a:r>
            <a:r>
              <a:rPr lang="ru-RU" dirty="0"/>
              <a:t>логарифм </a:t>
            </a:r>
            <a:r>
              <a:rPr lang="ru-RU" dirty="0" smtClean="0"/>
              <a:t>10</a:t>
            </a:r>
            <a:endParaRPr lang="ru-RU" dirty="0"/>
          </a:p>
          <a:p>
            <a:r>
              <a:rPr lang="en-US" b="1" dirty="0">
                <a:solidFill>
                  <a:srgbClr val="FFC000"/>
                </a:solidFill>
              </a:rPr>
              <a:t>Math.</a:t>
            </a:r>
            <a:r>
              <a:rPr lang="en-US" b="1" dirty="0">
                <a:solidFill>
                  <a:srgbClr val="00B0F0"/>
                </a:solidFill>
              </a:rPr>
              <a:t>LOG2E</a:t>
            </a:r>
            <a:r>
              <a:rPr lang="en-US" dirty="0"/>
              <a:t> – </a:t>
            </a:r>
            <a:r>
              <a:rPr lang="ru-RU" dirty="0" smtClean="0"/>
              <a:t>натуральный </a:t>
            </a:r>
            <a:r>
              <a:rPr lang="ru-RU" dirty="0"/>
              <a:t>логарифм числа </a:t>
            </a:r>
            <a:r>
              <a:rPr lang="en-US" dirty="0" smtClean="0"/>
              <a:t>e</a:t>
            </a:r>
            <a:r>
              <a:rPr lang="ru-RU" dirty="0" smtClean="0"/>
              <a:t> (Эйлера)</a:t>
            </a:r>
            <a:r>
              <a:rPr lang="en-US" dirty="0" smtClean="0"/>
              <a:t> </a:t>
            </a:r>
            <a:r>
              <a:rPr lang="ru-RU" dirty="0"/>
              <a:t>по основанию </a:t>
            </a:r>
            <a:r>
              <a:rPr lang="ru-RU" dirty="0" smtClean="0"/>
              <a:t>2</a:t>
            </a:r>
            <a:endParaRPr lang="ru-RU" dirty="0"/>
          </a:p>
          <a:p>
            <a:r>
              <a:rPr lang="en-US" b="1" dirty="0">
                <a:solidFill>
                  <a:srgbClr val="FFC000"/>
                </a:solidFill>
              </a:rPr>
              <a:t>Math.</a:t>
            </a:r>
            <a:r>
              <a:rPr lang="en-US" b="1" dirty="0">
                <a:solidFill>
                  <a:srgbClr val="00B0F0"/>
                </a:solidFill>
              </a:rPr>
              <a:t>LOG10E</a:t>
            </a:r>
            <a:r>
              <a:rPr lang="en-US" dirty="0"/>
              <a:t> - </a:t>
            </a:r>
            <a:r>
              <a:rPr lang="ru-RU" dirty="0" smtClean="0"/>
              <a:t>натуральный </a:t>
            </a:r>
            <a:r>
              <a:rPr lang="ru-RU" dirty="0"/>
              <a:t>логарифм числа </a:t>
            </a:r>
            <a:r>
              <a:rPr lang="en-US" dirty="0" smtClean="0"/>
              <a:t>e</a:t>
            </a:r>
            <a:r>
              <a:rPr lang="ru-RU" dirty="0"/>
              <a:t> (Эйлера)</a:t>
            </a:r>
            <a:r>
              <a:rPr lang="en-US" dirty="0" smtClean="0"/>
              <a:t> </a:t>
            </a:r>
            <a:r>
              <a:rPr lang="ru-RU" dirty="0"/>
              <a:t>по основанию </a:t>
            </a:r>
            <a:r>
              <a:rPr lang="ru-RU" dirty="0" smtClean="0"/>
              <a:t>10</a:t>
            </a:r>
            <a:endParaRPr lang="ru-RU" dirty="0"/>
          </a:p>
          <a:p>
            <a:r>
              <a:rPr lang="en-US" b="1" dirty="0" err="1">
                <a:solidFill>
                  <a:srgbClr val="FFC000"/>
                </a:solidFill>
              </a:rPr>
              <a:t>Math.</a:t>
            </a:r>
            <a:r>
              <a:rPr lang="en-US" b="1" dirty="0" err="1">
                <a:solidFill>
                  <a:srgbClr val="00B0F0"/>
                </a:solidFill>
              </a:rPr>
              <a:t>PI</a:t>
            </a:r>
            <a:r>
              <a:rPr lang="en-US" dirty="0"/>
              <a:t> – </a:t>
            </a:r>
            <a:r>
              <a:rPr lang="ru-RU" dirty="0"/>
              <a:t>константа </a:t>
            </a:r>
            <a:r>
              <a:rPr lang="el-GR" dirty="0" smtClean="0"/>
              <a:t>π</a:t>
            </a:r>
            <a:endParaRPr lang="el-GR" dirty="0"/>
          </a:p>
          <a:p>
            <a:r>
              <a:rPr lang="en-US" b="1" dirty="0">
                <a:solidFill>
                  <a:srgbClr val="FFC000"/>
                </a:solidFill>
              </a:rPr>
              <a:t>Math.</a:t>
            </a:r>
            <a:r>
              <a:rPr lang="en-US" b="1" dirty="0">
                <a:solidFill>
                  <a:srgbClr val="00B0F0"/>
                </a:solidFill>
              </a:rPr>
              <a:t>SQRT1_2 </a:t>
            </a:r>
            <a:r>
              <a:rPr lang="en-US" dirty="0"/>
              <a:t>– </a:t>
            </a:r>
            <a:r>
              <a:rPr lang="ru-RU" dirty="0"/>
              <a:t>корень квадратный из </a:t>
            </a:r>
            <a:r>
              <a:rPr lang="ru-RU" dirty="0" smtClean="0"/>
              <a:t>½</a:t>
            </a:r>
            <a:endParaRPr lang="ru-RU" dirty="0"/>
          </a:p>
          <a:p>
            <a:r>
              <a:rPr lang="en-US" b="1" dirty="0">
                <a:solidFill>
                  <a:srgbClr val="FFC000"/>
                </a:solidFill>
              </a:rPr>
              <a:t>Math.</a:t>
            </a:r>
            <a:r>
              <a:rPr lang="en-US" b="1" dirty="0">
                <a:solidFill>
                  <a:srgbClr val="00B0F0"/>
                </a:solidFill>
              </a:rPr>
              <a:t>SQRT2</a:t>
            </a:r>
            <a:r>
              <a:rPr lang="en-US" dirty="0"/>
              <a:t> – </a:t>
            </a:r>
            <a:r>
              <a:rPr lang="ru-RU" dirty="0"/>
              <a:t>корень квадратный из </a:t>
            </a:r>
            <a:r>
              <a:rPr lang="ru-RU" dirty="0" smtClean="0"/>
              <a:t>2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1900844"/>
            <a:ext cx="17145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203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Основные методы объекта </a:t>
            </a:r>
            <a:r>
              <a:rPr lang="en-US" b="1" dirty="0">
                <a:solidFill>
                  <a:srgbClr val="FFC000"/>
                </a:solidFill>
              </a:rPr>
              <a:t>Math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Тригонометрические </a:t>
            </a:r>
            <a:r>
              <a:rPr lang="ru-RU" dirty="0"/>
              <a:t>функции: </a:t>
            </a:r>
            <a:endParaRPr lang="ru-RU" dirty="0" smtClean="0"/>
          </a:p>
          <a:p>
            <a:r>
              <a:rPr lang="en-US" b="1" dirty="0" err="1">
                <a:solidFill>
                  <a:srgbClr val="FFC000"/>
                </a:solidFill>
              </a:rPr>
              <a:t>Math.sin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ru-RU" b="1" dirty="0">
                <a:solidFill>
                  <a:srgbClr val="00B0F0"/>
                </a:solidFill>
              </a:rPr>
              <a:t>параметр)</a:t>
            </a:r>
          </a:p>
          <a:p>
            <a:r>
              <a:rPr lang="en-US" b="1" dirty="0" err="1">
                <a:solidFill>
                  <a:srgbClr val="FFC000"/>
                </a:solidFill>
              </a:rPr>
              <a:t>Math.cos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ru-RU" b="1" dirty="0">
                <a:solidFill>
                  <a:srgbClr val="00B0F0"/>
                </a:solidFill>
              </a:rPr>
              <a:t>параметр)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Math.tan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ru-RU" b="1" dirty="0" smtClean="0">
                <a:solidFill>
                  <a:srgbClr val="00B0F0"/>
                </a:solidFill>
              </a:rPr>
              <a:t>параметр)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Math.asin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ru-RU" b="1" dirty="0">
                <a:solidFill>
                  <a:srgbClr val="00B0F0"/>
                </a:solidFill>
              </a:rPr>
              <a:t>параметр)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Math.acos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ru-RU" b="1" dirty="0">
                <a:solidFill>
                  <a:srgbClr val="00B0F0"/>
                </a:solidFill>
              </a:rPr>
              <a:t>параметр)</a:t>
            </a:r>
          </a:p>
          <a:p>
            <a:r>
              <a:rPr lang="en-US" b="1" dirty="0" err="1">
                <a:solidFill>
                  <a:srgbClr val="FFC000"/>
                </a:solidFill>
              </a:rPr>
              <a:t>Math.atan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ru-RU" b="1" dirty="0">
                <a:solidFill>
                  <a:srgbClr val="00B0F0"/>
                </a:solidFill>
              </a:rPr>
              <a:t>параметр)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203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методы объекта </a:t>
            </a:r>
            <a:r>
              <a:rPr lang="en-US" dirty="0" smtClean="0"/>
              <a:t>Math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Преобразование дробных чисел в целые:</a:t>
            </a:r>
          </a:p>
          <a:p>
            <a:r>
              <a:rPr lang="ru-RU" b="1" dirty="0" err="1">
                <a:solidFill>
                  <a:srgbClr val="FFC000"/>
                </a:solidFill>
              </a:rPr>
              <a:t>Math.ceil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/>
              <a:t> – округление в большую </a:t>
            </a:r>
            <a:r>
              <a:rPr lang="ru-RU" dirty="0" smtClean="0"/>
              <a:t>сторону</a:t>
            </a:r>
            <a:endParaRPr lang="ru-RU" dirty="0"/>
          </a:p>
          <a:p>
            <a:r>
              <a:rPr lang="ru-RU" b="1" dirty="0" err="1">
                <a:solidFill>
                  <a:srgbClr val="FFC000"/>
                </a:solidFill>
              </a:rPr>
              <a:t>Math.floor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/>
              <a:t> – округление в меньшую </a:t>
            </a:r>
            <a:r>
              <a:rPr lang="ru-RU" dirty="0" smtClean="0"/>
              <a:t>сторону</a:t>
            </a:r>
            <a:endParaRPr lang="ru-RU" dirty="0"/>
          </a:p>
          <a:p>
            <a:r>
              <a:rPr lang="ru-RU" b="1" dirty="0" err="1">
                <a:solidFill>
                  <a:srgbClr val="FFC000"/>
                </a:solidFill>
              </a:rPr>
              <a:t>Math.round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/>
              <a:t> – математическое округление, т.е. когда дробная часть числа больше или равна 0.5, то оно округляется в большую сторону, а иначе в меньшую </a:t>
            </a:r>
            <a:r>
              <a:rPr lang="ru-RU" dirty="0" smtClean="0"/>
              <a:t>сторону</a:t>
            </a:r>
            <a:endParaRPr lang="ru-RU" dirty="0"/>
          </a:p>
          <a:p>
            <a:r>
              <a:rPr lang="ru-RU" b="1" dirty="0" err="1">
                <a:solidFill>
                  <a:srgbClr val="FFC000"/>
                </a:solidFill>
              </a:rPr>
              <a:t>Math.trunc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/>
              <a:t> – отбрасывает дробную часть </a:t>
            </a:r>
            <a:r>
              <a:rPr lang="ru-RU" dirty="0" smtClean="0"/>
              <a:t>числа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203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методы объекта </a:t>
            </a:r>
            <a:r>
              <a:rPr lang="en-US" dirty="0" smtClean="0"/>
              <a:t>Math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</a:rPr>
              <a:t>Math.abs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ru-RU" b="1" dirty="0">
                <a:solidFill>
                  <a:srgbClr val="00B0F0"/>
                </a:solidFill>
              </a:rPr>
              <a:t>параметр)</a:t>
            </a:r>
            <a:r>
              <a:rPr lang="ru-RU" dirty="0" smtClean="0"/>
              <a:t> - </a:t>
            </a:r>
            <a:r>
              <a:rPr lang="ru-RU" dirty="0"/>
              <a:t>м</a:t>
            </a:r>
            <a:r>
              <a:rPr lang="ru-RU" dirty="0" smtClean="0"/>
              <a:t>одуль числа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C000"/>
                </a:solidFill>
              </a:rPr>
              <a:t>Math.exp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 smtClean="0"/>
              <a:t> </a:t>
            </a:r>
            <a:r>
              <a:rPr lang="ru-RU" dirty="0"/>
              <a:t>- возвращает натуральный логарифм по основанию e и аргументу </a:t>
            </a:r>
            <a:endParaRPr lang="en-US" dirty="0" smtClean="0"/>
          </a:p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Math.log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 smtClean="0"/>
              <a:t> - вычисление </a:t>
            </a:r>
            <a:r>
              <a:rPr lang="ru-RU" dirty="0"/>
              <a:t>натурального логарифма числа, указанного в качестве </a:t>
            </a:r>
            <a:r>
              <a:rPr lang="ru-RU" dirty="0" smtClean="0"/>
              <a:t>параметра</a:t>
            </a:r>
            <a:endParaRPr lang="ru-RU" dirty="0"/>
          </a:p>
          <a:p>
            <a:pPr marL="0" indent="0">
              <a:buNone/>
            </a:pPr>
            <a:r>
              <a:rPr lang="ru-RU" b="1" dirty="0" err="1">
                <a:solidFill>
                  <a:srgbClr val="FFC000"/>
                </a:solidFill>
              </a:rPr>
              <a:t>Math.pow</a:t>
            </a:r>
            <a:r>
              <a:rPr lang="ru-RU" b="1" dirty="0">
                <a:solidFill>
                  <a:srgbClr val="00B0F0"/>
                </a:solidFill>
              </a:rPr>
              <a:t>(</a:t>
            </a:r>
            <a:r>
              <a:rPr lang="ru-RU" b="1" dirty="0" err="1">
                <a:solidFill>
                  <a:srgbClr val="00B0F0"/>
                </a:solidFill>
              </a:rPr>
              <a:t>x,y</a:t>
            </a:r>
            <a:r>
              <a:rPr lang="ru-RU" b="1" dirty="0">
                <a:solidFill>
                  <a:srgbClr val="00B0F0"/>
                </a:solidFill>
              </a:rPr>
              <a:t>)</a:t>
            </a:r>
            <a:r>
              <a:rPr lang="ru-RU" dirty="0" smtClean="0"/>
              <a:t> </a:t>
            </a:r>
            <a:r>
              <a:rPr lang="ru-RU" dirty="0"/>
              <a:t>- возводит первый аргумент в степень (второй аргумент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C000"/>
                </a:solidFill>
              </a:rPr>
              <a:t>Math.sqrt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 smtClean="0"/>
              <a:t> - вычисление </a:t>
            </a:r>
            <a:r>
              <a:rPr lang="ru-RU" dirty="0"/>
              <a:t>корня квадратного из числа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C000"/>
                </a:solidFill>
              </a:rPr>
              <a:t>Math.sign</a:t>
            </a:r>
            <a:r>
              <a:rPr lang="ru-RU" b="1" dirty="0">
                <a:solidFill>
                  <a:srgbClr val="00B0F0"/>
                </a:solidFill>
              </a:rPr>
              <a:t>(параметр)</a:t>
            </a:r>
            <a:r>
              <a:rPr lang="ru-RU" dirty="0" smtClean="0"/>
              <a:t> - определение </a:t>
            </a:r>
            <a:r>
              <a:rPr lang="ru-RU" dirty="0"/>
              <a:t>знака </a:t>
            </a:r>
            <a:r>
              <a:rPr lang="ru-RU" dirty="0" smtClean="0"/>
              <a:t>числа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6203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методы объекта </a:t>
            </a:r>
            <a:r>
              <a:rPr lang="en-US" dirty="0" smtClean="0"/>
              <a:t>Math</a:t>
            </a:r>
            <a:endParaRPr lang="ru-RU" dirty="0" smtClean="0"/>
          </a:p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Math.random</a:t>
            </a:r>
            <a:r>
              <a:rPr lang="ru-RU" b="1" dirty="0">
                <a:solidFill>
                  <a:srgbClr val="00B0F0"/>
                </a:solidFill>
              </a:rPr>
              <a:t>()</a:t>
            </a:r>
            <a:r>
              <a:rPr lang="ru-RU" dirty="0" smtClean="0"/>
              <a:t> - генерация </a:t>
            </a:r>
            <a:r>
              <a:rPr lang="ru-RU" dirty="0"/>
              <a:t>случайного числа с плавающей точкой от 0 (включая 0) до 1 (не включая 1). </a:t>
            </a:r>
            <a:r>
              <a:rPr lang="ru-RU" dirty="0" smtClean="0"/>
              <a:t>Всегда </a:t>
            </a:r>
            <a:r>
              <a:rPr lang="ru-RU" dirty="0"/>
              <a:t>возвращает число меньше 1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C000"/>
                </a:solidFill>
              </a:rPr>
              <a:t>Math.max</a:t>
            </a:r>
            <a:r>
              <a:rPr lang="ru-RU" b="1" dirty="0">
                <a:solidFill>
                  <a:srgbClr val="00B0F0"/>
                </a:solidFill>
              </a:rPr>
              <a:t>(параметр_1,параметр_2,...)</a:t>
            </a:r>
            <a:r>
              <a:rPr lang="ru-RU" dirty="0" smtClean="0"/>
              <a:t> - возвращения </a:t>
            </a:r>
            <a:r>
              <a:rPr lang="ru-RU" dirty="0"/>
              <a:t>максимального значения из чисел, указанных в качестве </a:t>
            </a:r>
            <a:r>
              <a:rPr lang="ru-RU" dirty="0" smtClean="0"/>
              <a:t>параметров</a:t>
            </a:r>
            <a:endParaRPr lang="ru-RU" dirty="0"/>
          </a:p>
          <a:p>
            <a:pPr marL="0" indent="0">
              <a:buNone/>
            </a:pPr>
            <a:r>
              <a:rPr lang="ru-RU" b="1" dirty="0" err="1">
                <a:solidFill>
                  <a:srgbClr val="FFC000"/>
                </a:solidFill>
              </a:rPr>
              <a:t>Math.min</a:t>
            </a:r>
            <a:r>
              <a:rPr lang="ru-RU" b="1" dirty="0">
                <a:solidFill>
                  <a:srgbClr val="00B0F0"/>
                </a:solidFill>
              </a:rPr>
              <a:t>(параметр_1,параметр_2,...)</a:t>
            </a:r>
            <a:r>
              <a:rPr lang="ru-RU" dirty="0" smtClean="0"/>
              <a:t> - возвращения </a:t>
            </a:r>
            <a:r>
              <a:rPr lang="ru-RU" dirty="0"/>
              <a:t>минимального значения из чисел, указанных в качестве </a:t>
            </a:r>
            <a:r>
              <a:rPr lang="ru-RU" dirty="0" smtClean="0"/>
              <a:t>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6002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21804" y="1905000"/>
            <a:ext cx="11305256" cy="46203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Случайные (</a:t>
            </a:r>
            <a:r>
              <a:rPr lang="ru-RU" b="1" dirty="0" err="1">
                <a:solidFill>
                  <a:srgbClr val="FFC000"/>
                </a:solidFill>
              </a:rPr>
              <a:t>рандомные</a:t>
            </a:r>
            <a:r>
              <a:rPr lang="ru-RU" b="1" dirty="0">
                <a:solidFill>
                  <a:srgbClr val="FFC000"/>
                </a:solidFill>
              </a:rPr>
              <a:t>) целые числа</a:t>
            </a:r>
          </a:p>
          <a:p>
            <a:pPr marL="0" indent="0">
              <a:buNone/>
            </a:pPr>
            <a:r>
              <a:rPr lang="ru-RU" dirty="0"/>
              <a:t>Math.random() используется с </a:t>
            </a:r>
            <a:r>
              <a:rPr lang="ru-RU" dirty="0" err="1"/>
              <a:t>Math.floor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может использоваться для возврата случайных целых чисел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 smtClean="0">
                <a:solidFill>
                  <a:srgbClr val="FFC000"/>
                </a:solidFill>
              </a:rPr>
              <a:t>Math.floor</a:t>
            </a:r>
            <a:r>
              <a:rPr lang="ru-RU" b="1" dirty="0" smtClean="0">
                <a:solidFill>
                  <a:srgbClr val="00B0F0"/>
                </a:solidFill>
              </a:rPr>
              <a:t>(</a:t>
            </a:r>
            <a:r>
              <a:rPr lang="ru-RU" b="1" dirty="0" err="1" smtClean="0">
                <a:solidFill>
                  <a:srgbClr val="00B0F0"/>
                </a:solidFill>
              </a:rPr>
              <a:t>Math.random</a:t>
            </a:r>
            <a:r>
              <a:rPr lang="ru-RU" b="1" dirty="0">
                <a:solidFill>
                  <a:srgbClr val="00B0F0"/>
                </a:solidFill>
              </a:rPr>
              <a:t>() * 10)</a:t>
            </a:r>
            <a:r>
              <a:rPr lang="ru-RU" dirty="0"/>
              <a:t>;  </a:t>
            </a:r>
            <a:r>
              <a:rPr lang="ru-RU" dirty="0" smtClean="0"/>
              <a:t>- случайное </a:t>
            </a:r>
            <a:r>
              <a:rPr lang="ru-RU" dirty="0"/>
              <a:t>целое число от 0 до </a:t>
            </a:r>
            <a:r>
              <a:rPr lang="ru-RU" dirty="0" smtClean="0"/>
              <a:t>9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C000"/>
                </a:solidFill>
              </a:rPr>
              <a:t>Math.floor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Math.random</a:t>
            </a:r>
            <a:r>
              <a:rPr lang="en-US" b="1" dirty="0">
                <a:solidFill>
                  <a:srgbClr val="00B0F0"/>
                </a:solidFill>
              </a:rPr>
              <a:t>() * (max - min) ) + min</a:t>
            </a:r>
            <a:r>
              <a:rPr lang="en-US" dirty="0" smtClean="0"/>
              <a:t>;</a:t>
            </a:r>
            <a:r>
              <a:rPr lang="ru-RU" dirty="0" smtClean="0"/>
              <a:t> - </a:t>
            </a:r>
            <a:r>
              <a:rPr lang="ru-RU" dirty="0" err="1" smtClean="0"/>
              <a:t>min</a:t>
            </a:r>
            <a:r>
              <a:rPr lang="ru-RU" dirty="0" smtClean="0"/>
              <a:t> </a:t>
            </a:r>
            <a:r>
              <a:rPr lang="ru-RU" dirty="0"/>
              <a:t>(включено) до </a:t>
            </a:r>
            <a:r>
              <a:rPr lang="ru-RU" dirty="0" err="1"/>
              <a:t>max</a:t>
            </a:r>
            <a:r>
              <a:rPr lang="ru-RU" dirty="0"/>
              <a:t> (исключено)</a:t>
            </a:r>
            <a:endParaRPr lang="ru-RU" dirty="0" smtClean="0"/>
          </a:p>
          <a:p>
            <a:pPr marL="0" indent="0">
              <a:buNone/>
            </a:pPr>
            <a:r>
              <a:rPr lang="sv-SE" b="1" dirty="0">
                <a:solidFill>
                  <a:srgbClr val="FFC000"/>
                </a:solidFill>
              </a:rPr>
              <a:t>Math.floor</a:t>
            </a:r>
            <a:r>
              <a:rPr lang="sv-SE" b="1" dirty="0">
                <a:solidFill>
                  <a:srgbClr val="00B0F0"/>
                </a:solidFill>
              </a:rPr>
              <a:t>(Math.random() * (max - min + 1) ) + min</a:t>
            </a:r>
            <a:r>
              <a:rPr lang="sv-SE" dirty="0" smtClean="0"/>
              <a:t>;</a:t>
            </a:r>
            <a:r>
              <a:rPr lang="ru-RU" dirty="0"/>
              <a:t> - от </a:t>
            </a:r>
            <a:r>
              <a:rPr lang="ru-RU" dirty="0" err="1"/>
              <a:t>min</a:t>
            </a:r>
            <a:r>
              <a:rPr lang="ru-RU" dirty="0"/>
              <a:t> до </a:t>
            </a:r>
            <a:r>
              <a:rPr lang="ru-RU" dirty="0" err="1"/>
              <a:t>max</a:t>
            </a:r>
            <a:r>
              <a:rPr lang="ru-RU" dirty="0"/>
              <a:t> (оба включены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7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Math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21804" y="1700808"/>
            <a:ext cx="11305256" cy="482453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Math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49" y="3693006"/>
            <a:ext cx="6715125" cy="2324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937" y="1880464"/>
            <a:ext cx="6076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JS. 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Работа с числами</a:t>
            </a:r>
          </a:p>
          <a:p>
            <a:r>
              <a:rPr lang="en-US" dirty="0" smtClean="0"/>
              <a:t>Math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Метод toString</a:t>
            </a:r>
            <a:r>
              <a:rPr lang="ru-RU" b="1" dirty="0">
                <a:solidFill>
                  <a:srgbClr val="00B0F0"/>
                </a:solidFill>
              </a:rPr>
              <a:t>()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toString() </a:t>
            </a:r>
            <a:r>
              <a:rPr lang="ru-RU" dirty="0" smtClean="0"/>
              <a:t>возвращает </a:t>
            </a:r>
            <a:r>
              <a:rPr lang="ru-RU" dirty="0"/>
              <a:t>число в виде строки.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0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Метод toFixed</a:t>
            </a:r>
            <a:r>
              <a:rPr lang="ru-RU" b="1" dirty="0">
                <a:solidFill>
                  <a:srgbClr val="00B0F0"/>
                </a:solidFill>
              </a:rPr>
              <a:t>()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toFixed() возвращает строку с числом, записанным с указанным количеством десятичных знаков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75" y="3933056"/>
            <a:ext cx="5324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b="1" dirty="0">
                <a:solidFill>
                  <a:srgbClr val="FFC000"/>
                </a:solidFill>
              </a:rPr>
              <a:t>Преобразование переменных в числа</a:t>
            </a:r>
            <a:endParaRPr lang="en-US" sz="2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3 метода JavaScript, которые можно использовать для преобразования переменных в числа: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Number()</a:t>
            </a:r>
          </a:p>
          <a:p>
            <a:pPr marL="0" indent="0">
              <a:buNone/>
            </a:pPr>
            <a:r>
              <a:rPr lang="ru-RU" dirty="0" smtClean="0"/>
              <a:t>Метод parseInt() - анализирует его аргумент и возвращает целое число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/>
              <a:t>parseFloat</a:t>
            </a:r>
            <a:r>
              <a:rPr lang="ru-RU" dirty="0" smtClean="0"/>
              <a:t>()</a:t>
            </a:r>
            <a:r>
              <a:rPr lang="en-US" dirty="0" smtClean="0"/>
              <a:t> - </a:t>
            </a:r>
            <a:r>
              <a:rPr lang="ru-RU" dirty="0" smtClean="0"/>
              <a:t>анализирует </a:t>
            </a:r>
            <a:r>
              <a:rPr lang="ru-RU" dirty="0"/>
              <a:t>его аргумент и возвращает число с плавающей запятой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Если число не может быть преобразовано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возвращается NaN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9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Метод parseInt</a:t>
            </a:r>
            <a:r>
              <a:rPr lang="ru-RU" b="1" dirty="0">
                <a:solidFill>
                  <a:srgbClr val="00B0F0"/>
                </a:solidFill>
              </a:rPr>
              <a:t>()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parseInt() анализирует строку и возвращает целое число. Разрешены пробелы. Возвращается только первое </a:t>
            </a:r>
            <a:r>
              <a:rPr lang="ru-RU" dirty="0" smtClean="0"/>
              <a:t>число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Функция parseInt удобна тем, что если в строке после числа есть текст, то она его исключает и возвращает только число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Если же в строке текст расположен перед числом, то функция parseInt возвращает </a:t>
            </a:r>
            <a:r>
              <a:rPr lang="ru-RU" dirty="0" smtClean="0"/>
              <a:t>NaN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/>
              <a:t>Функция parseInt возвращает ЦЕЛОЕ число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Метод parseFloat</a:t>
            </a:r>
            <a:r>
              <a:rPr lang="ru-RU" b="1" dirty="0">
                <a:solidFill>
                  <a:srgbClr val="00B0F0"/>
                </a:solidFill>
              </a:rPr>
              <a:t>()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Метод parseFloat() анализирует строку и возвращает число. Разрешены пробелы. Возвращается только первое </a:t>
            </a:r>
            <a:r>
              <a:rPr lang="ru-RU" dirty="0" smtClean="0"/>
              <a:t>число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Функция parseFloat аналогична функции parseInt. Но есть одно отличие - parseFloat возвращает дробное число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Функция parseFloat - </a:t>
            </a:r>
            <a:r>
              <a:rPr lang="ru-RU" dirty="0" smtClean="0"/>
              <a:t>возвращает </a:t>
            </a:r>
            <a:r>
              <a:rPr lang="ru-RU" dirty="0"/>
              <a:t>дробное число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4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25860" y="1628800"/>
            <a:ext cx="10729192" cy="5112568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b="1" dirty="0" smtClean="0">
                <a:solidFill>
                  <a:srgbClr val="FFC000"/>
                </a:solidFill>
              </a:rPr>
              <a:t>Второй аргумент </a:t>
            </a:r>
            <a:r>
              <a:rPr lang="en-US" b="1" dirty="0" smtClean="0">
                <a:solidFill>
                  <a:srgbClr val="FFC000"/>
                </a:solidFill>
              </a:rPr>
              <a:t>parseInt</a:t>
            </a:r>
            <a:endParaRPr lang="ru-RU" b="1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800" b="1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700" dirty="0" smtClean="0"/>
              <a:t>Аргумент</a:t>
            </a:r>
            <a:r>
              <a:rPr lang="en-US" sz="2700" dirty="0" smtClean="0"/>
              <a:t> </a:t>
            </a:r>
            <a:r>
              <a:rPr lang="ru-RU" sz="2700" dirty="0" smtClean="0"/>
              <a:t>radix</a:t>
            </a:r>
            <a:r>
              <a:rPr lang="en-US" sz="2700" dirty="0" smtClean="0"/>
              <a:t> - </a:t>
            </a:r>
            <a:r>
              <a:rPr lang="ru-RU" sz="2700" dirty="0" smtClean="0"/>
              <a:t>основание </a:t>
            </a:r>
            <a:r>
              <a:rPr lang="ru-RU" sz="2700" dirty="0"/>
              <a:t>системы счисления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/>
              <a:t>Описание, примеры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 smtClean="0"/>
              <a:t>Функции parseInt</a:t>
            </a:r>
            <a:r>
              <a:rPr lang="en-US" sz="2700" dirty="0" smtClean="0"/>
              <a:t>, toString</a:t>
            </a:r>
            <a:r>
              <a:rPr lang="ru-RU" sz="2700" dirty="0" smtClean="0"/>
              <a:t> преобразуют </a:t>
            </a:r>
            <a:r>
              <a:rPr lang="ru-RU" sz="2700" dirty="0"/>
              <a:t>первый аргумент в число по указанному основанию, а если это невозможно - возвращает </a:t>
            </a:r>
            <a:r>
              <a:rPr lang="ru-RU" sz="2700" dirty="0" smtClean="0"/>
              <a:t>NaN.</a:t>
            </a:r>
            <a:r>
              <a:rPr lang="en-US" sz="2700" dirty="0" smtClean="0"/>
              <a:t> </a:t>
            </a:r>
            <a:r>
              <a:rPr lang="ru-RU" sz="2700" dirty="0" smtClean="0"/>
              <a:t>Например</a:t>
            </a:r>
            <a:r>
              <a:rPr lang="ru-RU" sz="2700" dirty="0"/>
              <a:t>, radix=10 даст десятичное число, 16 - </a:t>
            </a:r>
            <a:r>
              <a:rPr lang="ru-RU" sz="2700" dirty="0" smtClean="0"/>
              <a:t>шестнадцатеричное </a:t>
            </a:r>
            <a:r>
              <a:rPr lang="ru-RU" sz="2700" dirty="0"/>
              <a:t>и т.п. Для </a:t>
            </a:r>
            <a:r>
              <a:rPr lang="ru-RU" sz="2700" dirty="0" smtClean="0"/>
              <a:t>radix &gt; 10 </a:t>
            </a:r>
            <a:r>
              <a:rPr lang="ru-RU" sz="2700" dirty="0"/>
              <a:t>цифры после девяти представлены буквами латинского алфавита</a:t>
            </a:r>
            <a:r>
              <a:rPr lang="ru-RU" sz="2700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7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 smtClean="0"/>
              <a:t>Если </a:t>
            </a:r>
            <a:r>
              <a:rPr lang="ru-RU" sz="2700" dirty="0"/>
              <a:t>в процессе преобразования parseInt обнаруживает цифру, которая не является цифрой в системе счисления с основанием radix, например G </a:t>
            </a:r>
            <a:r>
              <a:rPr lang="ru-RU" sz="2700" dirty="0" smtClean="0"/>
              <a:t>в </a:t>
            </a:r>
            <a:r>
              <a:rPr lang="ru-RU" sz="2700" dirty="0"/>
              <a:t>16-ричной системе или А в десятичной, то процесс преобразования тут же завершается и возвращается значение, полученное из строки на данный момент.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 smtClean="0"/>
              <a:t>parseInt </a:t>
            </a:r>
            <a:r>
              <a:rPr lang="ru-RU" sz="2700" dirty="0"/>
              <a:t>округляет дробные числа, </a:t>
            </a:r>
            <a:r>
              <a:rPr lang="ru-RU" sz="2700" dirty="0" smtClean="0"/>
              <a:t>т.к. </a:t>
            </a:r>
            <a:r>
              <a:rPr lang="ru-RU" sz="2700" dirty="0"/>
              <a:t>останавливается на десятичной точке</a:t>
            </a:r>
            <a:r>
              <a:rPr lang="ru-RU" sz="2700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7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 smtClean="0"/>
              <a:t>Если </a:t>
            </a:r>
            <a:r>
              <a:rPr lang="ru-RU" sz="2700" dirty="0"/>
              <a:t>radix не указан или равен 0, то </a:t>
            </a:r>
            <a:r>
              <a:rPr lang="ru-RU" sz="2700" dirty="0" smtClean="0"/>
              <a:t>JavaScript </a:t>
            </a:r>
            <a:r>
              <a:rPr lang="ru-RU" sz="2700" dirty="0"/>
              <a:t>предполагает следующее: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 smtClean="0"/>
              <a:t>Если </a:t>
            </a:r>
            <a:r>
              <a:rPr lang="ru-RU" sz="2700" dirty="0"/>
              <a:t>входная строка начинается с "0х", то radix = 16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/>
              <a:t>Если входная строка начинается с "0", то radix = 8. Этот пункт зависит от реализации и в некоторых браузерах (Google Chrome) отсутствует.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/>
              <a:t>В любом другом случае </a:t>
            </a:r>
            <a:r>
              <a:rPr lang="ru-RU" sz="2700" dirty="0" smtClean="0"/>
              <a:t>radix=10</a:t>
            </a:r>
          </a:p>
          <a:p>
            <a:pPr marL="0" indent="0">
              <a:spcBef>
                <a:spcPts val="600"/>
              </a:spcBef>
              <a:buNone/>
            </a:pPr>
            <a:endParaRPr lang="ru-RU" sz="27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/>
              <a:t>Если преобразовать в число не удается, parseInt </a:t>
            </a:r>
            <a:r>
              <a:rPr lang="ru-RU" sz="2700" dirty="0" smtClean="0"/>
              <a:t>возвращает NaN</a:t>
            </a:r>
            <a:endParaRPr lang="ru-RU" sz="27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700" dirty="0" smtClean="0"/>
              <a:t>Чтобы </a:t>
            </a:r>
            <a:r>
              <a:rPr lang="ru-RU" sz="2700" dirty="0"/>
              <a:t>представить число в виде строки нужной системы счисления, используйте </a:t>
            </a:r>
            <a:r>
              <a:rPr lang="ru-RU" sz="2700" dirty="0" smtClean="0"/>
              <a:t>intValue.toString(основание</a:t>
            </a:r>
            <a:r>
              <a:rPr lang="ru-RU" sz="2700" dirty="0" smtClean="0"/>
              <a:t>).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5382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JS. </a:t>
            </a:r>
            <a:r>
              <a:rPr lang="en-US" dirty="0"/>
              <a:t>Numbers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Метод </a:t>
            </a:r>
            <a:r>
              <a:rPr lang="ru-RU" b="1" dirty="0" err="1">
                <a:solidFill>
                  <a:srgbClr val="FFC000"/>
                </a:solidFill>
              </a:rPr>
              <a:t>isInteger</a:t>
            </a:r>
            <a:r>
              <a:rPr lang="ru-RU" b="1" dirty="0">
                <a:solidFill>
                  <a:srgbClr val="00B0F0"/>
                </a:solidFill>
              </a:rPr>
              <a:t>()</a:t>
            </a:r>
            <a:r>
              <a:rPr lang="ru-RU" b="1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Определяет</a:t>
            </a:r>
            <a:r>
              <a:rPr lang="ru-RU" dirty="0"/>
              <a:t>, является ли значение целым числом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Этот метод возвращает true, если значение имеет тип Number и является целым числом. В противном случае метод возвращает false.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1934095"/>
            <a:ext cx="3705225" cy="685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32" y="5373216"/>
            <a:ext cx="39624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1663</TotalTime>
  <Words>930</Words>
  <Application>Microsoft Office PowerPoint</Application>
  <PresentationFormat>Произвольный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Школьная доска (16x9)</vt:lpstr>
      <vt:lpstr>Front-end</vt:lpstr>
      <vt:lpstr>JS. Numbers</vt:lpstr>
      <vt:lpstr>JS. Numbers</vt:lpstr>
      <vt:lpstr>JS. Numbers</vt:lpstr>
      <vt:lpstr>JS. Numbers</vt:lpstr>
      <vt:lpstr>JS. Numbers</vt:lpstr>
      <vt:lpstr>JS. Numbers</vt:lpstr>
      <vt:lpstr>JS. Numbers</vt:lpstr>
      <vt:lpstr>JS. Numbers</vt:lpstr>
      <vt:lpstr>JS. Numbers</vt:lpstr>
      <vt:lpstr>JS. Math</vt:lpstr>
      <vt:lpstr>JS. Math</vt:lpstr>
      <vt:lpstr>JS. Math</vt:lpstr>
      <vt:lpstr>JS. Math</vt:lpstr>
      <vt:lpstr>JS. Math</vt:lpstr>
      <vt:lpstr>JS. Math</vt:lpstr>
      <vt:lpstr>JS. Math</vt:lpstr>
      <vt:lpstr>JS. Math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RePack by Diakov</dc:creator>
  <cp:lastModifiedBy>RePack by Diakov</cp:lastModifiedBy>
  <cp:revision>108</cp:revision>
  <dcterms:created xsi:type="dcterms:W3CDTF">2023-04-07T09:31:05Z</dcterms:created>
  <dcterms:modified xsi:type="dcterms:W3CDTF">2023-05-08T11:51:46Z</dcterms:modified>
</cp:coreProperties>
</file>