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94" r:id="rId3"/>
    <p:sldId id="257" r:id="rId4"/>
    <p:sldId id="281" r:id="rId5"/>
    <p:sldId id="288" r:id="rId6"/>
    <p:sldId id="285" r:id="rId7"/>
    <p:sldId id="289" r:id="rId8"/>
    <p:sldId id="290" r:id="rId9"/>
    <p:sldId id="291" r:id="rId10"/>
    <p:sldId id="274" r:id="rId11"/>
    <p:sldId id="276" r:id="rId12"/>
    <p:sldId id="277" r:id="rId13"/>
    <p:sldId id="278" r:id="rId14"/>
    <p:sldId id="279" r:id="rId15"/>
    <p:sldId id="268" r:id="rId16"/>
    <p:sldId id="287" r:id="rId17"/>
    <p:sldId id="286" r:id="rId18"/>
    <p:sldId id="292" r:id="rId19"/>
    <p:sldId id="293" r:id="rId20"/>
    <p:sldId id="275" r:id="rId21"/>
    <p:sldId id="270" r:id="rId22"/>
    <p:sldId id="272" r:id="rId23"/>
    <p:sldId id="271" r:id="rId24"/>
    <p:sldId id="273" r:id="rId25"/>
    <p:sldId id="280" r:id="rId26"/>
    <p:sldId id="282" r:id="rId27"/>
    <p:sldId id="283" r:id="rId28"/>
    <p:sldId id="284" r:id="rId29"/>
  </p:sldIdLst>
  <p:sldSz cx="12188825"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115" d="100"/>
          <a:sy n="115" d="100"/>
        </p:scale>
        <p:origin x="378" y="114"/>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40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13D02FD-F98D-4393-8C2A-AA2B1B59A463}" type="datetime1">
              <a:rPr lang="ru-RU" smtClean="0"/>
              <a:t>17.04.2023</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ru-RU" smtClean="0"/>
              <a:t>‹#›</a:t>
            </a:fld>
            <a:endParaRPr lang="ru-RU"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5164D38-2738-4F9A-AE2C-9F3DA1661795}" type="datetime1">
              <a:rPr lang="ru-RU" smtClean="0"/>
              <a:t>17.04.2023</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noProof="0"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ru-RU" smtClean="0"/>
              <a:t>‹#›</a:t>
            </a:fld>
            <a:endParaRPr lang="ru-RU"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a:t>
            </a:fld>
            <a:endParaRPr lang="ru-RU" dirty="0"/>
          </a:p>
        </p:txBody>
      </p:sp>
    </p:spTree>
    <p:extLst>
      <p:ext uri="{BB962C8B-B14F-4D97-AF65-F5344CB8AC3E}">
        <p14:creationId xmlns:p14="http://schemas.microsoft.com/office/powerpoint/2010/main" val="107764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10</a:t>
            </a:fld>
            <a:endParaRPr lang="ru-RU" dirty="0"/>
          </a:p>
        </p:txBody>
      </p:sp>
    </p:spTree>
    <p:extLst>
      <p:ext uri="{BB962C8B-B14F-4D97-AF65-F5344CB8AC3E}">
        <p14:creationId xmlns:p14="http://schemas.microsoft.com/office/powerpoint/2010/main" val="390892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11</a:t>
            </a:fld>
            <a:endParaRPr lang="ru-RU" dirty="0"/>
          </a:p>
        </p:txBody>
      </p:sp>
    </p:spTree>
    <p:extLst>
      <p:ext uri="{BB962C8B-B14F-4D97-AF65-F5344CB8AC3E}">
        <p14:creationId xmlns:p14="http://schemas.microsoft.com/office/powerpoint/2010/main" val="372758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12</a:t>
            </a:fld>
            <a:endParaRPr lang="ru-RU" dirty="0"/>
          </a:p>
        </p:txBody>
      </p:sp>
    </p:spTree>
    <p:extLst>
      <p:ext uri="{BB962C8B-B14F-4D97-AF65-F5344CB8AC3E}">
        <p14:creationId xmlns:p14="http://schemas.microsoft.com/office/powerpoint/2010/main" val="4120500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13</a:t>
            </a:fld>
            <a:endParaRPr lang="ru-RU" dirty="0"/>
          </a:p>
        </p:txBody>
      </p:sp>
    </p:spTree>
    <p:extLst>
      <p:ext uri="{BB962C8B-B14F-4D97-AF65-F5344CB8AC3E}">
        <p14:creationId xmlns:p14="http://schemas.microsoft.com/office/powerpoint/2010/main" val="4282884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14</a:t>
            </a:fld>
            <a:endParaRPr lang="ru-RU" dirty="0"/>
          </a:p>
        </p:txBody>
      </p:sp>
    </p:spTree>
    <p:extLst>
      <p:ext uri="{BB962C8B-B14F-4D97-AF65-F5344CB8AC3E}">
        <p14:creationId xmlns:p14="http://schemas.microsoft.com/office/powerpoint/2010/main" val="1840047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15</a:t>
            </a:fld>
            <a:endParaRPr lang="ru-RU" dirty="0"/>
          </a:p>
        </p:txBody>
      </p:sp>
    </p:spTree>
    <p:extLst>
      <p:ext uri="{BB962C8B-B14F-4D97-AF65-F5344CB8AC3E}">
        <p14:creationId xmlns:p14="http://schemas.microsoft.com/office/powerpoint/2010/main" val="328734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16</a:t>
            </a:fld>
            <a:endParaRPr lang="ru-RU" dirty="0"/>
          </a:p>
        </p:txBody>
      </p:sp>
    </p:spTree>
    <p:extLst>
      <p:ext uri="{BB962C8B-B14F-4D97-AF65-F5344CB8AC3E}">
        <p14:creationId xmlns:p14="http://schemas.microsoft.com/office/powerpoint/2010/main" val="2160817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17</a:t>
            </a:fld>
            <a:endParaRPr lang="ru-RU" dirty="0"/>
          </a:p>
        </p:txBody>
      </p:sp>
    </p:spTree>
    <p:extLst>
      <p:ext uri="{BB962C8B-B14F-4D97-AF65-F5344CB8AC3E}">
        <p14:creationId xmlns:p14="http://schemas.microsoft.com/office/powerpoint/2010/main" val="281123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18</a:t>
            </a:fld>
            <a:endParaRPr lang="ru-RU" dirty="0"/>
          </a:p>
        </p:txBody>
      </p:sp>
    </p:spTree>
    <p:extLst>
      <p:ext uri="{BB962C8B-B14F-4D97-AF65-F5344CB8AC3E}">
        <p14:creationId xmlns:p14="http://schemas.microsoft.com/office/powerpoint/2010/main" val="3393475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19</a:t>
            </a:fld>
            <a:endParaRPr lang="ru-RU" dirty="0"/>
          </a:p>
        </p:txBody>
      </p:sp>
    </p:spTree>
    <p:extLst>
      <p:ext uri="{BB962C8B-B14F-4D97-AF65-F5344CB8AC3E}">
        <p14:creationId xmlns:p14="http://schemas.microsoft.com/office/powerpoint/2010/main" val="348509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a:t>
            </a:fld>
            <a:endParaRPr lang="ru-RU" dirty="0"/>
          </a:p>
        </p:txBody>
      </p:sp>
    </p:spTree>
    <p:extLst>
      <p:ext uri="{BB962C8B-B14F-4D97-AF65-F5344CB8AC3E}">
        <p14:creationId xmlns:p14="http://schemas.microsoft.com/office/powerpoint/2010/main" val="3491045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20</a:t>
            </a:fld>
            <a:endParaRPr lang="ru-RU" dirty="0"/>
          </a:p>
        </p:txBody>
      </p:sp>
    </p:spTree>
    <p:extLst>
      <p:ext uri="{BB962C8B-B14F-4D97-AF65-F5344CB8AC3E}">
        <p14:creationId xmlns:p14="http://schemas.microsoft.com/office/powerpoint/2010/main" val="76086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21</a:t>
            </a:fld>
            <a:endParaRPr lang="ru-RU" dirty="0"/>
          </a:p>
        </p:txBody>
      </p:sp>
    </p:spTree>
    <p:extLst>
      <p:ext uri="{BB962C8B-B14F-4D97-AF65-F5344CB8AC3E}">
        <p14:creationId xmlns:p14="http://schemas.microsoft.com/office/powerpoint/2010/main" val="188806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22</a:t>
            </a:fld>
            <a:endParaRPr lang="ru-RU" dirty="0"/>
          </a:p>
        </p:txBody>
      </p:sp>
    </p:spTree>
    <p:extLst>
      <p:ext uri="{BB962C8B-B14F-4D97-AF65-F5344CB8AC3E}">
        <p14:creationId xmlns:p14="http://schemas.microsoft.com/office/powerpoint/2010/main" val="4155698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23</a:t>
            </a:fld>
            <a:endParaRPr lang="ru-RU" dirty="0"/>
          </a:p>
        </p:txBody>
      </p:sp>
    </p:spTree>
    <p:extLst>
      <p:ext uri="{BB962C8B-B14F-4D97-AF65-F5344CB8AC3E}">
        <p14:creationId xmlns:p14="http://schemas.microsoft.com/office/powerpoint/2010/main" val="2805216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24</a:t>
            </a:fld>
            <a:endParaRPr lang="ru-RU" dirty="0"/>
          </a:p>
        </p:txBody>
      </p:sp>
    </p:spTree>
    <p:extLst>
      <p:ext uri="{BB962C8B-B14F-4D97-AF65-F5344CB8AC3E}">
        <p14:creationId xmlns:p14="http://schemas.microsoft.com/office/powerpoint/2010/main" val="702585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25</a:t>
            </a:fld>
            <a:endParaRPr lang="ru-RU" dirty="0"/>
          </a:p>
        </p:txBody>
      </p:sp>
    </p:spTree>
    <p:extLst>
      <p:ext uri="{BB962C8B-B14F-4D97-AF65-F5344CB8AC3E}">
        <p14:creationId xmlns:p14="http://schemas.microsoft.com/office/powerpoint/2010/main" val="3007871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26</a:t>
            </a:fld>
            <a:endParaRPr lang="ru-RU" dirty="0"/>
          </a:p>
        </p:txBody>
      </p:sp>
    </p:spTree>
    <p:extLst>
      <p:ext uri="{BB962C8B-B14F-4D97-AF65-F5344CB8AC3E}">
        <p14:creationId xmlns:p14="http://schemas.microsoft.com/office/powerpoint/2010/main" val="4147235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27</a:t>
            </a:fld>
            <a:endParaRPr lang="ru-RU" dirty="0"/>
          </a:p>
        </p:txBody>
      </p:sp>
    </p:spTree>
    <p:extLst>
      <p:ext uri="{BB962C8B-B14F-4D97-AF65-F5344CB8AC3E}">
        <p14:creationId xmlns:p14="http://schemas.microsoft.com/office/powerpoint/2010/main" val="1112391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28</a:t>
            </a:fld>
            <a:endParaRPr lang="ru-RU" dirty="0"/>
          </a:p>
        </p:txBody>
      </p:sp>
    </p:spTree>
    <p:extLst>
      <p:ext uri="{BB962C8B-B14F-4D97-AF65-F5344CB8AC3E}">
        <p14:creationId xmlns:p14="http://schemas.microsoft.com/office/powerpoint/2010/main" val="288878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3</a:t>
            </a:fld>
            <a:endParaRPr lang="ru-RU" dirty="0"/>
          </a:p>
        </p:txBody>
      </p:sp>
    </p:spTree>
    <p:extLst>
      <p:ext uri="{BB962C8B-B14F-4D97-AF65-F5344CB8AC3E}">
        <p14:creationId xmlns:p14="http://schemas.microsoft.com/office/powerpoint/2010/main" val="265174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4</a:t>
            </a:fld>
            <a:endParaRPr lang="ru-RU" dirty="0"/>
          </a:p>
        </p:txBody>
      </p:sp>
    </p:spTree>
    <p:extLst>
      <p:ext uri="{BB962C8B-B14F-4D97-AF65-F5344CB8AC3E}">
        <p14:creationId xmlns:p14="http://schemas.microsoft.com/office/powerpoint/2010/main" val="200749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5</a:t>
            </a:fld>
            <a:endParaRPr lang="ru-RU" dirty="0"/>
          </a:p>
        </p:txBody>
      </p:sp>
    </p:spTree>
    <p:extLst>
      <p:ext uri="{BB962C8B-B14F-4D97-AF65-F5344CB8AC3E}">
        <p14:creationId xmlns:p14="http://schemas.microsoft.com/office/powerpoint/2010/main" val="1105083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6</a:t>
            </a:fld>
            <a:endParaRPr lang="ru-RU" dirty="0"/>
          </a:p>
        </p:txBody>
      </p:sp>
    </p:spTree>
    <p:extLst>
      <p:ext uri="{BB962C8B-B14F-4D97-AF65-F5344CB8AC3E}">
        <p14:creationId xmlns:p14="http://schemas.microsoft.com/office/powerpoint/2010/main" val="511091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7</a:t>
            </a:fld>
            <a:endParaRPr lang="ru-RU" dirty="0"/>
          </a:p>
        </p:txBody>
      </p:sp>
    </p:spTree>
    <p:extLst>
      <p:ext uri="{BB962C8B-B14F-4D97-AF65-F5344CB8AC3E}">
        <p14:creationId xmlns:p14="http://schemas.microsoft.com/office/powerpoint/2010/main" val="337976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8</a:t>
            </a:fld>
            <a:endParaRPr lang="ru-RU" dirty="0"/>
          </a:p>
        </p:txBody>
      </p:sp>
    </p:spTree>
    <p:extLst>
      <p:ext uri="{BB962C8B-B14F-4D97-AF65-F5344CB8AC3E}">
        <p14:creationId xmlns:p14="http://schemas.microsoft.com/office/powerpoint/2010/main" val="763224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9</a:t>
            </a:fld>
            <a:endParaRPr lang="ru-RU" dirty="0"/>
          </a:p>
        </p:txBody>
      </p:sp>
    </p:spTree>
    <p:extLst>
      <p:ext uri="{BB962C8B-B14F-4D97-AF65-F5344CB8AC3E}">
        <p14:creationId xmlns:p14="http://schemas.microsoft.com/office/powerpoint/2010/main" val="51743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2413" y="1905000"/>
            <a:ext cx="9144000" cy="2667000"/>
          </a:xfrm>
        </p:spPr>
        <p:txBody>
          <a:bodyPr rtlCol="0">
            <a:noAutofit/>
          </a:bodyPr>
          <a:lstStyle>
            <a:lvl1pPr>
              <a:defRPr sz="5400"/>
            </a:lvl1pPr>
          </a:lstStyle>
          <a:p>
            <a:pPr rtl="0"/>
            <a:r>
              <a:rPr lang="ru-RU" smtClean="0"/>
              <a:t>Образец заголовка</a:t>
            </a:r>
            <a:endParaRPr lang="ru-RU" dirty="0"/>
          </a:p>
        </p:txBody>
      </p:sp>
      <p:grpSp>
        <p:nvGrpSpPr>
          <p:cNvPr id="256" name="Линия" descr="Изображение линии"/>
          <p:cNvGrpSpPr/>
          <p:nvPr/>
        </p:nvGrpSpPr>
        <p:grpSpPr bwMode="invGray">
          <a:xfrm>
            <a:off x="1584896" y="4724400"/>
            <a:ext cx="8631936" cy="64008"/>
            <a:chOff x="-4110038" y="2703513"/>
            <a:chExt cx="17394239" cy="160336"/>
          </a:xfrm>
          <a:solidFill>
            <a:schemeClr val="accent1"/>
          </a:solidFill>
        </p:grpSpPr>
        <p:sp>
          <p:nvSpPr>
            <p:cNvPr id="257" name="Полилиния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8" name="Полилиния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9" name="Полилиния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0" name="Полилиния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1" name="Полилиния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2" name="Полилиния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3" name="Полилиния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4" name="Полилиния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5" name="Полилиния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6" name="Полилиния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7" name="Полилиния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8" name="Полилиния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9" name="Полилиния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0" name="Полилиния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1" name="Полилиния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2" name="Полилиния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3" name="Полилиния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4" name="Полилиния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5" name="Полилиния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6" name="Полилиния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7" name="Полилиния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8" name="Полилиния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9" name="Полилиния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0" name="Полилиния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1" name="Полилиния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2" name="Полилиния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3" name="Полилиния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4" name="Полилиния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5" name="Полилиния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6" name="Полилиния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7" name="Полилиния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8" name="Полилиния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9" name="Полилиния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0" name="Полилиния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1" name="Полилиния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2" name="Полилиния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3" name="Полилиния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4" name="Полилиния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5" name="Полилиния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6" name="Полилиния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7" name="Полилиния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8" name="Полилиния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9" name="Полилиния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0" name="Полилиния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1" name="Полилиния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2" name="Полилиния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3" name="Полилиния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4" name="Полилиния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5" name="Полилиния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6" name="Полилиния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7" name="Полилиния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8" name="Полилиния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9" name="Полилиния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0" name="Полилиния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1" name="Полилиния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2" name="Полилиния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3" name="Полилиния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4" name="Полилиния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5" name="Полилиния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6" name="Полилиния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7" name="Полилиния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8" name="Полилиния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9" name="Полилиния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0" name="Полилиния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1" name="Полилиния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2" name="Полилиния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3" name="Полилиния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4" name="Полилиния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5" name="Полилиния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6" name="Полилиния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7" name="Полилиния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8" name="Полилиния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9" name="Полилиния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0" name="Полилиния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1" name="Полилиния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2" name="Полилиния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3" name="Полилиния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4" name="Полилиния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5" name="Полилиния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6" name="Полилиния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7" name="Полилиния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8" name="Полилиния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9" name="Полилиния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0" name="Полилиния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1" name="Полилиния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2" name="Полилиния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3" name="Полилиния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4" name="Полилиния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5" name="Полилиния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6" name="Полилиния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7" name="Полилиния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8" name="Полилиния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9" name="Полилиния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0" name="Полилиния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1" name="Полилиния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2" name="Полилиния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3" name="Полилиния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4" name="Полилиния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5" name="Полилиния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6" name="Полилиния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7" name="Полилиния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8" name="Полилиния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9" name="Полилиния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0" name="Полилиния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1" name="Полилиния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2" name="Полилиния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3" name="Полилиния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4" name="Полилиния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5" name="Полилиния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6" name="Полилиния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7" name="Полилиния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8" name="Полилиния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9" name="Полилиния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0" name="Полилиния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1" name="Полилиния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2" name="Полилиния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3" name="Полилиния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4" name="Полилиния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5" name="Полилиния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6" name="Полилиния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7" name="Полилиния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8" name="Полилиния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9" name="Полилиния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3" name="Подзаголовок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smtClean="0"/>
              <a:t>Образец подзаголовка</a:t>
            </a:r>
            <a:endParaRPr lang="ru-RU"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grpSp>
        <p:nvGrpSpPr>
          <p:cNvPr id="7" name="Линия" descr="Изображение линии"/>
          <p:cNvGrpSpPr/>
          <p:nvPr/>
        </p:nvGrpSpPr>
        <p:grpSpPr bwMode="invGray">
          <a:xfrm>
            <a:off x="1522413" y="1514475"/>
            <a:ext cx="10569575" cy="64008"/>
            <a:chOff x="1522413" y="1514475"/>
            <a:chExt cx="10569575" cy="64008"/>
          </a:xfrm>
        </p:grpSpPr>
        <p:sp>
          <p:nvSpPr>
            <p:cNvPr id="8" name="Полилиния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 name="Полилиния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0" name="Полилиния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Вертикальный текст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70ADCAA3-DEBC-406D-8401-30E1F946FF53}" type="datetime1">
              <a:rPr lang="ru-RU" smtClean="0"/>
              <a:t>17.04.2023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0361612" y="274639"/>
            <a:ext cx="1371600" cy="5901747"/>
          </a:xfrm>
        </p:spPr>
        <p:txBody>
          <a:bodyPr vert="eaVert" rtlCol="0"/>
          <a:lstStyle/>
          <a:p>
            <a:pPr rtl="0"/>
            <a:r>
              <a:rPr lang="ru-RU" smtClean="0"/>
              <a:t>Образец заголовка</a:t>
            </a:r>
            <a:endParaRPr lang="ru-RU" dirty="0"/>
          </a:p>
        </p:txBody>
      </p:sp>
      <p:grpSp>
        <p:nvGrpSpPr>
          <p:cNvPr id="7" name="Линия" descr="Изображение линии"/>
          <p:cNvGrpSpPr/>
          <p:nvPr/>
        </p:nvGrpSpPr>
        <p:grpSpPr bwMode="invGray">
          <a:xfrm rot="5400000">
            <a:off x="6864412" y="3472598"/>
            <a:ext cx="6492240" cy="64008"/>
            <a:chOff x="1522413" y="1514475"/>
            <a:chExt cx="10569575" cy="64008"/>
          </a:xfrm>
        </p:grpSpPr>
        <p:sp>
          <p:nvSpPr>
            <p:cNvPr id="8"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0"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Вертикальный текст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055B83A8-B65A-4820-B3AA-18435A44086F}" type="datetime1">
              <a:rPr lang="ru-RU" smtClean="0"/>
              <a:t>17.04.2023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p>
            <a:pPr rtl="0"/>
            <a:r>
              <a:rPr lang="ru-RU" smtClean="0"/>
              <a:t>Образец заголовка</a:t>
            </a:r>
            <a:endParaRPr lang="ru-RU" dirty="0"/>
          </a:p>
        </p:txBody>
      </p:sp>
      <p:grpSp>
        <p:nvGrpSpPr>
          <p:cNvPr id="167" name="Линия" descr="Изображение линии"/>
          <p:cNvGrpSpPr/>
          <p:nvPr/>
        </p:nvGrpSpPr>
        <p:grpSpPr bwMode="invGray">
          <a:xfrm>
            <a:off x="1522413" y="1514475"/>
            <a:ext cx="10569575" cy="64008"/>
            <a:chOff x="1522413" y="1514475"/>
            <a:chExt cx="10569575" cy="64008"/>
          </a:xfrm>
        </p:grpSpPr>
        <p:sp>
          <p:nvSpPr>
            <p:cNvPr id="168"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Объект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C9567F8A-3B9B-475E-B703-D5E9DB2614A0}" type="datetime1">
              <a:rPr lang="ru-RU" smtClean="0"/>
              <a:t>17.04.2023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ru-RU" smtClean="0"/>
              <a:t>Образец заголовка</a:t>
            </a:r>
            <a:endParaRPr lang="ru-RU" dirty="0"/>
          </a:p>
        </p:txBody>
      </p:sp>
      <p:grpSp>
        <p:nvGrpSpPr>
          <p:cNvPr id="255" name="Линия" descr="Изображение линии"/>
          <p:cNvGrpSpPr/>
          <p:nvPr/>
        </p:nvGrpSpPr>
        <p:grpSpPr bwMode="invGray">
          <a:xfrm>
            <a:off x="1584896" y="4724400"/>
            <a:ext cx="8631936" cy="64008"/>
            <a:chOff x="-4110038" y="2703513"/>
            <a:chExt cx="17394239" cy="160336"/>
          </a:xfrm>
          <a:solidFill>
            <a:schemeClr val="accent1"/>
          </a:solidFill>
        </p:grpSpPr>
        <p:sp>
          <p:nvSpPr>
            <p:cNvPr id="256" name="Полилиния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7" name="Полилиния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8" name="Полилиния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9" name="Полилиния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0" name="Полилиния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1" name="Полилиния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2" name="Полилиния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3" name="Полилиния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4" name="Полилиния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5" name="Полилиния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6" name="Полилиния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7" name="Полилиния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8" name="Полилиния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9" name="Полилиния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0" name="Полилиния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1" name="Полилиния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2" name="Полилиния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3" name="Полилиния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4" name="Полилиния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5" name="Полилиния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6" name="Полилиния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7" name="Полилиния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8" name="Полилиния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9" name="Полилиния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0" name="Полилиния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1" name="Полилиния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2" name="Полилиния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3" name="Полилиния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4" name="Полилиния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5" name="Полилиния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6" name="Полилиния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7" name="Полилиния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8" name="Полилиния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9" name="Полилиния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0" name="Полилиния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1" name="Полилиния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2" name="Полилиния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3" name="Полилиния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4" name="Полилиния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5" name="Полилиния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6" name="Полилиния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7" name="Полилиния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8" name="Полилиния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9" name="Полилиния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0" name="Полилиния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1" name="Полилиния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2" name="Полилиния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3" name="Полилиния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4" name="Полилиния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5" name="Полилиния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6" name="Полилиния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7" name="Полилиния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8" name="Полилиния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9" name="Полилиния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0" name="Полилиния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1" name="Полилиния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2" name="Полилиния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3" name="Полилиния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4" name="Полилиния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5" name="Полилиния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6" name="Полилиния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7" name="Полилиния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8" name="Полилиния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9" name="Полилиния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0" name="Полилиния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1" name="Полилиния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2" name="Полилиния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3" name="Полилиния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4" name="Полилиния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5" name="Полилиния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6" name="Полилиния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7" name="Полилиния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8" name="Полилиния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9" name="Полилиния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0" name="Полилиния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1" name="Полилиния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2" name="Полилиния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3" name="Полилиния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4" name="Полилиния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5" name="Полилиния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6" name="Полилиния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7" name="Полилиния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8" name="Полилиния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9" name="Полилиния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0" name="Полилиния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1" name="Полилиния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2" name="Полилиния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3" name="Полилиния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4" name="Полилиния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5" name="Полилиния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6" name="Полилиния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7" name="Полилиния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8" name="Полилиния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9" name="Полилиния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0" name="Полилиния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1" name="Полилиния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2" name="Полилиния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3" name="Полилиния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4" name="Полилиния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5" name="Полилиния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6" name="Полилиния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7" name="Полилиния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8" name="Полилиния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9" name="Полилиния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0" name="Полилиния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1" name="Полилиния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2" name="Полилиния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3" name="Полилиния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4" name="Полилиния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5" name="Полилиния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6" name="Полилиния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7" name="Полилиния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8" name="Полилиния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9" name="Полилиния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0" name="Полилиния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1" name="Полилиния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2" name="Полилиния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3" name="Полилиния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4" name="Полилиния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5" name="Полилиния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6" name="Полилиния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7" name="Полилиния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8" name="Полилиния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3" name="Замещающий текст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smtClean="0"/>
              <a:t>Образец текста</a:t>
            </a:r>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EC86B7B8-68DB-4C8D-B1EE-F0C4532BD17D}" type="datetime1">
              <a:rPr lang="ru-RU" smtClean="0"/>
              <a:t>17.04.2023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p>
            <a:pPr rtl="0"/>
            <a:r>
              <a:rPr lang="ru-RU" smtClean="0"/>
              <a:t>Образец заголовка</a:t>
            </a:r>
            <a:endParaRPr lang="ru-RU" dirty="0"/>
          </a:p>
        </p:txBody>
      </p:sp>
      <p:grpSp>
        <p:nvGrpSpPr>
          <p:cNvPr id="158" name="Линия" descr="Изображение линии"/>
          <p:cNvGrpSpPr/>
          <p:nvPr/>
        </p:nvGrpSpPr>
        <p:grpSpPr bwMode="invGray">
          <a:xfrm>
            <a:off x="1522413" y="1514475"/>
            <a:ext cx="10569575" cy="64008"/>
            <a:chOff x="1522413" y="1514475"/>
            <a:chExt cx="10569575" cy="64008"/>
          </a:xfrm>
        </p:grpSpPr>
        <p:sp>
          <p:nvSpPr>
            <p:cNvPr id="159"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0"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1"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Объект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Объект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B38857C3-C93F-4E49-AD92-CBF7106F2783}" type="datetime1">
              <a:rPr lang="ru-RU" smtClean="0"/>
              <a:t>17.04.2023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lvl1pPr>
              <a:defRPr/>
            </a:lvl1pPr>
          </a:lstStyle>
          <a:p>
            <a:pPr rtl="0"/>
            <a:r>
              <a:rPr lang="ru-RU" smtClean="0"/>
              <a:t>Образец заголовка</a:t>
            </a:r>
            <a:endParaRPr lang="ru-RU" dirty="0"/>
          </a:p>
        </p:txBody>
      </p:sp>
      <p:grpSp>
        <p:nvGrpSpPr>
          <p:cNvPr id="160" name="Линия" descr="Изображение линии"/>
          <p:cNvGrpSpPr/>
          <p:nvPr/>
        </p:nvGrpSpPr>
        <p:grpSpPr bwMode="invGray">
          <a:xfrm>
            <a:off x="1522413" y="1514475"/>
            <a:ext cx="10569575" cy="64008"/>
            <a:chOff x="1522413" y="1514475"/>
            <a:chExt cx="10569575" cy="64008"/>
          </a:xfrm>
        </p:grpSpPr>
        <p:sp>
          <p:nvSpPr>
            <p:cNvPr id="161" name="Полилиния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3"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4"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Замещающий текст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smtClean="0"/>
              <a:t>Образец текста</a:t>
            </a:r>
          </a:p>
        </p:txBody>
      </p:sp>
      <p:sp>
        <p:nvSpPr>
          <p:cNvPr id="4" name="Объект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Текст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smtClean="0"/>
              <a:t>Образец текста</a:t>
            </a:r>
          </a:p>
        </p:txBody>
      </p:sp>
      <p:sp>
        <p:nvSpPr>
          <p:cNvPr id="8" name="Нижний колонтитул 7"/>
          <p:cNvSpPr>
            <a:spLocks noGrp="1"/>
          </p:cNvSpPr>
          <p:nvPr>
            <p:ph type="ftr" sz="quarter" idx="11"/>
          </p:nvPr>
        </p:nvSpPr>
        <p:spPr/>
        <p:txBody>
          <a:bodyPr rtlCol="0"/>
          <a:lstStyle/>
          <a:p>
            <a:pPr rtl="0"/>
            <a:endParaRPr lang="ru-RU" dirty="0"/>
          </a:p>
        </p:txBody>
      </p:sp>
      <p:sp>
        <p:nvSpPr>
          <p:cNvPr id="7" name="Дата 6"/>
          <p:cNvSpPr>
            <a:spLocks noGrp="1"/>
          </p:cNvSpPr>
          <p:nvPr>
            <p:ph type="dt" sz="half" idx="10"/>
          </p:nvPr>
        </p:nvSpPr>
        <p:spPr/>
        <p:txBody>
          <a:bodyPr rtlCol="0"/>
          <a:lstStyle/>
          <a:p>
            <a:pPr rtl="0"/>
            <a:fld id="{C0C36C73-844D-4651-9FC2-22D52B486471}" type="datetime1">
              <a:rPr lang="ru-RU" smtClean="0"/>
              <a:t>17.04.2023</a:t>
            </a:fld>
            <a:endParaRPr lang="ru-RU" dirty="0"/>
          </a:p>
        </p:txBody>
      </p:sp>
      <p:sp>
        <p:nvSpPr>
          <p:cNvPr id="9" name="Номер слайда 8"/>
          <p:cNvSpPr>
            <a:spLocks noGrp="1"/>
          </p:cNvSpPr>
          <p:nvPr>
            <p:ph type="sldNum" sz="quarter" idx="12"/>
          </p:nvPr>
        </p:nvSpPr>
        <p:spPr/>
        <p:txBody>
          <a:bodyPr rtlCol="0"/>
          <a:lstStyle/>
          <a:p>
            <a:pPr rtl="0"/>
            <a:fld id="{25BA54BD-C84D-46CE-8B72-31BFB26ABA43}" type="slidenum">
              <a:rPr lang="ru-RU" smtClean="0"/>
              <a:t>‹#›</a:t>
            </a:fld>
            <a:endParaRPr lang="ru-RU" dirty="0"/>
          </a:p>
        </p:txBody>
      </p:sp>
      <p:sp>
        <p:nvSpPr>
          <p:cNvPr id="85" name="Объект 3"/>
          <p:cNvSpPr>
            <a:spLocks noGrp="1"/>
          </p:cNvSpPr>
          <p:nvPr>
            <p:ph sz="half" idx="13"/>
          </p:nvPr>
        </p:nvSpPr>
        <p:spPr>
          <a:xfrm>
            <a:off x="6249860"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lang="ru-RU" dirty="0"/>
          </a:p>
        </p:txBody>
      </p:sp>
      <p:grpSp>
        <p:nvGrpSpPr>
          <p:cNvPr id="156" name="Линия" descr="Изображение линии"/>
          <p:cNvGrpSpPr/>
          <p:nvPr/>
        </p:nvGrpSpPr>
        <p:grpSpPr bwMode="invGray">
          <a:xfrm>
            <a:off x="1522413" y="1514475"/>
            <a:ext cx="10569575" cy="64008"/>
            <a:chOff x="1522413" y="1514475"/>
            <a:chExt cx="10569575" cy="64008"/>
          </a:xfrm>
        </p:grpSpPr>
        <p:sp>
          <p:nvSpPr>
            <p:cNvPr id="157"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8"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9"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0"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1"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4" name="Нижний колонтитул 3"/>
          <p:cNvSpPr>
            <a:spLocks noGrp="1"/>
          </p:cNvSpPr>
          <p:nvPr>
            <p:ph type="ftr" sz="quarter" idx="11"/>
          </p:nvPr>
        </p:nvSpPr>
        <p:spPr/>
        <p:txBody>
          <a:bodyPr rtlCol="0"/>
          <a:lstStyle/>
          <a:p>
            <a:pPr rtl="0"/>
            <a:endParaRPr lang="ru-RU" dirty="0"/>
          </a:p>
        </p:txBody>
      </p:sp>
      <p:sp>
        <p:nvSpPr>
          <p:cNvPr id="3" name="Дата 2"/>
          <p:cNvSpPr>
            <a:spLocks noGrp="1"/>
          </p:cNvSpPr>
          <p:nvPr>
            <p:ph type="dt" sz="half" idx="10"/>
          </p:nvPr>
        </p:nvSpPr>
        <p:spPr/>
        <p:txBody>
          <a:bodyPr rtlCol="0"/>
          <a:lstStyle/>
          <a:p>
            <a:pPr rtl="0"/>
            <a:fld id="{2A2BE7C9-88BB-4EFE-8667-3062E1396877}" type="datetime1">
              <a:rPr lang="ru-RU" smtClean="0"/>
              <a:t>17.04.2023</a:t>
            </a:fld>
            <a:endParaRPr lang="ru-RU" dirty="0"/>
          </a:p>
        </p:txBody>
      </p:sp>
      <p:sp>
        <p:nvSpPr>
          <p:cNvPr id="5" name="Номер слайда 4"/>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rtlCol="0"/>
          <a:lstStyle/>
          <a:p>
            <a:pPr rtl="0"/>
            <a:endParaRPr lang="ru-RU" dirty="0"/>
          </a:p>
        </p:txBody>
      </p:sp>
      <p:sp>
        <p:nvSpPr>
          <p:cNvPr id="2" name="Дата 1"/>
          <p:cNvSpPr>
            <a:spLocks noGrp="1"/>
          </p:cNvSpPr>
          <p:nvPr>
            <p:ph type="dt" sz="half" idx="10"/>
          </p:nvPr>
        </p:nvSpPr>
        <p:spPr/>
        <p:txBody>
          <a:bodyPr rtlCol="0"/>
          <a:lstStyle/>
          <a:p>
            <a:pPr rtl="0"/>
            <a:fld id="{6D013653-6E18-417E-A961-3DF0937C0BAA}" type="datetime1">
              <a:rPr lang="ru-RU" smtClean="0"/>
              <a:t>17.04.2023</a:t>
            </a:fld>
            <a:endParaRPr lang="ru-RU" dirty="0"/>
          </a:p>
        </p:txBody>
      </p:sp>
      <p:sp>
        <p:nvSpPr>
          <p:cNvPr id="4" name="Номер слайда 3"/>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ru-RU" smtClean="0"/>
              <a:t>Образец заголовка</a:t>
            </a:r>
            <a:endParaRPr lang="ru-RU" dirty="0"/>
          </a:p>
        </p:txBody>
      </p:sp>
      <p:sp>
        <p:nvSpPr>
          <p:cNvPr id="4" name="Текст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smtClean="0"/>
              <a:t>Образец текста</a:t>
            </a:r>
          </a:p>
        </p:txBody>
      </p:sp>
      <p:sp>
        <p:nvSpPr>
          <p:cNvPr id="3" name="Объект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grpSp>
        <p:nvGrpSpPr>
          <p:cNvPr id="615" name="рамка" descr="Изображение прямоугольника"/>
          <p:cNvGrpSpPr/>
          <p:nvPr/>
        </p:nvGrpSpPr>
        <p:grpSpPr bwMode="invGray">
          <a:xfrm>
            <a:off x="4417839" y="1630821"/>
            <a:ext cx="6291028" cy="4575885"/>
            <a:chOff x="4417839" y="1630821"/>
            <a:chExt cx="6291028" cy="4575885"/>
          </a:xfrm>
        </p:grpSpPr>
        <p:grpSp>
          <p:nvGrpSpPr>
            <p:cNvPr id="616" name="Группа 615"/>
            <p:cNvGrpSpPr/>
            <p:nvPr/>
          </p:nvGrpSpPr>
          <p:grpSpPr bwMode="invGray">
            <a:xfrm>
              <a:off x="5414491" y="1630821"/>
              <a:ext cx="5294376" cy="4114800"/>
              <a:chOff x="3310555" y="716546"/>
              <a:chExt cx="5294376" cy="4114800"/>
            </a:xfrm>
          </p:grpSpPr>
          <p:grpSp>
            <p:nvGrpSpPr>
              <p:cNvPr id="768" name="Группа 767"/>
              <p:cNvGrpSpPr/>
              <p:nvPr/>
            </p:nvGrpSpPr>
            <p:grpSpPr bwMode="invGray">
              <a:xfrm flipH="1">
                <a:off x="3310555" y="737968"/>
                <a:ext cx="5294376" cy="54864"/>
                <a:chOff x="1522413" y="1514475"/>
                <a:chExt cx="10569575" cy="64008"/>
              </a:xfrm>
              <a:solidFill>
                <a:schemeClr val="accent1"/>
              </a:solidFill>
            </p:grpSpPr>
            <p:sp>
              <p:nvSpPr>
                <p:cNvPr id="844" name="Полилиния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5" name="Полилиния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6" name="Полилиния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7"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8"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9"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0"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1"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2"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3"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4"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5"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6"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7"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8"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9"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0"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1"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2"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3"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4"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5"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6"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7"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8"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9"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0"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1"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2"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3"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4"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5"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6"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7"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8"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9"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0"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1"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2"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3"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4"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5"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6"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7"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8"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9"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0"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1"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2"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3"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4"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5"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6"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7"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8"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9"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0"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1"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2"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3"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4"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5"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6"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7"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8"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9"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0"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1"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2"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3"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4"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5"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6"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7"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769" name="Группа 768"/>
              <p:cNvGrpSpPr/>
              <p:nvPr/>
            </p:nvGrpSpPr>
            <p:grpSpPr bwMode="invGray">
              <a:xfrm rot="16200000" flipH="1">
                <a:off x="6492229" y="2755658"/>
                <a:ext cx="4114800" cy="36576"/>
                <a:chOff x="1522413" y="1514475"/>
                <a:chExt cx="10569575" cy="64008"/>
              </a:xfrm>
              <a:solidFill>
                <a:schemeClr val="accent1"/>
              </a:solidFill>
            </p:grpSpPr>
            <p:sp>
              <p:nvSpPr>
                <p:cNvPr id="770" name="Полилиния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1" name="Полилиния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2" name="Полилиния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3"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4"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5"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6"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7"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8"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9"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0"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1"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2"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3"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4"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5"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6"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7"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8"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9"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0"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1"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2"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3"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4"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5"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6"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7"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8"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9"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0"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1"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2"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3"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4"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5"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6"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7"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8"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9"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0"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1"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2"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3"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4"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5"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6"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7"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8"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9"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0"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1"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2"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3"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4"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5"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6"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7"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8"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9"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0"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1"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2"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3"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4"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5"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6"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7"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8"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9"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0"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1"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2"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3"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nvGrpSpPr>
            <p:cNvPr id="617" name="Группа 616"/>
            <p:cNvGrpSpPr/>
            <p:nvPr/>
          </p:nvGrpSpPr>
          <p:grpSpPr bwMode="invGray">
            <a:xfrm rot="10800000">
              <a:off x="4417839" y="2091906"/>
              <a:ext cx="5294376" cy="4114800"/>
              <a:chOff x="3310555" y="716546"/>
              <a:chExt cx="5294376" cy="4114800"/>
            </a:xfrm>
          </p:grpSpPr>
          <p:grpSp>
            <p:nvGrpSpPr>
              <p:cNvPr id="618" name="Группа 617"/>
              <p:cNvGrpSpPr/>
              <p:nvPr/>
            </p:nvGrpSpPr>
            <p:grpSpPr bwMode="invGray">
              <a:xfrm flipH="1">
                <a:off x="3310555" y="737968"/>
                <a:ext cx="5294376" cy="54864"/>
                <a:chOff x="1522413" y="1514475"/>
                <a:chExt cx="10569575" cy="64008"/>
              </a:xfrm>
              <a:solidFill>
                <a:schemeClr val="accent1"/>
              </a:solidFill>
            </p:grpSpPr>
            <p:sp>
              <p:nvSpPr>
                <p:cNvPr id="694" name="Полилиния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5" name="Полилиния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6" name="Полилиния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7"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8"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9"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0"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1"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2"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3"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4"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5"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6"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7"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8"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9"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0"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1"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2"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3"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4"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5"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6"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7"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8"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9"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0"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1"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2"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3"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4"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5"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6"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7"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8"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9"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0"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1"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2"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3"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4"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5"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6"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7"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8"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9"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0"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1"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2"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3"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4"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5"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6"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7"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8"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9"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0"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1"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2"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3"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4"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5"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6"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7"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8"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9"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0"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1"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2"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3"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4"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5"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6"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7"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619" name="Группа 618"/>
              <p:cNvGrpSpPr/>
              <p:nvPr/>
            </p:nvGrpSpPr>
            <p:grpSpPr bwMode="invGray">
              <a:xfrm rot="16200000" flipH="1">
                <a:off x="6492229" y="2755658"/>
                <a:ext cx="4114800" cy="36576"/>
                <a:chOff x="1522413" y="1514475"/>
                <a:chExt cx="10569575" cy="64008"/>
              </a:xfrm>
              <a:solidFill>
                <a:schemeClr val="accent1"/>
              </a:solidFill>
            </p:grpSpPr>
            <p:sp>
              <p:nvSpPr>
                <p:cNvPr id="620" name="Полилиния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1" name="Полилиния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2" name="Полилиния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3"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4"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5"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6"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7"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8"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9"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0"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1"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2"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3"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4"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5"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6"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7"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8"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9"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0"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1"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2"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3"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4"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5"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6"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7"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8"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9"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0"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1"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2"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3"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4"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5"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6"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7"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8"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9"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0"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1"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2"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3"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4"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5"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6"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7"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8"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9"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0"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1"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2"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3"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4"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5"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6"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7"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8"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9"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0"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1"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2"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3"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4"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5"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6"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7"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8"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9"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0"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1"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2"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3"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319705AF-92A4-4691-A540-883D58C8D1DC}" type="datetime1">
              <a:rPr lang="ru-RU" smtClean="0"/>
              <a:t>17.04.2023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ru-RU" smtClean="0"/>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smtClean="0"/>
              <a:t>Вставка рисунка</a:t>
            </a:r>
            <a:endParaRPr lang="ru-RU" dirty="0"/>
          </a:p>
        </p:txBody>
      </p:sp>
      <p:grpSp>
        <p:nvGrpSpPr>
          <p:cNvPr id="614" name="рамка" descr="Изображение прямоугольника"/>
          <p:cNvGrpSpPr/>
          <p:nvPr/>
        </p:nvGrpSpPr>
        <p:grpSpPr bwMode="invGray">
          <a:xfrm flipH="1">
            <a:off x="1447500" y="1630821"/>
            <a:ext cx="6291028" cy="4575885"/>
            <a:chOff x="4417839" y="1630821"/>
            <a:chExt cx="6291028" cy="4575885"/>
          </a:xfrm>
        </p:grpSpPr>
        <p:grpSp>
          <p:nvGrpSpPr>
            <p:cNvPr id="615" name="Группа 614"/>
            <p:cNvGrpSpPr/>
            <p:nvPr/>
          </p:nvGrpSpPr>
          <p:grpSpPr bwMode="invGray">
            <a:xfrm>
              <a:off x="5414491" y="1630821"/>
              <a:ext cx="5294376" cy="4114800"/>
              <a:chOff x="3310555" y="716546"/>
              <a:chExt cx="5294376" cy="4114800"/>
            </a:xfrm>
          </p:grpSpPr>
          <p:grpSp>
            <p:nvGrpSpPr>
              <p:cNvPr id="767" name="Группа 766"/>
              <p:cNvGrpSpPr/>
              <p:nvPr/>
            </p:nvGrpSpPr>
            <p:grpSpPr bwMode="invGray">
              <a:xfrm flipH="1">
                <a:off x="3310555" y="737968"/>
                <a:ext cx="5294376" cy="54864"/>
                <a:chOff x="1522413" y="1514475"/>
                <a:chExt cx="10569575" cy="64008"/>
              </a:xfrm>
              <a:solidFill>
                <a:schemeClr val="accent1"/>
              </a:solidFill>
            </p:grpSpPr>
            <p:sp>
              <p:nvSpPr>
                <p:cNvPr id="843" name="Полилиния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4" name="Полилиния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5" name="Полилиния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6"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7"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8"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9"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0"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1"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2"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3"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4"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5"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6"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7"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8"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9"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0"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1"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2"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3"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4"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5"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6"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7"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8"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9"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0"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1"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2"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3"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4"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5"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6"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7"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8"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9"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0"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1"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2"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3"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4"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5"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6"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7"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8"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9"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0"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1"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2"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3"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4"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5"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6"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7"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8"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9"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0"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1"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2"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3"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4"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5"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6"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7"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8"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9"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0"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1"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2"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3"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4"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5"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6"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768" name="Группа 767"/>
              <p:cNvGrpSpPr/>
              <p:nvPr/>
            </p:nvGrpSpPr>
            <p:grpSpPr bwMode="invGray">
              <a:xfrm rot="16200000" flipH="1">
                <a:off x="6492229" y="2755658"/>
                <a:ext cx="4114800" cy="36576"/>
                <a:chOff x="1522413" y="1514475"/>
                <a:chExt cx="10569575" cy="64008"/>
              </a:xfrm>
              <a:solidFill>
                <a:schemeClr val="accent1"/>
              </a:solidFill>
            </p:grpSpPr>
            <p:sp>
              <p:nvSpPr>
                <p:cNvPr id="769" name="Полилиния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0" name="Полилиния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1" name="Полилиния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2"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3"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4"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5"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6"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7"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8"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9"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0"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1"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2"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3"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4"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5"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6"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7"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8"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9"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0"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1"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2"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3"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4"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5"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6"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7"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8"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9"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0"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1"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2"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3"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4"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5"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6"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7"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8"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9"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0"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1"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2"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3"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4"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5"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6"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7"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8"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9"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0"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1"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2"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3"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4"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5"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6"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7"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8"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9"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0"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1"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2"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3"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4"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5"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6"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7"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8"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9"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0"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1"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2"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nvGrpSpPr>
            <p:cNvPr id="616" name="Группа 615"/>
            <p:cNvGrpSpPr/>
            <p:nvPr/>
          </p:nvGrpSpPr>
          <p:grpSpPr bwMode="invGray">
            <a:xfrm rot="10800000">
              <a:off x="4417839" y="2091906"/>
              <a:ext cx="5294376" cy="4114800"/>
              <a:chOff x="3310555" y="716546"/>
              <a:chExt cx="5294376" cy="4114800"/>
            </a:xfrm>
          </p:grpSpPr>
          <p:grpSp>
            <p:nvGrpSpPr>
              <p:cNvPr id="617" name="Группа 616"/>
              <p:cNvGrpSpPr/>
              <p:nvPr/>
            </p:nvGrpSpPr>
            <p:grpSpPr bwMode="invGray">
              <a:xfrm flipH="1">
                <a:off x="3310555" y="737968"/>
                <a:ext cx="5294376" cy="54864"/>
                <a:chOff x="1522413" y="1514475"/>
                <a:chExt cx="10569575" cy="64008"/>
              </a:xfrm>
              <a:solidFill>
                <a:schemeClr val="accent1"/>
              </a:solidFill>
            </p:grpSpPr>
            <p:sp>
              <p:nvSpPr>
                <p:cNvPr id="693" name="Полилиния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4" name="Полилиния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5" name="Полилиния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6"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7"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8"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9"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0"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1"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2"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3"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4"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5"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6"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7"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8"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9"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0"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1"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2"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3"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4"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5"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6"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7"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8"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9"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0"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1"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2"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3"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4"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5"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6"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7"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8"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9"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0"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1"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2"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3"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4"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5"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6"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7"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8"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9"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0"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1"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2"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3"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4"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5"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6"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7"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8"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9"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0"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1"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2"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3"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4"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5"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6"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7"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8"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9"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0"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1"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2"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3"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4"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5"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6"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618" name="Группа 617"/>
              <p:cNvGrpSpPr/>
              <p:nvPr/>
            </p:nvGrpSpPr>
            <p:grpSpPr bwMode="invGray">
              <a:xfrm rot="16200000" flipH="1">
                <a:off x="6492229" y="2755658"/>
                <a:ext cx="4114800" cy="36576"/>
                <a:chOff x="1522413" y="1514475"/>
                <a:chExt cx="10569575" cy="64008"/>
              </a:xfrm>
              <a:solidFill>
                <a:schemeClr val="accent1"/>
              </a:solidFill>
            </p:grpSpPr>
            <p:sp>
              <p:nvSpPr>
                <p:cNvPr id="619" name="Полилиния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0" name="Полилиния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1" name="Полилиния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2" name="Полилиния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3" name="Полилиния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4" name="Полилиния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5" name="Полилиния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6" name="Полилиния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7" name="Полилиния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8" name="Полилиния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9" name="Полилиния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0" name="Полилиния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1" name="Полилиния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2" name="Полилиния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3" name="Полилиния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4" name="Полилиния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5" name="Полилиния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6" name="Полилиния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7" name="Полилиния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8" name="Полилиния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9" name="Полилиния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0" name="Полилиния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1" name="Полилиния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2" name="Полилиния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3" name="Полилиния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4" name="Полилиния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5" name="Полилиния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6" name="Полилиния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7" name="Полилиния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8" name="Полилиния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9" name="Полилиния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0" name="Полилиния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1" name="Полилиния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2" name="Полилиния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3" name="Полилиния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4" name="Полилиния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5" name="Полилиния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6" name="Полилиния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7" name="Полилиния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8" name="Полилиния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9" name="Полилиния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0" name="Полилиния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1" name="Полилиния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2" name="Полилиния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3" name="Полилиния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4" name="Полилиния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5" name="Полилиния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6" name="Полилиния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7" name="Полилиния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8" name="Полилиния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9" name="Полилиния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0" name="Полилиния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1" name="Полилиния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2" name="Полилиния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3" name="Полилиния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4" name="Полилиния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5" name="Полилиния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6" name="Полилиния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7" name="Полилиния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8" name="Полилиния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9" name="Полилиния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0" name="Полилиния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1" name="Полилиния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2" name="Полилиния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3" name="Полилиния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4" name="Полилиния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5" name="Полилиния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6" name="Полилиния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7" name="Полилиния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8" name="Полилиния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9" name="Полилиния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0" name="Полилиния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1" name="Полилиния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2" name="Полилиния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sp>
        <p:nvSpPr>
          <p:cNvPr id="4" name="Текст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smtClean="0"/>
              <a:t>Образец текста</a:t>
            </a:r>
          </a:p>
        </p:txBody>
      </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E009E27C-4335-4F92-9135-AD8999CC569B}" type="datetime1">
              <a:rPr lang="ru-RU" smtClean="0"/>
              <a:t>17.04.2023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ru-RU" noProof="0" dirty="0" smtClean="0"/>
              <a:t>Образец заголовка</a:t>
            </a:r>
            <a:endParaRPr lang="ru-RU" noProof="0" dirty="0"/>
          </a:p>
        </p:txBody>
      </p:sp>
      <p:sp>
        <p:nvSpPr>
          <p:cNvPr id="3" name="Замещающий текст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5" name="Нижний колонтитул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ru-RU" noProof="0" dirty="0"/>
          </a:p>
        </p:txBody>
      </p:sp>
      <p:sp>
        <p:nvSpPr>
          <p:cNvPr id="4" name="Дата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C9D4412-E0C6-4262-9FCB-58486E3B00CB}" type="datetime1">
              <a:rPr lang="ru-RU" noProof="0" smtClean="0"/>
              <a:t>17.04.2023</a:t>
            </a:fld>
            <a:endParaRPr lang="ru-RU" noProof="0" dirty="0"/>
          </a:p>
        </p:txBody>
      </p:sp>
      <p:sp>
        <p:nvSpPr>
          <p:cNvPr id="6" name="Номер слайда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ru-RU" noProof="0" smtClean="0"/>
              <a:pPr/>
              <a:t>‹#›</a:t>
            </a:fld>
            <a:endParaRPr lang="ru-RU"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2413" y="3573016"/>
            <a:ext cx="9144000" cy="998984"/>
          </a:xfrm>
        </p:spPr>
        <p:txBody>
          <a:bodyPr rtlCol="0"/>
          <a:lstStyle/>
          <a:p>
            <a:pPr rtl="0"/>
            <a:r>
              <a:rPr lang="en-US" dirty="0" smtClean="0"/>
              <a:t>Front-end</a:t>
            </a:r>
            <a:endParaRPr lang="ru-RU" dirty="0"/>
          </a:p>
        </p:txBody>
      </p:sp>
      <p:sp>
        <p:nvSpPr>
          <p:cNvPr id="3" name="Подзаголовок 2"/>
          <p:cNvSpPr>
            <a:spLocks noGrp="1"/>
          </p:cNvSpPr>
          <p:nvPr>
            <p:ph type="subTitle" idx="1"/>
          </p:nvPr>
        </p:nvSpPr>
        <p:spPr>
          <a:xfrm>
            <a:off x="1522413" y="5105400"/>
            <a:ext cx="9143999" cy="1203920"/>
          </a:xfrm>
        </p:spPr>
        <p:txBody>
          <a:bodyPr rtlCol="0"/>
          <a:lstStyle/>
          <a:p>
            <a:pPr rtl="0"/>
            <a:r>
              <a:rPr lang="en-US" dirty="0" smtClean="0"/>
              <a:t>JavaScript</a:t>
            </a:r>
            <a:endParaRPr lang="ru-RU" dirty="0" smtClean="0"/>
          </a:p>
          <a:p>
            <a:pPr rtl="0"/>
            <a:endParaRPr lang="ru-RU" dirty="0" smtClean="0"/>
          </a:p>
          <a:p>
            <a:pPr rtl="0"/>
            <a:r>
              <a:rPr lang="ru-RU" dirty="0" smtClean="0"/>
              <a:t>Преподаватель: Стельмашок Евгений Олегович</a:t>
            </a:r>
            <a:endParaRPr lang="ru-RU"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a:t>
            </a:r>
            <a:r>
              <a:rPr lang="ru-RU" dirty="0" smtClean="0"/>
              <a:t>Синтаксис</a:t>
            </a:r>
            <a:endParaRPr lang="ru-RU" dirty="0"/>
          </a:p>
        </p:txBody>
      </p:sp>
      <p:sp>
        <p:nvSpPr>
          <p:cNvPr id="5" name="Объект 4"/>
          <p:cNvSpPr>
            <a:spLocks noGrp="1"/>
          </p:cNvSpPr>
          <p:nvPr>
            <p:ph sz="half" idx="1"/>
          </p:nvPr>
        </p:nvSpPr>
        <p:spPr>
          <a:xfrm>
            <a:off x="1522413" y="1772816"/>
            <a:ext cx="9972599" cy="4752528"/>
          </a:xfrm>
        </p:spPr>
        <p:txBody>
          <a:bodyPr rtlCol="0">
            <a:normAutofit/>
          </a:bodyPr>
          <a:lstStyle/>
          <a:p>
            <a:pPr marL="0" indent="0" rtl="0">
              <a:spcBef>
                <a:spcPts val="1200"/>
              </a:spcBef>
              <a:buNone/>
            </a:pPr>
            <a:r>
              <a:rPr lang="ru-RU" b="1" dirty="0">
                <a:solidFill>
                  <a:srgbClr val="FFC000"/>
                </a:solidFill>
              </a:rPr>
              <a:t>Комментарии:</a:t>
            </a:r>
          </a:p>
          <a:p>
            <a:pPr marL="0" indent="0" rtl="0">
              <a:spcBef>
                <a:spcPts val="1200"/>
              </a:spcBef>
              <a:buNone/>
            </a:pPr>
            <a:endParaRPr lang="ru-RU" dirty="0" smtClean="0"/>
          </a:p>
          <a:p>
            <a:pPr>
              <a:spcBef>
                <a:spcPts val="1200"/>
              </a:spcBef>
            </a:pPr>
            <a:r>
              <a:rPr lang="ru-RU" sz="2200" b="1" dirty="0">
                <a:solidFill>
                  <a:srgbClr val="00B050"/>
                </a:solidFill>
              </a:rPr>
              <a:t>однострочные</a:t>
            </a:r>
            <a:r>
              <a:rPr lang="ru-RU" sz="2200" b="1" dirty="0">
                <a:solidFill>
                  <a:srgbClr val="FFC000"/>
                </a:solidFill>
              </a:rPr>
              <a:t> </a:t>
            </a:r>
            <a:r>
              <a:rPr lang="ru-RU" sz="2200" b="1" dirty="0">
                <a:solidFill>
                  <a:srgbClr val="00B050"/>
                </a:solidFill>
              </a:rPr>
              <a:t>комментарии</a:t>
            </a:r>
          </a:p>
          <a:p>
            <a:pPr marL="0" indent="0">
              <a:spcBef>
                <a:spcPts val="1200"/>
              </a:spcBef>
              <a:buNone/>
            </a:pPr>
            <a:r>
              <a:rPr lang="ru-RU" dirty="0"/>
              <a:t>Однострочные комментарии начинаются с //. После этих двух символов может следовать любой текст, вся строчка не будет анализироваться и исполняться</a:t>
            </a:r>
            <a:r>
              <a:rPr lang="ru-RU" dirty="0" smtClean="0"/>
              <a:t>.</a:t>
            </a:r>
          </a:p>
          <a:p>
            <a:pPr marL="0" indent="0">
              <a:spcBef>
                <a:spcPts val="1200"/>
              </a:spcBef>
              <a:buNone/>
            </a:pPr>
            <a:endParaRPr lang="ru-RU" dirty="0" smtClean="0"/>
          </a:p>
          <a:p>
            <a:pPr>
              <a:spcBef>
                <a:spcPts val="1200"/>
              </a:spcBef>
            </a:pPr>
            <a:r>
              <a:rPr lang="ru-RU" sz="2200" b="1" dirty="0">
                <a:solidFill>
                  <a:srgbClr val="00B050"/>
                </a:solidFill>
              </a:rPr>
              <a:t>многострочные</a:t>
            </a:r>
            <a:r>
              <a:rPr lang="ru-RU" sz="2200" b="1" dirty="0">
                <a:solidFill>
                  <a:srgbClr val="FFC000"/>
                </a:solidFill>
              </a:rPr>
              <a:t> </a:t>
            </a:r>
            <a:r>
              <a:rPr lang="ru-RU" sz="2200" b="1" dirty="0">
                <a:solidFill>
                  <a:srgbClr val="00B050"/>
                </a:solidFill>
              </a:rPr>
              <a:t>комментарии</a:t>
            </a:r>
          </a:p>
          <a:p>
            <a:pPr marL="0" indent="0">
              <a:spcBef>
                <a:spcPts val="1200"/>
              </a:spcBef>
              <a:buNone/>
            </a:pPr>
            <a:r>
              <a:rPr lang="ru-RU" dirty="0"/>
              <a:t>Многострочные комментарии начинаются с </a:t>
            </a:r>
            <a:r>
              <a:rPr lang="ru-RU" dirty="0" smtClean="0"/>
              <a:t>/* </a:t>
            </a:r>
            <a:r>
              <a:rPr lang="ru-RU" dirty="0"/>
              <a:t>и заканчиваются на </a:t>
            </a:r>
            <a:r>
              <a:rPr lang="ru-RU" dirty="0" smtClean="0"/>
              <a:t>*/</a:t>
            </a:r>
          </a:p>
        </p:txBody>
      </p:sp>
    </p:spTree>
    <p:extLst>
      <p:ext uri="{BB962C8B-B14F-4D97-AF65-F5344CB8AC3E}">
        <p14:creationId xmlns:p14="http://schemas.microsoft.com/office/powerpoint/2010/main" val="295543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a:t>
            </a:r>
            <a:r>
              <a:rPr lang="ru-RU" dirty="0" smtClean="0"/>
              <a:t>Синтаксис</a:t>
            </a:r>
            <a:endParaRPr lang="ru-RU" dirty="0"/>
          </a:p>
        </p:txBody>
      </p:sp>
      <p:sp>
        <p:nvSpPr>
          <p:cNvPr id="5" name="Объект 4"/>
          <p:cNvSpPr>
            <a:spLocks noGrp="1"/>
          </p:cNvSpPr>
          <p:nvPr>
            <p:ph sz="half" idx="1"/>
          </p:nvPr>
        </p:nvSpPr>
        <p:spPr>
          <a:xfrm>
            <a:off x="1522413" y="1772816"/>
            <a:ext cx="9972599" cy="4752528"/>
          </a:xfrm>
        </p:spPr>
        <p:txBody>
          <a:bodyPr rtlCol="0">
            <a:normAutofit/>
          </a:bodyPr>
          <a:lstStyle/>
          <a:p>
            <a:pPr marL="0" indent="0" rtl="0">
              <a:spcBef>
                <a:spcPts val="1200"/>
              </a:spcBef>
              <a:buNone/>
            </a:pPr>
            <a:r>
              <a:rPr lang="ru-RU" b="1" dirty="0">
                <a:solidFill>
                  <a:srgbClr val="FFC000"/>
                </a:solidFill>
              </a:rPr>
              <a:t>Кавычки</a:t>
            </a:r>
            <a:r>
              <a:rPr lang="ru-RU" sz="2200" b="1" dirty="0">
                <a:solidFill>
                  <a:srgbClr val="FFC000"/>
                </a:solidFill>
              </a:rPr>
              <a:t>:</a:t>
            </a:r>
          </a:p>
          <a:p>
            <a:pPr marL="0" indent="0">
              <a:spcBef>
                <a:spcPts val="1200"/>
              </a:spcBef>
              <a:buNone/>
            </a:pPr>
            <a:r>
              <a:rPr lang="ru-RU" dirty="0"/>
              <a:t>Любой одиночный символ в кавычках — это строка. Пустая строка '' — это тоже строка. То есть строкой мы считаем всё, что находится внутри кавычек, даже если это пробел, один символ или вообще отсутствие символов.</a:t>
            </a:r>
          </a:p>
          <a:p>
            <a:pPr marL="0" indent="0">
              <a:spcBef>
                <a:spcPts val="1200"/>
              </a:spcBef>
              <a:buNone/>
            </a:pPr>
            <a:r>
              <a:rPr lang="ru-RU" dirty="0" smtClean="0"/>
              <a:t>Можно использовать</a:t>
            </a:r>
            <a:r>
              <a:rPr lang="en-US" dirty="0" smtClean="0"/>
              <a:t> </a:t>
            </a:r>
            <a:r>
              <a:rPr lang="ru-RU" u="sng" dirty="0" smtClean="0">
                <a:solidFill>
                  <a:schemeClr val="accent5">
                    <a:lumMod val="60000"/>
                    <a:lumOff val="40000"/>
                  </a:schemeClr>
                </a:solidFill>
              </a:rPr>
              <a:t>одинарные, двойные и обратные кавычки </a:t>
            </a:r>
            <a:r>
              <a:rPr lang="ru-RU" dirty="0" smtClean="0"/>
              <a:t>- </a:t>
            </a:r>
            <a:r>
              <a:rPr lang="en-US" dirty="0"/>
              <a:t>"</a:t>
            </a:r>
            <a:r>
              <a:rPr lang="en-US" dirty="0" err="1"/>
              <a:t>Dracarys</a:t>
            </a:r>
            <a:r>
              <a:rPr lang="en-US" dirty="0" smtClean="0"/>
              <a:t>!"</a:t>
            </a:r>
            <a:r>
              <a:rPr lang="ru-RU" dirty="0" smtClean="0"/>
              <a:t>  или </a:t>
            </a:r>
            <a:r>
              <a:rPr lang="en-US" dirty="0"/>
              <a:t>'Dragon's mother'</a:t>
            </a:r>
            <a:r>
              <a:rPr lang="ru-RU" dirty="0" smtClean="0"/>
              <a:t>, </a:t>
            </a:r>
            <a:r>
              <a:rPr lang="en-US" dirty="0" smtClean="0"/>
              <a:t>`Spider man`</a:t>
            </a:r>
            <a:endParaRPr lang="ru-RU" dirty="0" smtClean="0"/>
          </a:p>
          <a:p>
            <a:pPr marL="0" indent="0">
              <a:spcBef>
                <a:spcPts val="1200"/>
              </a:spcBef>
              <a:buNone/>
            </a:pPr>
            <a:endParaRPr lang="ru-RU" dirty="0" smtClean="0"/>
          </a:p>
          <a:p>
            <a:pPr marL="0" indent="0">
              <a:spcBef>
                <a:spcPts val="1200"/>
              </a:spcBef>
              <a:buNone/>
            </a:pPr>
            <a:r>
              <a:rPr lang="ru-RU" b="1" dirty="0">
                <a:solidFill>
                  <a:srgbClr val="FFC000"/>
                </a:solidFill>
              </a:rPr>
              <a:t>Экранирование</a:t>
            </a:r>
            <a:r>
              <a:rPr lang="ru-RU" sz="2200" b="1" dirty="0">
                <a:solidFill>
                  <a:srgbClr val="FFC000"/>
                </a:solidFill>
              </a:rPr>
              <a:t>:</a:t>
            </a:r>
          </a:p>
          <a:p>
            <a:pPr marL="0" indent="0">
              <a:spcBef>
                <a:spcPts val="1200"/>
              </a:spcBef>
              <a:buNone/>
            </a:pPr>
            <a:r>
              <a:rPr lang="en-US" sz="2200" b="1" dirty="0">
                <a:solidFill>
                  <a:srgbClr val="00B050"/>
                </a:solidFill>
              </a:rPr>
              <a:t>\</a:t>
            </a:r>
            <a:r>
              <a:rPr lang="en-US" dirty="0" smtClean="0"/>
              <a:t> </a:t>
            </a:r>
            <a:r>
              <a:rPr lang="en-US" sz="2200" b="1" dirty="0">
                <a:solidFill>
                  <a:srgbClr val="00B050"/>
                </a:solidFill>
              </a:rPr>
              <a:t>- </a:t>
            </a:r>
            <a:r>
              <a:rPr lang="ru-RU" sz="2200" b="1" dirty="0">
                <a:solidFill>
                  <a:srgbClr val="00B050"/>
                </a:solidFill>
              </a:rPr>
              <a:t>символ экранирования</a:t>
            </a:r>
          </a:p>
        </p:txBody>
      </p:sp>
    </p:spTree>
    <p:extLst>
      <p:ext uri="{BB962C8B-B14F-4D97-AF65-F5344CB8AC3E}">
        <p14:creationId xmlns:p14="http://schemas.microsoft.com/office/powerpoint/2010/main" val="41288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a:t>
            </a:r>
            <a:r>
              <a:rPr lang="ru-RU" dirty="0" smtClean="0"/>
              <a:t>Синтаксис</a:t>
            </a:r>
            <a:endParaRPr lang="ru-RU" dirty="0"/>
          </a:p>
        </p:txBody>
      </p:sp>
      <p:sp>
        <p:nvSpPr>
          <p:cNvPr id="5" name="Объект 4"/>
          <p:cNvSpPr>
            <a:spLocks noGrp="1"/>
          </p:cNvSpPr>
          <p:nvPr>
            <p:ph sz="half" idx="1"/>
          </p:nvPr>
        </p:nvSpPr>
        <p:spPr>
          <a:xfrm>
            <a:off x="1522413" y="1628800"/>
            <a:ext cx="9972599" cy="5112568"/>
          </a:xfrm>
        </p:spPr>
        <p:txBody>
          <a:bodyPr rtlCol="0">
            <a:normAutofit/>
          </a:bodyPr>
          <a:lstStyle/>
          <a:p>
            <a:pPr marL="0" indent="0" rtl="0">
              <a:spcBef>
                <a:spcPts val="1200"/>
              </a:spcBef>
              <a:buNone/>
            </a:pPr>
            <a:r>
              <a:rPr lang="ru-RU" sz="2200" b="1" dirty="0">
                <a:solidFill>
                  <a:srgbClr val="FFC000"/>
                </a:solidFill>
              </a:rPr>
              <a:t>Точка с запятой</a:t>
            </a:r>
            <a:endParaRPr lang="en-US" sz="2200" b="1" dirty="0">
              <a:solidFill>
                <a:srgbClr val="FFC000"/>
              </a:solidFill>
            </a:endParaRPr>
          </a:p>
          <a:p>
            <a:pPr marL="0" indent="0">
              <a:spcBef>
                <a:spcPts val="1200"/>
              </a:spcBef>
              <a:buNone/>
            </a:pPr>
            <a:r>
              <a:rPr lang="ru-RU" dirty="0"/>
              <a:t>В JavaScript точки с запятой являются необязательными</a:t>
            </a:r>
            <a:r>
              <a:rPr lang="ru-RU" dirty="0" smtClean="0"/>
              <a:t>.</a:t>
            </a:r>
            <a:r>
              <a:rPr lang="en-US" dirty="0" smtClean="0"/>
              <a:t> </a:t>
            </a:r>
            <a:r>
              <a:rPr lang="ru-RU" dirty="0"/>
              <a:t>Однако есть ситуации, в которых пропуск точки с запятой может привести к нежелательным последствиям</a:t>
            </a:r>
            <a:r>
              <a:rPr lang="ru-RU" dirty="0" smtClean="0"/>
              <a:t>.</a:t>
            </a:r>
            <a:endParaRPr lang="en-US" dirty="0" smtClean="0"/>
          </a:p>
          <a:p>
            <a:pPr marL="0" indent="0">
              <a:spcBef>
                <a:spcPts val="1200"/>
              </a:spcBef>
              <a:buNone/>
            </a:pPr>
            <a:endParaRPr lang="en-US" dirty="0"/>
          </a:p>
          <a:p>
            <a:pPr marL="0" indent="0">
              <a:spcBef>
                <a:spcPts val="1200"/>
              </a:spcBef>
              <a:buNone/>
            </a:pPr>
            <a:r>
              <a:rPr lang="ru-RU" sz="2200" b="1" dirty="0">
                <a:solidFill>
                  <a:srgbClr val="FFC000"/>
                </a:solidFill>
              </a:rPr>
              <a:t>Регистр</a:t>
            </a:r>
          </a:p>
          <a:p>
            <a:pPr marL="0" indent="0">
              <a:spcBef>
                <a:spcPts val="1200"/>
              </a:spcBef>
              <a:buNone/>
            </a:pPr>
            <a:r>
              <a:rPr lang="ru-RU" dirty="0"/>
              <a:t>JavaScript - это язык, чувствительный к регистру символов. Это значит, что ключевые слова, имена переменных и функций и любые другие идентификаторы языка должны всегда содержать одинаковые наборы прописных и строчных букв</a:t>
            </a:r>
            <a:r>
              <a:rPr lang="ru-RU" dirty="0" smtClean="0"/>
              <a:t>.</a:t>
            </a:r>
          </a:p>
          <a:p>
            <a:pPr marL="0" indent="0">
              <a:spcBef>
                <a:spcPts val="1200"/>
              </a:spcBef>
              <a:buNone/>
            </a:pPr>
            <a:endParaRPr lang="ru-RU" dirty="0" smtClean="0"/>
          </a:p>
        </p:txBody>
      </p:sp>
    </p:spTree>
    <p:extLst>
      <p:ext uri="{BB962C8B-B14F-4D97-AF65-F5344CB8AC3E}">
        <p14:creationId xmlns:p14="http://schemas.microsoft.com/office/powerpoint/2010/main" val="155724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a:t>
            </a:r>
            <a:r>
              <a:rPr lang="ru-RU" dirty="0" smtClean="0"/>
              <a:t>Синтаксис</a:t>
            </a:r>
            <a:endParaRPr lang="ru-RU" dirty="0"/>
          </a:p>
        </p:txBody>
      </p:sp>
      <p:sp>
        <p:nvSpPr>
          <p:cNvPr id="5" name="Объект 4"/>
          <p:cNvSpPr>
            <a:spLocks noGrp="1"/>
          </p:cNvSpPr>
          <p:nvPr>
            <p:ph sz="half" idx="1"/>
          </p:nvPr>
        </p:nvSpPr>
        <p:spPr>
          <a:xfrm>
            <a:off x="1522413" y="1628800"/>
            <a:ext cx="9972599" cy="5112568"/>
          </a:xfrm>
        </p:spPr>
        <p:txBody>
          <a:bodyPr rtlCol="0">
            <a:normAutofit/>
          </a:bodyPr>
          <a:lstStyle/>
          <a:p>
            <a:pPr marL="0" indent="0" rtl="0">
              <a:spcBef>
                <a:spcPts val="1200"/>
              </a:spcBef>
              <a:buNone/>
            </a:pPr>
            <a:r>
              <a:rPr lang="ru-RU" b="1" dirty="0">
                <a:solidFill>
                  <a:srgbClr val="FFC000"/>
                </a:solidFill>
              </a:rPr>
              <a:t>Нейминг</a:t>
            </a:r>
          </a:p>
          <a:p>
            <a:pPr marL="0" indent="0" rtl="0">
              <a:spcBef>
                <a:spcPts val="1200"/>
              </a:spcBef>
              <a:buNone/>
            </a:pPr>
            <a:endParaRPr lang="ru-RU" dirty="0"/>
          </a:p>
          <a:p>
            <a:pPr>
              <a:spcBef>
                <a:spcPts val="1200"/>
              </a:spcBef>
            </a:pPr>
            <a:r>
              <a:rPr lang="ru-RU" dirty="0"/>
              <a:t>и</a:t>
            </a:r>
            <a:r>
              <a:rPr lang="ru-RU" dirty="0" smtClean="0"/>
              <a:t>мя </a:t>
            </a:r>
            <a:r>
              <a:rPr lang="ru-RU" dirty="0"/>
              <a:t>переменной должно максимально чётко соответствовать хранимым в ней </a:t>
            </a:r>
            <a:r>
              <a:rPr lang="ru-RU" dirty="0" smtClean="0"/>
              <a:t>данным</a:t>
            </a:r>
            <a:endParaRPr lang="en-US" dirty="0" smtClean="0"/>
          </a:p>
          <a:p>
            <a:pPr>
              <a:spcBef>
                <a:spcPts val="1200"/>
              </a:spcBef>
            </a:pPr>
            <a:r>
              <a:rPr lang="ru-RU" dirty="0"/>
              <a:t>н</a:t>
            </a:r>
            <a:r>
              <a:rPr lang="ru-RU" dirty="0" smtClean="0"/>
              <a:t>икакого </a:t>
            </a:r>
            <a:r>
              <a:rPr lang="ru-RU" dirty="0"/>
              <a:t>транслита. Только </a:t>
            </a:r>
            <a:r>
              <a:rPr lang="ru-RU" dirty="0" smtClean="0"/>
              <a:t>английский</a:t>
            </a:r>
            <a:endParaRPr lang="en-US" dirty="0" smtClean="0"/>
          </a:p>
          <a:p>
            <a:pPr>
              <a:spcBef>
                <a:spcPts val="1200"/>
              </a:spcBef>
            </a:pPr>
            <a:r>
              <a:rPr lang="ru-RU" dirty="0"/>
              <a:t>п</a:t>
            </a:r>
            <a:r>
              <a:rPr lang="ru-RU" dirty="0" smtClean="0"/>
              <a:t>еременные </a:t>
            </a:r>
            <a:r>
              <a:rPr lang="ru-RU" dirty="0"/>
              <a:t>из </a:t>
            </a:r>
            <a:r>
              <a:rPr lang="ru-RU" dirty="0" smtClean="0"/>
              <a:t>нескольких </a:t>
            </a:r>
            <a:r>
              <a:rPr lang="ru-RU" dirty="0"/>
              <a:t>слов </a:t>
            </a:r>
            <a:r>
              <a:rPr lang="ru-RU" dirty="0" smtClean="0"/>
              <a:t>пишутся слитно</a:t>
            </a:r>
          </a:p>
          <a:p>
            <a:pPr>
              <a:spcBef>
                <a:spcPts val="1200"/>
              </a:spcBef>
            </a:pPr>
            <a:endParaRPr lang="ru-RU" dirty="0"/>
          </a:p>
          <a:p>
            <a:pPr marL="0" indent="0">
              <a:spcBef>
                <a:spcPts val="1200"/>
              </a:spcBef>
              <a:buNone/>
            </a:pPr>
            <a:r>
              <a:rPr lang="en-US" b="1" dirty="0" smtClean="0">
                <a:solidFill>
                  <a:srgbClr val="FFC000"/>
                </a:solidFill>
              </a:rPr>
              <a:t>camelCase</a:t>
            </a:r>
            <a:r>
              <a:rPr lang="ru-RU" dirty="0" smtClean="0"/>
              <a:t> </a:t>
            </a:r>
            <a:r>
              <a:rPr lang="ru-RU" dirty="0"/>
              <a:t>- стиль написания составных слов, при котором несколько слов пишутся слитно без пробелов, при этом каждое слово внутри фразы пишется с прописной </a:t>
            </a:r>
            <a:r>
              <a:rPr lang="ru-RU" dirty="0" smtClean="0"/>
              <a:t>буквы</a:t>
            </a:r>
            <a:endParaRPr lang="ru-RU" dirty="0"/>
          </a:p>
        </p:txBody>
      </p:sp>
    </p:spTree>
    <p:extLst>
      <p:ext uri="{BB962C8B-B14F-4D97-AF65-F5344CB8AC3E}">
        <p14:creationId xmlns:p14="http://schemas.microsoft.com/office/powerpoint/2010/main" val="42138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a:t>
            </a:r>
            <a:r>
              <a:rPr lang="ru-RU" dirty="0" smtClean="0"/>
              <a:t>Линтер</a:t>
            </a:r>
            <a:endParaRPr lang="ru-RU" dirty="0"/>
          </a:p>
        </p:txBody>
      </p:sp>
      <p:sp>
        <p:nvSpPr>
          <p:cNvPr id="5" name="Объект 4"/>
          <p:cNvSpPr>
            <a:spLocks noGrp="1"/>
          </p:cNvSpPr>
          <p:nvPr>
            <p:ph sz="half" idx="1"/>
          </p:nvPr>
        </p:nvSpPr>
        <p:spPr>
          <a:xfrm>
            <a:off x="1522413" y="1628800"/>
            <a:ext cx="9972599" cy="5112568"/>
          </a:xfrm>
        </p:spPr>
        <p:txBody>
          <a:bodyPr rtlCol="0">
            <a:normAutofit/>
          </a:bodyPr>
          <a:lstStyle/>
          <a:p>
            <a:pPr marL="0" indent="0">
              <a:spcBef>
                <a:spcPts val="1200"/>
              </a:spcBef>
              <a:buNone/>
            </a:pPr>
            <a:r>
              <a:rPr lang="ru-RU" dirty="0" smtClean="0"/>
              <a:t>Код </a:t>
            </a:r>
            <a:r>
              <a:rPr lang="ru-RU" dirty="0"/>
              <a:t>программы следует оформлять определенным образом, чтобы он был достаточно понятным и простым в поддержке. Специальные наборы правил — стандарты — описывают различные аспекты написания кода. </a:t>
            </a:r>
            <a:endParaRPr lang="en-US" dirty="0" smtClean="0"/>
          </a:p>
          <a:p>
            <a:pPr marL="0" indent="0">
              <a:spcBef>
                <a:spcPts val="1200"/>
              </a:spcBef>
              <a:buNone/>
            </a:pPr>
            <a:r>
              <a:rPr lang="ru-RU" dirty="0" smtClean="0"/>
              <a:t>Конкретно </a:t>
            </a:r>
            <a:r>
              <a:rPr lang="ru-RU" dirty="0"/>
              <a:t>в JavaScript самым распространенным стандартом является стандарт от AirBnb.</a:t>
            </a:r>
          </a:p>
          <a:p>
            <a:pPr marL="0" indent="0">
              <a:spcBef>
                <a:spcPts val="1200"/>
              </a:spcBef>
              <a:buNone/>
            </a:pPr>
            <a:endParaRPr lang="ru-RU" dirty="0"/>
          </a:p>
          <a:p>
            <a:pPr marL="0" indent="0">
              <a:spcBef>
                <a:spcPts val="1200"/>
              </a:spcBef>
              <a:buNone/>
            </a:pPr>
            <a:r>
              <a:rPr lang="ru-RU" dirty="0"/>
              <a:t>В любом языке программирования существуют утилиты — так называемые </a:t>
            </a:r>
            <a:r>
              <a:rPr lang="ru-RU" sz="2600" b="1" dirty="0">
                <a:solidFill>
                  <a:srgbClr val="FFC000"/>
                </a:solidFill>
              </a:rPr>
              <a:t>линтеры</a:t>
            </a:r>
            <a:r>
              <a:rPr lang="ru-RU" dirty="0"/>
              <a:t>. Они проверяют код на соответствие стандартам. В JavaScript это eslint.</a:t>
            </a:r>
          </a:p>
        </p:txBody>
      </p:sp>
    </p:spTree>
    <p:extLst>
      <p:ext uri="{BB962C8B-B14F-4D97-AF65-F5344CB8AC3E}">
        <p14:creationId xmlns:p14="http://schemas.microsoft.com/office/powerpoint/2010/main" val="322464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en-US" dirty="0" smtClean="0"/>
              <a:t>JS. Types</a:t>
            </a:r>
            <a:endParaRPr lang="ru-RU" dirty="0"/>
          </a:p>
        </p:txBody>
      </p:sp>
      <p:sp>
        <p:nvSpPr>
          <p:cNvPr id="5" name="Объект 4"/>
          <p:cNvSpPr>
            <a:spLocks noGrp="1"/>
          </p:cNvSpPr>
          <p:nvPr>
            <p:ph sz="half" idx="1"/>
          </p:nvPr>
        </p:nvSpPr>
        <p:spPr>
          <a:xfrm>
            <a:off x="1522413" y="1905000"/>
            <a:ext cx="9143999" cy="4548336"/>
          </a:xfrm>
        </p:spPr>
        <p:txBody>
          <a:bodyPr rtlCol="0">
            <a:normAutofit fontScale="92500" lnSpcReduction="10000"/>
          </a:bodyPr>
          <a:lstStyle/>
          <a:p>
            <a:pPr marL="0" indent="0">
              <a:buNone/>
            </a:pPr>
            <a:r>
              <a:rPr lang="ru-RU" dirty="0"/>
              <a:t>Стандарт </a:t>
            </a:r>
            <a:r>
              <a:rPr lang="ru-RU" dirty="0" err="1"/>
              <a:t>ECMAScript</a:t>
            </a:r>
            <a:r>
              <a:rPr lang="ru-RU" dirty="0"/>
              <a:t> определяет 8 типов:</a:t>
            </a:r>
          </a:p>
          <a:p>
            <a:pPr marL="0" indent="0">
              <a:buNone/>
            </a:pPr>
            <a:endParaRPr lang="ru-RU" dirty="0"/>
          </a:p>
          <a:p>
            <a:pPr marL="0" indent="0">
              <a:buNone/>
            </a:pPr>
            <a:r>
              <a:rPr lang="ru-RU" dirty="0"/>
              <a:t>6 типов </a:t>
            </a:r>
            <a:r>
              <a:rPr lang="ru-RU" dirty="0" smtClean="0"/>
              <a:t>данных </a:t>
            </a:r>
            <a:r>
              <a:rPr lang="ru-RU" dirty="0"/>
              <a:t>являющихся примитивами</a:t>
            </a:r>
          </a:p>
          <a:p>
            <a:pPr rtl="0"/>
            <a:r>
              <a:rPr lang="en-US" dirty="0" smtClean="0"/>
              <a:t>Number</a:t>
            </a:r>
            <a:endParaRPr lang="ru-RU" dirty="0" smtClean="0"/>
          </a:p>
          <a:p>
            <a:pPr rtl="0"/>
            <a:r>
              <a:rPr lang="en-US" dirty="0" smtClean="0"/>
              <a:t>String</a:t>
            </a:r>
            <a:endParaRPr lang="ru-RU" dirty="0" smtClean="0"/>
          </a:p>
          <a:p>
            <a:pPr rtl="0"/>
            <a:r>
              <a:rPr lang="en-US" dirty="0" smtClean="0"/>
              <a:t>Boolean</a:t>
            </a:r>
          </a:p>
          <a:p>
            <a:pPr rtl="0"/>
            <a:r>
              <a:rPr lang="en-US" dirty="0" smtClean="0"/>
              <a:t>Undefined</a:t>
            </a:r>
          </a:p>
          <a:p>
            <a:pPr rtl="0"/>
            <a:r>
              <a:rPr lang="en-US" dirty="0" smtClean="0"/>
              <a:t>BigInt</a:t>
            </a:r>
          </a:p>
          <a:p>
            <a:pPr rtl="0"/>
            <a:r>
              <a:rPr lang="en-US" dirty="0" smtClean="0"/>
              <a:t>Symbol</a:t>
            </a:r>
            <a:endParaRPr lang="ru-RU" dirty="0" smtClean="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en-US" dirty="0" smtClean="0"/>
              <a:t>JS. Types</a:t>
            </a:r>
            <a:endParaRPr lang="ru-RU" dirty="0"/>
          </a:p>
        </p:txBody>
      </p:sp>
      <p:sp>
        <p:nvSpPr>
          <p:cNvPr id="5" name="Объект 4"/>
          <p:cNvSpPr>
            <a:spLocks noGrp="1"/>
          </p:cNvSpPr>
          <p:nvPr>
            <p:ph sz="half" idx="1"/>
          </p:nvPr>
        </p:nvSpPr>
        <p:spPr>
          <a:xfrm>
            <a:off x="1522413" y="1905000"/>
            <a:ext cx="9143999" cy="4548336"/>
          </a:xfrm>
        </p:spPr>
        <p:txBody>
          <a:bodyPr rtlCol="0">
            <a:normAutofit/>
          </a:bodyPr>
          <a:lstStyle/>
          <a:p>
            <a:pPr marL="0" indent="0">
              <a:buNone/>
            </a:pPr>
            <a:r>
              <a:rPr lang="ru-RU" b="1" dirty="0">
                <a:solidFill>
                  <a:srgbClr val="FFC000"/>
                </a:solidFill>
              </a:rPr>
              <a:t>Примитивные значения</a:t>
            </a:r>
          </a:p>
          <a:p>
            <a:pPr marL="0" indent="0">
              <a:buNone/>
            </a:pPr>
            <a:r>
              <a:rPr lang="ru-RU" dirty="0"/>
              <a:t>Все типы данных в JavaScript, кроме объектов, являются иммутабельными (значения не могут быть модифицированы, а только перезаписаны новым полным значением). Например, в отличии от C, где строку можно посимвольно корректировать, в JavaScript строки пересоздаются только полностью. Значения таких типов называются «примитивными значениями».</a:t>
            </a:r>
            <a:endParaRPr lang="ru-RU" dirty="0" smtClean="0"/>
          </a:p>
        </p:txBody>
      </p:sp>
    </p:spTree>
    <p:extLst>
      <p:ext uri="{BB962C8B-B14F-4D97-AF65-F5344CB8AC3E}">
        <p14:creationId xmlns:p14="http://schemas.microsoft.com/office/powerpoint/2010/main" val="7124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en-US" dirty="0" smtClean="0"/>
              <a:t>JS. Types</a:t>
            </a:r>
            <a:endParaRPr lang="ru-RU" dirty="0"/>
          </a:p>
        </p:txBody>
      </p:sp>
      <p:sp>
        <p:nvSpPr>
          <p:cNvPr id="5" name="Объект 4"/>
          <p:cNvSpPr>
            <a:spLocks noGrp="1"/>
          </p:cNvSpPr>
          <p:nvPr>
            <p:ph sz="half" idx="1"/>
          </p:nvPr>
        </p:nvSpPr>
        <p:spPr>
          <a:xfrm>
            <a:off x="1522413" y="1905000"/>
            <a:ext cx="2843807" cy="4267200"/>
          </a:xfrm>
        </p:spPr>
        <p:txBody>
          <a:bodyPr rtlCol="0">
            <a:normAutofit lnSpcReduction="10000"/>
          </a:bodyPr>
          <a:lstStyle/>
          <a:p>
            <a:pPr rtl="0"/>
            <a:r>
              <a:rPr lang="en-US" dirty="0" smtClean="0"/>
              <a:t>Number</a:t>
            </a:r>
            <a:endParaRPr lang="ru-RU" dirty="0" smtClean="0"/>
          </a:p>
          <a:p>
            <a:pPr rtl="0"/>
            <a:r>
              <a:rPr lang="en-US" dirty="0" smtClean="0"/>
              <a:t>String</a:t>
            </a:r>
            <a:endParaRPr lang="ru-RU" dirty="0" smtClean="0"/>
          </a:p>
          <a:p>
            <a:pPr rtl="0"/>
            <a:r>
              <a:rPr lang="en-US" dirty="0" smtClean="0"/>
              <a:t>Boolean</a:t>
            </a:r>
          </a:p>
          <a:p>
            <a:pPr rtl="0"/>
            <a:r>
              <a:rPr lang="en-US" dirty="0" smtClean="0"/>
              <a:t>Null</a:t>
            </a:r>
          </a:p>
          <a:p>
            <a:pPr rtl="0"/>
            <a:r>
              <a:rPr lang="en-US" dirty="0" smtClean="0"/>
              <a:t>Undefined</a:t>
            </a:r>
          </a:p>
          <a:p>
            <a:pPr rtl="0"/>
            <a:r>
              <a:rPr lang="en-US" dirty="0" smtClean="0"/>
              <a:t>BigInt</a:t>
            </a:r>
          </a:p>
          <a:p>
            <a:pPr rtl="0"/>
            <a:r>
              <a:rPr lang="en-US" dirty="0" smtClean="0"/>
              <a:t>Symbol</a:t>
            </a:r>
          </a:p>
          <a:p>
            <a:pPr rtl="0"/>
            <a:r>
              <a:rPr lang="en-US" dirty="0" smtClean="0"/>
              <a:t>Object</a:t>
            </a:r>
            <a:endParaRPr lang="ru-RU" dirty="0"/>
          </a:p>
        </p:txBody>
      </p:sp>
      <p:graphicFrame>
        <p:nvGraphicFramePr>
          <p:cNvPr id="4" name="Объект 3"/>
          <p:cNvGraphicFramePr>
            <a:graphicFrameLocks noGrp="1"/>
          </p:cNvGraphicFramePr>
          <p:nvPr>
            <p:ph sz="half" idx="2"/>
            <p:extLst>
              <p:ext uri="{D42A27DB-BD31-4B8C-83A1-F6EECF244321}">
                <p14:modId xmlns:p14="http://schemas.microsoft.com/office/powerpoint/2010/main" val="2288095123"/>
              </p:ext>
            </p:extLst>
          </p:nvPr>
        </p:nvGraphicFramePr>
        <p:xfrm>
          <a:off x="4366220" y="1628800"/>
          <a:ext cx="7200800" cy="5132070"/>
        </p:xfrm>
        <a:graphic>
          <a:graphicData uri="http://schemas.openxmlformats.org/drawingml/2006/table">
            <a:tbl>
              <a:tblPr firstRow="1" bandRow="1">
                <a:tableStyleId>{8EC20E35-A176-4012-BC5E-935CFFF8708E}</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4320480">
                  <a:extLst>
                    <a:ext uri="{9D8B030D-6E8A-4147-A177-3AD203B41FA5}">
                      <a16:colId xmlns:a16="http://schemas.microsoft.com/office/drawing/2014/main" val="20002"/>
                    </a:ext>
                  </a:extLst>
                </a:gridCol>
              </a:tblGrid>
              <a:tr h="514350">
                <a:tc>
                  <a:txBody>
                    <a:bodyPr/>
                    <a:lstStyle/>
                    <a:p>
                      <a:pPr rtl="0"/>
                      <a:r>
                        <a:rPr lang="ru-RU" noProof="0" dirty="0" smtClean="0"/>
                        <a:t>Тип данных</a:t>
                      </a:r>
                      <a:endParaRPr lang="ru-RU" noProof="0" dirty="0"/>
                    </a:p>
                  </a:txBody>
                  <a:tcPr anchor="ctr"/>
                </a:tc>
                <a:tc>
                  <a:txBody>
                    <a:bodyPr/>
                    <a:lstStyle/>
                    <a:p>
                      <a:pPr algn="ctr" rtl="0"/>
                      <a:r>
                        <a:rPr lang="ru-RU" noProof="0" dirty="0" smtClean="0"/>
                        <a:t>Пример</a:t>
                      </a:r>
                      <a:endParaRPr lang="ru-RU" noProof="0" dirty="0"/>
                    </a:p>
                  </a:txBody>
                  <a:tcPr anchor="ctr"/>
                </a:tc>
                <a:tc>
                  <a:txBody>
                    <a:bodyPr/>
                    <a:lstStyle/>
                    <a:p>
                      <a:pPr algn="ctr" rtl="0"/>
                      <a:r>
                        <a:rPr lang="ru-RU" noProof="0" dirty="0" smtClean="0"/>
                        <a:t>Описание</a:t>
                      </a:r>
                      <a:endParaRPr lang="ru-RU" noProof="0" dirty="0"/>
                    </a:p>
                  </a:txBody>
                  <a:tcPr anchor="ctr"/>
                </a:tc>
                <a:extLst>
                  <a:ext uri="{0D108BD9-81ED-4DB2-BD59-A6C34878D82A}">
                    <a16:rowId xmlns:a16="http://schemas.microsoft.com/office/drawing/2014/main" val="10000"/>
                  </a:ext>
                </a:extLst>
              </a:tr>
              <a:tr h="514350">
                <a:tc>
                  <a:txBody>
                    <a:bodyPr/>
                    <a:lstStyle/>
                    <a:p>
                      <a:pPr rtl="0"/>
                      <a:r>
                        <a:rPr lang="en-US" dirty="0" smtClean="0"/>
                        <a:t>Number</a:t>
                      </a:r>
                      <a:endParaRPr lang="ru-RU" noProof="0" dirty="0"/>
                    </a:p>
                  </a:txBody>
                  <a:tcPr anchor="ctr"/>
                </a:tc>
                <a:tc>
                  <a:txBody>
                    <a:bodyPr/>
                    <a:lstStyle/>
                    <a:p>
                      <a:pPr algn="ctr" rtl="0"/>
                      <a:r>
                        <a:rPr lang="ru-RU" noProof="0" dirty="0" smtClean="0"/>
                        <a:t>15</a:t>
                      </a:r>
                      <a:endParaRPr lang="ru-RU" noProof="0" dirty="0"/>
                    </a:p>
                  </a:txBody>
                  <a:tcPr anchor="ctr"/>
                </a:tc>
                <a:tc>
                  <a:txBody>
                    <a:bodyPr/>
                    <a:lstStyle/>
                    <a:p>
                      <a:pPr algn="ctr" rtl="0"/>
                      <a:r>
                        <a:rPr lang="ru-RU" noProof="0" dirty="0" smtClean="0"/>
                        <a:t>Целое число или число с плавающей запятой</a:t>
                      </a:r>
                      <a:endParaRPr lang="ru-RU" noProof="0" dirty="0"/>
                    </a:p>
                  </a:txBody>
                  <a:tcPr anchor="ctr"/>
                </a:tc>
                <a:extLst>
                  <a:ext uri="{0D108BD9-81ED-4DB2-BD59-A6C34878D82A}">
                    <a16:rowId xmlns:a16="http://schemas.microsoft.com/office/drawing/2014/main" val="10001"/>
                  </a:ext>
                </a:extLst>
              </a:tr>
              <a:tr h="514350">
                <a:tc>
                  <a:txBody>
                    <a:bodyPr/>
                    <a:lstStyle/>
                    <a:p>
                      <a:pPr rtl="0"/>
                      <a:r>
                        <a:rPr lang="en-US" dirty="0" smtClean="0"/>
                        <a:t>String</a:t>
                      </a:r>
                      <a:endParaRPr lang="ru-RU" noProof="0" dirty="0"/>
                    </a:p>
                  </a:txBody>
                  <a:tcPr anchor="ctr"/>
                </a:tc>
                <a:tc>
                  <a:txBody>
                    <a:bodyPr/>
                    <a:lstStyle/>
                    <a:p>
                      <a:pPr algn="ctr" rtl="0"/>
                      <a:r>
                        <a:rPr lang="en-US" noProof="0" dirty="0" smtClean="0"/>
                        <a:t>“Hello”</a:t>
                      </a:r>
                      <a:endParaRPr lang="ru-RU" noProof="0" dirty="0"/>
                    </a:p>
                  </a:txBody>
                  <a:tcPr anchor="ctr"/>
                </a:tc>
                <a:tc>
                  <a:txBody>
                    <a:bodyPr/>
                    <a:lstStyle/>
                    <a:p>
                      <a:pPr algn="ctr" rtl="0"/>
                      <a:r>
                        <a:rPr lang="ru-RU" noProof="0" dirty="0" smtClean="0"/>
                        <a:t>Последовательность символов в кавычках</a:t>
                      </a:r>
                      <a:endParaRPr lang="ru-RU" noProof="0" dirty="0"/>
                    </a:p>
                  </a:txBody>
                  <a:tcPr anchor="ctr"/>
                </a:tc>
                <a:extLst>
                  <a:ext uri="{0D108BD9-81ED-4DB2-BD59-A6C34878D82A}">
                    <a16:rowId xmlns:a16="http://schemas.microsoft.com/office/drawing/2014/main" val="10002"/>
                  </a:ext>
                </a:extLst>
              </a:tr>
              <a:tr h="514350">
                <a:tc>
                  <a:txBody>
                    <a:bodyPr/>
                    <a:lstStyle/>
                    <a:p>
                      <a:pPr rtl="0"/>
                      <a:r>
                        <a:rPr lang="en-US" dirty="0" smtClean="0"/>
                        <a:t>Boolean</a:t>
                      </a:r>
                      <a:endParaRPr lang="ru-RU" noProof="0" dirty="0"/>
                    </a:p>
                  </a:txBody>
                  <a:tcPr anchor="ctr"/>
                </a:tc>
                <a:tc>
                  <a:txBody>
                    <a:bodyPr/>
                    <a:lstStyle/>
                    <a:p>
                      <a:pPr algn="ctr" rtl="0"/>
                      <a:r>
                        <a:rPr lang="en-US" noProof="0" dirty="0" smtClean="0"/>
                        <a:t>true</a:t>
                      </a:r>
                      <a:endParaRPr lang="ru-RU" noProof="0" dirty="0"/>
                    </a:p>
                  </a:txBody>
                  <a:tcPr anchor="ctr"/>
                </a:tc>
                <a:tc>
                  <a:txBody>
                    <a:bodyPr/>
                    <a:lstStyle/>
                    <a:p>
                      <a:pPr algn="ctr" rtl="0"/>
                      <a:r>
                        <a:rPr lang="ru-RU" noProof="0" dirty="0" smtClean="0"/>
                        <a:t>Значение true (1) или false (0)</a:t>
                      </a:r>
                    </a:p>
                  </a:txBody>
                  <a:tcPr anchor="ctr"/>
                </a:tc>
                <a:extLst>
                  <a:ext uri="{0D108BD9-81ED-4DB2-BD59-A6C34878D82A}">
                    <a16:rowId xmlns:a16="http://schemas.microsoft.com/office/drawing/2014/main" val="10003"/>
                  </a:ext>
                </a:extLst>
              </a:tr>
              <a:tr h="514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nchor="ctr"/>
                </a:tc>
                <a:tc>
                  <a:txBody>
                    <a:bodyPr/>
                    <a:lstStyle/>
                    <a:p>
                      <a:pPr algn="ctr" rtl="0"/>
                      <a:r>
                        <a:rPr lang="en-US" noProof="0" dirty="0" smtClean="0"/>
                        <a:t>null</a:t>
                      </a:r>
                      <a:endParaRPr lang="ru-RU" noProof="0" dirty="0"/>
                    </a:p>
                  </a:txBody>
                  <a:tcPr anchor="ctr"/>
                </a:tc>
                <a:tc>
                  <a:txBody>
                    <a:bodyPr/>
                    <a:lstStyle/>
                    <a:p>
                      <a:pPr algn="ctr" rtl="0"/>
                      <a:r>
                        <a:rPr lang="ru-RU" noProof="0" dirty="0" smtClean="0"/>
                        <a:t>Отсутствие какого-либо объектного значения</a:t>
                      </a:r>
                    </a:p>
                  </a:txBody>
                  <a:tcPr anchor="ctr"/>
                </a:tc>
                <a:extLst>
                  <a:ext uri="{0D108BD9-81ED-4DB2-BD59-A6C34878D82A}">
                    <a16:rowId xmlns:a16="http://schemas.microsoft.com/office/drawing/2014/main" val="113573068"/>
                  </a:ext>
                </a:extLst>
              </a:tr>
              <a:tr h="514350">
                <a:tc>
                  <a:txBody>
                    <a:bodyPr/>
                    <a:lstStyle/>
                    <a:p>
                      <a:pPr rtl="0"/>
                      <a:r>
                        <a:rPr lang="en-US" dirty="0" smtClean="0"/>
                        <a:t>Undefined</a:t>
                      </a:r>
                      <a:endParaRPr lang="ru-RU" noProof="0" dirty="0"/>
                    </a:p>
                  </a:txBody>
                  <a:tcPr anchor="ctr"/>
                </a:tc>
                <a:tc>
                  <a:txBody>
                    <a:bodyPr/>
                    <a:lstStyle/>
                    <a:p>
                      <a:pPr algn="ctr" rtl="0"/>
                      <a:r>
                        <a:rPr lang="en-US" sz="1800" b="0" i="0" u="none" strike="noStrike" kern="1200" baseline="0" dirty="0" smtClean="0">
                          <a:solidFill>
                            <a:schemeClr val="dk1"/>
                          </a:solidFill>
                          <a:latin typeface="+mn-lt"/>
                          <a:ea typeface="+mn-ea"/>
                          <a:cs typeface="+mn-cs"/>
                        </a:rPr>
                        <a:t>undefined</a:t>
                      </a:r>
                      <a:endParaRPr lang="ru-RU" noProof="0" dirty="0"/>
                    </a:p>
                  </a:txBody>
                  <a:tcPr anchor="ctr"/>
                </a:tc>
                <a:tc>
                  <a:txBody>
                    <a:bodyPr/>
                    <a:lstStyle/>
                    <a:p>
                      <a:pPr algn="ctr" rtl="0"/>
                      <a:r>
                        <a:rPr lang="ru-RU" noProof="0" dirty="0" smtClean="0"/>
                        <a:t>Пустое значение</a:t>
                      </a:r>
                    </a:p>
                  </a:txBody>
                  <a:tcPr anchor="ctr"/>
                </a:tc>
                <a:extLst>
                  <a:ext uri="{0D108BD9-81ED-4DB2-BD59-A6C34878D82A}">
                    <a16:rowId xmlns:a16="http://schemas.microsoft.com/office/drawing/2014/main" val="1431787136"/>
                  </a:ext>
                </a:extLst>
              </a:tr>
              <a:tr h="514350">
                <a:tc>
                  <a:txBody>
                    <a:bodyPr/>
                    <a:lstStyle/>
                    <a:p>
                      <a:pPr rtl="0"/>
                      <a:r>
                        <a:rPr lang="en-US" dirty="0" smtClean="0"/>
                        <a:t>BigInt</a:t>
                      </a:r>
                      <a:endParaRPr lang="ru-RU" noProof="0" dirty="0"/>
                    </a:p>
                  </a:txBody>
                  <a:tcPr anchor="ctr"/>
                </a:tc>
                <a:tc>
                  <a:txBody>
                    <a:bodyPr/>
                    <a:lstStyle/>
                    <a:p>
                      <a:pPr algn="ctr" rtl="0"/>
                      <a:r>
                        <a:rPr lang="en-US" noProof="0" dirty="0" smtClean="0"/>
                        <a:t>123n</a:t>
                      </a:r>
                      <a:endParaRPr lang="ru-RU" noProof="0" dirty="0"/>
                    </a:p>
                  </a:txBody>
                  <a:tcPr anchor="ctr"/>
                </a:tc>
                <a:tc>
                  <a:txBody>
                    <a:bodyPr/>
                    <a:lstStyle/>
                    <a:p>
                      <a:pPr algn="ctr" rtl="0"/>
                      <a:r>
                        <a:rPr lang="ru-RU" noProof="0" dirty="0" smtClean="0"/>
                        <a:t>Большие числа</a:t>
                      </a:r>
                    </a:p>
                  </a:txBody>
                  <a:tcPr anchor="ctr"/>
                </a:tc>
                <a:extLst>
                  <a:ext uri="{0D108BD9-81ED-4DB2-BD59-A6C34878D82A}">
                    <a16:rowId xmlns:a16="http://schemas.microsoft.com/office/drawing/2014/main" val="2724820911"/>
                  </a:ext>
                </a:extLst>
              </a:tr>
              <a:tr h="514350">
                <a:tc>
                  <a:txBody>
                    <a:bodyPr/>
                    <a:lstStyle/>
                    <a:p>
                      <a:pPr rtl="0"/>
                      <a:r>
                        <a:rPr lang="en-US" dirty="0" smtClean="0"/>
                        <a:t>Symbol</a:t>
                      </a:r>
                      <a:endParaRPr lang="ru-RU" noProof="0" dirty="0"/>
                    </a:p>
                  </a:txBody>
                  <a:tcPr anchor="ctr"/>
                </a:tc>
                <a:tc>
                  <a:txBody>
                    <a:bodyPr/>
                    <a:lstStyle/>
                    <a:p>
                      <a:pPr algn="ctr" rtl="0"/>
                      <a:r>
                        <a:rPr lang="en-US" dirty="0" smtClean="0"/>
                        <a:t>Symbol</a:t>
                      </a:r>
                      <a:endParaRPr lang="ru-RU" noProof="0" dirty="0"/>
                    </a:p>
                  </a:txBody>
                  <a:tcPr anchor="ctr"/>
                </a:tc>
                <a:tc>
                  <a:txBody>
                    <a:bodyPr/>
                    <a:lstStyle/>
                    <a:p>
                      <a:pPr algn="ctr" rtl="0"/>
                      <a:r>
                        <a:rPr lang="ru-RU" noProof="0" dirty="0" smtClean="0"/>
                        <a:t>Уникальный идентификатор</a:t>
                      </a:r>
                    </a:p>
                  </a:txBody>
                  <a:tcPr anchor="ctr"/>
                </a:tc>
                <a:extLst>
                  <a:ext uri="{0D108BD9-81ED-4DB2-BD59-A6C34878D82A}">
                    <a16:rowId xmlns:a16="http://schemas.microsoft.com/office/drawing/2014/main" val="1085480104"/>
                  </a:ext>
                </a:extLst>
              </a:tr>
              <a:tr h="514350">
                <a:tc>
                  <a:txBody>
                    <a:bodyPr/>
                    <a:lstStyle/>
                    <a:p>
                      <a:pPr rtl="0"/>
                      <a:r>
                        <a:rPr lang="en-US" dirty="0" smtClean="0"/>
                        <a:t>Object</a:t>
                      </a:r>
                      <a:endParaRPr lang="ru-RU" noProof="0" dirty="0"/>
                    </a:p>
                  </a:txBody>
                  <a:tcPr anchor="ctr"/>
                </a:tc>
                <a:tc>
                  <a:txBody>
                    <a:bodyPr/>
                    <a:lstStyle/>
                    <a:p>
                      <a:pPr algn="ctr" rtl="0"/>
                      <a:r>
                        <a:rPr lang="en-US" noProof="0" dirty="0" smtClean="0"/>
                        <a:t>{}</a:t>
                      </a:r>
                      <a:endParaRPr lang="ru-RU" noProof="0" dirty="0"/>
                    </a:p>
                  </a:txBody>
                  <a:tcPr anchor="ctr"/>
                </a:tc>
                <a:tc>
                  <a:txBody>
                    <a:bodyPr/>
                    <a:lstStyle/>
                    <a:p>
                      <a:pPr algn="ctr" rtl="0"/>
                      <a:r>
                        <a:rPr lang="ru-RU" noProof="0" dirty="0" smtClean="0"/>
                        <a:t>Пользовательский или встроенный объект</a:t>
                      </a:r>
                    </a:p>
                  </a:txBody>
                  <a:tcPr anchor="ctr"/>
                </a:tc>
                <a:extLst>
                  <a:ext uri="{0D108BD9-81ED-4DB2-BD59-A6C34878D82A}">
                    <a16:rowId xmlns:a16="http://schemas.microsoft.com/office/drawing/2014/main" val="219089839"/>
                  </a:ext>
                </a:extLst>
              </a:tr>
            </a:tbl>
          </a:graphicData>
        </a:graphic>
      </p:graphicFrame>
    </p:spTree>
    <p:extLst>
      <p:ext uri="{BB962C8B-B14F-4D97-AF65-F5344CB8AC3E}">
        <p14:creationId xmlns:p14="http://schemas.microsoft.com/office/powerpoint/2010/main" val="278571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en-US" dirty="0" smtClean="0"/>
              <a:t>JS. Types</a:t>
            </a:r>
            <a:endParaRPr lang="ru-RU" dirty="0"/>
          </a:p>
        </p:txBody>
      </p:sp>
      <p:sp>
        <p:nvSpPr>
          <p:cNvPr id="5" name="Объект 4"/>
          <p:cNvSpPr>
            <a:spLocks noGrp="1"/>
          </p:cNvSpPr>
          <p:nvPr>
            <p:ph sz="half" idx="1"/>
          </p:nvPr>
        </p:nvSpPr>
        <p:spPr>
          <a:xfrm>
            <a:off x="1522413" y="1905000"/>
            <a:ext cx="9143999" cy="4620344"/>
          </a:xfrm>
        </p:spPr>
        <p:txBody>
          <a:bodyPr rtlCol="0">
            <a:normAutofit/>
          </a:bodyPr>
          <a:lstStyle/>
          <a:p>
            <a:pPr marL="0" indent="0">
              <a:buNone/>
            </a:pPr>
            <a:r>
              <a:rPr lang="ru-RU" dirty="0"/>
              <a:t>Для представления значения в JavaScript можно использовать литералы. Они являются фиксированными значениями, не переменными, которые Вы литерально\буквально предоставляете в Вашем скрипте</a:t>
            </a:r>
            <a:r>
              <a:rPr lang="ru-RU" dirty="0" smtClean="0"/>
              <a:t>.</a:t>
            </a:r>
          </a:p>
          <a:p>
            <a:pPr marL="0" indent="0">
              <a:buNone/>
            </a:pPr>
            <a:endParaRPr lang="ru-RU" dirty="0"/>
          </a:p>
          <a:p>
            <a:pPr marL="0" indent="0">
              <a:buNone/>
            </a:pPr>
            <a:r>
              <a:rPr lang="ru-RU" dirty="0"/>
              <a:t>Литерал массива это заключённый в квадратные скобки ([]) список из нуль или более выражений, каждое из которых представляет элемент массива. Если Вы создаёте массив с использованием литерала массива, этот массив инициализируется специфицированными значениями в качестве элементов, и его размер равен количеству специфицированных аргументов</a:t>
            </a:r>
            <a:r>
              <a:rPr lang="ru-RU" dirty="0" smtClean="0"/>
              <a:t>.</a:t>
            </a:r>
            <a:endParaRPr lang="ru-RU" dirty="0"/>
          </a:p>
        </p:txBody>
      </p:sp>
    </p:spTree>
    <p:extLst>
      <p:ext uri="{BB962C8B-B14F-4D97-AF65-F5344CB8AC3E}">
        <p14:creationId xmlns:p14="http://schemas.microsoft.com/office/powerpoint/2010/main" val="275273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en-US" dirty="0" smtClean="0"/>
              <a:t>JS. Types</a:t>
            </a:r>
            <a:endParaRPr lang="ru-RU" dirty="0"/>
          </a:p>
        </p:txBody>
      </p:sp>
      <p:sp>
        <p:nvSpPr>
          <p:cNvPr id="5" name="Объект 4"/>
          <p:cNvSpPr>
            <a:spLocks noGrp="1"/>
          </p:cNvSpPr>
          <p:nvPr>
            <p:ph sz="half" idx="1"/>
          </p:nvPr>
        </p:nvSpPr>
        <p:spPr>
          <a:xfrm>
            <a:off x="1522413" y="1905000"/>
            <a:ext cx="9143999" cy="4620344"/>
          </a:xfrm>
        </p:spPr>
        <p:txBody>
          <a:bodyPr rtlCol="0">
            <a:normAutofit/>
          </a:bodyPr>
          <a:lstStyle/>
          <a:p>
            <a:pPr marL="0" indent="0">
              <a:buNone/>
            </a:pPr>
            <a:r>
              <a:rPr lang="ru-RU" dirty="0"/>
              <a:t>Тип </a:t>
            </a:r>
            <a:r>
              <a:rPr lang="ru-RU" dirty="0" err="1"/>
              <a:t>Boolean</a:t>
            </a:r>
            <a:r>
              <a:rPr lang="ru-RU" dirty="0"/>
              <a:t> имеет два литеральных значения: true и false</a:t>
            </a:r>
            <a:r>
              <a:rPr lang="ru-RU" dirty="0" smtClean="0"/>
              <a:t>.</a:t>
            </a:r>
          </a:p>
          <a:p>
            <a:pPr marL="0" indent="0">
              <a:buNone/>
            </a:pPr>
            <a:endParaRPr lang="ru-RU" dirty="0"/>
          </a:p>
          <a:p>
            <a:pPr marL="0" indent="0">
              <a:buNone/>
            </a:pPr>
            <a:r>
              <a:rPr lang="ru-RU" dirty="0"/>
              <a:t>Литерал объекта это заключённый в фигурные скобки ({}) список из 0 или более пар свойств объекта и ассоциированных с ними значений</a:t>
            </a:r>
            <a:r>
              <a:rPr lang="ru-RU" dirty="0" smtClean="0"/>
              <a:t>.</a:t>
            </a:r>
          </a:p>
          <a:p>
            <a:pPr marL="0" indent="0">
              <a:buNone/>
            </a:pPr>
            <a:endParaRPr lang="ru-RU" dirty="0"/>
          </a:p>
          <a:p>
            <a:pPr marL="0" indent="0">
              <a:buNone/>
            </a:pPr>
            <a:r>
              <a:rPr lang="ru-RU" dirty="0"/>
              <a:t>Строковой литерал это 0 или более символов, заключённых в двойные (") или одинарные (') кавычки. Строка обязана быть ограничена кавычками одного вида; то есть, оба знака – двойные, или оба знака – одинарные кавычки.</a:t>
            </a:r>
          </a:p>
        </p:txBody>
      </p:sp>
    </p:spTree>
    <p:extLst>
      <p:ext uri="{BB962C8B-B14F-4D97-AF65-F5344CB8AC3E}">
        <p14:creationId xmlns:p14="http://schemas.microsoft.com/office/powerpoint/2010/main" val="152059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a:stretch>
            <a:fillRect/>
          </a:stretch>
        </p:blipFill>
        <p:spPr>
          <a:xfrm>
            <a:off x="3142084" y="836712"/>
            <a:ext cx="5337316" cy="5337316"/>
          </a:xfrm>
          <a:prstGeom prst="rect">
            <a:avLst/>
          </a:prstGeom>
        </p:spPr>
      </p:pic>
    </p:spTree>
    <p:extLst>
      <p:ext uri="{BB962C8B-B14F-4D97-AF65-F5344CB8AC3E}">
        <p14:creationId xmlns:p14="http://schemas.microsoft.com/office/powerpoint/2010/main" val="70677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Variables</a:t>
            </a:r>
            <a:endParaRPr lang="ru-RU" dirty="0"/>
          </a:p>
        </p:txBody>
      </p:sp>
      <p:sp>
        <p:nvSpPr>
          <p:cNvPr id="5" name="Объект 4"/>
          <p:cNvSpPr>
            <a:spLocks noGrp="1"/>
          </p:cNvSpPr>
          <p:nvPr>
            <p:ph sz="half" idx="1"/>
          </p:nvPr>
        </p:nvSpPr>
        <p:spPr>
          <a:xfrm>
            <a:off x="1522413" y="1772816"/>
            <a:ext cx="9972599" cy="4896544"/>
          </a:xfrm>
        </p:spPr>
        <p:txBody>
          <a:bodyPr rtlCol="0">
            <a:normAutofit fontScale="77500" lnSpcReduction="20000"/>
          </a:bodyPr>
          <a:lstStyle/>
          <a:p>
            <a:pPr rtl="0">
              <a:spcBef>
                <a:spcPts val="1200"/>
              </a:spcBef>
            </a:pPr>
            <a:r>
              <a:rPr lang="en-US" sz="3500" b="1" dirty="0" smtClean="0">
                <a:solidFill>
                  <a:srgbClr val="FFC000"/>
                </a:solidFill>
              </a:rPr>
              <a:t>let</a:t>
            </a:r>
            <a:endParaRPr lang="ru-RU" sz="3500" b="1" dirty="0" smtClean="0">
              <a:solidFill>
                <a:srgbClr val="FFC000"/>
              </a:solidFill>
            </a:endParaRPr>
          </a:p>
          <a:p>
            <a:pPr rtl="0">
              <a:spcBef>
                <a:spcPts val="1200"/>
              </a:spcBef>
            </a:pPr>
            <a:r>
              <a:rPr lang="en-US" sz="3500" b="1" dirty="0" smtClean="0">
                <a:solidFill>
                  <a:srgbClr val="FFC000"/>
                </a:solidFill>
              </a:rPr>
              <a:t>const</a:t>
            </a:r>
            <a:endParaRPr lang="ru-RU" sz="3500" b="1" dirty="0" smtClean="0">
              <a:solidFill>
                <a:srgbClr val="FFC000"/>
              </a:solidFill>
            </a:endParaRPr>
          </a:p>
          <a:p>
            <a:pPr rtl="0">
              <a:spcBef>
                <a:spcPts val="1200"/>
              </a:spcBef>
            </a:pPr>
            <a:r>
              <a:rPr lang="en-US" sz="3500" b="1" dirty="0">
                <a:solidFill>
                  <a:srgbClr val="FFC000"/>
                </a:solidFill>
              </a:rPr>
              <a:t>v</a:t>
            </a:r>
            <a:r>
              <a:rPr lang="en-US" sz="3500" b="1" dirty="0" smtClean="0">
                <a:solidFill>
                  <a:srgbClr val="FFC000"/>
                </a:solidFill>
              </a:rPr>
              <a:t>ar</a:t>
            </a:r>
            <a:endParaRPr lang="ru-RU" sz="3500" b="1" dirty="0" smtClean="0">
              <a:solidFill>
                <a:srgbClr val="FFC000"/>
              </a:solidFill>
            </a:endParaRPr>
          </a:p>
          <a:p>
            <a:pPr marL="0" indent="0">
              <a:buNone/>
            </a:pPr>
            <a:endParaRPr lang="en-US" sz="200" dirty="0" smtClean="0"/>
          </a:p>
          <a:p>
            <a:pPr marL="0" indent="0">
              <a:buNone/>
            </a:pPr>
            <a:r>
              <a:rPr lang="ru-RU" sz="2600" u="sng" dirty="0" smtClean="0"/>
              <a:t>Общие </a:t>
            </a:r>
            <a:r>
              <a:rPr lang="ru-RU" sz="2600" u="sng" dirty="0"/>
              <a:t>правила построения для имен переменных (уникальных идентификаторов):</a:t>
            </a:r>
          </a:p>
          <a:p>
            <a:pPr marL="0" indent="0">
              <a:buNone/>
            </a:pPr>
            <a:endParaRPr lang="ru-RU" sz="300" dirty="0"/>
          </a:p>
          <a:p>
            <a:r>
              <a:rPr lang="ru-RU" dirty="0" smtClean="0"/>
              <a:t>имена </a:t>
            </a:r>
            <a:r>
              <a:rPr lang="ru-RU" dirty="0"/>
              <a:t>переменных могут содержать буквы, цифры, символы подчеркивания и знаки доллара</a:t>
            </a:r>
          </a:p>
          <a:p>
            <a:r>
              <a:rPr lang="ru-RU" dirty="0"/>
              <a:t>и</a:t>
            </a:r>
            <a:r>
              <a:rPr lang="ru-RU" dirty="0" smtClean="0"/>
              <a:t>мена </a:t>
            </a:r>
            <a:r>
              <a:rPr lang="ru-RU" dirty="0"/>
              <a:t>переменных должны начинаться с буквы</a:t>
            </a:r>
          </a:p>
          <a:p>
            <a:r>
              <a:rPr lang="ru-RU" dirty="0"/>
              <a:t>и</a:t>
            </a:r>
            <a:r>
              <a:rPr lang="ru-RU" dirty="0" smtClean="0"/>
              <a:t>мена </a:t>
            </a:r>
            <a:r>
              <a:rPr lang="ru-RU" dirty="0"/>
              <a:t>переменных, также могут начинаться с $ и </a:t>
            </a:r>
            <a:r>
              <a:rPr lang="ru-RU" dirty="0" smtClean="0"/>
              <a:t>_</a:t>
            </a:r>
            <a:endParaRPr lang="ru-RU" dirty="0"/>
          </a:p>
          <a:p>
            <a:r>
              <a:rPr lang="ru-RU" dirty="0"/>
              <a:t>и</a:t>
            </a:r>
            <a:r>
              <a:rPr lang="ru-RU" dirty="0" smtClean="0"/>
              <a:t>мена </a:t>
            </a:r>
            <a:r>
              <a:rPr lang="ru-RU" dirty="0"/>
              <a:t>переменных чувствительны к регистру (y и Y - разные переменные)</a:t>
            </a:r>
          </a:p>
          <a:p>
            <a:r>
              <a:rPr lang="ru-RU" dirty="0"/>
              <a:t>з</a:t>
            </a:r>
            <a:r>
              <a:rPr lang="ru-RU" dirty="0" smtClean="0"/>
              <a:t>арезервированные </a:t>
            </a:r>
            <a:r>
              <a:rPr lang="ru-RU" dirty="0"/>
              <a:t>слова (например, ключевые слова JavaScript) нельзя использовать в качестве переменных имен</a:t>
            </a:r>
          </a:p>
        </p:txBody>
      </p:sp>
    </p:spTree>
    <p:extLst>
      <p:ext uri="{BB962C8B-B14F-4D97-AF65-F5344CB8AC3E}">
        <p14:creationId xmlns:p14="http://schemas.microsoft.com/office/powerpoint/2010/main" val="389369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a:t>
            </a:r>
            <a:r>
              <a:rPr lang="en-US" dirty="0" smtClean="0"/>
              <a:t>Input </a:t>
            </a:r>
            <a:r>
              <a:rPr lang="en-US" dirty="0"/>
              <a:t>and </a:t>
            </a:r>
            <a:r>
              <a:rPr lang="en-US" dirty="0" smtClean="0"/>
              <a:t>Output. Console</a:t>
            </a:r>
            <a:endParaRPr lang="ru-RU" dirty="0"/>
          </a:p>
        </p:txBody>
      </p:sp>
      <p:sp>
        <p:nvSpPr>
          <p:cNvPr id="5" name="Объект 4"/>
          <p:cNvSpPr>
            <a:spLocks noGrp="1"/>
          </p:cNvSpPr>
          <p:nvPr>
            <p:ph sz="half" idx="1"/>
          </p:nvPr>
        </p:nvSpPr>
        <p:spPr>
          <a:xfrm>
            <a:off x="1522413" y="1905000"/>
            <a:ext cx="9972599" cy="4267200"/>
          </a:xfrm>
        </p:spPr>
        <p:txBody>
          <a:bodyPr rtlCol="0">
            <a:normAutofit/>
          </a:bodyPr>
          <a:lstStyle/>
          <a:p>
            <a:pPr marL="0" indent="0">
              <a:buNone/>
            </a:pPr>
            <a:r>
              <a:rPr lang="en-US" sz="2200" b="1" dirty="0">
                <a:solidFill>
                  <a:srgbClr val="FFC000"/>
                </a:solidFill>
              </a:rPr>
              <a:t>console</a:t>
            </a:r>
            <a:r>
              <a:rPr lang="ru-RU" dirty="0" smtClean="0"/>
              <a:t> </a:t>
            </a:r>
            <a:r>
              <a:rPr lang="ru-RU" dirty="0"/>
              <a:t>- </a:t>
            </a:r>
            <a:r>
              <a:rPr lang="ru-RU" dirty="0" smtClean="0"/>
              <a:t>объект </a:t>
            </a:r>
            <a:r>
              <a:rPr lang="en-US" dirty="0"/>
              <a:t>c</a:t>
            </a:r>
            <a:r>
              <a:rPr lang="ru-RU" dirty="0" err="1" smtClean="0"/>
              <a:t>onsole</a:t>
            </a:r>
            <a:r>
              <a:rPr lang="ru-RU" dirty="0" smtClean="0"/>
              <a:t> </a:t>
            </a:r>
            <a:r>
              <a:rPr lang="ru-RU" dirty="0"/>
              <a:t>служит для доступа к средствам отладки браузера. Чаще всего </a:t>
            </a:r>
            <a:r>
              <a:rPr lang="ru-RU" dirty="0" smtClean="0"/>
              <a:t>Консоль </a:t>
            </a:r>
            <a:r>
              <a:rPr lang="ru-RU" dirty="0"/>
              <a:t>используется для вывода строк текста и других типов данных. </a:t>
            </a:r>
            <a:endParaRPr lang="en-US" dirty="0" smtClean="0"/>
          </a:p>
          <a:p>
            <a:pPr marL="0" indent="0">
              <a:buNone/>
            </a:pPr>
            <a:endParaRPr lang="en-US" sz="2200" b="1" dirty="0">
              <a:solidFill>
                <a:srgbClr val="FFC000"/>
              </a:solidFill>
            </a:endParaRPr>
          </a:p>
          <a:p>
            <a:pPr marL="0" indent="0">
              <a:buNone/>
            </a:pPr>
            <a:r>
              <a:rPr lang="ru-RU" sz="2200" b="1" dirty="0" smtClean="0">
                <a:solidFill>
                  <a:srgbClr val="FFC000"/>
                </a:solidFill>
              </a:rPr>
              <a:t>console.log</a:t>
            </a:r>
            <a:r>
              <a:rPr lang="ru-RU" sz="2200" b="1" dirty="0">
                <a:solidFill>
                  <a:srgbClr val="FFC000"/>
                </a:solidFill>
              </a:rPr>
              <a:t>()</a:t>
            </a:r>
            <a:r>
              <a:rPr lang="ru-RU" dirty="0"/>
              <a:t> — это метод, предназначенный для печати в консоль браузера. При написании скриптов иногда нужно увидеть промежуточный результат прямо в консоли браузера — это просто, удобно и не требует никакой дополнительной логики для отображения</a:t>
            </a:r>
            <a:r>
              <a:rPr lang="ru-RU" dirty="0" smtClean="0"/>
              <a:t>.</a:t>
            </a:r>
          </a:p>
        </p:txBody>
      </p:sp>
    </p:spTree>
    <p:extLst>
      <p:ext uri="{BB962C8B-B14F-4D97-AF65-F5344CB8AC3E}">
        <p14:creationId xmlns:p14="http://schemas.microsoft.com/office/powerpoint/2010/main" val="126577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Input and Output. </a:t>
            </a:r>
            <a:r>
              <a:rPr lang="en-US" dirty="0" smtClean="0"/>
              <a:t>Alert</a:t>
            </a:r>
            <a:endParaRPr lang="ru-RU" dirty="0"/>
          </a:p>
        </p:txBody>
      </p:sp>
      <p:sp>
        <p:nvSpPr>
          <p:cNvPr id="5" name="Объект 4"/>
          <p:cNvSpPr>
            <a:spLocks noGrp="1"/>
          </p:cNvSpPr>
          <p:nvPr>
            <p:ph sz="half" idx="1"/>
          </p:nvPr>
        </p:nvSpPr>
        <p:spPr>
          <a:xfrm>
            <a:off x="1522413" y="1772816"/>
            <a:ext cx="9972599" cy="4824536"/>
          </a:xfrm>
        </p:spPr>
        <p:txBody>
          <a:bodyPr rtlCol="0">
            <a:normAutofit lnSpcReduction="10000"/>
          </a:bodyPr>
          <a:lstStyle/>
          <a:p>
            <a:pPr marL="0" indent="0">
              <a:buNone/>
            </a:pPr>
            <a:r>
              <a:rPr lang="en-US" sz="2200" b="1" dirty="0">
                <a:solidFill>
                  <a:srgbClr val="FFC000"/>
                </a:solidFill>
              </a:rPr>
              <a:t>alert</a:t>
            </a:r>
            <a:r>
              <a:rPr lang="ru-RU" dirty="0" smtClean="0"/>
              <a:t> </a:t>
            </a:r>
            <a:r>
              <a:rPr lang="ru-RU" dirty="0"/>
              <a:t>- </a:t>
            </a:r>
            <a:r>
              <a:rPr lang="ru-RU" dirty="0" smtClean="0"/>
              <a:t>функция </a:t>
            </a:r>
            <a:r>
              <a:rPr lang="ru-RU" sz="2200" b="1" dirty="0" err="1">
                <a:solidFill>
                  <a:srgbClr val="FFC000"/>
                </a:solidFill>
              </a:rPr>
              <a:t>alert</a:t>
            </a:r>
            <a:r>
              <a:rPr lang="ru-RU" sz="2200" b="1" dirty="0">
                <a:solidFill>
                  <a:srgbClr val="FFC000"/>
                </a:solidFill>
              </a:rPr>
              <a:t>() </a:t>
            </a:r>
            <a:r>
              <a:rPr lang="ru-RU" dirty="0"/>
              <a:t>предназначена для вывода в браузере предупреждающего модального диалогового окна с некоторым сообщением и кнопкой </a:t>
            </a:r>
            <a:r>
              <a:rPr lang="ru-RU" sz="2200" b="1" dirty="0">
                <a:solidFill>
                  <a:schemeClr val="accent5">
                    <a:lumMod val="60000"/>
                    <a:lumOff val="40000"/>
                  </a:schemeClr>
                </a:solidFill>
              </a:rPr>
              <a:t>«ОК»</a:t>
            </a:r>
            <a:r>
              <a:rPr lang="ru-RU" dirty="0"/>
              <a:t>. При его появлении дальнейшее выполнение кода страницы прекращается до тех пор, пока пользователь не закроет это окно. Кроме этого, оно также блокирует возможность взаимодействия пользователя с остальной частью страницы. Применение этого окна в основном используется для вывода некоторых данных при изучении языка JavaScript, в реальных проектах команда </a:t>
            </a:r>
            <a:r>
              <a:rPr lang="ru-RU" sz="2200" b="1" dirty="0" err="1">
                <a:solidFill>
                  <a:srgbClr val="FFC000"/>
                </a:solidFill>
              </a:rPr>
              <a:t>alert</a:t>
            </a:r>
            <a:r>
              <a:rPr lang="ru-RU" sz="2200" b="1" dirty="0">
                <a:solidFill>
                  <a:srgbClr val="FFC000"/>
                </a:solidFill>
              </a:rPr>
              <a:t>() </a:t>
            </a:r>
            <a:r>
              <a:rPr lang="ru-RU" dirty="0"/>
              <a:t>не используется</a:t>
            </a:r>
            <a:r>
              <a:rPr lang="ru-RU" dirty="0" smtClean="0"/>
              <a:t>.</a:t>
            </a:r>
          </a:p>
          <a:p>
            <a:pPr marL="0" indent="0">
              <a:buNone/>
            </a:pPr>
            <a:r>
              <a:rPr lang="ru-RU" dirty="0"/>
              <a:t>Метод </a:t>
            </a:r>
            <a:r>
              <a:rPr lang="ru-RU" sz="2200" b="1" dirty="0" err="1">
                <a:solidFill>
                  <a:srgbClr val="FFC000"/>
                </a:solidFill>
              </a:rPr>
              <a:t>alert</a:t>
            </a:r>
            <a:r>
              <a:rPr lang="ru-RU" sz="2200" b="1" dirty="0">
                <a:solidFill>
                  <a:srgbClr val="FFC000"/>
                </a:solidFill>
              </a:rPr>
              <a:t>() </a:t>
            </a:r>
            <a:r>
              <a:rPr lang="ru-RU" dirty="0"/>
              <a:t>имеет один аргумент </a:t>
            </a:r>
            <a:r>
              <a:rPr lang="ru-RU" b="1" dirty="0">
                <a:solidFill>
                  <a:srgbClr val="00B0F0"/>
                </a:solidFill>
              </a:rPr>
              <a:t>(message)</a:t>
            </a:r>
            <a:r>
              <a:rPr lang="ru-RU" dirty="0"/>
              <a:t> - текст сообщения, которое необходимо вывести в модальном диалоговом окне. В качестве результата </a:t>
            </a:r>
            <a:r>
              <a:rPr lang="ru-RU" sz="2200" b="1" dirty="0" err="1">
                <a:solidFill>
                  <a:srgbClr val="FFC000"/>
                </a:solidFill>
              </a:rPr>
              <a:t>alert</a:t>
            </a:r>
            <a:r>
              <a:rPr lang="ru-RU" sz="2200" b="1" dirty="0">
                <a:solidFill>
                  <a:srgbClr val="FFC000"/>
                </a:solidFill>
              </a:rPr>
              <a:t>() </a:t>
            </a:r>
            <a:r>
              <a:rPr lang="ru-RU" dirty="0"/>
              <a:t>ничего не возвращает</a:t>
            </a:r>
            <a:r>
              <a:rPr lang="ru-RU" dirty="0" smtClean="0"/>
              <a:t>.</a:t>
            </a:r>
          </a:p>
          <a:p>
            <a:pPr marL="0" indent="0">
              <a:buNone/>
            </a:pPr>
            <a:r>
              <a:rPr lang="ru-RU" sz="2200" b="1" dirty="0" err="1">
                <a:solidFill>
                  <a:srgbClr val="FFC000"/>
                </a:solidFill>
              </a:rPr>
              <a:t>alert</a:t>
            </a:r>
            <a:r>
              <a:rPr lang="ru-RU" sz="2200" b="1" dirty="0">
                <a:solidFill>
                  <a:srgbClr val="FFC000"/>
                </a:solidFill>
              </a:rPr>
              <a:t>() </a:t>
            </a:r>
            <a:r>
              <a:rPr lang="ru-RU" dirty="0"/>
              <a:t>позволяет вывести любое сообщение, но необходимо помнить, что аргумент будет приведён к строке.</a:t>
            </a:r>
            <a:endParaRPr lang="ru-RU" dirty="0" smtClean="0"/>
          </a:p>
        </p:txBody>
      </p:sp>
    </p:spTree>
    <p:extLst>
      <p:ext uri="{BB962C8B-B14F-4D97-AF65-F5344CB8AC3E}">
        <p14:creationId xmlns:p14="http://schemas.microsoft.com/office/powerpoint/2010/main" val="154799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Input and Output. </a:t>
            </a:r>
            <a:r>
              <a:rPr lang="en-US" dirty="0" smtClean="0"/>
              <a:t>Prompt</a:t>
            </a:r>
            <a:endParaRPr lang="ru-RU" dirty="0"/>
          </a:p>
        </p:txBody>
      </p:sp>
      <p:sp>
        <p:nvSpPr>
          <p:cNvPr id="5" name="Объект 4"/>
          <p:cNvSpPr>
            <a:spLocks noGrp="1"/>
          </p:cNvSpPr>
          <p:nvPr>
            <p:ph sz="half" idx="1"/>
          </p:nvPr>
        </p:nvSpPr>
        <p:spPr>
          <a:xfrm>
            <a:off x="1522413" y="1628800"/>
            <a:ext cx="9972599" cy="5112568"/>
          </a:xfrm>
        </p:spPr>
        <p:txBody>
          <a:bodyPr rtlCol="0">
            <a:normAutofit fontScale="92500" lnSpcReduction="10000"/>
          </a:bodyPr>
          <a:lstStyle/>
          <a:p>
            <a:pPr marL="0" indent="0">
              <a:buNone/>
            </a:pPr>
            <a:r>
              <a:rPr lang="en-US" b="1" dirty="0">
                <a:solidFill>
                  <a:srgbClr val="FFC000"/>
                </a:solidFill>
              </a:rPr>
              <a:t>prompt</a:t>
            </a:r>
            <a:r>
              <a:rPr lang="ru-RU" dirty="0" smtClean="0"/>
              <a:t> </a:t>
            </a:r>
            <a:r>
              <a:rPr lang="ru-RU" dirty="0"/>
              <a:t>- </a:t>
            </a:r>
            <a:r>
              <a:rPr lang="ru-RU" dirty="0" smtClean="0"/>
              <a:t>метод </a:t>
            </a:r>
            <a:r>
              <a:rPr lang="ru-RU" b="1" dirty="0">
                <a:solidFill>
                  <a:srgbClr val="FFC000"/>
                </a:solidFill>
              </a:rPr>
              <a:t>prompt() </a:t>
            </a:r>
            <a:r>
              <a:rPr lang="ru-RU" dirty="0"/>
              <a:t>предназначен для вывода диалогового окна с сообщением, текстовым полем для ввода данных и кнопками </a:t>
            </a:r>
            <a:r>
              <a:rPr lang="ru-RU" b="1" dirty="0">
                <a:solidFill>
                  <a:schemeClr val="accent5">
                    <a:lumMod val="60000"/>
                    <a:lumOff val="40000"/>
                  </a:schemeClr>
                </a:solidFill>
              </a:rPr>
              <a:t>«ОК»</a:t>
            </a:r>
            <a:r>
              <a:rPr lang="ru-RU" dirty="0"/>
              <a:t> и </a:t>
            </a:r>
            <a:r>
              <a:rPr lang="ru-RU" b="1" dirty="0">
                <a:solidFill>
                  <a:schemeClr val="accent5">
                    <a:lumMod val="60000"/>
                    <a:lumOff val="40000"/>
                  </a:schemeClr>
                </a:solidFill>
              </a:rPr>
              <a:t>«Отмена»</a:t>
            </a:r>
            <a:r>
              <a:rPr lang="ru-RU" dirty="0"/>
              <a:t>. Это окно предназначено для запроса данных, которые пользователю нужно ввести в текстовое поле</a:t>
            </a:r>
            <a:r>
              <a:rPr lang="ru-RU" dirty="0" smtClean="0"/>
              <a:t>.</a:t>
            </a:r>
            <a:endParaRPr lang="en-US" dirty="0" smtClean="0"/>
          </a:p>
          <a:p>
            <a:pPr marL="0" indent="0">
              <a:buNone/>
            </a:pPr>
            <a:r>
              <a:rPr lang="ru-RU" u="sng" dirty="0"/>
              <a:t>Синтаксис:</a:t>
            </a:r>
          </a:p>
          <a:p>
            <a:pPr marL="0" indent="0">
              <a:buNone/>
            </a:pPr>
            <a:r>
              <a:rPr lang="ru-RU" sz="2600" b="1" dirty="0">
                <a:solidFill>
                  <a:srgbClr val="00B0F0"/>
                </a:solidFill>
              </a:rPr>
              <a:t>message</a:t>
            </a:r>
            <a:r>
              <a:rPr lang="ru-RU" dirty="0" smtClean="0"/>
              <a:t> </a:t>
            </a:r>
            <a:r>
              <a:rPr lang="ru-RU" dirty="0"/>
              <a:t>- текст сообщения (является не обязательным), предназначено для информирования пользователя о том, какие данные у него запрашиваются</a:t>
            </a:r>
          </a:p>
          <a:p>
            <a:pPr marL="0" indent="0">
              <a:buNone/>
            </a:pPr>
            <a:r>
              <a:rPr lang="ru-RU" sz="2600" b="1" dirty="0">
                <a:solidFill>
                  <a:srgbClr val="00B0F0"/>
                </a:solidFill>
              </a:rPr>
              <a:t>default</a:t>
            </a:r>
            <a:r>
              <a:rPr lang="ru-RU" dirty="0" smtClean="0"/>
              <a:t> </a:t>
            </a:r>
            <a:r>
              <a:rPr lang="ru-RU" dirty="0"/>
              <a:t>- начальное значение для поля ввода, которое будет по умолчанию в нём отображаться (является не обязательным)</a:t>
            </a:r>
          </a:p>
          <a:p>
            <a:pPr marL="0" indent="0">
              <a:buNone/>
            </a:pPr>
            <a:r>
              <a:rPr lang="ru-RU" b="1" dirty="0">
                <a:solidFill>
                  <a:schemeClr val="accent3">
                    <a:lumMod val="75000"/>
                  </a:schemeClr>
                </a:solidFill>
              </a:rPr>
              <a:t>const result</a:t>
            </a:r>
            <a:r>
              <a:rPr lang="ru-RU" b="1" dirty="0">
                <a:solidFill>
                  <a:schemeClr val="accent5">
                    <a:lumMod val="75000"/>
                  </a:schemeClr>
                </a:solidFill>
              </a:rPr>
              <a:t> </a:t>
            </a:r>
            <a:r>
              <a:rPr lang="ru-RU" dirty="0"/>
              <a:t>= </a:t>
            </a:r>
            <a:r>
              <a:rPr lang="ru-RU" b="1" dirty="0">
                <a:solidFill>
                  <a:srgbClr val="FFC000"/>
                </a:solidFill>
              </a:rPr>
              <a:t>prompt</a:t>
            </a:r>
            <a:r>
              <a:rPr lang="ru-RU" sz="2600" b="1" dirty="0">
                <a:solidFill>
                  <a:srgbClr val="00B0F0"/>
                </a:solidFill>
              </a:rPr>
              <a:t>(</a:t>
            </a:r>
            <a:r>
              <a:rPr lang="ru-RU" sz="2600" b="1" dirty="0" err="1">
                <a:solidFill>
                  <a:srgbClr val="00B0F0"/>
                </a:solidFill>
              </a:rPr>
              <a:t>message</a:t>
            </a:r>
            <a:r>
              <a:rPr lang="ru-RU" sz="2600" b="1" dirty="0">
                <a:solidFill>
                  <a:srgbClr val="00B0F0"/>
                </a:solidFill>
              </a:rPr>
              <a:t>, default)</a:t>
            </a:r>
            <a:r>
              <a:rPr lang="ru-RU" dirty="0"/>
              <a:t>;</a:t>
            </a:r>
          </a:p>
          <a:p>
            <a:pPr marL="0" indent="0">
              <a:buNone/>
            </a:pPr>
            <a:r>
              <a:rPr lang="ru-RU" dirty="0"/>
              <a:t>В переменную </a:t>
            </a:r>
            <a:r>
              <a:rPr lang="ru-RU" b="1" dirty="0">
                <a:solidFill>
                  <a:schemeClr val="accent3">
                    <a:lumMod val="75000"/>
                  </a:schemeClr>
                </a:solidFill>
              </a:rPr>
              <a:t>result</a:t>
            </a:r>
            <a:r>
              <a:rPr lang="ru-RU" dirty="0"/>
              <a:t> возвращается значение введённое пользователем или </a:t>
            </a:r>
            <a:r>
              <a:rPr lang="ru-RU" b="1" dirty="0">
                <a:solidFill>
                  <a:schemeClr val="accent3">
                    <a:lumMod val="75000"/>
                  </a:schemeClr>
                </a:solidFill>
              </a:rPr>
              <a:t>null</a:t>
            </a:r>
            <a:r>
              <a:rPr lang="ru-RU" dirty="0" smtClean="0"/>
              <a:t>.</a:t>
            </a:r>
          </a:p>
          <a:p>
            <a:pPr marL="0" indent="0">
              <a:buNone/>
            </a:pPr>
            <a:r>
              <a:rPr lang="ru-RU" dirty="0" smtClean="0"/>
              <a:t> </a:t>
            </a:r>
            <a:r>
              <a:rPr lang="ru-RU" dirty="0"/>
              <a:t>Если пользователь не ввёл данные (поле ввода пустое) и нажал на </a:t>
            </a:r>
            <a:r>
              <a:rPr lang="ru-RU" b="1" dirty="0">
                <a:solidFill>
                  <a:schemeClr val="accent5">
                    <a:lumMod val="60000"/>
                    <a:lumOff val="40000"/>
                  </a:schemeClr>
                </a:solidFill>
              </a:rPr>
              <a:t>«ОК»</a:t>
            </a:r>
            <a:r>
              <a:rPr lang="ru-RU" dirty="0"/>
              <a:t>, то в </a:t>
            </a:r>
            <a:r>
              <a:rPr lang="ru-RU" b="1" dirty="0">
                <a:solidFill>
                  <a:schemeClr val="accent3">
                    <a:lumMod val="75000"/>
                  </a:schemeClr>
                </a:solidFill>
              </a:rPr>
              <a:t>result</a:t>
            </a:r>
            <a:r>
              <a:rPr lang="ru-RU" dirty="0"/>
              <a:t> будет находиться пустая строка</a:t>
            </a:r>
            <a:r>
              <a:rPr lang="ru-RU" dirty="0" smtClean="0"/>
              <a:t>.</a:t>
            </a:r>
            <a:endParaRPr lang="en-US" dirty="0" smtClean="0"/>
          </a:p>
        </p:txBody>
      </p:sp>
    </p:spTree>
    <p:extLst>
      <p:ext uri="{BB962C8B-B14F-4D97-AF65-F5344CB8AC3E}">
        <p14:creationId xmlns:p14="http://schemas.microsoft.com/office/powerpoint/2010/main" val="260841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a:t>
            </a:r>
            <a:r>
              <a:rPr lang="en-US" dirty="0"/>
              <a:t>. Input and Output</a:t>
            </a:r>
            <a:r>
              <a:rPr lang="ru-RU" dirty="0" smtClean="0"/>
              <a:t>. </a:t>
            </a:r>
            <a:r>
              <a:rPr lang="en-US" dirty="0" smtClean="0"/>
              <a:t>Confirm</a:t>
            </a:r>
            <a:endParaRPr lang="ru-RU" dirty="0"/>
          </a:p>
        </p:txBody>
      </p:sp>
      <p:sp>
        <p:nvSpPr>
          <p:cNvPr id="5" name="Объект 4"/>
          <p:cNvSpPr>
            <a:spLocks noGrp="1"/>
          </p:cNvSpPr>
          <p:nvPr>
            <p:ph sz="half" idx="1"/>
          </p:nvPr>
        </p:nvSpPr>
        <p:spPr>
          <a:xfrm>
            <a:off x="1522413" y="1772816"/>
            <a:ext cx="9972599" cy="4752528"/>
          </a:xfrm>
        </p:spPr>
        <p:txBody>
          <a:bodyPr rtlCol="0">
            <a:normAutofit fontScale="92500" lnSpcReduction="20000"/>
          </a:bodyPr>
          <a:lstStyle/>
          <a:p>
            <a:pPr marL="0" indent="0">
              <a:buNone/>
            </a:pPr>
            <a:r>
              <a:rPr lang="en-US" b="1" dirty="0">
                <a:solidFill>
                  <a:srgbClr val="FFC000"/>
                </a:solidFill>
              </a:rPr>
              <a:t>confirm</a:t>
            </a:r>
            <a:r>
              <a:rPr lang="en-US" dirty="0" smtClean="0"/>
              <a:t> - </a:t>
            </a:r>
            <a:r>
              <a:rPr lang="ru-RU" dirty="0" smtClean="0"/>
              <a:t>метод </a:t>
            </a:r>
            <a:r>
              <a:rPr lang="ru-RU" b="1" dirty="0">
                <a:solidFill>
                  <a:srgbClr val="FFC000"/>
                </a:solidFill>
              </a:rPr>
              <a:t>confirm()</a:t>
            </a:r>
            <a:r>
              <a:rPr lang="ru-RU" dirty="0"/>
              <a:t> </a:t>
            </a:r>
            <a:r>
              <a:rPr lang="ru-RU" dirty="0" smtClean="0"/>
              <a:t>применяется для </a:t>
            </a:r>
            <a:r>
              <a:rPr lang="ru-RU" dirty="0"/>
              <a:t>вывода модального диалогового окна с сообщением и кнопками </a:t>
            </a:r>
            <a:r>
              <a:rPr lang="ru-RU" b="1" dirty="0">
                <a:solidFill>
                  <a:schemeClr val="accent5">
                    <a:lumMod val="60000"/>
                    <a:lumOff val="40000"/>
                  </a:schemeClr>
                </a:solidFill>
              </a:rPr>
              <a:t>«ОК»</a:t>
            </a:r>
            <a:r>
              <a:rPr lang="ru-RU" dirty="0"/>
              <a:t> и </a:t>
            </a:r>
            <a:r>
              <a:rPr lang="ru-RU" b="1" dirty="0">
                <a:solidFill>
                  <a:schemeClr val="accent5">
                    <a:lumMod val="60000"/>
                    <a:lumOff val="40000"/>
                  </a:schemeClr>
                </a:solidFill>
              </a:rPr>
              <a:t>«Отмена»</a:t>
            </a:r>
            <a:r>
              <a:rPr lang="ru-RU" dirty="0"/>
              <a:t>. Оно обычно используется для запроса у пользователя разрешения на выполнение того или иного действия</a:t>
            </a:r>
            <a:r>
              <a:rPr lang="ru-RU" dirty="0" smtClean="0"/>
              <a:t>.</a:t>
            </a:r>
          </a:p>
          <a:p>
            <a:pPr marL="0" indent="0">
              <a:buNone/>
            </a:pPr>
            <a:endParaRPr lang="ru-RU" dirty="0"/>
          </a:p>
          <a:p>
            <a:pPr marL="0" indent="0">
              <a:buNone/>
            </a:pPr>
            <a:r>
              <a:rPr lang="ru-RU" u="sng" dirty="0" smtClean="0"/>
              <a:t>Синтаксис </a:t>
            </a:r>
            <a:r>
              <a:rPr lang="ru-RU" u="sng" dirty="0"/>
              <a:t>метода confirm</a:t>
            </a:r>
            <a:r>
              <a:rPr lang="ru-RU" u="sng" dirty="0" smtClean="0"/>
              <a:t>():</a:t>
            </a:r>
            <a:endParaRPr lang="ru-RU" dirty="0"/>
          </a:p>
          <a:p>
            <a:pPr marL="0" indent="0">
              <a:buNone/>
            </a:pPr>
            <a:r>
              <a:rPr lang="ru-RU" b="1" dirty="0">
                <a:solidFill>
                  <a:schemeClr val="accent3">
                    <a:lumMod val="75000"/>
                  </a:schemeClr>
                </a:solidFill>
              </a:rPr>
              <a:t>const result</a:t>
            </a:r>
            <a:r>
              <a:rPr lang="ru-RU" dirty="0"/>
              <a:t> = </a:t>
            </a:r>
            <a:r>
              <a:rPr lang="ru-RU" b="1" dirty="0">
                <a:solidFill>
                  <a:srgbClr val="FFC000"/>
                </a:solidFill>
              </a:rPr>
              <a:t>confirm</a:t>
            </a:r>
            <a:r>
              <a:rPr lang="ru-RU" sz="2600" b="1" dirty="0">
                <a:solidFill>
                  <a:srgbClr val="00B0F0"/>
                </a:solidFill>
              </a:rPr>
              <a:t>(question)</a:t>
            </a:r>
          </a:p>
          <a:p>
            <a:pPr marL="0" indent="0">
              <a:buNone/>
            </a:pPr>
            <a:r>
              <a:rPr lang="ru-RU" sz="2600" b="1" dirty="0">
                <a:solidFill>
                  <a:srgbClr val="00B0F0"/>
                </a:solidFill>
              </a:rPr>
              <a:t>question</a:t>
            </a:r>
            <a:r>
              <a:rPr lang="ru-RU" dirty="0"/>
              <a:t> - текст сообщения (вопроса)</a:t>
            </a:r>
          </a:p>
          <a:p>
            <a:pPr marL="0" indent="0">
              <a:buNone/>
            </a:pPr>
            <a:endParaRPr lang="ru-RU" dirty="0" smtClean="0"/>
          </a:p>
          <a:p>
            <a:pPr marL="0" indent="0">
              <a:buNone/>
            </a:pPr>
            <a:r>
              <a:rPr lang="ru-RU" dirty="0" smtClean="0"/>
              <a:t>В переменную </a:t>
            </a:r>
            <a:r>
              <a:rPr lang="ru-RU" b="1" dirty="0">
                <a:solidFill>
                  <a:schemeClr val="accent3">
                    <a:lumMod val="75000"/>
                  </a:schemeClr>
                </a:solidFill>
              </a:rPr>
              <a:t>result</a:t>
            </a:r>
            <a:r>
              <a:rPr lang="ru-RU" dirty="0" smtClean="0"/>
              <a:t> возвращается:</a:t>
            </a:r>
          </a:p>
          <a:p>
            <a:r>
              <a:rPr lang="ru-RU" b="1" dirty="0">
                <a:solidFill>
                  <a:srgbClr val="FFC000"/>
                </a:solidFill>
              </a:rPr>
              <a:t>true</a:t>
            </a:r>
            <a:r>
              <a:rPr lang="ru-RU" dirty="0" smtClean="0"/>
              <a:t> </a:t>
            </a:r>
            <a:r>
              <a:rPr lang="ru-RU" dirty="0"/>
              <a:t>- если пользователь нажал на кнопку </a:t>
            </a:r>
            <a:r>
              <a:rPr lang="ru-RU" b="1" dirty="0">
                <a:solidFill>
                  <a:schemeClr val="accent5">
                    <a:lumMod val="60000"/>
                    <a:lumOff val="40000"/>
                  </a:schemeClr>
                </a:solidFill>
              </a:rPr>
              <a:t>«ОК</a:t>
            </a:r>
            <a:r>
              <a:rPr lang="ru-RU" b="1" dirty="0" smtClean="0">
                <a:solidFill>
                  <a:schemeClr val="accent5">
                    <a:lumMod val="60000"/>
                    <a:lumOff val="40000"/>
                  </a:schemeClr>
                </a:solidFill>
              </a:rPr>
              <a:t>»</a:t>
            </a:r>
            <a:endParaRPr lang="ru-RU" dirty="0"/>
          </a:p>
          <a:p>
            <a:r>
              <a:rPr lang="ru-RU" b="1" dirty="0">
                <a:solidFill>
                  <a:srgbClr val="FFC000"/>
                </a:solidFill>
              </a:rPr>
              <a:t>false</a:t>
            </a:r>
            <a:r>
              <a:rPr lang="ru-RU" dirty="0"/>
              <a:t> - в остальных </a:t>
            </a:r>
            <a:r>
              <a:rPr lang="ru-RU" dirty="0" smtClean="0"/>
              <a:t>случаях</a:t>
            </a:r>
            <a:endParaRPr lang="en-US" dirty="0" smtClean="0"/>
          </a:p>
        </p:txBody>
      </p:sp>
    </p:spTree>
    <p:extLst>
      <p:ext uri="{BB962C8B-B14F-4D97-AF65-F5344CB8AC3E}">
        <p14:creationId xmlns:p14="http://schemas.microsoft.com/office/powerpoint/2010/main" val="359969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smtClean="0"/>
              <a:t>JS. typeof</a:t>
            </a:r>
            <a:endParaRPr lang="ru-RU" dirty="0"/>
          </a:p>
        </p:txBody>
      </p:sp>
      <p:sp>
        <p:nvSpPr>
          <p:cNvPr id="5" name="Объект 4"/>
          <p:cNvSpPr>
            <a:spLocks noGrp="1"/>
          </p:cNvSpPr>
          <p:nvPr>
            <p:ph sz="half" idx="1"/>
          </p:nvPr>
        </p:nvSpPr>
        <p:spPr>
          <a:xfrm>
            <a:off x="1522413" y="1905000"/>
            <a:ext cx="9972599" cy="4620344"/>
          </a:xfrm>
        </p:spPr>
        <p:txBody>
          <a:bodyPr rtlCol="0">
            <a:normAutofit fontScale="92500" lnSpcReduction="20000"/>
          </a:bodyPr>
          <a:lstStyle/>
          <a:p>
            <a:pPr marL="0" indent="0">
              <a:buNone/>
            </a:pPr>
            <a:r>
              <a:rPr lang="ru-RU" sz="2600" b="1" dirty="0">
                <a:solidFill>
                  <a:srgbClr val="FFC000"/>
                </a:solidFill>
              </a:rPr>
              <a:t>Оператор typeof</a:t>
            </a:r>
          </a:p>
          <a:p>
            <a:pPr marL="0" indent="0">
              <a:buNone/>
            </a:pPr>
            <a:r>
              <a:rPr lang="ru-RU" dirty="0"/>
              <a:t>Оператор typeof возвращает тип аргумента.</a:t>
            </a:r>
          </a:p>
          <a:p>
            <a:pPr marL="0" indent="0">
              <a:buNone/>
            </a:pPr>
            <a:endParaRPr lang="ru-RU" dirty="0"/>
          </a:p>
          <a:p>
            <a:pPr marL="0" indent="0">
              <a:buNone/>
            </a:pPr>
            <a:r>
              <a:rPr lang="ru-RU" dirty="0"/>
              <a:t>У него есть два синтаксиса: со скобками и без:</a:t>
            </a:r>
          </a:p>
          <a:p>
            <a:pPr marL="0" indent="0">
              <a:buNone/>
            </a:pPr>
            <a:endParaRPr lang="ru-RU" dirty="0"/>
          </a:p>
          <a:p>
            <a:pPr marL="0" indent="0">
              <a:buNone/>
            </a:pPr>
            <a:r>
              <a:rPr lang="ru-RU" u="sng" dirty="0"/>
              <a:t>Синтаксис оператора:</a:t>
            </a:r>
            <a:r>
              <a:rPr lang="ru-RU" dirty="0"/>
              <a:t> </a:t>
            </a:r>
            <a:r>
              <a:rPr lang="ru-RU" b="1" dirty="0">
                <a:solidFill>
                  <a:srgbClr val="FFC000"/>
                </a:solidFill>
              </a:rPr>
              <a:t>typeof</a:t>
            </a:r>
            <a:r>
              <a:rPr lang="ru-RU" dirty="0"/>
              <a:t> </a:t>
            </a:r>
            <a:r>
              <a:rPr lang="ru-RU" sz="2600" b="1" dirty="0">
                <a:solidFill>
                  <a:srgbClr val="00B0F0"/>
                </a:solidFill>
              </a:rPr>
              <a:t>x</a:t>
            </a:r>
          </a:p>
          <a:p>
            <a:pPr marL="0" indent="0">
              <a:buNone/>
            </a:pPr>
            <a:r>
              <a:rPr lang="ru-RU" u="sng" dirty="0"/>
              <a:t>Синтаксис </a:t>
            </a:r>
            <a:r>
              <a:rPr lang="ru-RU" u="sng" dirty="0" smtClean="0"/>
              <a:t>функции:</a:t>
            </a:r>
            <a:r>
              <a:rPr lang="ru-RU" dirty="0" smtClean="0"/>
              <a:t> </a:t>
            </a:r>
            <a:r>
              <a:rPr lang="ru-RU" b="1" dirty="0">
                <a:solidFill>
                  <a:srgbClr val="FFC000"/>
                </a:solidFill>
              </a:rPr>
              <a:t>typeof</a:t>
            </a:r>
            <a:r>
              <a:rPr lang="ru-RU" sz="2600" b="1" dirty="0">
                <a:solidFill>
                  <a:srgbClr val="00B0F0"/>
                </a:solidFill>
              </a:rPr>
              <a:t>(x)</a:t>
            </a:r>
          </a:p>
          <a:p>
            <a:pPr marL="0" indent="0">
              <a:buNone/>
            </a:pPr>
            <a:r>
              <a:rPr lang="ru-RU" dirty="0"/>
              <a:t>Работают они одинаково, но первый синтаксис короче.</a:t>
            </a:r>
          </a:p>
          <a:p>
            <a:pPr marL="0" indent="0">
              <a:buNone/>
            </a:pPr>
            <a:endParaRPr lang="ru-RU" dirty="0"/>
          </a:p>
          <a:p>
            <a:pPr marL="0" indent="0">
              <a:buNone/>
            </a:pPr>
            <a:r>
              <a:rPr lang="ru-RU" dirty="0"/>
              <a:t>Результатом typeof является строка, содержащая тип</a:t>
            </a:r>
            <a:endParaRPr lang="en-US" dirty="0" smtClean="0"/>
          </a:p>
        </p:txBody>
      </p:sp>
    </p:spTree>
    <p:extLst>
      <p:ext uri="{BB962C8B-B14F-4D97-AF65-F5344CB8AC3E}">
        <p14:creationId xmlns:p14="http://schemas.microsoft.com/office/powerpoint/2010/main" val="355844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a:t>
            </a:r>
            <a:r>
              <a:rPr lang="ru-RU" dirty="0" smtClean="0"/>
              <a:t>Понятия и определения</a:t>
            </a:r>
            <a:endParaRPr lang="ru-RU" dirty="0"/>
          </a:p>
        </p:txBody>
      </p:sp>
      <p:sp>
        <p:nvSpPr>
          <p:cNvPr id="14" name="Объект 13"/>
          <p:cNvSpPr>
            <a:spLocks noGrp="1"/>
          </p:cNvSpPr>
          <p:nvPr>
            <p:ph idx="1"/>
          </p:nvPr>
        </p:nvSpPr>
        <p:spPr>
          <a:xfrm>
            <a:off x="1522414" y="1628800"/>
            <a:ext cx="9972598" cy="5040560"/>
          </a:xfrm>
        </p:spPr>
        <p:txBody>
          <a:bodyPr rtlCol="0">
            <a:normAutofit fontScale="70000" lnSpcReduction="20000"/>
          </a:bodyPr>
          <a:lstStyle/>
          <a:p>
            <a:r>
              <a:rPr lang="ru-RU" sz="2600" b="1" dirty="0">
                <a:solidFill>
                  <a:srgbClr val="FFC000"/>
                </a:solidFill>
              </a:rPr>
              <a:t>Рендеринг</a:t>
            </a:r>
            <a:r>
              <a:rPr lang="ru-RU" dirty="0"/>
              <a:t> - </a:t>
            </a:r>
            <a:r>
              <a:rPr lang="ru-RU" dirty="0" smtClean="0"/>
              <a:t>визуализация</a:t>
            </a:r>
          </a:p>
          <a:p>
            <a:r>
              <a:rPr lang="ru-RU" sz="2600" b="1" dirty="0">
                <a:solidFill>
                  <a:srgbClr val="FFC000"/>
                </a:solidFill>
              </a:rPr>
              <a:t>Интерпретатор</a:t>
            </a:r>
            <a:r>
              <a:rPr lang="ru-RU" dirty="0"/>
              <a:t> — программа, выполняющая код на JavaScript.</a:t>
            </a:r>
          </a:p>
          <a:p>
            <a:r>
              <a:rPr lang="ru-RU" sz="2600" b="1" dirty="0">
                <a:solidFill>
                  <a:srgbClr val="FFC000"/>
                </a:solidFill>
              </a:rPr>
              <a:t>Инструкция (</a:t>
            </a:r>
            <a:r>
              <a:rPr lang="ru-RU" sz="2600" b="1" dirty="0" err="1">
                <a:solidFill>
                  <a:srgbClr val="FFC000"/>
                </a:solidFill>
              </a:rPr>
              <a:t>statement</a:t>
            </a:r>
            <a:r>
              <a:rPr lang="ru-RU" sz="2600" b="1" dirty="0">
                <a:solidFill>
                  <a:srgbClr val="FFC000"/>
                </a:solidFill>
              </a:rPr>
              <a:t>)</a:t>
            </a:r>
            <a:r>
              <a:rPr lang="ru-RU" dirty="0"/>
              <a:t> — команда для компьютера, написанная на языке программирования. Код на JavaScript — это набор инструкций, разделенных (чаще всего) символом </a:t>
            </a:r>
            <a:r>
              <a:rPr lang="ru-RU" dirty="0" smtClean="0"/>
              <a:t>;</a:t>
            </a:r>
          </a:p>
          <a:p>
            <a:r>
              <a:rPr lang="ru-RU" sz="2600" b="1" dirty="0">
                <a:solidFill>
                  <a:srgbClr val="FFC000"/>
                </a:solidFill>
              </a:rPr>
              <a:t>Комментарий</a:t>
            </a:r>
            <a:r>
              <a:rPr lang="ru-RU" dirty="0"/>
              <a:t> — текст в коде программы, который не влияет на функциональность и добавляется программистами для себя и своих коллег</a:t>
            </a:r>
            <a:r>
              <a:rPr lang="ru-RU" dirty="0" smtClean="0"/>
              <a:t>.</a:t>
            </a:r>
          </a:p>
          <a:p>
            <a:r>
              <a:rPr lang="ru-RU" sz="2600" b="1" dirty="0">
                <a:solidFill>
                  <a:srgbClr val="FFC000"/>
                </a:solidFill>
              </a:rPr>
              <a:t>Синтаксическая ошибка</a:t>
            </a:r>
            <a:r>
              <a:rPr lang="ru-RU" dirty="0"/>
              <a:t> — нарушение грамматических правил языка программирования.</a:t>
            </a:r>
          </a:p>
          <a:p>
            <a:r>
              <a:rPr lang="ru-RU" sz="2600" b="1" dirty="0" err="1">
                <a:solidFill>
                  <a:srgbClr val="FFC000"/>
                </a:solidFill>
              </a:rPr>
              <a:t>SyntaxError</a:t>
            </a:r>
            <a:r>
              <a:rPr lang="ru-RU" sz="2600" b="1" dirty="0">
                <a:solidFill>
                  <a:srgbClr val="FFC000"/>
                </a:solidFill>
              </a:rPr>
              <a:t> (ошибка </a:t>
            </a:r>
            <a:r>
              <a:rPr lang="ru-RU" sz="2600" b="1" dirty="0" err="1">
                <a:solidFill>
                  <a:srgbClr val="FFC000"/>
                </a:solidFill>
              </a:rPr>
              <a:t>парсинга</a:t>
            </a:r>
            <a:r>
              <a:rPr lang="ru-RU" sz="2600" b="1" dirty="0">
                <a:solidFill>
                  <a:srgbClr val="FFC000"/>
                </a:solidFill>
              </a:rPr>
              <a:t>)</a:t>
            </a:r>
            <a:r>
              <a:rPr lang="ru-RU" dirty="0"/>
              <a:t> — тип ошибок в JavaScript, возникающих при наличии синтаксических ошибок в коде</a:t>
            </a:r>
            <a:r>
              <a:rPr lang="ru-RU" dirty="0" smtClean="0"/>
              <a:t>.</a:t>
            </a:r>
          </a:p>
          <a:p>
            <a:r>
              <a:rPr lang="ru-RU" sz="2600" b="1" dirty="0">
                <a:solidFill>
                  <a:srgbClr val="FFC000"/>
                </a:solidFill>
              </a:rPr>
              <a:t>Инструкция</a:t>
            </a:r>
            <a:r>
              <a:rPr lang="ru-RU" dirty="0"/>
              <a:t> — наименьшая автономная часть языка программирования; команда или набор команд. Программа обычно представляет собой последовательность инструкций</a:t>
            </a:r>
            <a:r>
              <a:rPr lang="ru-RU" dirty="0" smtClean="0"/>
              <a:t>.</a:t>
            </a:r>
          </a:p>
          <a:p>
            <a:r>
              <a:rPr lang="ru-RU" sz="2600" b="1" dirty="0">
                <a:solidFill>
                  <a:srgbClr val="FFC000"/>
                </a:solidFill>
              </a:rPr>
              <a:t>Арифметическая операция </a:t>
            </a:r>
            <a:r>
              <a:rPr lang="ru-RU" dirty="0"/>
              <a:t>— сложение, вычитание, умножение и деление.</a:t>
            </a:r>
          </a:p>
          <a:p>
            <a:r>
              <a:rPr lang="ru-RU" sz="2600" b="1" dirty="0">
                <a:solidFill>
                  <a:srgbClr val="FFC000"/>
                </a:solidFill>
              </a:rPr>
              <a:t>Унарная операция </a:t>
            </a:r>
            <a:r>
              <a:rPr lang="ru-RU" dirty="0"/>
              <a:t>— операция с одним операндом. Например, -3 — унарная операция для получения числа, противоположного числу три.</a:t>
            </a:r>
          </a:p>
          <a:p>
            <a:r>
              <a:rPr lang="ru-RU" sz="2600" b="1" dirty="0">
                <a:solidFill>
                  <a:srgbClr val="FFC000"/>
                </a:solidFill>
              </a:rPr>
              <a:t>Бинарная операция </a:t>
            </a:r>
            <a:r>
              <a:rPr lang="ru-RU" dirty="0"/>
              <a:t>— операция с двумя операндами. Например, 3 + 9.</a:t>
            </a:r>
            <a:endParaRPr lang="ru-RU" dirty="0" smtClean="0"/>
          </a:p>
        </p:txBody>
      </p:sp>
    </p:spTree>
    <p:extLst>
      <p:ext uri="{BB962C8B-B14F-4D97-AF65-F5344CB8AC3E}">
        <p14:creationId xmlns:p14="http://schemas.microsoft.com/office/powerpoint/2010/main" val="58249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r>
              <a:rPr lang="en-US" dirty="0" smtClean="0"/>
              <a:t>JS. </a:t>
            </a:r>
            <a:r>
              <a:rPr lang="ru-RU" dirty="0"/>
              <a:t>Понятия и определения</a:t>
            </a:r>
          </a:p>
        </p:txBody>
      </p:sp>
      <p:sp>
        <p:nvSpPr>
          <p:cNvPr id="14" name="Объект 13"/>
          <p:cNvSpPr>
            <a:spLocks noGrp="1"/>
          </p:cNvSpPr>
          <p:nvPr>
            <p:ph idx="1"/>
          </p:nvPr>
        </p:nvSpPr>
        <p:spPr>
          <a:xfrm>
            <a:off x="1522414" y="1628800"/>
            <a:ext cx="10044606" cy="5040560"/>
          </a:xfrm>
        </p:spPr>
        <p:txBody>
          <a:bodyPr rtlCol="0">
            <a:normAutofit/>
          </a:bodyPr>
          <a:lstStyle/>
          <a:p>
            <a:r>
              <a:rPr lang="ru-RU" sz="1800" b="1" dirty="0">
                <a:solidFill>
                  <a:srgbClr val="FFC000"/>
                </a:solidFill>
              </a:rPr>
              <a:t>Композиция</a:t>
            </a:r>
            <a:r>
              <a:rPr lang="ru-RU" sz="1800" dirty="0"/>
              <a:t> — метод объединения нескольких простых операций в одну сложную</a:t>
            </a:r>
            <a:r>
              <a:rPr lang="ru-RU" sz="1800" dirty="0" smtClean="0"/>
              <a:t>.</a:t>
            </a:r>
          </a:p>
          <a:p>
            <a:r>
              <a:rPr lang="ru-RU" sz="1800" b="1" dirty="0">
                <a:solidFill>
                  <a:srgbClr val="FFC000"/>
                </a:solidFill>
              </a:rPr>
              <a:t>Выражение</a:t>
            </a:r>
            <a:r>
              <a:rPr lang="ru-RU" sz="1800" dirty="0"/>
              <a:t> — последовательность действий над данными, приводящая к каком-то результату, который можно использовать</a:t>
            </a:r>
            <a:r>
              <a:rPr lang="ru-RU" sz="1800" dirty="0" smtClean="0"/>
              <a:t>.</a:t>
            </a:r>
          </a:p>
          <a:p>
            <a:r>
              <a:rPr lang="ru-RU" sz="1800" b="1" dirty="0">
                <a:solidFill>
                  <a:srgbClr val="FFC000"/>
                </a:solidFill>
              </a:rPr>
              <a:t>Экранирующая последовательность </a:t>
            </a:r>
            <a:r>
              <a:rPr lang="ru-RU" sz="1800" dirty="0"/>
              <a:t>— специальная комбинация символов в тексте. Например, \n — это перевод строки</a:t>
            </a:r>
            <a:r>
              <a:rPr lang="ru-RU" sz="1800" dirty="0" smtClean="0"/>
              <a:t>.</a:t>
            </a:r>
          </a:p>
          <a:p>
            <a:r>
              <a:rPr lang="ru-RU" sz="1800" b="1" dirty="0">
                <a:solidFill>
                  <a:srgbClr val="FFC000"/>
                </a:solidFill>
              </a:rPr>
              <a:t>Конкатенация</a:t>
            </a:r>
            <a:r>
              <a:rPr lang="ru-RU" sz="1800" dirty="0"/>
              <a:t> — операция соединения двух строк. Например, console.log("</a:t>
            </a:r>
            <a:r>
              <a:rPr lang="ru-RU" sz="1800" dirty="0" err="1"/>
              <a:t>King's</a:t>
            </a:r>
            <a:r>
              <a:rPr lang="ru-RU" sz="1800" dirty="0"/>
              <a:t> " + ' </a:t>
            </a:r>
            <a:r>
              <a:rPr lang="ru-RU" sz="1800" dirty="0" err="1"/>
              <a:t>Landing</a:t>
            </a:r>
            <a:r>
              <a:rPr lang="ru-RU" sz="1800" dirty="0"/>
              <a:t>');</a:t>
            </a:r>
          </a:p>
          <a:p>
            <a:r>
              <a:rPr lang="ru-RU" sz="1800" b="1" dirty="0">
                <a:solidFill>
                  <a:srgbClr val="FFC000"/>
                </a:solidFill>
              </a:rPr>
              <a:t>Переменная</a:t>
            </a:r>
            <a:r>
              <a:rPr lang="ru-RU" sz="1800" dirty="0"/>
              <a:t> — способ сохранить информацию и дать ей имя для последующего использования в коде</a:t>
            </a:r>
            <a:r>
              <a:rPr lang="ru-RU" sz="1800" dirty="0" smtClean="0"/>
              <a:t>.</a:t>
            </a:r>
          </a:p>
          <a:p>
            <a:r>
              <a:rPr lang="ru-RU" sz="1800" b="1" dirty="0">
                <a:solidFill>
                  <a:srgbClr val="FFC000"/>
                </a:solidFill>
              </a:rPr>
              <a:t>Стандарт кодирования </a:t>
            </a:r>
            <a:r>
              <a:rPr lang="ru-RU" sz="1800" dirty="0"/>
              <a:t>— Набор синтаксических и стилистических правил написания кода</a:t>
            </a:r>
            <a:r>
              <a:rPr lang="ru-RU" sz="1800" dirty="0" smtClean="0"/>
              <a:t>.</a:t>
            </a:r>
          </a:p>
          <a:p>
            <a:r>
              <a:rPr lang="ru-RU" sz="1800" b="1" dirty="0">
                <a:solidFill>
                  <a:srgbClr val="FFC000"/>
                </a:solidFill>
              </a:rPr>
              <a:t>Интерполяция</a:t>
            </a:r>
            <a:r>
              <a:rPr lang="ru-RU" sz="1800" dirty="0"/>
              <a:t> — способ соединения строк через вставку значений переменных в строку-шаблон с помощью фигурных скобок. Например, `</a:t>
            </a:r>
            <a:r>
              <a:rPr lang="ru-RU" sz="1800" dirty="0" err="1"/>
              <a:t>Hi</a:t>
            </a:r>
            <a:r>
              <a:rPr lang="ru-RU" sz="1800" dirty="0"/>
              <a:t>, ${</a:t>
            </a:r>
            <a:r>
              <a:rPr lang="ru-RU" sz="1800" dirty="0" err="1"/>
              <a:t>name</a:t>
            </a:r>
            <a:r>
              <a:rPr lang="ru-RU" sz="1800" dirty="0" smtClean="0"/>
              <a:t>}!`.</a:t>
            </a:r>
          </a:p>
          <a:p>
            <a:r>
              <a:rPr lang="ru-RU" sz="2000" b="1" dirty="0">
                <a:solidFill>
                  <a:srgbClr val="FFC000"/>
                </a:solidFill>
              </a:rPr>
              <a:t>Индекс</a:t>
            </a:r>
            <a:r>
              <a:rPr lang="ru-RU" sz="1800" dirty="0"/>
              <a:t> — позиция символа внутри строки</a:t>
            </a:r>
            <a:r>
              <a:rPr lang="ru-RU" sz="1800" dirty="0" smtClean="0"/>
              <a:t>.</a:t>
            </a:r>
            <a:endParaRPr lang="ru-RU" sz="1800" dirty="0"/>
          </a:p>
        </p:txBody>
      </p:sp>
    </p:spTree>
    <p:extLst>
      <p:ext uri="{BB962C8B-B14F-4D97-AF65-F5344CB8AC3E}">
        <p14:creationId xmlns:p14="http://schemas.microsoft.com/office/powerpoint/2010/main" val="1097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r>
              <a:rPr lang="en-US" dirty="0" smtClean="0"/>
              <a:t>JS. </a:t>
            </a:r>
            <a:r>
              <a:rPr lang="ru-RU" dirty="0"/>
              <a:t>Понятия и определения</a:t>
            </a:r>
          </a:p>
        </p:txBody>
      </p:sp>
      <p:sp>
        <p:nvSpPr>
          <p:cNvPr id="14" name="Объект 13"/>
          <p:cNvSpPr>
            <a:spLocks noGrp="1"/>
          </p:cNvSpPr>
          <p:nvPr>
            <p:ph idx="1"/>
          </p:nvPr>
        </p:nvSpPr>
        <p:spPr>
          <a:xfrm>
            <a:off x="1522414" y="1628800"/>
            <a:ext cx="9900590" cy="5184576"/>
          </a:xfrm>
        </p:spPr>
        <p:txBody>
          <a:bodyPr rtlCol="0">
            <a:normAutofit fontScale="70000" lnSpcReduction="20000"/>
          </a:bodyPr>
          <a:lstStyle/>
          <a:p>
            <a:r>
              <a:rPr lang="ru-RU" sz="2600" b="1" dirty="0" smtClean="0">
                <a:solidFill>
                  <a:srgbClr val="FFC000"/>
                </a:solidFill>
              </a:rPr>
              <a:t>Примитивные </a:t>
            </a:r>
            <a:r>
              <a:rPr lang="ru-RU" sz="2600" b="1" dirty="0">
                <a:solidFill>
                  <a:srgbClr val="FFC000"/>
                </a:solidFill>
              </a:rPr>
              <a:t>типы данных </a:t>
            </a:r>
            <a:r>
              <a:rPr lang="ru-RU" dirty="0"/>
              <a:t>— простые типы, встроенные в сам язык программирования</a:t>
            </a:r>
            <a:r>
              <a:rPr lang="ru-RU" dirty="0" smtClean="0"/>
              <a:t>.</a:t>
            </a:r>
          </a:p>
          <a:p>
            <a:r>
              <a:rPr lang="ru-RU" sz="2600" b="1" dirty="0">
                <a:solidFill>
                  <a:srgbClr val="FFC000"/>
                </a:solidFill>
              </a:rPr>
              <a:t>undefined</a:t>
            </a:r>
            <a:r>
              <a:rPr lang="ru-RU" dirty="0"/>
              <a:t> — аналог отсутствия значения; указывает, что переменной не присвоено значение или она вообще не объявлена</a:t>
            </a:r>
            <a:r>
              <a:rPr lang="ru-RU" dirty="0" smtClean="0"/>
              <a:t>.</a:t>
            </a:r>
          </a:p>
          <a:p>
            <a:r>
              <a:rPr lang="ru-RU" sz="2600" b="1" dirty="0">
                <a:solidFill>
                  <a:srgbClr val="FFC000"/>
                </a:solidFill>
              </a:rPr>
              <a:t>Слабая типизация </a:t>
            </a:r>
            <a:r>
              <a:rPr lang="ru-RU" dirty="0"/>
              <a:t>— это типизация, при которой язык программирования выполняет множество неявных преобразований типов автоматически, даже если может произойти потеря точности или преобразование неоднозначно</a:t>
            </a:r>
            <a:r>
              <a:rPr lang="ru-RU" dirty="0" smtClean="0"/>
              <a:t>.</a:t>
            </a:r>
          </a:p>
          <a:p>
            <a:r>
              <a:rPr lang="ru-RU" sz="2600" b="1" dirty="0">
                <a:solidFill>
                  <a:srgbClr val="FFC000"/>
                </a:solidFill>
              </a:rPr>
              <a:t>Функция</a:t>
            </a:r>
            <a:r>
              <a:rPr lang="ru-RU" dirty="0"/>
              <a:t> — операция, способная принимать данные и возвращать результат; функция вызывается так: </a:t>
            </a:r>
            <a:r>
              <a:rPr lang="ru-RU" dirty="0" err="1"/>
              <a:t>foo</a:t>
            </a:r>
            <a:r>
              <a:rPr lang="ru-RU" dirty="0"/>
              <a:t>().</a:t>
            </a:r>
          </a:p>
          <a:p>
            <a:r>
              <a:rPr lang="ru-RU" sz="2600" b="1" dirty="0">
                <a:solidFill>
                  <a:srgbClr val="FFC000"/>
                </a:solidFill>
              </a:rPr>
              <a:t>Аргумент</a:t>
            </a:r>
            <a:r>
              <a:rPr lang="ru-RU" dirty="0" smtClean="0"/>
              <a:t> </a:t>
            </a:r>
            <a:r>
              <a:rPr lang="ru-RU" dirty="0"/>
              <a:t>— информация, которую функция получает при вызове. Например, </a:t>
            </a:r>
            <a:r>
              <a:rPr lang="ru-RU" dirty="0" err="1"/>
              <a:t>foo</a:t>
            </a:r>
            <a:r>
              <a:rPr lang="ru-RU" dirty="0"/>
              <a:t>(42) — передача аргумента 42 функции </a:t>
            </a:r>
            <a:r>
              <a:rPr lang="ru-RU" dirty="0" err="1"/>
              <a:t>foo</a:t>
            </a:r>
            <a:r>
              <a:rPr lang="ru-RU" dirty="0" smtClean="0"/>
              <a:t>()</a:t>
            </a:r>
          </a:p>
          <a:p>
            <a:r>
              <a:rPr lang="ru-RU" sz="2600" b="1" dirty="0">
                <a:solidFill>
                  <a:srgbClr val="FFC000"/>
                </a:solidFill>
              </a:rPr>
              <a:t>Параметр по умолчанию </a:t>
            </a:r>
            <a:r>
              <a:rPr lang="ru-RU" dirty="0"/>
              <a:t>— необязательный параметр </a:t>
            </a:r>
            <a:r>
              <a:rPr lang="ru-RU" dirty="0" smtClean="0"/>
              <a:t>функции</a:t>
            </a:r>
          </a:p>
          <a:p>
            <a:r>
              <a:rPr lang="ru-RU" sz="2600" b="1" dirty="0">
                <a:solidFill>
                  <a:srgbClr val="FFC000"/>
                </a:solidFill>
              </a:rPr>
              <a:t>Выражение</a:t>
            </a:r>
            <a:r>
              <a:rPr lang="ru-RU" dirty="0"/>
              <a:t> — последовательность действий над данными, приводящая к каком-то результату, который можно использовать</a:t>
            </a:r>
            <a:r>
              <a:rPr lang="ru-RU" dirty="0" smtClean="0"/>
              <a:t>.</a:t>
            </a:r>
          </a:p>
          <a:p>
            <a:r>
              <a:rPr lang="ru-RU" sz="2600" b="1" dirty="0">
                <a:solidFill>
                  <a:srgbClr val="FFC000"/>
                </a:solidFill>
              </a:rPr>
              <a:t>Побочный эффект </a:t>
            </a:r>
            <a:r>
              <a:rPr lang="ru-RU" dirty="0"/>
              <a:t>— действие, которое изменяет внешнее окружение (среду выполнения</a:t>
            </a:r>
            <a:r>
              <a:rPr lang="ru-RU" dirty="0" smtClean="0"/>
              <a:t>).</a:t>
            </a:r>
          </a:p>
          <a:p>
            <a:r>
              <a:rPr lang="ru-RU" sz="2600" b="1" dirty="0">
                <a:solidFill>
                  <a:srgbClr val="FFC000"/>
                </a:solidFill>
              </a:rPr>
              <a:t>Метод</a:t>
            </a:r>
            <a:r>
              <a:rPr lang="ru-RU" dirty="0"/>
              <a:t> — это функция или процедура, принадлежащая какому-то классу или объекту.</a:t>
            </a:r>
          </a:p>
        </p:txBody>
      </p:sp>
    </p:spTree>
    <p:extLst>
      <p:ext uri="{BB962C8B-B14F-4D97-AF65-F5344CB8AC3E}">
        <p14:creationId xmlns:p14="http://schemas.microsoft.com/office/powerpoint/2010/main" val="321434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Intro</a:t>
            </a:r>
            <a:endParaRPr lang="ru-RU" dirty="0"/>
          </a:p>
        </p:txBody>
      </p:sp>
      <p:sp>
        <p:nvSpPr>
          <p:cNvPr id="14" name="Объект 13"/>
          <p:cNvSpPr>
            <a:spLocks noGrp="1"/>
          </p:cNvSpPr>
          <p:nvPr>
            <p:ph idx="1"/>
          </p:nvPr>
        </p:nvSpPr>
        <p:spPr/>
        <p:txBody>
          <a:bodyPr rtlCol="0"/>
          <a:lstStyle/>
          <a:p>
            <a:r>
              <a:rPr lang="ru-RU" dirty="0" smtClean="0"/>
              <a:t>Как </a:t>
            </a:r>
            <a:r>
              <a:rPr lang="ru-RU" dirty="0"/>
              <a:t>работает </a:t>
            </a:r>
            <a:r>
              <a:rPr lang="ru-RU" dirty="0" smtClean="0"/>
              <a:t>браузер</a:t>
            </a:r>
            <a:endParaRPr lang="en-US" dirty="0" smtClean="0"/>
          </a:p>
          <a:p>
            <a:r>
              <a:rPr lang="ru-RU" dirty="0" smtClean="0"/>
              <a:t>О </a:t>
            </a:r>
            <a:r>
              <a:rPr lang="en-US" dirty="0" smtClean="0"/>
              <a:t>JavaScript</a:t>
            </a:r>
            <a:endParaRPr lang="ru-RU" dirty="0"/>
          </a:p>
          <a:p>
            <a:r>
              <a:rPr lang="ru-RU" dirty="0" smtClean="0"/>
              <a:t>Синтаксис</a:t>
            </a:r>
          </a:p>
          <a:p>
            <a:r>
              <a:rPr lang="ru-RU" dirty="0" smtClean="0"/>
              <a:t>Линтер</a:t>
            </a:r>
            <a:endParaRPr lang="en-US" dirty="0" smtClean="0"/>
          </a:p>
          <a:p>
            <a:r>
              <a:rPr lang="ru-RU" dirty="0" smtClean="0"/>
              <a:t>Типы данных и переменные</a:t>
            </a:r>
          </a:p>
          <a:p>
            <a:pPr rtl="0"/>
            <a:r>
              <a:rPr lang="ru-RU" dirty="0" smtClean="0"/>
              <a:t>Ввод и вывод данных</a:t>
            </a:r>
            <a:r>
              <a:rPr lang="en-US" dirty="0" smtClean="0"/>
              <a:t> (alert, confirm, prompt, console)</a:t>
            </a:r>
            <a:endParaRPr lang="ru-RU" dirty="0" smtClean="0"/>
          </a:p>
          <a:p>
            <a:pPr rtl="0"/>
            <a:r>
              <a:rPr lang="ru-RU" dirty="0" smtClean="0"/>
              <a:t>Операторы </a:t>
            </a:r>
            <a:r>
              <a:rPr lang="en-US" dirty="0" smtClean="0"/>
              <a:t>typeof</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a:t>
            </a:r>
            <a:r>
              <a:rPr lang="ru-RU" dirty="0" smtClean="0"/>
              <a:t>Браузер и рендеринг</a:t>
            </a:r>
            <a:endParaRPr lang="ru-RU" dirty="0"/>
          </a:p>
        </p:txBody>
      </p:sp>
      <p:sp>
        <p:nvSpPr>
          <p:cNvPr id="14" name="Объект 13"/>
          <p:cNvSpPr>
            <a:spLocks noGrp="1"/>
          </p:cNvSpPr>
          <p:nvPr>
            <p:ph idx="1"/>
          </p:nvPr>
        </p:nvSpPr>
        <p:spPr>
          <a:xfrm>
            <a:off x="1522414" y="1700808"/>
            <a:ext cx="9144000" cy="5040560"/>
          </a:xfrm>
        </p:spPr>
        <p:txBody>
          <a:bodyPr rtlCol="0">
            <a:normAutofit fontScale="92500" lnSpcReduction="10000"/>
          </a:bodyPr>
          <a:lstStyle/>
          <a:p>
            <a:r>
              <a:rPr lang="en-US" dirty="0"/>
              <a:t>DOM</a:t>
            </a:r>
          </a:p>
          <a:p>
            <a:r>
              <a:rPr lang="en-US" dirty="0"/>
              <a:t>CSSOM</a:t>
            </a:r>
          </a:p>
          <a:p>
            <a:r>
              <a:rPr lang="en-US" dirty="0"/>
              <a:t>Render Tree</a:t>
            </a:r>
          </a:p>
          <a:p>
            <a:r>
              <a:rPr lang="en-US" dirty="0"/>
              <a:t>Layout</a:t>
            </a:r>
          </a:p>
          <a:p>
            <a:r>
              <a:rPr lang="en-US" dirty="0" smtClean="0"/>
              <a:t>Painting</a:t>
            </a:r>
            <a:endParaRPr lang="ru-RU" dirty="0" smtClean="0"/>
          </a:p>
          <a:p>
            <a:endParaRPr lang="ru-RU" dirty="0"/>
          </a:p>
          <a:p>
            <a:pPr marL="0" indent="0">
              <a:buNone/>
            </a:pPr>
            <a:r>
              <a:rPr lang="en-US" dirty="0"/>
              <a:t>https://habr.com/ru/articles/224187</a:t>
            </a:r>
            <a:r>
              <a:rPr lang="en-US" dirty="0" smtClean="0"/>
              <a:t>/</a:t>
            </a:r>
            <a:endParaRPr lang="ru-RU" dirty="0" smtClean="0"/>
          </a:p>
          <a:p>
            <a:pPr marL="0" indent="0">
              <a:buNone/>
            </a:pPr>
            <a:r>
              <a:rPr lang="en-US" dirty="0"/>
              <a:t>https://</a:t>
            </a:r>
            <a:r>
              <a:rPr lang="en-US" dirty="0" smtClean="0"/>
              <a:t>developer.mozilla.org/ru/docs/Web/Performance/How_browsers_work</a:t>
            </a:r>
            <a:endParaRPr lang="ru-RU" dirty="0" smtClean="0"/>
          </a:p>
          <a:p>
            <a:pPr marL="0" indent="0">
              <a:buNone/>
            </a:pPr>
            <a:r>
              <a:rPr lang="en-US" dirty="0"/>
              <a:t>https://webdevblog.ru/kak-brauzer-renderit-veb-stranicu</a:t>
            </a:r>
            <a:r>
              <a:rPr lang="en-US" dirty="0" smtClean="0"/>
              <a:t>/</a:t>
            </a:r>
            <a:endParaRPr lang="ru-RU" dirty="0" smtClean="0"/>
          </a:p>
          <a:p>
            <a:pPr marL="0" indent="0">
              <a:buNone/>
            </a:pPr>
            <a:r>
              <a:rPr lang="en-US" dirty="0"/>
              <a:t>https://habr.com/ru/articles/484900/</a:t>
            </a:r>
            <a:endParaRPr lang="ru-RU" dirty="0" smtClean="0"/>
          </a:p>
          <a:p>
            <a:pPr marL="0" indent="0">
              <a:buNone/>
            </a:pPr>
            <a:endParaRPr lang="en-US" dirty="0" smtClean="0"/>
          </a:p>
        </p:txBody>
      </p:sp>
    </p:spTree>
    <p:extLst>
      <p:ext uri="{BB962C8B-B14F-4D97-AF65-F5344CB8AC3E}">
        <p14:creationId xmlns:p14="http://schemas.microsoft.com/office/powerpoint/2010/main" val="1155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a:t>
            </a:r>
            <a:r>
              <a:rPr lang="ru-RU" dirty="0" smtClean="0"/>
              <a:t>История</a:t>
            </a:r>
            <a:endParaRPr lang="ru-RU" dirty="0"/>
          </a:p>
        </p:txBody>
      </p:sp>
      <p:sp>
        <p:nvSpPr>
          <p:cNvPr id="14" name="Объект 13"/>
          <p:cNvSpPr>
            <a:spLocks noGrp="1"/>
          </p:cNvSpPr>
          <p:nvPr>
            <p:ph idx="1"/>
          </p:nvPr>
        </p:nvSpPr>
        <p:spPr>
          <a:xfrm>
            <a:off x="1522414" y="1700808"/>
            <a:ext cx="9144000" cy="5040560"/>
          </a:xfrm>
        </p:spPr>
        <p:txBody>
          <a:bodyPr rtlCol="0">
            <a:normAutofit lnSpcReduction="10000"/>
          </a:bodyPr>
          <a:lstStyle/>
          <a:p>
            <a:pPr marL="0" indent="0">
              <a:buNone/>
            </a:pPr>
            <a:r>
              <a:rPr lang="ru-RU" dirty="0" smtClean="0"/>
              <a:t>В </a:t>
            </a:r>
            <a:r>
              <a:rPr lang="ru-RU" dirty="0"/>
              <a:t>1995 году </a:t>
            </a:r>
            <a:r>
              <a:rPr lang="ru-RU" dirty="0" err="1"/>
              <a:t>Брендан</a:t>
            </a:r>
            <a:r>
              <a:rPr lang="ru-RU" dirty="0"/>
              <a:t> </a:t>
            </a:r>
            <a:r>
              <a:rPr lang="ru-RU" dirty="0" err="1"/>
              <a:t>Эйх</a:t>
            </a:r>
            <a:r>
              <a:rPr lang="ru-RU" dirty="0"/>
              <a:t> получил задачу внедрить язык программирования в браузер </a:t>
            </a:r>
            <a:r>
              <a:rPr lang="ru-RU" dirty="0" err="1"/>
              <a:t>Netscape</a:t>
            </a:r>
            <a:r>
              <a:rPr lang="ru-RU" dirty="0"/>
              <a:t>. Изначально язык назывался </a:t>
            </a:r>
            <a:r>
              <a:rPr lang="ru-RU" dirty="0" err="1"/>
              <a:t>Mocha</a:t>
            </a:r>
            <a:r>
              <a:rPr lang="ru-RU" dirty="0"/>
              <a:t>, затем </a:t>
            </a:r>
            <a:r>
              <a:rPr lang="ru-RU" dirty="0" err="1"/>
              <a:t>LiveScript</a:t>
            </a:r>
            <a:r>
              <a:rPr lang="ru-RU" dirty="0"/>
              <a:t>. Наконец, он получил свое современное имя – JavaScript. Здесь разработчики пошли на хитрость. В то время, когда они занимались улучшением </a:t>
            </a:r>
            <a:r>
              <a:rPr lang="ru-RU" dirty="0" err="1"/>
              <a:t>LiveScript</a:t>
            </a:r>
            <a:r>
              <a:rPr lang="ru-RU" dirty="0"/>
              <a:t>, довольно большой популярностью пользовался язык </a:t>
            </a:r>
            <a:r>
              <a:rPr lang="ru-RU" dirty="0" err="1"/>
              <a:t>Java</a:t>
            </a:r>
            <a:r>
              <a:rPr lang="ru-RU" dirty="0"/>
              <a:t>. Для того, чтобы привлечь больше разработчиков для работы с новым языком, было решено использовать в его названии </a:t>
            </a:r>
            <a:r>
              <a:rPr lang="ru-RU" dirty="0" err="1"/>
              <a:t>Java</a:t>
            </a:r>
            <a:r>
              <a:rPr lang="ru-RU" dirty="0"/>
              <a:t>. В итоге получился JavaScript</a:t>
            </a:r>
            <a:r>
              <a:rPr lang="ru-RU" dirty="0" smtClean="0"/>
              <a:t>.</a:t>
            </a:r>
          </a:p>
          <a:p>
            <a:pPr marL="0" indent="0">
              <a:buNone/>
            </a:pPr>
            <a:endParaRPr lang="ru-RU" dirty="0"/>
          </a:p>
          <a:p>
            <a:pPr marL="0" indent="0">
              <a:buNone/>
            </a:pPr>
            <a:r>
              <a:rPr lang="ru-RU" dirty="0"/>
              <a:t>Выполнение JS-кода — однопоточное. Это значит, что в конкретный момент времени движок может выполнять не более одной строки кода. То есть вторая строка не будет выполнена, пока не выполнится первая. Такое выполнение кода (строка за строкой) называется синхронным.</a:t>
            </a:r>
          </a:p>
          <a:p>
            <a:pPr marL="0" indent="0">
              <a:buNone/>
            </a:pPr>
            <a:endParaRPr lang="en-US" dirty="0" smtClean="0"/>
          </a:p>
        </p:txBody>
      </p:sp>
    </p:spTree>
    <p:extLst>
      <p:ext uri="{BB962C8B-B14F-4D97-AF65-F5344CB8AC3E}">
        <p14:creationId xmlns:p14="http://schemas.microsoft.com/office/powerpoint/2010/main" val="33697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a:t>
            </a:r>
            <a:r>
              <a:rPr lang="ru-RU" dirty="0" smtClean="0"/>
              <a:t>Особенности</a:t>
            </a:r>
            <a:endParaRPr lang="ru-RU" dirty="0"/>
          </a:p>
        </p:txBody>
      </p:sp>
      <p:sp>
        <p:nvSpPr>
          <p:cNvPr id="14" name="Объект 13"/>
          <p:cNvSpPr>
            <a:spLocks noGrp="1"/>
          </p:cNvSpPr>
          <p:nvPr>
            <p:ph idx="1"/>
          </p:nvPr>
        </p:nvSpPr>
        <p:spPr>
          <a:xfrm>
            <a:off x="1522414" y="1700808"/>
            <a:ext cx="9144000" cy="5040560"/>
          </a:xfrm>
        </p:spPr>
        <p:txBody>
          <a:bodyPr rtlCol="0">
            <a:normAutofit/>
          </a:bodyPr>
          <a:lstStyle/>
          <a:p>
            <a:pPr marL="0" indent="0">
              <a:buNone/>
            </a:pPr>
            <a:r>
              <a:rPr lang="ru-RU" b="1" dirty="0">
                <a:solidFill>
                  <a:srgbClr val="FFC000"/>
                </a:solidFill>
              </a:rPr>
              <a:t>Динамическая</a:t>
            </a:r>
            <a:r>
              <a:rPr lang="ru-RU" dirty="0"/>
              <a:t> </a:t>
            </a:r>
            <a:r>
              <a:rPr lang="ru-RU" b="1" dirty="0">
                <a:solidFill>
                  <a:srgbClr val="FFC000"/>
                </a:solidFill>
              </a:rPr>
              <a:t>типизация</a:t>
            </a:r>
          </a:p>
          <a:p>
            <a:pPr marL="0" indent="0">
              <a:buNone/>
            </a:pPr>
            <a:r>
              <a:rPr lang="ru-RU" sz="2200" dirty="0"/>
              <a:t>JavaScript является слабо типизированным или динамическим языком. Это значит, что вам не нужно определять тип переменной заранее. Тип определится автоматически во время выполнения программы. Также это значит, что вы можете использовать одну переменную </a:t>
            </a:r>
            <a:r>
              <a:rPr lang="ru-RU" sz="2200" dirty="0" smtClean="0"/>
              <a:t>для </a:t>
            </a:r>
            <a:r>
              <a:rPr lang="ru-RU" sz="2200" dirty="0"/>
              <a:t>хранения данных различных </a:t>
            </a:r>
            <a:r>
              <a:rPr lang="ru-RU" sz="2200" dirty="0" smtClean="0"/>
              <a:t>типов</a:t>
            </a:r>
            <a:r>
              <a:rPr lang="en-US" sz="2200" dirty="0" smtClean="0"/>
              <a:t>.</a:t>
            </a:r>
          </a:p>
          <a:p>
            <a:pPr marL="0" indent="0">
              <a:buNone/>
            </a:pPr>
            <a:endParaRPr lang="en-US" sz="2200" dirty="0"/>
          </a:p>
          <a:p>
            <a:pPr marL="0" indent="0">
              <a:buNone/>
            </a:pPr>
            <a:r>
              <a:rPr lang="ru-RU" sz="2200" dirty="0"/>
              <a:t>Код JavaScript выполняется JavaScript-движком браузера, после того как код HTML и CSS был обработан и сформирован в веб-страницу.</a:t>
            </a:r>
            <a:endParaRPr lang="en-US" sz="2200" dirty="0" smtClean="0"/>
          </a:p>
        </p:txBody>
      </p:sp>
    </p:spTree>
    <p:extLst>
      <p:ext uri="{BB962C8B-B14F-4D97-AF65-F5344CB8AC3E}">
        <p14:creationId xmlns:p14="http://schemas.microsoft.com/office/powerpoint/2010/main" val="98620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a:t>
            </a:r>
            <a:r>
              <a:rPr lang="ru-RU" dirty="0" smtClean="0"/>
              <a:t>Особенности</a:t>
            </a:r>
            <a:endParaRPr lang="ru-RU" dirty="0"/>
          </a:p>
        </p:txBody>
      </p:sp>
      <p:sp>
        <p:nvSpPr>
          <p:cNvPr id="14" name="Объект 13"/>
          <p:cNvSpPr>
            <a:spLocks noGrp="1"/>
          </p:cNvSpPr>
          <p:nvPr>
            <p:ph idx="1"/>
          </p:nvPr>
        </p:nvSpPr>
        <p:spPr>
          <a:xfrm>
            <a:off x="1522414" y="1700808"/>
            <a:ext cx="9684566" cy="5040560"/>
          </a:xfrm>
        </p:spPr>
        <p:txBody>
          <a:bodyPr rtlCol="0">
            <a:normAutofit fontScale="92500"/>
          </a:bodyPr>
          <a:lstStyle/>
          <a:p>
            <a:pPr marL="0" indent="0">
              <a:buNone/>
            </a:pPr>
            <a:r>
              <a:rPr lang="ru-RU" sz="2800" b="1" dirty="0">
                <a:solidFill>
                  <a:srgbClr val="FFC000"/>
                </a:solidFill>
              </a:rPr>
              <a:t>К основным особенностям этого языка программирования относятся</a:t>
            </a:r>
            <a:r>
              <a:rPr lang="ru-RU" sz="2800" b="1" dirty="0" smtClean="0">
                <a:solidFill>
                  <a:srgbClr val="FFC000"/>
                </a:solidFill>
              </a:rPr>
              <a:t>:</a:t>
            </a:r>
          </a:p>
          <a:p>
            <a:pPr marL="0" indent="0">
              <a:buNone/>
            </a:pPr>
            <a:endParaRPr lang="ru-RU" sz="500" b="1" dirty="0">
              <a:solidFill>
                <a:srgbClr val="FFC000"/>
              </a:solidFill>
            </a:endParaRPr>
          </a:p>
          <a:p>
            <a:r>
              <a:rPr lang="ru-RU" dirty="0"/>
              <a:t>д</a:t>
            </a:r>
            <a:r>
              <a:rPr lang="ru-RU" dirty="0" smtClean="0"/>
              <a:t>инамическая </a:t>
            </a:r>
            <a:r>
              <a:rPr lang="ru-RU" dirty="0"/>
              <a:t>типизация. То есть тип данных будет определяться только тогда, когда переменной или const будет присваиваться ее значение.</a:t>
            </a:r>
          </a:p>
          <a:p>
            <a:r>
              <a:rPr lang="ru-RU" dirty="0"/>
              <a:t>г</a:t>
            </a:r>
            <a:r>
              <a:rPr lang="ru-RU" dirty="0" smtClean="0"/>
              <a:t>ибкая </a:t>
            </a:r>
            <a:r>
              <a:rPr lang="ru-RU" dirty="0"/>
              <a:t>работа с функциями. В JS функции можно не только выполнять, но еще и возвращать функции из функций, передавать функции в качестве параметров другим функциями и присваивать функции в качестве значения переменных.</a:t>
            </a:r>
          </a:p>
          <a:p>
            <a:r>
              <a:rPr lang="ru-RU" dirty="0" smtClean="0"/>
              <a:t>JavaScript </a:t>
            </a:r>
            <a:r>
              <a:rPr lang="ru-RU" dirty="0"/>
              <a:t>поддерживается всеми современным браузерами.</a:t>
            </a:r>
          </a:p>
          <a:p>
            <a:r>
              <a:rPr lang="ru-RU" dirty="0"/>
              <a:t>о</a:t>
            </a:r>
            <a:r>
              <a:rPr lang="ru-RU" dirty="0" smtClean="0"/>
              <a:t>бъектно-ориентированное </a:t>
            </a:r>
            <a:r>
              <a:rPr lang="ru-RU" dirty="0"/>
              <a:t>программирование. То есть это такая методология программирования, в которой вся программа представляется в виде совокупности объектов.</a:t>
            </a:r>
            <a:endParaRPr lang="en-US" dirty="0" smtClean="0"/>
          </a:p>
        </p:txBody>
      </p:sp>
    </p:spTree>
    <p:extLst>
      <p:ext uri="{BB962C8B-B14F-4D97-AF65-F5344CB8AC3E}">
        <p14:creationId xmlns:p14="http://schemas.microsoft.com/office/powerpoint/2010/main" val="39589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a:t>
            </a:r>
            <a:r>
              <a:rPr lang="ru-RU" dirty="0" smtClean="0"/>
              <a:t>Особенности</a:t>
            </a:r>
            <a:endParaRPr lang="ru-RU" dirty="0"/>
          </a:p>
        </p:txBody>
      </p:sp>
      <p:sp>
        <p:nvSpPr>
          <p:cNvPr id="14" name="Объект 13"/>
          <p:cNvSpPr>
            <a:spLocks noGrp="1"/>
          </p:cNvSpPr>
          <p:nvPr>
            <p:ph idx="1"/>
          </p:nvPr>
        </p:nvSpPr>
        <p:spPr>
          <a:xfrm>
            <a:off x="1522414" y="1700808"/>
            <a:ext cx="9684566" cy="5040560"/>
          </a:xfrm>
        </p:spPr>
        <p:txBody>
          <a:bodyPr rtlCol="0">
            <a:normAutofit fontScale="92500" lnSpcReduction="10000"/>
          </a:bodyPr>
          <a:lstStyle/>
          <a:p>
            <a:pPr marL="0" indent="0">
              <a:buNone/>
            </a:pPr>
            <a:r>
              <a:rPr lang="ru-RU" sz="2600" b="1" dirty="0">
                <a:solidFill>
                  <a:srgbClr val="FFC000"/>
                </a:solidFill>
              </a:rPr>
              <a:t>Возможности</a:t>
            </a:r>
          </a:p>
          <a:p>
            <a:r>
              <a:rPr lang="ru-RU" dirty="0"/>
              <a:t>д</a:t>
            </a:r>
            <a:r>
              <a:rPr lang="ru-RU" dirty="0" smtClean="0"/>
              <a:t>обавлять </a:t>
            </a:r>
            <a:r>
              <a:rPr lang="ru-RU" dirty="0"/>
              <a:t>различные эффекты анимации</a:t>
            </a:r>
          </a:p>
          <a:p>
            <a:r>
              <a:rPr lang="ru-RU" dirty="0"/>
              <a:t>р</a:t>
            </a:r>
            <a:r>
              <a:rPr lang="ru-RU" dirty="0" smtClean="0"/>
              <a:t>еагировать </a:t>
            </a:r>
            <a:r>
              <a:rPr lang="ru-RU" dirty="0"/>
              <a:t>на события - обрабатывать перемещения указателя мыши, нажатие клавиш с клавиатуры</a:t>
            </a:r>
          </a:p>
          <a:p>
            <a:r>
              <a:rPr lang="ru-RU" dirty="0"/>
              <a:t>о</a:t>
            </a:r>
            <a:r>
              <a:rPr lang="ru-RU" dirty="0" smtClean="0"/>
              <a:t>существлять </a:t>
            </a:r>
            <a:r>
              <a:rPr lang="ru-RU" dirty="0"/>
              <a:t>проверку ввода данных в поля формы до отправки на сервер, что в свою очередь снимает дополнительную нагрузку с сервера</a:t>
            </a:r>
          </a:p>
          <a:p>
            <a:r>
              <a:rPr lang="ru-RU" dirty="0"/>
              <a:t>с</a:t>
            </a:r>
            <a:r>
              <a:rPr lang="ru-RU" dirty="0" smtClean="0"/>
              <a:t>оздавать </a:t>
            </a:r>
            <a:r>
              <a:rPr lang="ru-RU" dirty="0"/>
              <a:t>и считывать </a:t>
            </a:r>
            <a:r>
              <a:rPr lang="ru-RU" dirty="0" err="1"/>
              <a:t>cookie</a:t>
            </a:r>
            <a:r>
              <a:rPr lang="ru-RU" dirty="0"/>
              <a:t>, извлекать данные о компьютере посетителя</a:t>
            </a:r>
          </a:p>
          <a:p>
            <a:r>
              <a:rPr lang="ru-RU" dirty="0"/>
              <a:t>о</a:t>
            </a:r>
            <a:r>
              <a:rPr lang="ru-RU" dirty="0" smtClean="0"/>
              <a:t>пределять </a:t>
            </a:r>
            <a:r>
              <a:rPr lang="ru-RU" dirty="0"/>
              <a:t>браузер</a:t>
            </a:r>
          </a:p>
          <a:p>
            <a:r>
              <a:rPr lang="ru-RU" dirty="0"/>
              <a:t>и</a:t>
            </a:r>
            <a:r>
              <a:rPr lang="ru-RU" dirty="0" smtClean="0"/>
              <a:t>зменять </a:t>
            </a:r>
            <a:r>
              <a:rPr lang="ru-RU" dirty="0"/>
              <a:t>содержимое HTML-элементов, добавлять новые теги, изменять стили</a:t>
            </a:r>
          </a:p>
          <a:p>
            <a:pPr marL="0" indent="0">
              <a:buNone/>
            </a:pPr>
            <a:r>
              <a:rPr lang="ru-RU" dirty="0"/>
              <a:t>Этим конечно же список не ограничивается, так как помимо перечисленного JavaScript позволяет делать и многое другое</a:t>
            </a:r>
            <a:r>
              <a:rPr lang="ru-RU" dirty="0" smtClean="0"/>
              <a:t>.</a:t>
            </a:r>
            <a:endParaRPr lang="ru-RU" dirty="0"/>
          </a:p>
        </p:txBody>
      </p:sp>
    </p:spTree>
    <p:extLst>
      <p:ext uri="{BB962C8B-B14F-4D97-AF65-F5344CB8AC3E}">
        <p14:creationId xmlns:p14="http://schemas.microsoft.com/office/powerpoint/2010/main" val="392248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pPr rtl="0"/>
            <a:r>
              <a:rPr lang="en-US" dirty="0" smtClean="0"/>
              <a:t>JS. </a:t>
            </a:r>
            <a:r>
              <a:rPr lang="ru-RU" dirty="0" smtClean="0"/>
              <a:t>Особенности</a:t>
            </a:r>
            <a:endParaRPr lang="ru-RU" dirty="0"/>
          </a:p>
        </p:txBody>
      </p:sp>
      <p:sp>
        <p:nvSpPr>
          <p:cNvPr id="14" name="Объект 13"/>
          <p:cNvSpPr>
            <a:spLocks noGrp="1"/>
          </p:cNvSpPr>
          <p:nvPr>
            <p:ph idx="1"/>
          </p:nvPr>
        </p:nvSpPr>
        <p:spPr>
          <a:xfrm>
            <a:off x="1522414" y="1700808"/>
            <a:ext cx="9972598" cy="5040560"/>
          </a:xfrm>
        </p:spPr>
        <p:txBody>
          <a:bodyPr rtlCol="0">
            <a:normAutofit fontScale="92500" lnSpcReduction="10000"/>
          </a:bodyPr>
          <a:lstStyle/>
          <a:p>
            <a:pPr marL="0" indent="0">
              <a:buNone/>
            </a:pPr>
            <a:r>
              <a:rPr lang="ru-RU" sz="2800" b="1" dirty="0">
                <a:solidFill>
                  <a:srgbClr val="FFC000"/>
                </a:solidFill>
              </a:rPr>
              <a:t>Ограничения</a:t>
            </a:r>
          </a:p>
          <a:p>
            <a:r>
              <a:rPr lang="ru-RU" sz="2200" dirty="0" smtClean="0"/>
              <a:t>не </a:t>
            </a:r>
            <a:r>
              <a:rPr lang="ru-RU" sz="2200" dirty="0"/>
              <a:t>может закрывать окна и вкладки, которые не были открыты с его помощью</a:t>
            </a:r>
          </a:p>
          <a:p>
            <a:r>
              <a:rPr lang="ru-RU" sz="2200" dirty="0"/>
              <a:t>н</a:t>
            </a:r>
            <a:r>
              <a:rPr lang="ru-RU" sz="2200" dirty="0" smtClean="0"/>
              <a:t>е </a:t>
            </a:r>
            <a:r>
              <a:rPr lang="ru-RU" sz="2200" dirty="0"/>
              <a:t>может защитить исходный код страницы и запретить копирование текста или изображений со страницы</a:t>
            </a:r>
          </a:p>
          <a:p>
            <a:r>
              <a:rPr lang="ru-RU" sz="2200" dirty="0"/>
              <a:t>н</a:t>
            </a:r>
            <a:r>
              <a:rPr lang="ru-RU" sz="2200" dirty="0" smtClean="0"/>
              <a:t>е </a:t>
            </a:r>
            <a:r>
              <a:rPr lang="ru-RU" sz="2200" dirty="0"/>
              <a:t>может осуществлять </a:t>
            </a:r>
            <a:r>
              <a:rPr lang="ru-RU" sz="2200" dirty="0" err="1"/>
              <a:t>кроссдоменные</a:t>
            </a:r>
            <a:r>
              <a:rPr lang="ru-RU" sz="2200" dirty="0"/>
              <a:t> запросы, получать доступ к веб-страницам, расположенным на другом домене. Даже когда страницы из разных доменов отображаются в одно и тоже время в разных вкладках браузера, то код JavaScript принадлежащий одному домену не будет иметь доступа к информации о веб-странице из другого домена. Это гарантирует безопасность частной информации, которая может быть известна владельцу домена, страница которого открыта в соседней вкладке</a:t>
            </a:r>
          </a:p>
          <a:p>
            <a:r>
              <a:rPr lang="ru-RU" sz="2200" dirty="0"/>
              <a:t>н</a:t>
            </a:r>
            <a:r>
              <a:rPr lang="ru-RU" sz="2200" dirty="0" smtClean="0"/>
              <a:t>е </a:t>
            </a:r>
            <a:r>
              <a:rPr lang="ru-RU" sz="2200" dirty="0"/>
              <a:t>имеет доступа к файлам, расположенным на компьютере пользователя, и доступа за пределы самой веб-страницы, единственным исключением являются файлы </a:t>
            </a:r>
            <a:r>
              <a:rPr lang="ru-RU" sz="2200" dirty="0" err="1"/>
              <a:t>cookie</a:t>
            </a:r>
            <a:r>
              <a:rPr lang="ru-RU" sz="2200" dirty="0"/>
              <a:t>, это небольшие текстовые файлы, которые JavaScript может записывать и считывать</a:t>
            </a:r>
          </a:p>
        </p:txBody>
      </p:sp>
    </p:spTree>
    <p:extLst>
      <p:ext uri="{BB962C8B-B14F-4D97-AF65-F5344CB8AC3E}">
        <p14:creationId xmlns:p14="http://schemas.microsoft.com/office/powerpoint/2010/main" val="284919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Школьная доска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88_TF02804846_TF02804846.potx" id="{B0D334FF-33A8-46AB-96CF-63558F5650FA}" vid="{48B67DF7-1DEB-4C08-A175-C7A2C8FA45E8}"/>
    </a:ext>
  </a:extLst>
</a:theme>
</file>

<file path=ppt/theme/theme2.xml><?xml version="1.0" encoding="utf-8"?>
<a:theme xmlns:a="http://schemas.openxmlformats.org/drawingml/2006/main" name="Тема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Учебная презентация на школьной доске (широкоэкранный формат)</Template>
  <TotalTime>860</TotalTime>
  <Words>2176</Words>
  <Application>Microsoft Office PowerPoint</Application>
  <PresentationFormat>Произвольный</PresentationFormat>
  <Paragraphs>254</Paragraphs>
  <Slides>28</Slides>
  <Notes>28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28</vt:i4>
      </vt:variant>
    </vt:vector>
  </HeadingPairs>
  <TitlesOfParts>
    <vt:vector size="32" baseType="lpstr">
      <vt:lpstr>Arial</vt:lpstr>
      <vt:lpstr>Consolas</vt:lpstr>
      <vt:lpstr>Corbel</vt:lpstr>
      <vt:lpstr>Школьная доска (16x9)</vt:lpstr>
      <vt:lpstr>Front-end</vt:lpstr>
      <vt:lpstr>Презентация PowerPoint</vt:lpstr>
      <vt:lpstr>JS. Intro</vt:lpstr>
      <vt:lpstr>JS. Браузер и рендеринг</vt:lpstr>
      <vt:lpstr>JS. История</vt:lpstr>
      <vt:lpstr>JS. Особенности</vt:lpstr>
      <vt:lpstr>JS. Особенности</vt:lpstr>
      <vt:lpstr>JS. Особенности</vt:lpstr>
      <vt:lpstr>JS. Особенности</vt:lpstr>
      <vt:lpstr>JS. Синтаксис</vt:lpstr>
      <vt:lpstr>JS. Синтаксис</vt:lpstr>
      <vt:lpstr>JS. Синтаксис</vt:lpstr>
      <vt:lpstr>JS. Синтаксис</vt:lpstr>
      <vt:lpstr>JS. Линтер</vt:lpstr>
      <vt:lpstr>JS. Types</vt:lpstr>
      <vt:lpstr>JS. Types</vt:lpstr>
      <vt:lpstr>JS. Types</vt:lpstr>
      <vt:lpstr>JS. Types</vt:lpstr>
      <vt:lpstr>JS. Types</vt:lpstr>
      <vt:lpstr>JS. Variables</vt:lpstr>
      <vt:lpstr>JS. Input and Output. Console</vt:lpstr>
      <vt:lpstr>JS. Input and Output. Alert</vt:lpstr>
      <vt:lpstr>JS. Input and Output. Prompt</vt:lpstr>
      <vt:lpstr>JS. Input and Output. Confirm</vt:lpstr>
      <vt:lpstr>JS. typeof</vt:lpstr>
      <vt:lpstr>JS. Понятия и определения</vt:lpstr>
      <vt:lpstr>JS. Понятия и определения</vt:lpstr>
      <vt:lpstr>JS. Понятия и определения</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dc:title>
  <dc:creator>RePack by Diakov</dc:creator>
  <cp:lastModifiedBy>RePack by Diakov</cp:lastModifiedBy>
  <cp:revision>61</cp:revision>
  <dcterms:created xsi:type="dcterms:W3CDTF">2023-04-07T09:31:05Z</dcterms:created>
  <dcterms:modified xsi:type="dcterms:W3CDTF">2023-04-17T13:46:09Z</dcterms:modified>
</cp:coreProperties>
</file>