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378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4080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3D02FD-F98D-4393-8C2A-AA2B1B59A463}" type="datetime1">
              <a:rPr lang="ru-RU" smtClean="0"/>
              <a:t>24.04.2023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164D38-2738-4F9A-AE2C-9F3DA1661795}" type="datetime1">
              <a:rPr lang="ru-RU" smtClean="0"/>
              <a:t>24.04.2023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64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74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375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5412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267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23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032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371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256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9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Полилиния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ADCAA3-DEBC-406D-8401-30E1F946FF53}" type="datetime1">
              <a:rPr lang="ru-RU" smtClean="0"/>
              <a:t>24.04.2023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5B83A8-B65A-4820-B3AA-18435A44086F}" type="datetime1">
              <a:rPr lang="ru-RU" smtClean="0"/>
              <a:t>24.04.2023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67F8A-3B9B-475E-B703-D5E9DB2614A0}" type="datetime1">
              <a:rPr lang="ru-RU" smtClean="0"/>
              <a:t>24.04.2023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255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7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6B7B8-68DB-4C8D-B1EE-F0C4532BD17D}" type="datetime1">
              <a:rPr lang="ru-RU" smtClean="0"/>
              <a:t>24.04.2023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58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8857C3-C93F-4E49-AD92-CBF7106F2783}" type="datetime1">
              <a:rPr lang="ru-RU" smtClean="0"/>
              <a:t>24.04.2023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0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Полилиния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C36C73-844D-4651-9FC2-22D52B486471}" type="datetime1">
              <a:rPr lang="ru-RU" smtClean="0"/>
              <a:t>24.04.2023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5" name="Объект 3"/>
          <p:cNvSpPr>
            <a:spLocks noGrp="1"/>
          </p:cNvSpPr>
          <p:nvPr>
            <p:ph sz="half" idx="13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56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8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9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2BE7C9-88BB-4EFE-8667-3062E1396877}" type="datetime1">
              <a:rPr lang="ru-RU" smtClean="0"/>
              <a:t>24.04.2023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13653-6E18-417E-A961-3DF0937C0BAA}" type="datetime1">
              <a:rPr lang="ru-RU" smtClean="0"/>
              <a:t>24.04.2023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grpSp>
        <p:nvGrpSpPr>
          <p:cNvPr id="615" name="рамка" descr="Изображение прямоугольника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Группа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Группа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Группа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Группа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Группа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Группа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705AF-92A4-4691-A540-883D58C8D1DC}" type="datetime1">
              <a:rPr lang="ru-RU" smtClean="0"/>
              <a:t>24.04.2023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grpSp>
        <p:nvGrpSpPr>
          <p:cNvPr id="614" name="рамка" descr="Изображение прямоугольника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Группа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Группа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Полилиния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Группа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Полилиния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Группа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Группа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Полилиния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Группа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Полилиния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9E27C-4335-4F92-9135-AD8999CC569B}" type="datetime1">
              <a:rPr lang="ru-RU" smtClean="0"/>
              <a:t>24.04.2023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C9D4412-E0C6-4262-9FCB-58486E3B00CB}" type="datetime1">
              <a:rPr lang="ru-RU" noProof="0" smtClean="0"/>
              <a:t>24.04.2023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Front-end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JavaScript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Loops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548336"/>
          </a:xfrm>
        </p:spPr>
        <p:txBody>
          <a:bodyPr rtlCol="0">
            <a:normAutofit/>
          </a:bodyPr>
          <a:lstStyle/>
          <a:p>
            <a:r>
              <a:rPr lang="ru-RU" dirty="0" smtClean="0"/>
              <a:t>Циклы, вложенные циклы</a:t>
            </a:r>
            <a:endParaRPr lang="en-US" dirty="0" smtClean="0"/>
          </a:p>
          <a:p>
            <a:r>
              <a:rPr lang="en-US" dirty="0" smtClean="0"/>
              <a:t>for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 smtClean="0"/>
              <a:t>do while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Lesson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628800"/>
            <a:ext cx="10116614" cy="5040560"/>
          </a:xfrm>
        </p:spPr>
        <p:txBody>
          <a:bodyPr rtlCol="0">
            <a:normAutofit fontScale="70000" lnSpcReduction="20000"/>
          </a:bodyPr>
          <a:lstStyle/>
          <a:p>
            <a:pPr marL="0" indent="0">
              <a:buNone/>
            </a:pPr>
            <a:r>
              <a:rPr lang="ru-RU" sz="3400" b="1" dirty="0">
                <a:solidFill>
                  <a:srgbClr val="FFC000"/>
                </a:solidFill>
              </a:rPr>
              <a:t>Циклы</a:t>
            </a:r>
            <a:r>
              <a:rPr lang="ru-RU" dirty="0"/>
              <a:t> – это простой способ для многократного выполнения одних и тех же действий (кода).</a:t>
            </a:r>
          </a:p>
          <a:p>
            <a:pPr marL="0" indent="0">
              <a:buNone/>
            </a:pPr>
            <a:endParaRPr lang="ru-RU" sz="1300" dirty="0"/>
          </a:p>
          <a:p>
            <a:pPr marL="0" indent="0">
              <a:buNone/>
            </a:pPr>
            <a:r>
              <a:rPr lang="ru-RU" dirty="0"/>
              <a:t>При этом однократное выполнения кода в цикле называется итерацией.</a:t>
            </a:r>
          </a:p>
          <a:p>
            <a:pPr marL="0" indent="0">
              <a:buNone/>
            </a:pPr>
            <a:endParaRPr lang="ru-RU" sz="1300" dirty="0"/>
          </a:p>
          <a:p>
            <a:pPr marL="0" indent="0">
              <a:buNone/>
            </a:pPr>
            <a:r>
              <a:rPr lang="ru-RU" dirty="0"/>
              <a:t>В JavaScript существуют различные виды циклов, но все они, по сути, делают одно и тоже. Просто с помощью одних циклов более просто решаются одни задачи, с помощью других – иные:</a:t>
            </a:r>
          </a:p>
          <a:p>
            <a:pPr marL="0" indent="0">
              <a:buNone/>
            </a:pPr>
            <a:endParaRPr lang="ru-RU" sz="1300" dirty="0"/>
          </a:p>
          <a:p>
            <a:r>
              <a:rPr lang="en-US" sz="3400" b="1" dirty="0">
                <a:solidFill>
                  <a:srgbClr val="FFC000"/>
                </a:solidFill>
              </a:rPr>
              <a:t>f</a:t>
            </a:r>
            <a:r>
              <a:rPr lang="ru-RU" sz="3400" b="1" dirty="0" err="1">
                <a:solidFill>
                  <a:srgbClr val="FFC000"/>
                </a:solidFill>
              </a:rPr>
              <a:t>or</a:t>
            </a:r>
            <a:r>
              <a:rPr lang="ru-RU" sz="3400" b="1" dirty="0">
                <a:solidFill>
                  <a:srgbClr val="FFC000"/>
                </a:solidFill>
              </a:rPr>
              <a:t> </a:t>
            </a:r>
            <a:r>
              <a:rPr lang="ru-RU" dirty="0"/>
              <a:t>- перебирает через блок кода несколько раз</a:t>
            </a:r>
          </a:p>
          <a:p>
            <a:r>
              <a:rPr lang="en-US" sz="3400" b="1" dirty="0">
                <a:solidFill>
                  <a:srgbClr val="FFC000"/>
                </a:solidFill>
              </a:rPr>
              <a:t>w</a:t>
            </a:r>
            <a:r>
              <a:rPr lang="ru-RU" sz="3400" b="1" dirty="0" err="1">
                <a:solidFill>
                  <a:srgbClr val="FFC000"/>
                </a:solidFill>
              </a:rPr>
              <a:t>hile</a:t>
            </a:r>
            <a:r>
              <a:rPr lang="en-US" sz="3400" b="1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>- </a:t>
            </a:r>
            <a:r>
              <a:rPr lang="ru-RU" dirty="0"/>
              <a:t>перебирает блок кода, пока выполняется указанное условие</a:t>
            </a:r>
          </a:p>
          <a:p>
            <a:r>
              <a:rPr lang="ru-RU" sz="3400" b="1" dirty="0">
                <a:solidFill>
                  <a:srgbClr val="FFC000"/>
                </a:solidFill>
              </a:rPr>
              <a:t>do...while</a:t>
            </a:r>
            <a:r>
              <a:rPr lang="en-US" sz="3400" b="1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>- </a:t>
            </a:r>
            <a:r>
              <a:rPr lang="ru-RU" dirty="0"/>
              <a:t>также перебирает блок кода, пока выполняется указанное условие </a:t>
            </a:r>
            <a:r>
              <a:rPr lang="ru-RU" dirty="0" smtClean="0"/>
              <a:t>(</a:t>
            </a:r>
            <a:r>
              <a:rPr lang="ru-RU" dirty="0"/>
              <a:t>цикл «do...while» в любом случае выполнится не меньше одного раза, даже если условие изначально ложно)</a:t>
            </a:r>
          </a:p>
          <a:p>
            <a:r>
              <a:rPr lang="ru-RU" sz="3400" b="1" dirty="0" err="1">
                <a:solidFill>
                  <a:srgbClr val="FFC000"/>
                </a:solidFill>
              </a:rPr>
              <a:t>for</a:t>
            </a:r>
            <a:r>
              <a:rPr lang="ru-RU" sz="3400" b="1" dirty="0">
                <a:solidFill>
                  <a:srgbClr val="FFC000"/>
                </a:solidFill>
              </a:rPr>
              <a:t>...</a:t>
            </a:r>
            <a:r>
              <a:rPr lang="ru-RU" sz="3400" b="1" dirty="0" err="1">
                <a:solidFill>
                  <a:srgbClr val="FFC000"/>
                </a:solidFill>
              </a:rPr>
              <a:t>in</a:t>
            </a:r>
            <a:r>
              <a:rPr lang="en-US" sz="3400" b="1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>- </a:t>
            </a:r>
            <a:r>
              <a:rPr lang="ru-RU" dirty="0"/>
              <a:t>перебирает свойства объекта</a:t>
            </a:r>
          </a:p>
          <a:p>
            <a:r>
              <a:rPr lang="ru-RU" sz="3400" b="1" dirty="0" err="1">
                <a:solidFill>
                  <a:srgbClr val="FFC000"/>
                </a:solidFill>
              </a:rPr>
              <a:t>for</a:t>
            </a:r>
            <a:r>
              <a:rPr lang="ru-RU" sz="3400" b="1" dirty="0">
                <a:solidFill>
                  <a:srgbClr val="FFC000"/>
                </a:solidFill>
              </a:rPr>
              <a:t>...</a:t>
            </a:r>
            <a:r>
              <a:rPr lang="ru-RU" sz="3400" b="1" dirty="0" err="1">
                <a:solidFill>
                  <a:srgbClr val="FFC000"/>
                </a:solidFill>
              </a:rPr>
              <a:t>of</a:t>
            </a:r>
            <a:r>
              <a:rPr lang="ru-RU" sz="3400" b="1" dirty="0">
                <a:solidFill>
                  <a:srgbClr val="FFC000"/>
                </a:solidFill>
              </a:rPr>
              <a:t> </a:t>
            </a:r>
            <a:r>
              <a:rPr lang="ru-RU" dirty="0"/>
              <a:t>(появился в версии ES6</a:t>
            </a:r>
            <a:r>
              <a:rPr lang="ru-RU" dirty="0" smtClean="0"/>
              <a:t>)</a:t>
            </a:r>
            <a:r>
              <a:rPr lang="en-US" dirty="0" smtClean="0"/>
              <a:t> - </a:t>
            </a:r>
            <a:r>
              <a:rPr lang="ru-RU" dirty="0"/>
              <a:t>перебирает значения итеративного объекта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349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Lesson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628800"/>
            <a:ext cx="10116614" cy="504056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Цикл </a:t>
            </a:r>
            <a:r>
              <a:rPr lang="en-US" b="1" dirty="0">
                <a:solidFill>
                  <a:srgbClr val="FFC000"/>
                </a:solidFill>
              </a:rPr>
              <a:t>For</a:t>
            </a:r>
            <a:endParaRPr lang="ru-RU" b="1" dirty="0">
              <a:solidFill>
                <a:srgbClr val="FFC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dirty="0"/>
              <a:t>Данный цикл в основном используется когда известно точное количество повторений. Этот цикл ещё называют циклом со счётчиком.</a:t>
            </a:r>
          </a:p>
          <a:p>
            <a:pPr marL="0" indent="0">
              <a:buNone/>
            </a:pPr>
            <a:endParaRPr lang="ru-RU" sz="500" dirty="0"/>
          </a:p>
          <a:p>
            <a:pPr marL="0" indent="0">
              <a:buNone/>
            </a:pPr>
            <a:r>
              <a:rPr lang="ru-RU" u="sng" dirty="0"/>
              <a:t>Синтаксис цикла «</a:t>
            </a:r>
            <a:r>
              <a:rPr lang="ru-RU" u="sng" dirty="0" err="1"/>
              <a:t>for</a:t>
            </a:r>
            <a:r>
              <a:rPr lang="ru-RU" u="sng" dirty="0"/>
              <a:t>»:</a:t>
            </a:r>
          </a:p>
          <a:p>
            <a:pPr marL="0" indent="0">
              <a:buNone/>
            </a:pPr>
            <a:endParaRPr lang="ru-RU" sz="500" dirty="0"/>
          </a:p>
          <a:p>
            <a:pPr marL="0" indent="0">
              <a:buNone/>
            </a:pPr>
            <a:r>
              <a:rPr lang="ru-RU" sz="2600" b="1" dirty="0" err="1">
                <a:solidFill>
                  <a:srgbClr val="FFC000"/>
                </a:solidFill>
              </a:rPr>
              <a:t>for</a:t>
            </a:r>
            <a:r>
              <a:rPr lang="ru-RU" dirty="0"/>
              <a:t> </a:t>
            </a:r>
            <a:r>
              <a:rPr lang="ru-RU" b="1" dirty="0">
                <a:solidFill>
                  <a:srgbClr val="00B0F0"/>
                </a:solidFill>
              </a:rPr>
              <a:t>(инициализация; условие; финальное выражение)</a:t>
            </a:r>
            <a:r>
              <a:rPr lang="ru-RU" dirty="0"/>
              <a:t> </a:t>
            </a:r>
            <a:r>
              <a:rPr lang="ru-RU" sz="2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ru-RU" dirty="0"/>
              <a:t>  </a:t>
            </a:r>
            <a:r>
              <a:rPr lang="ru-RU" sz="2200" b="1" dirty="0">
                <a:solidFill>
                  <a:schemeClr val="accent3">
                    <a:lumMod val="75000"/>
                  </a:schemeClr>
                </a:solidFill>
              </a:rPr>
              <a:t>тело цикла</a:t>
            </a:r>
          </a:p>
          <a:p>
            <a:pPr marL="0" indent="0">
              <a:buNone/>
            </a:pPr>
            <a:r>
              <a:rPr lang="ru-RU" sz="2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}</a:t>
            </a:r>
            <a:endParaRPr lang="en-US" sz="2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271" y="4523816"/>
            <a:ext cx="49149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Lesson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628800"/>
            <a:ext cx="10116614" cy="5040560"/>
          </a:xfrm>
        </p:spPr>
        <p:txBody>
          <a:bodyPr rtlCol="0">
            <a:normAutofit fontScale="70000" lnSpcReduction="20000"/>
          </a:bodyPr>
          <a:lstStyle/>
          <a:p>
            <a:pPr marL="0" indent="0">
              <a:buNone/>
            </a:pPr>
            <a:r>
              <a:rPr lang="ru-RU" u="sng" dirty="0"/>
              <a:t>Основные части конструкции цикла «</a:t>
            </a:r>
            <a:r>
              <a:rPr lang="ru-RU" u="sng" dirty="0" err="1"/>
              <a:t>for</a:t>
            </a:r>
            <a:r>
              <a:rPr lang="ru-RU" u="sng" dirty="0"/>
              <a:t>»:</a:t>
            </a:r>
          </a:p>
          <a:p>
            <a:pPr marL="0" indent="0">
              <a:buNone/>
            </a:pPr>
            <a:endParaRPr lang="ru-RU" sz="1100" dirty="0"/>
          </a:p>
          <a:p>
            <a:r>
              <a:rPr lang="ru-RU" sz="3100" b="1" dirty="0">
                <a:solidFill>
                  <a:srgbClr val="FFC000"/>
                </a:solidFill>
              </a:rPr>
              <a:t>инициализация</a:t>
            </a:r>
            <a:r>
              <a:rPr lang="ru-RU" dirty="0"/>
              <a:t> - это выражение, которое выполняется один раз перед выполнением цикла; обычно используется для инициализации счётчика;</a:t>
            </a:r>
          </a:p>
          <a:p>
            <a:r>
              <a:rPr lang="ru-RU" sz="3100" b="1" dirty="0">
                <a:solidFill>
                  <a:srgbClr val="FFC000"/>
                </a:solidFill>
              </a:rPr>
              <a:t>условие</a:t>
            </a:r>
            <a:r>
              <a:rPr lang="ru-RU" dirty="0"/>
              <a:t> - </a:t>
            </a:r>
            <a:r>
              <a:rPr lang="ru-RU" dirty="0" smtClean="0"/>
              <a:t>это выражение, истинность которого проверяется перед каждой итерацией; если выражение вычисляется как истина, то выполняется итерация; в противном случае цикл «</a:t>
            </a:r>
            <a:r>
              <a:rPr lang="ru-RU" dirty="0" err="1" smtClean="0"/>
              <a:t>for</a:t>
            </a:r>
            <a:r>
              <a:rPr lang="ru-RU" dirty="0" smtClean="0"/>
              <a:t>» завершает работу;</a:t>
            </a:r>
            <a:endParaRPr lang="ru-RU" dirty="0"/>
          </a:p>
          <a:p>
            <a:r>
              <a:rPr lang="ru-RU" sz="3100" b="1" dirty="0">
                <a:solidFill>
                  <a:srgbClr val="FFC000"/>
                </a:solidFill>
              </a:rPr>
              <a:t>финальное </a:t>
            </a:r>
            <a:r>
              <a:rPr lang="ru-RU" sz="3100" b="1" dirty="0" smtClean="0">
                <a:solidFill>
                  <a:srgbClr val="FFC000"/>
                </a:solidFill>
              </a:rPr>
              <a:t>выражение </a:t>
            </a:r>
            <a:r>
              <a:rPr lang="ru-RU" dirty="0"/>
              <a:t>- это выражение, которое выполняется в конце каждой итерации; обычно используется для изменения счетчика;</a:t>
            </a:r>
          </a:p>
          <a:p>
            <a:r>
              <a:rPr lang="ru-RU" sz="3100" b="1" dirty="0">
                <a:solidFill>
                  <a:srgbClr val="FFC000"/>
                </a:solidFill>
              </a:rPr>
              <a:t>тело цикла </a:t>
            </a:r>
            <a:r>
              <a:rPr lang="ru-RU" dirty="0"/>
              <a:t>- инструкции, выполнение которых нужно повторять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u="sng" dirty="0" smtClean="0"/>
              <a:t>Все 3 оператора в цикле не являются обязательными.</a:t>
            </a:r>
          </a:p>
          <a:p>
            <a:pPr marL="0" indent="0">
              <a:buNone/>
            </a:pPr>
            <a:r>
              <a:rPr lang="ru-RU" dirty="0"/>
              <a:t>Если вы пропустите оператор 2, вы должны указать </a:t>
            </a:r>
            <a:r>
              <a:rPr lang="ru-RU" dirty="0" err="1"/>
              <a:t>break</a:t>
            </a:r>
            <a:r>
              <a:rPr lang="ru-RU" dirty="0"/>
              <a:t> (прерывание) внутри цикла. В противном случае цикл будет постоянно </a:t>
            </a:r>
            <a:r>
              <a:rPr lang="ru-RU" dirty="0" smtClean="0"/>
              <a:t>повторяться </a:t>
            </a:r>
            <a:r>
              <a:rPr lang="ru-RU" dirty="0"/>
              <a:t>и никогда не закончится. Это приведёт к зависанию браузера.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54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Lesson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628800"/>
            <a:ext cx="10116614" cy="504056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u="sng" dirty="0"/>
              <a:t>Основные части конструкции цикла «</a:t>
            </a:r>
            <a:r>
              <a:rPr lang="ru-RU" u="sng" dirty="0" err="1"/>
              <a:t>for</a:t>
            </a:r>
            <a:r>
              <a:rPr lang="ru-RU" u="sng" dirty="0"/>
              <a:t>»:</a:t>
            </a:r>
          </a:p>
          <a:p>
            <a:pPr marL="0" indent="0">
              <a:buNone/>
            </a:pPr>
            <a:r>
              <a:rPr lang="ru-RU" sz="2000" dirty="0" smtClean="0"/>
              <a:t>Инструкция </a:t>
            </a:r>
            <a:r>
              <a:rPr lang="ru-RU" sz="2000" dirty="0"/>
              <a:t>Break прерывает цикл и продолжает выполнение кода после цикла (если таковой имеется</a:t>
            </a:r>
            <a:r>
              <a:rPr lang="ru-RU" sz="2000" dirty="0" smtClean="0"/>
              <a:t>).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180" y="3068960"/>
            <a:ext cx="3888432" cy="255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8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Lesson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628800"/>
            <a:ext cx="10116614" cy="5040560"/>
          </a:xfrm>
        </p:spPr>
        <p:txBody>
          <a:bodyPr rtlCol="0">
            <a:normAutofit fontScale="92500"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Цикл </a:t>
            </a:r>
            <a:r>
              <a:rPr lang="en-US" b="1" dirty="0">
                <a:solidFill>
                  <a:srgbClr val="FFC000"/>
                </a:solidFill>
              </a:rPr>
              <a:t>while </a:t>
            </a:r>
            <a:r>
              <a:rPr lang="ru-RU" dirty="0"/>
              <a:t>(в то время, </a:t>
            </a:r>
            <a:r>
              <a:rPr lang="ru-RU" dirty="0" smtClean="0"/>
              <a:t>как</a:t>
            </a:r>
            <a:r>
              <a:rPr lang="en-US" dirty="0" smtClean="0"/>
              <a:t> </a:t>
            </a:r>
            <a:r>
              <a:rPr lang="ru-RU" dirty="0" smtClean="0"/>
              <a:t>или пока…)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Данный цикл предназначен для многократного выполнения одних и тех же инструкций до тех пор, пока истинно некоторое условие. Цикл «while» в основном используется, когда количество повторений заранее не известно.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600" b="1" dirty="0">
                <a:solidFill>
                  <a:srgbClr val="FFC000"/>
                </a:solidFill>
              </a:rPr>
              <a:t>while</a:t>
            </a:r>
            <a:r>
              <a:rPr lang="ru-RU" dirty="0"/>
              <a:t> </a:t>
            </a:r>
            <a:r>
              <a:rPr lang="ru-RU" b="1" dirty="0">
                <a:solidFill>
                  <a:srgbClr val="00B0F0"/>
                </a:solidFill>
              </a:rPr>
              <a:t>(условие) </a:t>
            </a:r>
            <a:r>
              <a:rPr lang="ru-RU" sz="2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ru-RU" dirty="0"/>
              <a:t>  </a:t>
            </a:r>
            <a:r>
              <a:rPr lang="ru-RU" sz="2200" b="1" dirty="0">
                <a:solidFill>
                  <a:schemeClr val="accent3">
                    <a:lumMod val="75000"/>
                  </a:schemeClr>
                </a:solidFill>
              </a:rPr>
              <a:t>тело </a:t>
            </a:r>
            <a:r>
              <a:rPr lang="ru-RU" sz="2200" b="1" dirty="0" smtClean="0">
                <a:solidFill>
                  <a:schemeClr val="accent3">
                    <a:lumMod val="75000"/>
                  </a:schemeClr>
                </a:solidFill>
              </a:rPr>
              <a:t>цикла</a:t>
            </a:r>
          </a:p>
          <a:p>
            <a:pPr marL="0" indent="0">
              <a:buNone/>
            </a:pPr>
            <a:r>
              <a:rPr lang="ru-RU" sz="2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sz="2200" b="1" dirty="0" smtClean="0">
                <a:solidFill>
                  <a:schemeClr val="accent3">
                    <a:lumMod val="75000"/>
                  </a:schemeClr>
                </a:solidFill>
              </a:rPr>
              <a:t> шаг</a:t>
            </a:r>
            <a:endParaRPr lang="ru-RU" sz="22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2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ru-RU" dirty="0"/>
              <a:t>Истинность условия проверяется перед каждым выполнением. Если перед первой итерацией условие ложно, то цикл не выполнится ни разу.</a:t>
            </a:r>
            <a:endParaRPr lang="en-US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364" y="3284984"/>
            <a:ext cx="35337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6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Lesson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628800"/>
            <a:ext cx="10116614" cy="504056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Цикл </a:t>
            </a:r>
            <a:r>
              <a:rPr lang="en-US" b="1" dirty="0">
                <a:solidFill>
                  <a:srgbClr val="FFC000"/>
                </a:solidFill>
              </a:rPr>
              <a:t>do …</a:t>
            </a:r>
            <a:r>
              <a:rPr lang="ru-RU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while </a:t>
            </a:r>
          </a:p>
          <a:p>
            <a:pPr marL="0" indent="0">
              <a:buNone/>
            </a:pPr>
            <a:r>
              <a:rPr lang="ru-RU" dirty="0"/>
              <a:t>Цикл «do...while», также как и цикл «while», выполняет одни и те же инструкции до тех пор, пока указанное условие истинно. Но в отличие от «while» в «do...while» условие проверяется после выполнения инструкций. Поэтому цикл «do...while» в любом случае выполнится не меньше одного раза, даже если условие изначально ложно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2600" b="1" dirty="0">
                <a:solidFill>
                  <a:srgbClr val="FFC000"/>
                </a:solidFill>
              </a:rPr>
              <a:t>do</a:t>
            </a:r>
            <a:r>
              <a:rPr lang="ru-RU" dirty="0"/>
              <a:t> </a:t>
            </a:r>
            <a:r>
              <a:rPr lang="ru-RU" sz="2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ru-RU" dirty="0"/>
              <a:t>  </a:t>
            </a:r>
            <a:r>
              <a:rPr lang="ru-RU" sz="2200" b="1" dirty="0">
                <a:solidFill>
                  <a:schemeClr val="accent3">
                    <a:lumMod val="75000"/>
                  </a:schemeClr>
                </a:solidFill>
              </a:rPr>
              <a:t>тело цикла</a:t>
            </a:r>
          </a:p>
          <a:p>
            <a:pPr marL="0" indent="0">
              <a:buNone/>
            </a:pPr>
            <a:r>
              <a:rPr lang="ru-RU" sz="2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}</a:t>
            </a:r>
            <a:r>
              <a:rPr lang="ru-RU" dirty="0"/>
              <a:t> </a:t>
            </a:r>
            <a:r>
              <a:rPr lang="ru-RU" sz="2600" b="1" dirty="0">
                <a:solidFill>
                  <a:srgbClr val="FFC000"/>
                </a:solidFill>
              </a:rPr>
              <a:t>while</a:t>
            </a:r>
            <a:r>
              <a:rPr lang="ru-RU" dirty="0"/>
              <a:t> </a:t>
            </a:r>
            <a:r>
              <a:rPr lang="ru-RU" b="1" dirty="0">
                <a:solidFill>
                  <a:srgbClr val="00B0F0"/>
                </a:solidFill>
              </a:rPr>
              <a:t>(условие)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340" y="4005064"/>
            <a:ext cx="41052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Школьная доска (16x9)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8_TF02804846_TF02804846.potx" id="{B0D334FF-33A8-46AB-96CF-63558F5650FA}" vid="{48B67DF7-1DEB-4C08-A175-C7A2C8FA45E8}"/>
    </a:ext>
  </a:extLst>
</a:theme>
</file>

<file path=ppt/theme/theme2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Учебная презентация на школьной доске (широкоэкранный формат)</Template>
  <TotalTime>1049</TotalTime>
  <Words>536</Words>
  <Application>Microsoft Office PowerPoint</Application>
  <PresentationFormat>Произвольный</PresentationFormat>
  <Paragraphs>65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Consolas</vt:lpstr>
      <vt:lpstr>Corbel</vt:lpstr>
      <vt:lpstr>Школьная доска (16x9)</vt:lpstr>
      <vt:lpstr>Front-end</vt:lpstr>
      <vt:lpstr>JS. Loops</vt:lpstr>
      <vt:lpstr>JS. Lesson 3</vt:lpstr>
      <vt:lpstr>JS. Lesson 3</vt:lpstr>
      <vt:lpstr>JS. Lesson 3</vt:lpstr>
      <vt:lpstr>JS. Lesson 3</vt:lpstr>
      <vt:lpstr>JS. Lesson 3</vt:lpstr>
      <vt:lpstr>JS. Lesson 3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</dc:title>
  <dc:creator>RePack by Diakov</dc:creator>
  <cp:lastModifiedBy>RePack by Diakov</cp:lastModifiedBy>
  <cp:revision>74</cp:revision>
  <dcterms:created xsi:type="dcterms:W3CDTF">2023-04-07T09:31:05Z</dcterms:created>
  <dcterms:modified xsi:type="dcterms:W3CDTF">2023-04-24T09:31:54Z</dcterms:modified>
</cp:coreProperties>
</file>