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4"/>
  </p:sldMasterIdLst>
  <p:notesMasterIdLst>
    <p:notesMasterId r:id="rId14"/>
  </p:notesMasterIdLst>
  <p:handoutMasterIdLst>
    <p:handoutMasterId r:id="rId15"/>
  </p:handoutMasterIdLst>
  <p:sldIdLst>
    <p:sldId id="279" r:id="rId5"/>
    <p:sldId id="280" r:id="rId6"/>
    <p:sldId id="287" r:id="rId7"/>
    <p:sldId id="284" r:id="rId8"/>
    <p:sldId id="288" r:id="rId9"/>
    <p:sldId id="285" r:id="rId10"/>
    <p:sldId id="283" r:id="rId11"/>
    <p:sldId id="289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9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16/03/2024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09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86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27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74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3972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532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997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CEA549-D5CD-4EAF-92DD-F120BAE2B00B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401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49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E704EA-5CB1-494A-9524-E0FAE6BBE6C4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252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842E49-C804-4EEC-9941-A438EC0B005D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CB7135-DC88-46C5-8577-B4652D9D518F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30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BDDAF-5FB4-4645-B812-33656A6F2B85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0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922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16/03/2024</a:t>
            </a:fld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856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513" y="17697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887" y="1857954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>
                <a:solidFill>
                  <a:schemeClr val="tx1"/>
                </a:solidFill>
              </a:rPr>
              <a:t> </a:t>
            </a:r>
            <a:r>
              <a:rPr lang="es-ES" sz="4000" dirty="0" err="1">
                <a:solidFill>
                  <a:schemeClr val="tx1"/>
                </a:solidFill>
              </a:rPr>
              <a:t>Bicimad</a:t>
            </a:r>
            <a:r>
              <a:rPr lang="es-ES" sz="4000" dirty="0">
                <a:solidFill>
                  <a:schemeClr val="tx1"/>
                </a:solidFill>
              </a:rPr>
              <a:t> </a:t>
            </a:r>
            <a:r>
              <a:rPr lang="en-AU" sz="4000" dirty="0">
                <a:solidFill>
                  <a:schemeClr val="tx1"/>
                </a:solidFill>
              </a:rPr>
              <a:t>Locator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3171635"/>
            <a:ext cx="4403596" cy="970451"/>
          </a:xfrm>
        </p:spPr>
        <p:txBody>
          <a:bodyPr rtlCol="0" anchor="t">
            <a:normAutofit/>
          </a:bodyPr>
          <a:lstStyle/>
          <a:p>
            <a:pPr rtl="0"/>
            <a:r>
              <a:rPr lang="es-ES" sz="2400" i="1" dirty="0"/>
              <a:t>A </a:t>
            </a:r>
            <a:r>
              <a:rPr lang="en-GB" sz="2400" i="1" dirty="0"/>
              <a:t>way</a:t>
            </a:r>
            <a:r>
              <a:rPr lang="es-ES" sz="2400" i="1" dirty="0"/>
              <a:t> </a:t>
            </a:r>
            <a:r>
              <a:rPr lang="en-AU" sz="2400" i="1" dirty="0"/>
              <a:t>to</a:t>
            </a:r>
            <a:r>
              <a:rPr lang="es-ES" sz="2400" i="1" dirty="0"/>
              <a:t> </a:t>
            </a:r>
            <a:r>
              <a:rPr lang="en-GB" sz="2400" i="1" dirty="0"/>
              <a:t>easily</a:t>
            </a:r>
            <a:r>
              <a:rPr lang="es-ES" sz="2400" i="1" dirty="0"/>
              <a:t> find </a:t>
            </a:r>
            <a:r>
              <a:rPr lang="es-ES" sz="2400" i="1" dirty="0" err="1"/>
              <a:t>nearby</a:t>
            </a:r>
            <a:r>
              <a:rPr lang="es-ES" sz="2400" i="1" dirty="0"/>
              <a:t> </a:t>
            </a:r>
            <a:r>
              <a:rPr lang="en-US" sz="2400" i="1" dirty="0" err="1"/>
              <a:t>Bicimad</a:t>
            </a:r>
            <a:r>
              <a:rPr lang="es-ES" sz="2400" i="1" dirty="0"/>
              <a:t> </a:t>
            </a:r>
            <a:r>
              <a:rPr lang="es-ES" sz="2400" i="1" dirty="0" err="1"/>
              <a:t>Stations</a:t>
            </a:r>
            <a:endParaRPr lang="es-ES" sz="2400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4D77F8-5A31-5EFA-094C-750D3DDCE561}"/>
              </a:ext>
            </a:extLst>
          </p:cNvPr>
          <p:cNvSpPr txBox="1"/>
          <p:nvPr/>
        </p:nvSpPr>
        <p:spPr>
          <a:xfrm>
            <a:off x="9342782" y="5311472"/>
            <a:ext cx="229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>
                <a:solidFill>
                  <a:schemeClr val="tx2"/>
                </a:solidFill>
              </a:rPr>
              <a:t>Elena Arenal Barrantes</a:t>
            </a:r>
          </a:p>
          <a:p>
            <a:pPr algn="ctr"/>
            <a:r>
              <a:rPr lang="es-ES">
                <a:solidFill>
                  <a:schemeClr val="tx2"/>
                </a:solidFill>
              </a:rPr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55CE1C4F-8738-E9B1-F58F-2AAB3B69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360" y="816334"/>
            <a:ext cx="3706889" cy="558799"/>
          </a:xfrm>
        </p:spPr>
        <p:txBody>
          <a:bodyPr>
            <a:noAutofit/>
          </a:bodyPr>
          <a:lstStyle/>
          <a:p>
            <a:r>
              <a:rPr lang="es-ES" sz="4000" i="0" err="1">
                <a:solidFill>
                  <a:schemeClr val="bg1"/>
                </a:solidFill>
                <a:effectLst/>
              </a:rPr>
              <a:t>Introduction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1028" name="Picture 4" descr="BiciMAD - Apps en Google Play">
            <a:extLst>
              <a:ext uri="{FF2B5EF4-FFF2-40B4-BE49-F238E27FC236}">
                <a16:creationId xmlns:a16="http://schemas.microsoft.com/office/drawing/2014/main" id="{2F1F1900-0A6B-AA58-1204-AD41763CD7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4469" y="446088"/>
            <a:ext cx="5414962" cy="541496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6A21E-3613-5624-0212-22B6F3C4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4039" y="2250218"/>
            <a:ext cx="3626400" cy="3865447"/>
          </a:xfrm>
        </p:spPr>
        <p:txBody>
          <a:bodyPr anchor="t">
            <a:no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BICIMAD is the municipal bicycle rental service of the city of Madrid. It has 264 stations (*2024 update, </a:t>
            </a:r>
            <a:r>
              <a:rPr lang="en-US" sz="2800" b="0" dirty="0">
                <a:solidFill>
                  <a:srgbClr val="000000"/>
                </a:solidFill>
                <a:effectLst/>
                <a:latin typeface="Helvetica Neue"/>
              </a:rPr>
              <a:t>it has about 600)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in different districts of the city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9553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55CE1C4F-8738-E9B1-F58F-2AAB3B69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360" y="816334"/>
            <a:ext cx="3706889" cy="558799"/>
          </a:xfrm>
        </p:spPr>
        <p:txBody>
          <a:bodyPr>
            <a:noAutofit/>
          </a:bodyPr>
          <a:lstStyle/>
          <a:p>
            <a:r>
              <a:rPr lang="es-ES" sz="4000" i="0" err="1">
                <a:solidFill>
                  <a:schemeClr val="bg1"/>
                </a:solidFill>
                <a:effectLst/>
              </a:rPr>
              <a:t>Purpose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6A21E-3613-5624-0212-22B6F3C4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4039" y="2250218"/>
            <a:ext cx="3626400" cy="3677921"/>
          </a:xfrm>
        </p:spPr>
        <p:txBody>
          <a:bodyPr anchor="t">
            <a:noAutofit/>
          </a:bodyPr>
          <a:lstStyle/>
          <a:p>
            <a:r>
              <a:rPr lang="en-US" sz="2400" b="0" i="0">
                <a:effectLst/>
              </a:rPr>
              <a:t>The aim of this project is allowing the potential users to find the nearest </a:t>
            </a:r>
            <a:r>
              <a:rPr lang="en-US" sz="2400" b="0" i="0" err="1">
                <a:effectLst/>
              </a:rPr>
              <a:t>BiciMAD</a:t>
            </a:r>
            <a:r>
              <a:rPr lang="en-US" sz="2400" b="0" i="0">
                <a:effectLst/>
              </a:rPr>
              <a:t> station to a set of non-municipal accessible facilities of the city of Madrid (considered places of interest)using an app called </a:t>
            </a:r>
            <a:r>
              <a:rPr lang="en-US" sz="2400" b="1" i="0" err="1">
                <a:effectLst/>
              </a:rPr>
              <a:t>BicimadLocator</a:t>
            </a:r>
            <a:endParaRPr lang="es-ES" sz="2400" b="1"/>
          </a:p>
        </p:txBody>
      </p:sp>
      <p:pic>
        <p:nvPicPr>
          <p:cNvPr id="4" name="Imagen 3" descr="Indicador de ubicación en un mapa de ciudad">
            <a:extLst>
              <a:ext uri="{FF2B5EF4-FFF2-40B4-BE49-F238E27FC236}">
                <a16:creationId xmlns:a16="http://schemas.microsoft.com/office/drawing/2014/main" id="{2D59E7E6-8863-6346-9D3D-12F5F004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77" y="2250218"/>
            <a:ext cx="6345621" cy="42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upa resalta un rendimiento económico decreciente">
            <a:extLst>
              <a:ext uri="{FF2B5EF4-FFF2-40B4-BE49-F238E27FC236}">
                <a16:creationId xmlns:a16="http://schemas.microsoft.com/office/drawing/2014/main" id="{2F90031B-93E9-EFA4-ED95-870E116E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3482" y="1976922"/>
            <a:ext cx="11929730" cy="49661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8B068E-F062-FB5A-B872-CD5C58F9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78" y="579955"/>
            <a:ext cx="10571998" cy="970450"/>
          </a:xfrm>
        </p:spPr>
        <p:txBody>
          <a:bodyPr/>
          <a:lstStyle/>
          <a:p>
            <a:r>
              <a:rPr lang="es-ES"/>
              <a:t>Data </a:t>
            </a:r>
            <a:r>
              <a:rPr lang="es-ES" err="1"/>
              <a:t>Sources</a:t>
            </a:r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F71DAD5C-CDAA-9598-8A07-93E075CF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278" y="2500166"/>
            <a:ext cx="4856841" cy="3134801"/>
          </a:xfrm>
        </p:spPr>
        <p:txBody>
          <a:bodyPr>
            <a:normAutofit/>
          </a:bodyPr>
          <a:lstStyle/>
          <a:p>
            <a:r>
              <a:rPr lang="es-ES" sz="2400" b="1"/>
              <a:t>API </a:t>
            </a:r>
            <a:r>
              <a:rPr lang="es-ES" sz="2400" b="1" err="1"/>
              <a:t>from</a:t>
            </a:r>
            <a:r>
              <a:rPr lang="es-ES" sz="2400" b="1"/>
              <a:t> </a:t>
            </a:r>
            <a:r>
              <a:rPr lang="es-ES" sz="2400" b="1" err="1"/>
              <a:t>cityhall</a:t>
            </a:r>
            <a:r>
              <a:rPr lang="es-ES" sz="2400" b="1"/>
              <a:t> </a:t>
            </a:r>
            <a:r>
              <a:rPr lang="es-ES" sz="2400" err="1"/>
              <a:t>containing</a:t>
            </a:r>
            <a:r>
              <a:rPr lang="es-ES" sz="2400"/>
              <a:t> </a:t>
            </a:r>
            <a:r>
              <a:rPr lang="es-ES" sz="2400" err="1"/>
              <a:t>all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accesible non-municipal </a:t>
            </a:r>
            <a:r>
              <a:rPr lang="es-ES" sz="2400" err="1"/>
              <a:t>facilities</a:t>
            </a:r>
            <a:r>
              <a:rPr lang="es-ES" sz="2400"/>
              <a:t>, </a:t>
            </a:r>
            <a:r>
              <a:rPr lang="es-ES" sz="2400" err="1"/>
              <a:t>its</a:t>
            </a:r>
            <a:r>
              <a:rPr lang="es-ES" sz="2400"/>
              <a:t> </a:t>
            </a:r>
            <a:r>
              <a:rPr lang="es-ES" sz="2400" err="1"/>
              <a:t>location</a:t>
            </a:r>
            <a:r>
              <a:rPr lang="es-ES" sz="2400"/>
              <a:t>, and </a:t>
            </a:r>
            <a:r>
              <a:rPr lang="es-ES" sz="2400" err="1"/>
              <a:t>other</a:t>
            </a:r>
            <a:r>
              <a:rPr lang="es-ES" sz="2400"/>
              <a:t> data </a:t>
            </a:r>
            <a:r>
              <a:rPr lang="es-ES" sz="2400" err="1"/>
              <a:t>that</a:t>
            </a:r>
            <a:r>
              <a:rPr lang="es-ES" sz="2400"/>
              <a:t> </a:t>
            </a:r>
            <a:r>
              <a:rPr lang="es-ES" sz="2400" err="1"/>
              <a:t>we</a:t>
            </a:r>
            <a:r>
              <a:rPr lang="es-ES" sz="2400"/>
              <a:t> </a:t>
            </a:r>
            <a:r>
              <a:rPr lang="es-ES" sz="2400" err="1"/>
              <a:t>found</a:t>
            </a:r>
            <a:r>
              <a:rPr lang="es-ES" sz="2400"/>
              <a:t> </a:t>
            </a:r>
            <a:r>
              <a:rPr lang="es-ES" sz="2400" err="1"/>
              <a:t>not</a:t>
            </a:r>
            <a:r>
              <a:rPr lang="es-ES" sz="2400"/>
              <a:t> </a:t>
            </a:r>
            <a:r>
              <a:rPr lang="es-ES" sz="2400" err="1"/>
              <a:t>relevant</a:t>
            </a:r>
            <a:r>
              <a:rPr lang="es-ES" sz="2400"/>
              <a:t> </a:t>
            </a:r>
            <a:r>
              <a:rPr lang="es-ES" sz="2400" err="1"/>
              <a:t>for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purpose</a:t>
            </a:r>
            <a:r>
              <a:rPr lang="es-ES" sz="2400"/>
              <a:t> </a:t>
            </a:r>
            <a:r>
              <a:rPr lang="es-ES" sz="2400" err="1"/>
              <a:t>of</a:t>
            </a:r>
            <a:r>
              <a:rPr lang="es-ES" sz="2400"/>
              <a:t> </a:t>
            </a:r>
            <a:r>
              <a:rPr lang="es-ES" sz="2400" err="1"/>
              <a:t>this</a:t>
            </a:r>
            <a:r>
              <a:rPr lang="es-ES" sz="2400"/>
              <a:t> Project.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5C03B5A-2C30-42D2-635E-C5C24DF51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7915" y="2268290"/>
            <a:ext cx="4856841" cy="3322198"/>
          </a:xfrm>
        </p:spPr>
        <p:txBody>
          <a:bodyPr>
            <a:normAutofit/>
          </a:bodyPr>
          <a:lstStyle/>
          <a:p>
            <a:r>
              <a:rPr lang="es-ES" sz="2400" b="1"/>
              <a:t>Bicimad </a:t>
            </a:r>
            <a:r>
              <a:rPr lang="es-ES" sz="2400" b="1" err="1"/>
              <a:t>csv</a:t>
            </a:r>
            <a:r>
              <a:rPr lang="es-ES" sz="2400" b="1"/>
              <a:t> file </a:t>
            </a:r>
            <a:r>
              <a:rPr lang="es-ES" sz="2400"/>
              <a:t>(</a:t>
            </a:r>
            <a:r>
              <a:rPr lang="es-ES" sz="2400" err="1"/>
              <a:t>not</a:t>
            </a:r>
            <a:r>
              <a:rPr lang="es-ES" sz="2400"/>
              <a:t> </a:t>
            </a:r>
            <a:r>
              <a:rPr lang="es-ES" sz="2400" err="1"/>
              <a:t>updated</a:t>
            </a:r>
            <a:r>
              <a:rPr lang="es-ES" sz="2400"/>
              <a:t>) </a:t>
            </a:r>
            <a:r>
              <a:rPr lang="es-ES" sz="2400" err="1"/>
              <a:t>containing</a:t>
            </a:r>
            <a:r>
              <a:rPr lang="es-ES" sz="2400"/>
              <a:t> </a:t>
            </a:r>
            <a:r>
              <a:rPr lang="es-ES" sz="2400" err="1"/>
              <a:t>all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bicimad</a:t>
            </a:r>
            <a:r>
              <a:rPr lang="es-ES" sz="2400"/>
              <a:t> </a:t>
            </a:r>
            <a:r>
              <a:rPr lang="es-ES" sz="2400" err="1"/>
              <a:t>stations</a:t>
            </a:r>
            <a:r>
              <a:rPr lang="es-ES" sz="2400"/>
              <a:t>, </a:t>
            </a:r>
            <a:r>
              <a:rPr lang="es-ES" sz="2400" err="1"/>
              <a:t>their</a:t>
            </a:r>
            <a:r>
              <a:rPr lang="es-ES" sz="2400"/>
              <a:t> </a:t>
            </a:r>
            <a:r>
              <a:rPr lang="es-ES" sz="2400" err="1"/>
              <a:t>location</a:t>
            </a:r>
            <a:r>
              <a:rPr lang="es-ES" sz="2400"/>
              <a:t>,  </a:t>
            </a:r>
            <a:r>
              <a:rPr lang="es-ES" sz="2400" err="1"/>
              <a:t>their</a:t>
            </a:r>
            <a:r>
              <a:rPr lang="es-ES" sz="2400"/>
              <a:t> </a:t>
            </a:r>
            <a:r>
              <a:rPr lang="es-ES" sz="2400" err="1"/>
              <a:t>operational</a:t>
            </a:r>
            <a:r>
              <a:rPr lang="es-ES" sz="2400"/>
              <a:t> status and </a:t>
            </a:r>
            <a:r>
              <a:rPr lang="es-ES" sz="2400" err="1"/>
              <a:t>other</a:t>
            </a:r>
            <a:r>
              <a:rPr lang="es-ES" sz="2400"/>
              <a:t> data </a:t>
            </a:r>
            <a:r>
              <a:rPr lang="es-ES" sz="2400" err="1"/>
              <a:t>that</a:t>
            </a:r>
            <a:r>
              <a:rPr lang="es-ES" sz="2400"/>
              <a:t> </a:t>
            </a:r>
            <a:r>
              <a:rPr lang="es-ES" sz="2400" err="1"/>
              <a:t>we</a:t>
            </a:r>
            <a:r>
              <a:rPr lang="es-ES" sz="2400"/>
              <a:t> </a:t>
            </a:r>
            <a:r>
              <a:rPr lang="es-ES" sz="2400" err="1"/>
              <a:t>found</a:t>
            </a:r>
            <a:r>
              <a:rPr lang="es-ES" sz="2400"/>
              <a:t> </a:t>
            </a:r>
            <a:r>
              <a:rPr lang="es-ES" sz="2400" err="1"/>
              <a:t>not</a:t>
            </a:r>
            <a:r>
              <a:rPr lang="es-ES" sz="2400"/>
              <a:t> </a:t>
            </a:r>
            <a:r>
              <a:rPr lang="es-ES" sz="2400" err="1"/>
              <a:t>relevant</a:t>
            </a:r>
            <a:r>
              <a:rPr lang="es-ES" sz="2400"/>
              <a:t> </a:t>
            </a:r>
            <a:r>
              <a:rPr lang="es-ES" sz="2400" err="1"/>
              <a:t>for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purpose</a:t>
            </a:r>
            <a:r>
              <a:rPr lang="es-ES" sz="2400"/>
              <a:t> </a:t>
            </a:r>
            <a:r>
              <a:rPr lang="es-ES" sz="2400" err="1"/>
              <a:t>of</a:t>
            </a:r>
            <a:r>
              <a:rPr lang="es-ES" sz="2400"/>
              <a:t> </a:t>
            </a:r>
            <a:r>
              <a:rPr lang="es-ES" sz="2400" err="1"/>
              <a:t>this</a:t>
            </a:r>
            <a:r>
              <a:rPr lang="es-ES" sz="2400"/>
              <a:t> Project.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1041B8-C83D-2620-4AAF-690F9B2A9553}"/>
              </a:ext>
            </a:extLst>
          </p:cNvPr>
          <p:cNvSpPr txBox="1"/>
          <p:nvPr/>
        </p:nvSpPr>
        <p:spPr>
          <a:xfrm>
            <a:off x="578236" y="4713151"/>
            <a:ext cx="1125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1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B068E-F062-FB5A-B872-CD5C58F9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Data </a:t>
            </a:r>
            <a:r>
              <a:rPr lang="es-ES" err="1"/>
              <a:t>Crossing</a:t>
            </a:r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F71DAD5C-CDAA-9598-8A07-93E075CF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1842941"/>
            <a:ext cx="11058465" cy="2473878"/>
          </a:xfrm>
        </p:spPr>
        <p:txBody>
          <a:bodyPr>
            <a:normAutofit/>
          </a:bodyPr>
          <a:lstStyle/>
          <a:p>
            <a:r>
              <a:rPr lang="es-ES" sz="2000" dirty="0"/>
              <a:t>A new </a:t>
            </a:r>
            <a:r>
              <a:rPr lang="es-ES" sz="2000" dirty="0" err="1"/>
              <a:t>csv</a:t>
            </a:r>
            <a:r>
              <a:rPr lang="es-ES" sz="2000" dirty="0"/>
              <a:t> file has </a:t>
            </a:r>
            <a:r>
              <a:rPr lang="es-ES" sz="2000" dirty="0" err="1"/>
              <a:t>been</a:t>
            </a:r>
            <a:r>
              <a:rPr lang="es-ES" sz="2000" dirty="0"/>
              <a:t> </a:t>
            </a:r>
            <a:r>
              <a:rPr lang="es-ES" sz="2000" dirty="0" err="1"/>
              <a:t>creared</a:t>
            </a:r>
            <a:r>
              <a:rPr lang="es-ES" sz="2000" dirty="0"/>
              <a:t> </a:t>
            </a:r>
            <a:r>
              <a:rPr lang="es-ES" sz="2000" dirty="0" err="1"/>
              <a:t>containing</a:t>
            </a:r>
            <a:r>
              <a:rPr lang="es-ES" sz="2000" dirty="0"/>
              <a:t> 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following</a:t>
            </a:r>
            <a:r>
              <a:rPr lang="es-ES" sz="2000" dirty="0"/>
              <a:t> data </a:t>
            </a:r>
            <a:r>
              <a:rPr lang="es-ES" sz="2000" dirty="0" err="1"/>
              <a:t>extracted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both</a:t>
            </a:r>
            <a:r>
              <a:rPr lang="es-ES" sz="2000" dirty="0"/>
              <a:t> data </a:t>
            </a:r>
            <a:r>
              <a:rPr lang="es-ES" sz="2000" dirty="0" err="1"/>
              <a:t>sources</a:t>
            </a:r>
            <a:r>
              <a:rPr lang="es-ES" sz="2000" dirty="0"/>
              <a:t>:</a:t>
            </a:r>
          </a:p>
          <a:p>
            <a:r>
              <a:rPr lang="es-ES" sz="2000" dirty="0" err="1"/>
              <a:t>All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accesible non-municipal </a:t>
            </a:r>
            <a:r>
              <a:rPr lang="es-ES" sz="2000" dirty="0" err="1"/>
              <a:t>facilities</a:t>
            </a:r>
            <a:r>
              <a:rPr lang="es-ES" sz="2000" dirty="0"/>
              <a:t>, </a:t>
            </a:r>
            <a:r>
              <a:rPr lang="es-ES" sz="2000" dirty="0" err="1"/>
              <a:t>its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(</a:t>
            </a:r>
            <a:r>
              <a:rPr lang="es-ES" sz="2000" dirty="0" err="1"/>
              <a:t>longitude</a:t>
            </a:r>
            <a:r>
              <a:rPr lang="es-ES" sz="2000" dirty="0"/>
              <a:t>/</a:t>
            </a:r>
            <a:r>
              <a:rPr lang="es-ES" sz="2000" dirty="0" err="1"/>
              <a:t>latitude</a:t>
            </a:r>
            <a:r>
              <a:rPr lang="es-ES" sz="2000" dirty="0"/>
              <a:t>) </a:t>
            </a:r>
            <a:r>
              <a:rPr lang="es-ES" sz="2000" dirty="0" err="1"/>
              <a:t>matched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all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bicimad</a:t>
            </a:r>
            <a:r>
              <a:rPr lang="es-ES" sz="2000" dirty="0"/>
              <a:t> </a:t>
            </a:r>
            <a:r>
              <a:rPr lang="es-ES" sz="2000" dirty="0" err="1"/>
              <a:t>stations</a:t>
            </a:r>
            <a:r>
              <a:rPr lang="es-ES" sz="2000" dirty="0"/>
              <a:t>, </a:t>
            </a:r>
            <a:r>
              <a:rPr lang="es-ES" sz="2000" dirty="0" err="1"/>
              <a:t>it’s</a:t>
            </a:r>
            <a:r>
              <a:rPr lang="es-ES" sz="2000" dirty="0"/>
              <a:t> </a:t>
            </a:r>
            <a:r>
              <a:rPr lang="es-ES" sz="2000" dirty="0" err="1"/>
              <a:t>adress</a:t>
            </a:r>
            <a:r>
              <a:rPr lang="es-ES" sz="2000" dirty="0"/>
              <a:t> and </a:t>
            </a:r>
            <a:r>
              <a:rPr lang="es-ES" sz="2000" dirty="0" err="1"/>
              <a:t>location</a:t>
            </a:r>
            <a:r>
              <a:rPr lang="es-ES" sz="2000" dirty="0"/>
              <a:t>(</a:t>
            </a:r>
            <a:r>
              <a:rPr lang="es-ES" sz="2000" dirty="0" err="1"/>
              <a:t>longitude</a:t>
            </a:r>
            <a:r>
              <a:rPr lang="es-ES" sz="2000" dirty="0"/>
              <a:t>/</a:t>
            </a:r>
            <a:r>
              <a:rPr lang="es-ES" sz="2000" dirty="0" err="1"/>
              <a:t>latitude</a:t>
            </a:r>
            <a:r>
              <a:rPr lang="es-ES" sz="2000" dirty="0"/>
              <a:t>) and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distance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two</a:t>
            </a:r>
            <a:r>
              <a:rPr lang="es-ES" sz="2000" dirty="0"/>
              <a:t> </a:t>
            </a:r>
            <a:r>
              <a:rPr lang="es-ES" sz="2000" dirty="0" err="1"/>
              <a:t>points</a:t>
            </a:r>
            <a:r>
              <a:rPr lang="es-ES" sz="2000" dirty="0"/>
              <a:t>.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distance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been</a:t>
            </a:r>
            <a:r>
              <a:rPr lang="es-ES" sz="2000" dirty="0"/>
              <a:t> </a:t>
            </a:r>
            <a:r>
              <a:rPr lang="es-ES" sz="2000" dirty="0" err="1"/>
              <a:t>calculated</a:t>
            </a:r>
            <a:r>
              <a:rPr lang="es-ES" sz="2000" dirty="0"/>
              <a:t> </a:t>
            </a:r>
            <a:r>
              <a:rPr lang="es-ES" sz="2000" dirty="0" err="1"/>
              <a:t>using</a:t>
            </a:r>
            <a:r>
              <a:rPr lang="es-ES" sz="2000" dirty="0"/>
              <a:t> </a:t>
            </a:r>
            <a:r>
              <a:rPr lang="es-ES" sz="2000" dirty="0" err="1"/>
              <a:t>geopandas</a:t>
            </a:r>
            <a:r>
              <a:rPr lang="es-ES" sz="20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1041B8-C83D-2620-4AAF-690F9B2A9553}"/>
              </a:ext>
            </a:extLst>
          </p:cNvPr>
          <p:cNvSpPr txBox="1"/>
          <p:nvPr/>
        </p:nvSpPr>
        <p:spPr>
          <a:xfrm>
            <a:off x="810000" y="4164043"/>
            <a:ext cx="112598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</a:t>
            </a:r>
            <a:r>
              <a:rPr lang="es-ES" sz="2000" b="1" dirty="0"/>
              <a:t>General </a:t>
            </a:r>
            <a:r>
              <a:rPr lang="es-ES" sz="2000" b="1" dirty="0" err="1"/>
              <a:t>considerations</a:t>
            </a:r>
            <a:r>
              <a:rPr lang="es-ES" sz="20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Codification</a:t>
            </a:r>
            <a:r>
              <a:rPr lang="es-ES" sz="2000" dirty="0"/>
              <a:t> UTF-8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requiered</a:t>
            </a:r>
            <a:r>
              <a:rPr lang="es-ES" sz="2000" dirty="0"/>
              <a:t> as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first</a:t>
            </a:r>
            <a:r>
              <a:rPr lang="es-ES" sz="2000" dirty="0"/>
              <a:t> draft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table shows a </a:t>
            </a:r>
            <a:r>
              <a:rPr lang="es-ES" sz="2000" dirty="0" err="1"/>
              <a:t>high</a:t>
            </a:r>
            <a:r>
              <a:rPr lang="es-ES" sz="2000" dirty="0"/>
              <a:t> </a:t>
            </a:r>
            <a:r>
              <a:rPr lang="es-ES" sz="2000" dirty="0" err="1"/>
              <a:t>number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error </a:t>
            </a:r>
            <a:r>
              <a:rPr lang="es-ES" sz="2000" dirty="0" err="1"/>
              <a:t>characters</a:t>
            </a:r>
            <a:r>
              <a:rPr lang="es-ES" sz="2000" dirty="0"/>
              <a:t>. </a:t>
            </a:r>
            <a:r>
              <a:rPr lang="es-ES" sz="2000" dirty="0" err="1"/>
              <a:t>Eg</a:t>
            </a:r>
            <a:r>
              <a:rPr lang="es-ES" sz="2000" dirty="0"/>
              <a:t>:  </a:t>
            </a:r>
            <a:r>
              <a:rPr lang="es-ES" sz="2000" dirty="0" err="1"/>
              <a:t>Leter</a:t>
            </a:r>
            <a:r>
              <a:rPr lang="es-ES" sz="2000" dirty="0"/>
              <a:t> ñ in Nuestra señora de la Almudena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csv</a:t>
            </a:r>
            <a:r>
              <a:rPr lang="es-ES" sz="2000" dirty="0"/>
              <a:t> has </a:t>
            </a:r>
            <a:r>
              <a:rPr lang="es-ES" sz="2000" dirty="0" err="1"/>
              <a:t>been</a:t>
            </a:r>
            <a:r>
              <a:rPr lang="es-ES" sz="2000" dirty="0"/>
              <a:t> </a:t>
            </a:r>
            <a:r>
              <a:rPr lang="es-ES" sz="2000" dirty="0" err="1"/>
              <a:t>filtered</a:t>
            </a:r>
            <a:r>
              <a:rPr lang="es-ES" sz="2000" dirty="0"/>
              <a:t> in </a:t>
            </a:r>
            <a:r>
              <a:rPr lang="es-ES" sz="2000" dirty="0" err="1"/>
              <a:t>order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remove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non-</a:t>
            </a:r>
            <a:r>
              <a:rPr lang="es-ES" sz="2000" dirty="0" err="1"/>
              <a:t>available</a:t>
            </a:r>
            <a:r>
              <a:rPr lang="es-ES" sz="2000" dirty="0"/>
              <a:t> </a:t>
            </a:r>
            <a:r>
              <a:rPr lang="es-ES" sz="2000" dirty="0" err="1"/>
              <a:t>stations</a:t>
            </a:r>
            <a:r>
              <a:rPr lang="es-E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As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information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static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/>
              <a:t>gives</a:t>
            </a:r>
            <a:r>
              <a:rPr lang="es-ES" sz="2000" dirty="0"/>
              <a:t> a general </a:t>
            </a:r>
            <a:r>
              <a:rPr lang="es-ES" sz="2000" dirty="0" err="1"/>
              <a:t>reference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problem</a:t>
            </a:r>
            <a:r>
              <a:rPr lang="es-ES" sz="2000" dirty="0"/>
              <a:t>.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exact</a:t>
            </a:r>
            <a:r>
              <a:rPr lang="es-ES" sz="2000" dirty="0"/>
              <a:t> output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may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 </a:t>
            </a:r>
            <a:r>
              <a:rPr lang="es-ES" sz="2000" dirty="0" err="1"/>
              <a:t>bicimad</a:t>
            </a:r>
            <a:r>
              <a:rPr lang="es-ES" sz="2000" dirty="0"/>
              <a:t> API (</a:t>
            </a:r>
            <a:r>
              <a:rPr lang="es-ES" sz="2000" dirty="0" err="1"/>
              <a:t>which</a:t>
            </a:r>
            <a:r>
              <a:rPr lang="es-ES" sz="2000" dirty="0"/>
              <a:t> </a:t>
            </a:r>
            <a:r>
              <a:rPr lang="es-ES" sz="2000" dirty="0" err="1"/>
              <a:t>indicates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actual </a:t>
            </a:r>
            <a:r>
              <a:rPr lang="es-ES" sz="2000" dirty="0" err="1"/>
              <a:t>number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bikes</a:t>
            </a:r>
            <a:r>
              <a:rPr lang="es-ES" sz="2000" dirty="0"/>
              <a:t>/parking spots </a:t>
            </a:r>
            <a:r>
              <a:rPr lang="es-ES" sz="2000" dirty="0" err="1"/>
              <a:t>available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86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18A33-8D6B-DFBB-F07F-480FCD5D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5976"/>
          </a:xfrm>
        </p:spPr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obtained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BFBA20-A927-3F98-BEB8-60DA5E87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088373"/>
            <a:ext cx="4779581" cy="3657264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outoput</a:t>
            </a:r>
            <a:r>
              <a:rPr lang="es-ES" dirty="0"/>
              <a:t> table shows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Non municipal accesible </a:t>
            </a:r>
            <a:r>
              <a:rPr lang="es-ES" dirty="0" err="1"/>
              <a:t>facility</a:t>
            </a:r>
            <a:endParaRPr lang="es-ES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closest</a:t>
            </a:r>
            <a:r>
              <a:rPr lang="es-ES" dirty="0"/>
              <a:t> </a:t>
            </a:r>
            <a:r>
              <a:rPr lang="es-ES" dirty="0" err="1"/>
              <a:t>bicimad</a:t>
            </a:r>
            <a:r>
              <a:rPr lang="es-ES" dirty="0"/>
              <a:t> </a:t>
            </a:r>
            <a:r>
              <a:rPr lang="es-ES" dirty="0" err="1"/>
              <a:t>station</a:t>
            </a:r>
            <a:r>
              <a:rPr lang="es-ES" dirty="0"/>
              <a:t> and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exact</a:t>
            </a:r>
            <a:r>
              <a:rPr lang="es-ES" dirty="0"/>
              <a:t> </a:t>
            </a:r>
            <a:r>
              <a:rPr lang="es-ES" dirty="0" err="1"/>
              <a:t>address</a:t>
            </a:r>
            <a:endParaRPr lang="es-ES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distance</a:t>
            </a:r>
            <a:r>
              <a:rPr lang="es-ES" dirty="0"/>
              <a:t> </a:t>
            </a:r>
            <a:r>
              <a:rPr lang="es-ES" dirty="0" err="1"/>
              <a:t>betwen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(</a:t>
            </a:r>
            <a:r>
              <a:rPr lang="es-ES" dirty="0" err="1"/>
              <a:t>straight</a:t>
            </a:r>
            <a:r>
              <a:rPr lang="es-ES" dirty="0"/>
              <a:t>-line </a:t>
            </a:r>
            <a:r>
              <a:rPr lang="es-ES" dirty="0" err="1"/>
              <a:t>distance</a:t>
            </a:r>
            <a:r>
              <a:rPr lang="es-ES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E9FFF-5D6D-DD0E-F115-C556CE81A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err="1"/>
              <a:t>Example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output table </a:t>
            </a:r>
            <a:r>
              <a:rPr lang="es-ES" err="1"/>
              <a:t>filtered</a:t>
            </a:r>
            <a:r>
              <a:rPr lang="es-ES"/>
              <a:t>:</a:t>
            </a:r>
          </a:p>
        </p:txBody>
      </p:sp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516D77C8-B4B6-8713-7FD5-BEAF8E2858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271019"/>
              </p:ext>
            </p:extLst>
          </p:nvPr>
        </p:nvGraphicFramePr>
        <p:xfrm>
          <a:off x="1103310" y="2707409"/>
          <a:ext cx="477958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96">
                  <a:extLst>
                    <a:ext uri="{9D8B030D-6E8A-4147-A177-3AD203B41FA5}">
                      <a16:colId xmlns:a16="http://schemas.microsoft.com/office/drawing/2014/main" val="326031218"/>
                    </a:ext>
                  </a:extLst>
                </a:gridCol>
                <a:gridCol w="1194896">
                  <a:extLst>
                    <a:ext uri="{9D8B030D-6E8A-4147-A177-3AD203B41FA5}">
                      <a16:colId xmlns:a16="http://schemas.microsoft.com/office/drawing/2014/main" val="174692952"/>
                    </a:ext>
                  </a:extLst>
                </a:gridCol>
                <a:gridCol w="1196885">
                  <a:extLst>
                    <a:ext uri="{9D8B030D-6E8A-4147-A177-3AD203B41FA5}">
                      <a16:colId xmlns:a16="http://schemas.microsoft.com/office/drawing/2014/main" val="1917836667"/>
                    </a:ext>
                  </a:extLst>
                </a:gridCol>
                <a:gridCol w="1192905">
                  <a:extLst>
                    <a:ext uri="{9D8B030D-6E8A-4147-A177-3AD203B41FA5}">
                      <a16:colId xmlns:a16="http://schemas.microsoft.com/office/drawing/2014/main" val="3072087271"/>
                    </a:ext>
                  </a:extLst>
                </a:gridCol>
              </a:tblGrid>
              <a:tr h="351357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Name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Address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Distance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81354"/>
                  </a:ext>
                </a:extLst>
              </a:tr>
              <a:tr h="803102">
                <a:tc>
                  <a:txBody>
                    <a:bodyPr/>
                    <a:lstStyle/>
                    <a:p>
                      <a:r>
                        <a:rPr lang="es-ES" sz="1400" err="1"/>
                        <a:t>Instalation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name</a:t>
                      </a:r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err="1"/>
                        <a:t>Name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of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the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bicimad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station</a:t>
                      </a:r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err="1"/>
                        <a:t>Address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of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the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bicimad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station</a:t>
                      </a:r>
                      <a:r>
                        <a:rPr lang="es-E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err="1"/>
                        <a:t>Distance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between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the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two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points</a:t>
                      </a:r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05958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231EB595-879B-E359-C0A6-B2666327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32" y="4556098"/>
            <a:ext cx="8221649" cy="1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18A33-8D6B-DFBB-F07F-480FCD5D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How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use </a:t>
            </a:r>
            <a:r>
              <a:rPr lang="es-ES" err="1"/>
              <a:t>it:argparse</a:t>
            </a:r>
            <a:r>
              <a:rPr lang="es-ES"/>
              <a:t> (</a:t>
            </a:r>
            <a:r>
              <a:rPr lang="es-ES" err="1"/>
              <a:t>via</a:t>
            </a:r>
            <a:r>
              <a:rPr lang="es-ES"/>
              <a:t> terminal)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C47ACCE-DB86-1ED2-000C-E164BE26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488" y="4115948"/>
            <a:ext cx="4764764" cy="2294864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es-ES" sz="8000" b="1" dirty="0"/>
              <a:t>OPTION</a:t>
            </a:r>
            <a:r>
              <a:rPr lang="es-ES" sz="4900" b="1" dirty="0"/>
              <a:t> 1</a:t>
            </a:r>
            <a:r>
              <a:rPr lang="es-ES" sz="4900" dirty="0"/>
              <a:t>(</a:t>
            </a:r>
            <a:r>
              <a:rPr lang="es-ES" sz="4900" dirty="0" err="1"/>
              <a:t>destination</a:t>
            </a:r>
            <a:r>
              <a:rPr lang="es-ES" sz="4900" dirty="0"/>
              <a:t> </a:t>
            </a:r>
            <a:r>
              <a:rPr lang="es-ES" sz="4900" dirty="0" err="1"/>
              <a:t>point</a:t>
            </a:r>
            <a:r>
              <a:rPr lang="es-ES" sz="4900" dirty="0"/>
              <a:t>)</a:t>
            </a:r>
          </a:p>
          <a:p>
            <a:r>
              <a:rPr lang="es-ES" sz="8000" dirty="0" err="1"/>
              <a:t>For</a:t>
            </a:r>
            <a:r>
              <a:rPr lang="es-ES" sz="8000" dirty="0"/>
              <a:t> </a:t>
            </a:r>
            <a:r>
              <a:rPr lang="es-ES" sz="8000" dirty="0" err="1"/>
              <a:t>the</a:t>
            </a:r>
            <a:r>
              <a:rPr lang="es-ES" sz="8000" dirty="0"/>
              <a:t> </a:t>
            </a:r>
            <a:r>
              <a:rPr lang="es-ES" sz="8000" dirty="0" err="1"/>
              <a:t>user</a:t>
            </a:r>
            <a:r>
              <a:rPr lang="es-ES" sz="8000" dirty="0"/>
              <a:t> </a:t>
            </a:r>
            <a:r>
              <a:rPr lang="es-ES" sz="8000" dirty="0" err="1"/>
              <a:t>who</a:t>
            </a:r>
            <a:r>
              <a:rPr lang="es-ES" sz="8000" dirty="0"/>
              <a:t> </a:t>
            </a:r>
            <a:r>
              <a:rPr lang="es-ES" sz="8000" dirty="0" err="1"/>
              <a:t>wants</a:t>
            </a:r>
            <a:r>
              <a:rPr lang="es-ES" sz="8000" dirty="0"/>
              <a:t> </a:t>
            </a:r>
            <a:r>
              <a:rPr lang="es-ES" sz="8000" dirty="0" err="1"/>
              <a:t>to</a:t>
            </a:r>
            <a:r>
              <a:rPr lang="es-ES" sz="8000" dirty="0"/>
              <a:t> </a:t>
            </a:r>
            <a:r>
              <a:rPr lang="es-ES" sz="8000" dirty="0" err="1"/>
              <a:t>get</a:t>
            </a:r>
            <a:r>
              <a:rPr lang="es-ES" sz="8000" dirty="0"/>
              <a:t> </a:t>
            </a:r>
            <a:r>
              <a:rPr lang="es-ES" sz="8000" dirty="0" err="1"/>
              <a:t>the</a:t>
            </a:r>
            <a:r>
              <a:rPr lang="es-ES" sz="8000" dirty="0"/>
              <a:t> </a:t>
            </a:r>
            <a:r>
              <a:rPr lang="es-ES" sz="8000" dirty="0" err="1"/>
              <a:t>closest</a:t>
            </a:r>
            <a:r>
              <a:rPr lang="es-ES" sz="8000" dirty="0"/>
              <a:t> </a:t>
            </a:r>
            <a:r>
              <a:rPr lang="es-ES" sz="8000" dirty="0" err="1"/>
              <a:t>bicimad</a:t>
            </a:r>
            <a:r>
              <a:rPr lang="es-ES" sz="8000" dirty="0"/>
              <a:t> </a:t>
            </a:r>
            <a:r>
              <a:rPr lang="es-ES" sz="8000" dirty="0" err="1"/>
              <a:t>Station</a:t>
            </a:r>
            <a:r>
              <a:rPr lang="es-ES" sz="8000" dirty="0"/>
              <a:t> </a:t>
            </a:r>
            <a:r>
              <a:rPr lang="es-ES" sz="8000" dirty="0" err="1"/>
              <a:t>to</a:t>
            </a:r>
            <a:r>
              <a:rPr lang="es-ES" sz="8000" dirty="0"/>
              <a:t> a </a:t>
            </a:r>
            <a:r>
              <a:rPr lang="es-ES" sz="8000" dirty="0" err="1"/>
              <a:t>specific</a:t>
            </a:r>
            <a:r>
              <a:rPr lang="es-ES" sz="8000" dirty="0"/>
              <a:t> place:</a:t>
            </a:r>
          </a:p>
          <a:p>
            <a:r>
              <a:rPr lang="es-ES" sz="8000" dirty="0" err="1"/>
              <a:t>The</a:t>
            </a:r>
            <a:r>
              <a:rPr lang="es-ES" sz="8000" dirty="0"/>
              <a:t> </a:t>
            </a:r>
            <a:r>
              <a:rPr lang="es-ES" sz="8000" dirty="0" err="1"/>
              <a:t>user</a:t>
            </a:r>
            <a:r>
              <a:rPr lang="es-ES" sz="8000" dirty="0"/>
              <a:t> </a:t>
            </a:r>
            <a:r>
              <a:rPr lang="es-ES" sz="8000" dirty="0" err="1"/>
              <a:t>shall</a:t>
            </a:r>
            <a:r>
              <a:rPr lang="es-ES" sz="8000" dirty="0"/>
              <a:t> input </a:t>
            </a:r>
            <a:r>
              <a:rPr lang="es-ES" sz="8000" b="1" dirty="0" err="1"/>
              <a:t>the</a:t>
            </a:r>
            <a:r>
              <a:rPr lang="es-ES" sz="8000" b="1" dirty="0"/>
              <a:t> </a:t>
            </a:r>
            <a:r>
              <a:rPr lang="es-ES" sz="8000" b="1" dirty="0" err="1"/>
              <a:t>name</a:t>
            </a:r>
            <a:r>
              <a:rPr lang="es-ES" sz="8000" b="1" dirty="0"/>
              <a:t> </a:t>
            </a:r>
            <a:r>
              <a:rPr lang="es-ES" sz="8000" b="1" dirty="0" err="1"/>
              <a:t>of</a:t>
            </a:r>
            <a:r>
              <a:rPr lang="es-ES" sz="8000" b="1" dirty="0"/>
              <a:t> </a:t>
            </a:r>
            <a:r>
              <a:rPr lang="es-ES" sz="8000" b="1" dirty="0" err="1"/>
              <a:t>the</a:t>
            </a:r>
            <a:r>
              <a:rPr lang="es-ES" sz="8000" b="1" dirty="0"/>
              <a:t> place </a:t>
            </a:r>
            <a:r>
              <a:rPr lang="es-ES" sz="8000" b="1" dirty="0" err="1"/>
              <a:t>of</a:t>
            </a:r>
            <a:r>
              <a:rPr lang="es-ES" sz="8000" b="1" dirty="0"/>
              <a:t> </a:t>
            </a:r>
            <a:r>
              <a:rPr lang="es-ES" sz="8000" b="1" dirty="0" err="1"/>
              <a:t>interest</a:t>
            </a:r>
            <a:r>
              <a:rPr lang="es-ES" sz="8000" b="1" dirty="0"/>
              <a:t> </a:t>
            </a:r>
            <a:r>
              <a:rPr lang="es-ES" sz="8000" b="1" dirty="0" err="1"/>
              <a:t>to</a:t>
            </a:r>
            <a:r>
              <a:rPr lang="es-ES" sz="8000" b="1" dirty="0"/>
              <a:t> be </a:t>
            </a:r>
            <a:r>
              <a:rPr lang="es-ES" sz="8000" b="1" dirty="0" err="1"/>
              <a:t>reached</a:t>
            </a:r>
            <a:r>
              <a:rPr lang="es-ES" sz="8000" dirty="0"/>
              <a:t>.</a:t>
            </a:r>
          </a:p>
          <a:p>
            <a:r>
              <a:rPr lang="es-ES" sz="8000" dirty="0" err="1"/>
              <a:t>E.g</a:t>
            </a:r>
            <a:r>
              <a:rPr lang="es-ES" sz="8000" dirty="0"/>
              <a:t>: “Museo del Prado”</a:t>
            </a:r>
          </a:p>
          <a:p>
            <a:pPr marL="3690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BFBA20-A927-3F98-BEB8-60DA5E87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10816" y="4115948"/>
            <a:ext cx="4779581" cy="153666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s-ES" sz="2000" b="1" dirty="0"/>
              <a:t>OPTION 2 </a:t>
            </a:r>
          </a:p>
          <a:p>
            <a:pPr marL="3690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user</a:t>
            </a:r>
            <a:r>
              <a:rPr lang="es-ES" sz="2000" dirty="0"/>
              <a:t> </a:t>
            </a:r>
            <a:r>
              <a:rPr lang="es-ES" sz="2000" dirty="0" err="1"/>
              <a:t>who</a:t>
            </a:r>
            <a:r>
              <a:rPr lang="es-ES" sz="2000" dirty="0"/>
              <a:t> </a:t>
            </a:r>
            <a:r>
              <a:rPr lang="es-ES" sz="2000" dirty="0" err="1"/>
              <a:t>wants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get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information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all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places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interest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input </a:t>
            </a:r>
            <a:r>
              <a:rPr lang="es-ES" sz="2000" dirty="0" err="1"/>
              <a:t>shall</a:t>
            </a:r>
            <a:r>
              <a:rPr lang="es-ES" sz="2000" dirty="0"/>
              <a:t> be “todos” (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todos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case sensitive)</a:t>
            </a:r>
          </a:p>
          <a:p>
            <a:pPr marL="36900" indent="0">
              <a:buNone/>
            </a:pPr>
            <a:r>
              <a:rPr lang="es-ES" sz="2000" dirty="0" err="1"/>
              <a:t>E.g</a:t>
            </a:r>
            <a:r>
              <a:rPr lang="es-ES" sz="2000" dirty="0"/>
              <a:t>: “TODAS”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E99A02-D52E-FAF9-E1FD-E4BF41151A13}"/>
              </a:ext>
            </a:extLst>
          </p:cNvPr>
          <p:cNvSpPr txBox="1"/>
          <p:nvPr/>
        </p:nvSpPr>
        <p:spPr>
          <a:xfrm>
            <a:off x="810000" y="2428224"/>
            <a:ext cx="924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Input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b="1" dirty="0">
                <a:sym typeface="Wingdings" panose="05000000000000000000" pitchFamily="2" charset="2"/>
              </a:rPr>
              <a:t>'-t', '--titulo’, </a:t>
            </a:r>
          </a:p>
          <a:p>
            <a:r>
              <a:rPr lang="es-ES" dirty="0" err="1">
                <a:sym typeface="Wingdings" panose="05000000000000000000" pitchFamily="2" charset="2"/>
              </a:rPr>
              <a:t>type</a:t>
            </a:r>
            <a:r>
              <a:rPr lang="es-ES" dirty="0">
                <a:sym typeface="Wingdings" panose="05000000000000000000" pitchFamily="2" charset="2"/>
              </a:rPr>
              <a:t>=</a:t>
            </a:r>
            <a:r>
              <a:rPr lang="es-ES" dirty="0" err="1">
                <a:sym typeface="Wingdings" panose="05000000000000000000" pitchFamily="2" charset="2"/>
              </a:rPr>
              <a:t>str</a:t>
            </a:r>
            <a:r>
              <a:rPr lang="es-ES" dirty="0">
                <a:sym typeface="Wingdings" panose="05000000000000000000" pitchFamily="2" charset="2"/>
              </a:rPr>
              <a:t>, </a:t>
            </a:r>
          </a:p>
          <a:p>
            <a:r>
              <a:rPr lang="es-ES" dirty="0" err="1">
                <a:sym typeface="Wingdings" panose="05000000000000000000" pitchFamily="2" charset="2"/>
              </a:rPr>
              <a:t>help</a:t>
            </a:r>
            <a:r>
              <a:rPr lang="es-ES" dirty="0">
                <a:sym typeface="Wingdings" panose="05000000000000000000" pitchFamily="2" charset="2"/>
              </a:rPr>
              <a:t>='Instalación accesible no municipal, input todos/as para listado completo') 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9F307D-0550-7418-54BB-DDB3396D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67" y="2151308"/>
            <a:ext cx="7357230" cy="6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5A127-A5E5-C2EB-F55F-831FA642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Limitations</a:t>
            </a:r>
            <a:r>
              <a:rPr lang="es-ES"/>
              <a:t> &amp; </a:t>
            </a:r>
            <a:r>
              <a:rPr lang="es-ES" err="1"/>
              <a:t>Improvements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be </a:t>
            </a:r>
            <a:r>
              <a:rPr lang="es-ES" err="1"/>
              <a:t>made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F5204C6-7898-824C-8734-C88AD6082AF9}"/>
              </a:ext>
            </a:extLst>
          </p:cNvPr>
          <p:cNvSpPr txBox="1"/>
          <p:nvPr/>
        </p:nvSpPr>
        <p:spPr>
          <a:xfrm>
            <a:off x="1705555" y="3023482"/>
            <a:ext cx="9163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Conect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BiciMad</a:t>
            </a:r>
            <a:r>
              <a:rPr lang="es-ES" dirty="0"/>
              <a:t> API </a:t>
            </a:r>
            <a:r>
              <a:rPr lang="es-ES" dirty="0" err="1"/>
              <a:t>updated</a:t>
            </a:r>
            <a:r>
              <a:rPr lang="es-ES" dirty="0"/>
              <a:t> in real-time </a:t>
            </a:r>
            <a:r>
              <a:rPr lang="es-ES" dirty="0" err="1"/>
              <a:t>instead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CSV </a:t>
            </a:r>
            <a:r>
              <a:rPr lang="es-ES" dirty="0" err="1"/>
              <a:t>containing</a:t>
            </a:r>
            <a:r>
              <a:rPr lang="es-ES" dirty="0"/>
              <a:t>  </a:t>
            </a:r>
            <a:r>
              <a:rPr lang="es-ES" dirty="0" err="1"/>
              <a:t>fixed</a:t>
            </a:r>
            <a:r>
              <a:rPr lang="es-ES" dirty="0"/>
              <a:t>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Improve the usability of your app by using </a:t>
            </a:r>
            <a:r>
              <a:rPr lang="es-ES" dirty="0" err="1"/>
              <a:t>FuzzyWuzzy</a:t>
            </a:r>
            <a:r>
              <a:rPr lang="es-ES" dirty="0"/>
              <a:t> (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matchs</a:t>
            </a:r>
            <a:r>
              <a:rPr lang="es-ES" dirty="0"/>
              <a:t> </a:t>
            </a:r>
            <a:r>
              <a:rPr lang="en-US" dirty="0"/>
              <a:t> approximate names with actual results</a:t>
            </a:r>
            <a:r>
              <a:rPr lang="es-ES" dirty="0"/>
              <a:t>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obtained</a:t>
            </a:r>
            <a:r>
              <a:rPr lang="es-ES" dirty="0"/>
              <a:t> </a:t>
            </a:r>
            <a:r>
              <a:rPr lang="es-ES" dirty="0" err="1"/>
              <a:t>bidirectional</a:t>
            </a:r>
            <a:r>
              <a:rPr lang="es-ES" dirty="0"/>
              <a:t>: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introduce </a:t>
            </a:r>
            <a:r>
              <a:rPr lang="es-ES" dirty="0" err="1"/>
              <a:t>indistinctly</a:t>
            </a:r>
            <a:r>
              <a:rPr lang="es-ES" dirty="0"/>
              <a:t> 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place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interest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bicimad</a:t>
            </a:r>
            <a:r>
              <a:rPr lang="es-ES" dirty="0"/>
              <a:t> </a:t>
            </a:r>
            <a:r>
              <a:rPr lang="es-ES" dirty="0" err="1"/>
              <a:t>station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71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AE18D-47E8-E154-CA92-B378F3491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err="1"/>
              <a:t>Thank</a:t>
            </a:r>
            <a:r>
              <a:rPr lang="es-ES"/>
              <a:t> </a:t>
            </a:r>
            <a:r>
              <a:rPr lang="es-ES" err="1"/>
              <a:t>you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your</a:t>
            </a:r>
            <a:r>
              <a:rPr lang="es-ES"/>
              <a:t> </a:t>
            </a:r>
            <a:r>
              <a:rPr lang="es-ES" err="1"/>
              <a:t>attention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4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0</TotalTime>
  <Words>555</Words>
  <Application>Microsoft Office PowerPoint</Application>
  <PresentationFormat>Panorámica</PresentationFormat>
  <Paragraphs>52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Helvetica Neue</vt:lpstr>
      <vt:lpstr>Wingdings</vt:lpstr>
      <vt:lpstr>Wingdings 2</vt:lpstr>
      <vt:lpstr>Citable</vt:lpstr>
      <vt:lpstr> Bicimad Locator</vt:lpstr>
      <vt:lpstr>Introduction</vt:lpstr>
      <vt:lpstr>Purpose</vt:lpstr>
      <vt:lpstr>Data Sources</vt:lpstr>
      <vt:lpstr>Data Crossing</vt:lpstr>
      <vt:lpstr>Data obtained</vt:lpstr>
      <vt:lpstr>How to use it:argparse (via terminal)</vt:lpstr>
      <vt:lpstr>Limitations &amp; Improvements to be made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</dc:title>
  <dc:creator>Elena Arenal</dc:creator>
  <cp:lastModifiedBy>Elena Arenal</cp:lastModifiedBy>
  <cp:revision>43</cp:revision>
  <dcterms:created xsi:type="dcterms:W3CDTF">2024-03-08T22:24:31Z</dcterms:created>
  <dcterms:modified xsi:type="dcterms:W3CDTF">2024-03-16T11:54:10Z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