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56" r:id="rId2"/>
    <p:sldId id="257" r:id="rId3"/>
    <p:sldId id="258" r:id="rId4"/>
    <p:sldId id="290" r:id="rId5"/>
    <p:sldId id="259" r:id="rId6"/>
    <p:sldId id="260" r:id="rId7"/>
    <p:sldId id="261" r:id="rId8"/>
    <p:sldId id="303" r:id="rId9"/>
    <p:sldId id="276" r:id="rId10"/>
    <p:sldId id="291" r:id="rId11"/>
    <p:sldId id="262" r:id="rId12"/>
    <p:sldId id="263" r:id="rId13"/>
    <p:sldId id="267" r:id="rId14"/>
    <p:sldId id="304" r:id="rId15"/>
    <p:sldId id="264" r:id="rId16"/>
    <p:sldId id="265" r:id="rId17"/>
    <p:sldId id="292" r:id="rId18"/>
    <p:sldId id="293" r:id="rId19"/>
    <p:sldId id="268" r:id="rId20"/>
    <p:sldId id="269" r:id="rId21"/>
    <p:sldId id="294" r:id="rId22"/>
    <p:sldId id="272" r:id="rId23"/>
    <p:sldId id="270" r:id="rId24"/>
    <p:sldId id="305" r:id="rId25"/>
    <p:sldId id="295" r:id="rId26"/>
    <p:sldId id="306" r:id="rId27"/>
    <p:sldId id="297" r:id="rId28"/>
    <p:sldId id="307" r:id="rId29"/>
    <p:sldId id="274" r:id="rId30"/>
    <p:sldId id="310" r:id="rId31"/>
    <p:sldId id="308" r:id="rId32"/>
    <p:sldId id="309" r:id="rId33"/>
    <p:sldId id="311" r:id="rId34"/>
    <p:sldId id="312" r:id="rId35"/>
    <p:sldId id="300" r:id="rId36"/>
    <p:sldId id="313" r:id="rId37"/>
    <p:sldId id="314" r:id="rId38"/>
    <p:sldId id="315" r:id="rId39"/>
    <p:sldId id="301" r:id="rId40"/>
    <p:sldId id="298" r:id="rId41"/>
    <p:sldId id="302" r:id="rId42"/>
    <p:sldId id="277" r:id="rId43"/>
    <p:sldId id="299" r:id="rId44"/>
    <p:sldId id="280" r:id="rId45"/>
    <p:sldId id="282" r:id="rId46"/>
    <p:sldId id="271" r:id="rId47"/>
    <p:sldId id="316" r:id="rId48"/>
    <p:sldId id="284" r:id="rId49"/>
    <p:sldId id="317" r:id="rId50"/>
    <p:sldId id="279" r:id="rId51"/>
    <p:sldId id="318" r:id="rId52"/>
    <p:sldId id="278" r:id="rId53"/>
    <p:sldId id="287" r:id="rId54"/>
    <p:sldId id="273" r:id="rId55"/>
    <p:sldId id="289" r:id="rId56"/>
    <p:sldId id="319" r:id="rId57"/>
    <p:sldId id="266" r:id="rId58"/>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07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3E4E1B-DDCF-47F2-AD03-43F3DC74B0A3}" type="datetimeFigureOut">
              <a:rPr lang="ru-RU" smtClean="0"/>
              <a:t>17.11.2015</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5843E3-9D63-4F32-B1C4-62C9139953DA}" type="slidenum">
              <a:rPr lang="ru-RU" smtClean="0"/>
              <a:t>‹#›</a:t>
            </a:fld>
            <a:endParaRPr lang="ru-RU"/>
          </a:p>
        </p:txBody>
      </p:sp>
    </p:spTree>
    <p:extLst>
      <p:ext uri="{BB962C8B-B14F-4D97-AF65-F5344CB8AC3E}">
        <p14:creationId xmlns:p14="http://schemas.microsoft.com/office/powerpoint/2010/main" val="715762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815843E3-9D63-4F32-B1C4-62C9139953DA}" type="slidenum">
              <a:rPr lang="ru-RU" smtClean="0"/>
              <a:t>1</a:t>
            </a:fld>
            <a:endParaRPr lang="ru-RU"/>
          </a:p>
        </p:txBody>
      </p:sp>
    </p:spTree>
    <p:extLst>
      <p:ext uri="{BB962C8B-B14F-4D97-AF65-F5344CB8AC3E}">
        <p14:creationId xmlns:p14="http://schemas.microsoft.com/office/powerpoint/2010/main" val="232246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815843E3-9D63-4F32-B1C4-62C9139953DA}" type="slidenum">
              <a:rPr lang="ru-RU" smtClean="0"/>
              <a:t>12</a:t>
            </a:fld>
            <a:endParaRPr lang="ru-RU"/>
          </a:p>
        </p:txBody>
      </p:sp>
    </p:spTree>
    <p:extLst>
      <p:ext uri="{BB962C8B-B14F-4D97-AF65-F5344CB8AC3E}">
        <p14:creationId xmlns:p14="http://schemas.microsoft.com/office/powerpoint/2010/main" val="210473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815843E3-9D63-4F32-B1C4-62C9139953DA}" type="slidenum">
              <a:rPr lang="ru-RU" smtClean="0"/>
              <a:t>54</a:t>
            </a:fld>
            <a:endParaRPr lang="ru-RU"/>
          </a:p>
        </p:txBody>
      </p:sp>
    </p:spTree>
    <p:extLst>
      <p:ext uri="{BB962C8B-B14F-4D97-AF65-F5344CB8AC3E}">
        <p14:creationId xmlns:p14="http://schemas.microsoft.com/office/powerpoint/2010/main" val="3649466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815843E3-9D63-4F32-B1C4-62C9139953DA}" type="slidenum">
              <a:rPr lang="ru-RU" smtClean="0"/>
              <a:t>57</a:t>
            </a:fld>
            <a:endParaRPr lang="ru-RU"/>
          </a:p>
        </p:txBody>
      </p:sp>
    </p:spTree>
    <p:extLst>
      <p:ext uri="{BB962C8B-B14F-4D97-AF65-F5344CB8AC3E}">
        <p14:creationId xmlns:p14="http://schemas.microsoft.com/office/powerpoint/2010/main" val="2942670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ru-R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3566F503-947A-41E5-82A8-A4C08E676255}" type="datetimeFigureOut">
              <a:rPr lang="ru-RU" smtClean="0"/>
              <a:t>17.11.2015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DE8F92B-B2CE-4C9A-9714-CCF657677230}" type="slidenum">
              <a:rPr lang="ru-RU" smtClean="0"/>
              <a:t>‹#›</a:t>
            </a:fld>
            <a:endParaRPr lang="ru-RU"/>
          </a:p>
        </p:txBody>
      </p:sp>
    </p:spTree>
    <p:extLst>
      <p:ext uri="{BB962C8B-B14F-4D97-AF65-F5344CB8AC3E}">
        <p14:creationId xmlns:p14="http://schemas.microsoft.com/office/powerpoint/2010/main" val="4245156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3566F503-947A-41E5-82A8-A4C08E676255}" type="datetimeFigureOut">
              <a:rPr lang="ru-RU" smtClean="0"/>
              <a:t>17.11.2015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DE8F92B-B2CE-4C9A-9714-CCF657677230}" type="slidenum">
              <a:rPr lang="ru-RU" smtClean="0"/>
              <a:t>‹#›</a:t>
            </a:fld>
            <a:endParaRPr lang="ru-RU"/>
          </a:p>
        </p:txBody>
      </p:sp>
    </p:spTree>
    <p:extLst>
      <p:ext uri="{BB962C8B-B14F-4D97-AF65-F5344CB8AC3E}">
        <p14:creationId xmlns:p14="http://schemas.microsoft.com/office/powerpoint/2010/main" val="323696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3566F503-947A-41E5-82A8-A4C08E676255}" type="datetimeFigureOut">
              <a:rPr lang="ru-RU" smtClean="0"/>
              <a:t>17.11.2015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DE8F92B-B2CE-4C9A-9714-CCF657677230}" type="slidenum">
              <a:rPr lang="ru-RU" smtClean="0"/>
              <a:t>‹#›</a:t>
            </a:fld>
            <a:endParaRPr lang="ru-RU"/>
          </a:p>
        </p:txBody>
      </p:sp>
    </p:spTree>
    <p:extLst>
      <p:ext uri="{BB962C8B-B14F-4D97-AF65-F5344CB8AC3E}">
        <p14:creationId xmlns:p14="http://schemas.microsoft.com/office/powerpoint/2010/main" val="2426214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3566F503-947A-41E5-82A8-A4C08E676255}" type="datetimeFigureOut">
              <a:rPr lang="ru-RU" smtClean="0"/>
              <a:t>17.11.2015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DE8F92B-B2CE-4C9A-9714-CCF657677230}" type="slidenum">
              <a:rPr lang="ru-RU" smtClean="0"/>
              <a:t>‹#›</a:t>
            </a:fld>
            <a:endParaRPr lang="ru-RU"/>
          </a:p>
        </p:txBody>
      </p:sp>
    </p:spTree>
    <p:extLst>
      <p:ext uri="{BB962C8B-B14F-4D97-AF65-F5344CB8AC3E}">
        <p14:creationId xmlns:p14="http://schemas.microsoft.com/office/powerpoint/2010/main" val="124056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ru-R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66F503-947A-41E5-82A8-A4C08E676255}" type="datetimeFigureOut">
              <a:rPr lang="ru-RU" smtClean="0"/>
              <a:t>17.11.2015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DE8F92B-B2CE-4C9A-9714-CCF657677230}" type="slidenum">
              <a:rPr lang="ru-RU" smtClean="0"/>
              <a:t>‹#›</a:t>
            </a:fld>
            <a:endParaRPr lang="ru-RU"/>
          </a:p>
        </p:txBody>
      </p:sp>
    </p:spTree>
    <p:extLst>
      <p:ext uri="{BB962C8B-B14F-4D97-AF65-F5344CB8AC3E}">
        <p14:creationId xmlns:p14="http://schemas.microsoft.com/office/powerpoint/2010/main" val="1912792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3566F503-947A-41E5-82A8-A4C08E676255}" type="datetimeFigureOut">
              <a:rPr lang="ru-RU" smtClean="0"/>
              <a:t>17.11.2015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DE8F92B-B2CE-4C9A-9714-CCF657677230}" type="slidenum">
              <a:rPr lang="ru-RU" smtClean="0"/>
              <a:t>‹#›</a:t>
            </a:fld>
            <a:endParaRPr lang="ru-RU"/>
          </a:p>
        </p:txBody>
      </p:sp>
    </p:spTree>
    <p:extLst>
      <p:ext uri="{BB962C8B-B14F-4D97-AF65-F5344CB8AC3E}">
        <p14:creationId xmlns:p14="http://schemas.microsoft.com/office/powerpoint/2010/main" val="3279551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ru-R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3566F503-947A-41E5-82A8-A4C08E676255}" type="datetimeFigureOut">
              <a:rPr lang="ru-RU" smtClean="0"/>
              <a:t>17.11.2015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DE8F92B-B2CE-4C9A-9714-CCF657677230}" type="slidenum">
              <a:rPr lang="ru-RU" smtClean="0"/>
              <a:t>‹#›</a:t>
            </a:fld>
            <a:endParaRPr lang="ru-RU"/>
          </a:p>
        </p:txBody>
      </p:sp>
    </p:spTree>
    <p:extLst>
      <p:ext uri="{BB962C8B-B14F-4D97-AF65-F5344CB8AC3E}">
        <p14:creationId xmlns:p14="http://schemas.microsoft.com/office/powerpoint/2010/main" val="1795359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3566F503-947A-41E5-82A8-A4C08E676255}" type="datetimeFigureOut">
              <a:rPr lang="ru-RU" smtClean="0"/>
              <a:t>17.11.2015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DE8F92B-B2CE-4C9A-9714-CCF657677230}" type="slidenum">
              <a:rPr lang="ru-RU" smtClean="0"/>
              <a:t>‹#›</a:t>
            </a:fld>
            <a:endParaRPr lang="ru-RU"/>
          </a:p>
        </p:txBody>
      </p:sp>
    </p:spTree>
    <p:extLst>
      <p:ext uri="{BB962C8B-B14F-4D97-AF65-F5344CB8AC3E}">
        <p14:creationId xmlns:p14="http://schemas.microsoft.com/office/powerpoint/2010/main" val="7624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66F503-947A-41E5-82A8-A4C08E676255}" type="datetimeFigureOut">
              <a:rPr lang="ru-RU" smtClean="0"/>
              <a:t>17.11.2015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DE8F92B-B2CE-4C9A-9714-CCF657677230}" type="slidenum">
              <a:rPr lang="ru-RU" smtClean="0"/>
              <a:t>‹#›</a:t>
            </a:fld>
            <a:endParaRPr lang="ru-RU"/>
          </a:p>
        </p:txBody>
      </p:sp>
    </p:spTree>
    <p:extLst>
      <p:ext uri="{BB962C8B-B14F-4D97-AF65-F5344CB8AC3E}">
        <p14:creationId xmlns:p14="http://schemas.microsoft.com/office/powerpoint/2010/main" val="68712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ru-R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6F503-947A-41E5-82A8-A4C08E676255}" type="datetimeFigureOut">
              <a:rPr lang="ru-RU" smtClean="0"/>
              <a:t>17.11.2015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DE8F92B-B2CE-4C9A-9714-CCF657677230}" type="slidenum">
              <a:rPr lang="ru-RU" smtClean="0"/>
              <a:t>‹#›</a:t>
            </a:fld>
            <a:endParaRPr lang="ru-RU"/>
          </a:p>
        </p:txBody>
      </p:sp>
    </p:spTree>
    <p:extLst>
      <p:ext uri="{BB962C8B-B14F-4D97-AF65-F5344CB8AC3E}">
        <p14:creationId xmlns:p14="http://schemas.microsoft.com/office/powerpoint/2010/main" val="14290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ru-R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66F503-947A-41E5-82A8-A4C08E676255}" type="datetimeFigureOut">
              <a:rPr lang="ru-RU" smtClean="0"/>
              <a:t>17.11.2015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DE8F92B-B2CE-4C9A-9714-CCF657677230}" type="slidenum">
              <a:rPr lang="ru-RU" smtClean="0"/>
              <a:t>‹#›</a:t>
            </a:fld>
            <a:endParaRPr lang="ru-RU"/>
          </a:p>
        </p:txBody>
      </p:sp>
    </p:spTree>
    <p:extLst>
      <p:ext uri="{BB962C8B-B14F-4D97-AF65-F5344CB8AC3E}">
        <p14:creationId xmlns:p14="http://schemas.microsoft.com/office/powerpoint/2010/main" val="1134076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ru-R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66F503-947A-41E5-82A8-A4C08E676255}" type="datetimeFigureOut">
              <a:rPr lang="ru-RU" smtClean="0"/>
              <a:t>17.11.2015</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E8F92B-B2CE-4C9A-9714-CCF657677230}" type="slidenum">
              <a:rPr lang="ru-RU" smtClean="0"/>
              <a:t>‹#›</a:t>
            </a:fld>
            <a:endParaRPr lang="ru-RU"/>
          </a:p>
        </p:txBody>
      </p:sp>
    </p:spTree>
    <p:extLst>
      <p:ext uri="{BB962C8B-B14F-4D97-AF65-F5344CB8AC3E}">
        <p14:creationId xmlns:p14="http://schemas.microsoft.com/office/powerpoint/2010/main" val="35485069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bsonspec.org/" TargetMode="External"/><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gif"/><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745776"/>
            <a:ext cx="1657025" cy="1205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323528" y="332656"/>
            <a:ext cx="8424936" cy="1080120"/>
          </a:xfrm>
        </p:spPr>
        <p:txBody>
          <a:bodyPr>
            <a:noAutofit/>
          </a:bodyPr>
          <a:lstStyle/>
          <a:p>
            <a:r>
              <a:rPr lang="ru-RU" sz="2000" b="1" dirty="0" smtClean="0">
                <a:solidFill>
                  <a:schemeClr val="accent1">
                    <a:lumMod val="75000"/>
                  </a:schemeClr>
                </a:solidFill>
              </a:rPr>
              <a:t>Санкт-петербургский Политехнический университет Петра Великого </a:t>
            </a:r>
            <a:br>
              <a:rPr lang="ru-RU" sz="2000" b="1" dirty="0" smtClean="0">
                <a:solidFill>
                  <a:schemeClr val="accent1">
                    <a:lumMod val="75000"/>
                  </a:schemeClr>
                </a:solidFill>
              </a:rPr>
            </a:br>
            <a:r>
              <a:rPr lang="en-US" sz="2000" b="1" dirty="0" smtClean="0">
                <a:solidFill>
                  <a:schemeClr val="accent1">
                    <a:lumMod val="75000"/>
                  </a:schemeClr>
                </a:solidFill>
              </a:rPr>
              <a:t>    </a:t>
            </a:r>
            <a:r>
              <a:rPr lang="ru-RU" sz="2000" b="1" dirty="0" smtClean="0">
                <a:solidFill>
                  <a:schemeClr val="accent1">
                    <a:lumMod val="75000"/>
                  </a:schemeClr>
                </a:solidFill>
              </a:rPr>
              <a:t>Высшая Инженерная Школа</a:t>
            </a:r>
            <a:endParaRPr lang="ru-RU" sz="2000" b="1" dirty="0">
              <a:solidFill>
                <a:schemeClr val="accent1">
                  <a:lumMod val="75000"/>
                </a:schemeClr>
              </a:solidFill>
            </a:endParaRPr>
          </a:p>
        </p:txBody>
      </p:sp>
      <p:sp>
        <p:nvSpPr>
          <p:cNvPr id="3" name="Subtitle 2"/>
          <p:cNvSpPr>
            <a:spLocks noGrp="1"/>
          </p:cNvSpPr>
          <p:nvPr>
            <p:ph type="subTitle" idx="1"/>
          </p:nvPr>
        </p:nvSpPr>
        <p:spPr>
          <a:xfrm>
            <a:off x="1043608" y="2204864"/>
            <a:ext cx="7200800" cy="3744416"/>
          </a:xfrm>
        </p:spPr>
        <p:txBody>
          <a:bodyPr>
            <a:normAutofit fontScale="77500" lnSpcReduction="20000"/>
          </a:bodyPr>
          <a:lstStyle/>
          <a:p>
            <a:r>
              <a:rPr lang="ru-RU" sz="3400" b="1" dirty="0" smtClean="0">
                <a:solidFill>
                  <a:schemeClr val="accent1">
                    <a:lumMod val="50000"/>
                  </a:schemeClr>
                </a:solidFill>
              </a:rPr>
              <a:t>СУБД </a:t>
            </a:r>
            <a:r>
              <a:rPr lang="en-US" sz="3400" b="1" dirty="0" smtClean="0">
                <a:solidFill>
                  <a:schemeClr val="accent1">
                    <a:lumMod val="50000"/>
                  </a:schemeClr>
                </a:solidFill>
              </a:rPr>
              <a:t>MongoDB </a:t>
            </a:r>
            <a:r>
              <a:rPr lang="ru-RU" sz="3400" b="1" dirty="0">
                <a:solidFill>
                  <a:schemeClr val="accent1">
                    <a:lumMod val="50000"/>
                  </a:schemeClr>
                </a:solidFill>
              </a:rPr>
              <a:t>и платформа </a:t>
            </a:r>
            <a:r>
              <a:rPr lang="en-US" sz="3400" b="1" dirty="0" smtClean="0">
                <a:solidFill>
                  <a:schemeClr val="accent1">
                    <a:lumMod val="50000"/>
                  </a:schemeClr>
                </a:solidFill>
              </a:rPr>
              <a:t>Node.js</a:t>
            </a:r>
            <a:endParaRPr lang="ru-RU" sz="3400" b="1" dirty="0" smtClean="0">
              <a:solidFill>
                <a:schemeClr val="accent1">
                  <a:lumMod val="50000"/>
                </a:schemeClr>
              </a:solidFill>
            </a:endParaRPr>
          </a:p>
          <a:p>
            <a:endParaRPr lang="en-US" dirty="0">
              <a:solidFill>
                <a:schemeClr val="accent1">
                  <a:lumMod val="50000"/>
                </a:schemeClr>
              </a:solidFill>
            </a:endParaRPr>
          </a:p>
          <a:p>
            <a:r>
              <a:rPr lang="ru-RU" dirty="0" smtClean="0">
                <a:effectLst/>
              </a:rPr>
              <a:t/>
            </a:r>
            <a:br>
              <a:rPr lang="ru-RU" dirty="0" smtClean="0">
                <a:effectLst/>
              </a:rPr>
            </a:br>
            <a:endParaRPr lang="en-US" dirty="0" smtClean="0">
              <a:effectLst/>
            </a:endParaRPr>
          </a:p>
          <a:p>
            <a:endParaRPr lang="en-US" dirty="0" smtClean="0">
              <a:solidFill>
                <a:schemeClr val="accent1">
                  <a:lumMod val="50000"/>
                </a:schemeClr>
              </a:solidFill>
            </a:endParaRPr>
          </a:p>
          <a:p>
            <a:endParaRPr lang="en-US" dirty="0" smtClean="0">
              <a:solidFill>
                <a:schemeClr val="accent1">
                  <a:lumMod val="50000"/>
                </a:schemeClr>
              </a:solidFill>
            </a:endParaRPr>
          </a:p>
          <a:p>
            <a:endParaRPr lang="ru-RU" dirty="0">
              <a:solidFill>
                <a:schemeClr val="accent1">
                  <a:lumMod val="50000"/>
                </a:schemeClr>
              </a:solidFill>
            </a:endParaRPr>
          </a:p>
          <a:p>
            <a:r>
              <a:rPr lang="ru-RU" sz="2000" dirty="0" err="1" smtClean="0">
                <a:solidFill>
                  <a:schemeClr val="accent1">
                    <a:lumMod val="50000"/>
                  </a:schemeClr>
                </a:solidFill>
              </a:rPr>
              <a:t>Бенкен</a:t>
            </a:r>
            <a:r>
              <a:rPr lang="ru-RU" sz="2000" dirty="0" smtClean="0">
                <a:solidFill>
                  <a:schemeClr val="accent1">
                    <a:lumMod val="50000"/>
                  </a:schemeClr>
                </a:solidFill>
              </a:rPr>
              <a:t> Елена Сергеевна</a:t>
            </a:r>
          </a:p>
          <a:p>
            <a:r>
              <a:rPr lang="en-US" sz="2000" dirty="0">
                <a:solidFill>
                  <a:schemeClr val="tx1"/>
                </a:solidFill>
              </a:rPr>
              <a:t>e</a:t>
            </a:r>
            <a:r>
              <a:rPr lang="en-US" sz="2000" dirty="0" smtClean="0">
                <a:solidFill>
                  <a:schemeClr val="tx1"/>
                </a:solidFill>
              </a:rPr>
              <a:t>lena.benken@avalon.ru</a:t>
            </a:r>
          </a:p>
          <a:p>
            <a:endParaRPr lang="en-US" sz="2000" dirty="0"/>
          </a:p>
          <a:p>
            <a:r>
              <a:rPr lang="en-US" sz="1800" dirty="0" smtClean="0">
                <a:solidFill>
                  <a:schemeClr val="tx1"/>
                </a:solidFill>
              </a:rPr>
              <a:t>2015</a:t>
            </a:r>
            <a:endParaRPr lang="ru-RU" sz="1800" dirty="0">
              <a:solidFill>
                <a:schemeClr val="tx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3134560"/>
            <a:ext cx="2097087" cy="560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4128" y="3042442"/>
            <a:ext cx="2151762" cy="818605"/>
          </a:xfrm>
          <a:prstGeom prst="rect">
            <a:avLst/>
          </a:prstGeom>
        </p:spPr>
      </p:pic>
    </p:spTree>
    <p:extLst>
      <p:ext uri="{BB962C8B-B14F-4D97-AF65-F5344CB8AC3E}">
        <p14:creationId xmlns:p14="http://schemas.microsoft.com/office/powerpoint/2010/main" val="370027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http://db-engines.com/en/ranking</a:t>
            </a:r>
            <a:endParaRPr lang="ru-R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772816"/>
            <a:ext cx="8315565" cy="3282698"/>
          </a:xfrm>
        </p:spPr>
      </p:pic>
    </p:spTree>
    <p:extLst>
      <p:ext uri="{BB962C8B-B14F-4D97-AF65-F5344CB8AC3E}">
        <p14:creationId xmlns:p14="http://schemas.microsoft.com/office/powerpoint/2010/main" val="18848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b="1" dirty="0" err="1" smtClean="0"/>
              <a:t>MongoDB</a:t>
            </a:r>
            <a:endParaRPr lang="ru-RU" dirty="0"/>
          </a:p>
        </p:txBody>
      </p:sp>
      <p:sp>
        <p:nvSpPr>
          <p:cNvPr id="3" name="Content Placeholder 2"/>
          <p:cNvSpPr>
            <a:spLocks noGrp="1"/>
          </p:cNvSpPr>
          <p:nvPr>
            <p:ph idx="1"/>
          </p:nvPr>
        </p:nvSpPr>
        <p:spPr/>
        <p:txBody>
          <a:bodyPr/>
          <a:lstStyle/>
          <a:p>
            <a:pPr marL="0" indent="0">
              <a:buNone/>
            </a:pPr>
            <a:r>
              <a:rPr lang="ru-RU" dirty="0"/>
              <a:t> — </a:t>
            </a:r>
            <a:r>
              <a:rPr lang="ru-RU" dirty="0" err="1" smtClean="0"/>
              <a:t>документо</a:t>
            </a:r>
            <a:r>
              <a:rPr lang="ru-RU" dirty="0" smtClean="0"/>
              <a:t>-ориентированная </a:t>
            </a:r>
            <a:r>
              <a:rPr lang="ru-RU" dirty="0"/>
              <a:t>система управления базами данных (СУБД),  не использует табличный способ представления со связями через внешние ключи, а хранит данные в виде JSON-объектов</a:t>
            </a:r>
            <a:r>
              <a:rPr lang="ru-RU" dirty="0" smtClean="0"/>
              <a:t>.</a:t>
            </a:r>
            <a:endParaRPr lang="en-US" dirty="0" smtClean="0"/>
          </a:p>
          <a:p>
            <a:r>
              <a:rPr lang="en-US" dirty="0" smtClean="0"/>
              <a:t>Mac OSX</a:t>
            </a:r>
          </a:p>
          <a:p>
            <a:r>
              <a:rPr lang="en-US" dirty="0" smtClean="0"/>
              <a:t>Windows7</a:t>
            </a:r>
          </a:p>
          <a:p>
            <a:r>
              <a:rPr lang="en-US" dirty="0" smtClean="0"/>
              <a:t>Linux</a:t>
            </a: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8104" y="4797152"/>
            <a:ext cx="2686050" cy="971550"/>
          </a:xfrm>
          <a:prstGeom prst="rect">
            <a:avLst/>
          </a:prstGeom>
        </p:spPr>
      </p:pic>
    </p:spTree>
    <p:extLst>
      <p:ext uri="{BB962C8B-B14F-4D97-AF65-F5344CB8AC3E}">
        <p14:creationId xmlns:p14="http://schemas.microsoft.com/office/powerpoint/2010/main" val="13821455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JSON (JavaScript Object Notation)</a:t>
            </a:r>
            <a:endParaRPr lang="ru-RU" dirty="0"/>
          </a:p>
        </p:txBody>
      </p:sp>
      <p:sp>
        <p:nvSpPr>
          <p:cNvPr id="3" name="Content Placeholder 2"/>
          <p:cNvSpPr>
            <a:spLocks noGrp="1"/>
          </p:cNvSpPr>
          <p:nvPr>
            <p:ph idx="1"/>
          </p:nvPr>
        </p:nvSpPr>
        <p:spPr>
          <a:xfrm>
            <a:off x="323528" y="1600200"/>
            <a:ext cx="8568952" cy="4525963"/>
          </a:xfrm>
        </p:spPr>
        <p:txBody>
          <a:bodyPr/>
          <a:lstStyle/>
          <a:p>
            <a:pPr marL="0" indent="0">
              <a:buNone/>
            </a:pPr>
            <a:r>
              <a:rPr lang="en-US" dirty="0" err="1" smtClean="0"/>
              <a:t>var</a:t>
            </a:r>
            <a:r>
              <a:rPr lang="en-US" dirty="0" smtClean="0"/>
              <a:t> person = { name: "</a:t>
            </a:r>
            <a:r>
              <a:rPr lang="ru-RU" dirty="0" smtClean="0"/>
              <a:t>Анна</a:t>
            </a:r>
            <a:r>
              <a:rPr lang="en-US" dirty="0" smtClean="0"/>
              <a:t>",  age: 25,</a:t>
            </a:r>
          </a:p>
          <a:p>
            <a:pPr marL="0" indent="0">
              <a:buNone/>
            </a:pPr>
            <a:r>
              <a:rPr lang="ru-RU" dirty="0" smtClean="0"/>
              <a:t>                          </a:t>
            </a:r>
            <a:r>
              <a:rPr lang="en-US" dirty="0" smtClean="0"/>
              <a:t>hobby: [ "</a:t>
            </a:r>
            <a:r>
              <a:rPr lang="ru-RU" dirty="0" smtClean="0"/>
              <a:t>лыжи</a:t>
            </a:r>
            <a:r>
              <a:rPr lang="en-US" dirty="0" smtClean="0"/>
              <a:t>", "</a:t>
            </a:r>
            <a:r>
              <a:rPr lang="ru-RU" dirty="0" smtClean="0"/>
              <a:t>танцы</a:t>
            </a:r>
            <a:r>
              <a:rPr lang="en-US" dirty="0" smtClean="0"/>
              <a:t>"],</a:t>
            </a:r>
            <a:endParaRPr lang="ru-RU" dirty="0" smtClean="0"/>
          </a:p>
          <a:p>
            <a:pPr marL="0" indent="0">
              <a:buNone/>
            </a:pPr>
            <a:r>
              <a:rPr lang="ru-RU" dirty="0"/>
              <a:t> </a:t>
            </a:r>
            <a:r>
              <a:rPr lang="ru-RU" dirty="0" smtClean="0"/>
              <a:t>                         </a:t>
            </a:r>
            <a:r>
              <a:rPr lang="en-US" dirty="0" smtClean="0"/>
              <a:t>pet: {type:</a:t>
            </a:r>
            <a:r>
              <a:rPr lang="ru-RU" dirty="0" smtClean="0"/>
              <a:t> </a:t>
            </a:r>
            <a:r>
              <a:rPr lang="en-US" dirty="0" smtClean="0"/>
              <a:t>"</a:t>
            </a:r>
            <a:r>
              <a:rPr lang="ru-RU" dirty="0" smtClean="0"/>
              <a:t>хомяк</a:t>
            </a:r>
            <a:r>
              <a:rPr lang="en-US" dirty="0" smtClean="0"/>
              <a:t>", name:</a:t>
            </a:r>
            <a:r>
              <a:rPr lang="ru-RU" dirty="0" smtClean="0"/>
              <a:t> </a:t>
            </a:r>
            <a:r>
              <a:rPr lang="en-US" dirty="0" smtClean="0"/>
              <a:t>"</a:t>
            </a:r>
            <a:r>
              <a:rPr lang="ru-RU" dirty="0" smtClean="0"/>
              <a:t>Кузя</a:t>
            </a:r>
            <a:r>
              <a:rPr lang="en-US" dirty="0" smtClean="0"/>
              <a:t>" }</a:t>
            </a:r>
          </a:p>
          <a:p>
            <a:pPr marL="0" indent="0">
              <a:buNone/>
            </a:pPr>
            <a:r>
              <a:rPr lang="en-US" dirty="0"/>
              <a:t> </a:t>
            </a:r>
            <a:r>
              <a:rPr lang="en-US" dirty="0" smtClean="0"/>
              <a:t>                       }</a:t>
            </a:r>
          </a:p>
          <a:p>
            <a:pPr marL="0" indent="0">
              <a:buNone/>
            </a:pPr>
            <a:r>
              <a:rPr lang="en-US" dirty="0" smtClean="0"/>
              <a:t> </a:t>
            </a:r>
            <a:endParaRPr lang="ru-RU"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9259" y="4653136"/>
            <a:ext cx="1296144" cy="1296144"/>
          </a:xfrm>
          <a:prstGeom prst="rect">
            <a:avLst/>
          </a:prstGeom>
        </p:spPr>
      </p:pic>
    </p:spTree>
    <p:extLst>
      <p:ext uri="{BB962C8B-B14F-4D97-AF65-F5344CB8AC3E}">
        <p14:creationId xmlns:p14="http://schemas.microsoft.com/office/powerpoint/2010/main" val="2246796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sz="4000" dirty="0" smtClean="0"/>
              <a:t>Фирмы, использующие </a:t>
            </a:r>
            <a:r>
              <a:rPr lang="en-US" sz="4000" dirty="0" smtClean="0"/>
              <a:t>MongoDB</a:t>
            </a:r>
            <a:endParaRPr lang="ru-RU" sz="4000"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9" y="1268760"/>
            <a:ext cx="9141421" cy="5082903"/>
          </a:xfrm>
        </p:spPr>
      </p:pic>
    </p:spTree>
    <p:extLst>
      <p:ext uri="{BB962C8B-B14F-4D97-AF65-F5344CB8AC3E}">
        <p14:creationId xmlns:p14="http://schemas.microsoft.com/office/powerpoint/2010/main" val="1660036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988840"/>
            <a:ext cx="8434294" cy="4639649"/>
          </a:xfrm>
        </p:spPr>
      </p:pic>
      <p:sp>
        <p:nvSpPr>
          <p:cNvPr id="2" name="Title 1"/>
          <p:cNvSpPr>
            <a:spLocks noGrp="1"/>
          </p:cNvSpPr>
          <p:nvPr>
            <p:ph type="title"/>
          </p:nvPr>
        </p:nvSpPr>
        <p:spPr>
          <a:xfrm>
            <a:off x="179512" y="274638"/>
            <a:ext cx="8640960" cy="2002234"/>
          </a:xfrm>
        </p:spPr>
        <p:txBody>
          <a:bodyPr>
            <a:noAutofit/>
          </a:bodyPr>
          <a:lstStyle/>
          <a:p>
            <a:pPr algn="l"/>
            <a:r>
              <a:rPr lang="ru-RU" sz="3600" dirty="0" smtClean="0"/>
              <a:t>Работа приложения на </a:t>
            </a:r>
            <a:r>
              <a:rPr lang="en-US" sz="3600" dirty="0" smtClean="0"/>
              <a:t>Node.js </a:t>
            </a:r>
            <a:r>
              <a:rPr lang="ru-RU" sz="3600" dirty="0" smtClean="0"/>
              <a:t>и </a:t>
            </a:r>
            <a:r>
              <a:rPr lang="en-US" sz="3600" dirty="0" smtClean="0"/>
              <a:t>MongoDB</a:t>
            </a:r>
            <a:br>
              <a:rPr lang="en-US" sz="3600" dirty="0" smtClean="0"/>
            </a:br>
            <a:r>
              <a:rPr lang="en-US" sz="2000" dirty="0" smtClean="0"/>
              <a:t/>
            </a:r>
            <a:br>
              <a:rPr lang="en-US" sz="2000" dirty="0" smtClean="0"/>
            </a:br>
            <a:r>
              <a:rPr lang="ru-RU" sz="2000" dirty="0" smtClean="0"/>
              <a:t>V8 </a:t>
            </a:r>
            <a:r>
              <a:rPr lang="ru-RU" sz="2000" dirty="0"/>
              <a:t>— это движок </a:t>
            </a:r>
            <a:r>
              <a:rPr lang="ru-RU" sz="2000" dirty="0" err="1"/>
              <a:t>JavaScript</a:t>
            </a:r>
            <a:r>
              <a:rPr lang="ru-RU" sz="2000" dirty="0"/>
              <a:t> от </a:t>
            </a:r>
            <a:r>
              <a:rPr lang="ru-RU" sz="2000" dirty="0" err="1"/>
              <a:t>Google</a:t>
            </a:r>
            <a:r>
              <a:rPr lang="ru-RU" sz="2000" dirty="0"/>
              <a:t>, который используется в браузере </a:t>
            </a:r>
            <a:r>
              <a:rPr lang="ru-RU" sz="2000" dirty="0" err="1"/>
              <a:t>Chrome</a:t>
            </a:r>
            <a:r>
              <a:rPr lang="ru-RU" sz="2000" dirty="0"/>
              <a:t>. Быстрый и доступен в исходных кодах (С++) для </a:t>
            </a:r>
            <a:r>
              <a:rPr lang="ru-RU" sz="2000" dirty="0" err="1"/>
              <a:t>Linux</a:t>
            </a:r>
            <a:r>
              <a:rPr lang="ru-RU" sz="2000" dirty="0"/>
              <a:t> (для </a:t>
            </a:r>
            <a:r>
              <a:rPr lang="ru-RU" sz="2000" dirty="0" err="1"/>
              <a:t>gcc</a:t>
            </a:r>
            <a:r>
              <a:rPr lang="ru-RU" sz="2000" dirty="0"/>
              <a:t>) и под </a:t>
            </a:r>
            <a:r>
              <a:rPr lang="ru-RU" sz="2000" dirty="0" err="1"/>
              <a:t>Windows</a:t>
            </a:r>
            <a:r>
              <a:rPr lang="ru-RU" sz="2000" dirty="0"/>
              <a:t>.</a:t>
            </a:r>
            <a:br>
              <a:rPr lang="ru-RU" sz="2000" dirty="0"/>
            </a:br>
            <a:endParaRPr lang="ru-RU" sz="2000" dirty="0"/>
          </a:p>
        </p:txBody>
      </p:sp>
    </p:spTree>
    <p:extLst>
      <p:ext uri="{BB962C8B-B14F-4D97-AF65-F5344CB8AC3E}">
        <p14:creationId xmlns:p14="http://schemas.microsoft.com/office/powerpoint/2010/main" val="3421302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520" y="-35169"/>
            <a:ext cx="6188948" cy="6910572"/>
          </a:xfrm>
        </p:spPr>
      </p:pic>
      <p:sp>
        <p:nvSpPr>
          <p:cNvPr id="2" name="Title 1"/>
          <p:cNvSpPr>
            <a:spLocks noGrp="1"/>
          </p:cNvSpPr>
          <p:nvPr>
            <p:ph type="title"/>
          </p:nvPr>
        </p:nvSpPr>
        <p:spPr>
          <a:xfrm>
            <a:off x="457200" y="274638"/>
            <a:ext cx="8579296" cy="1143000"/>
          </a:xfrm>
        </p:spPr>
        <p:txBody>
          <a:bodyPr>
            <a:normAutofit/>
          </a:bodyPr>
          <a:lstStyle/>
          <a:p>
            <a:pPr algn="r"/>
            <a:r>
              <a:rPr lang="en-US" sz="2800" dirty="0" smtClean="0"/>
              <a:t>  Full Stack JavaScript</a:t>
            </a:r>
            <a:br>
              <a:rPr lang="en-US" sz="2800" dirty="0" smtClean="0"/>
            </a:br>
            <a:endParaRPr lang="ru-RU" sz="2800" dirty="0"/>
          </a:p>
        </p:txBody>
      </p:sp>
      <p:sp>
        <p:nvSpPr>
          <p:cNvPr id="3" name="Rectangle 2"/>
          <p:cNvSpPr/>
          <p:nvPr/>
        </p:nvSpPr>
        <p:spPr>
          <a:xfrm>
            <a:off x="6228184" y="1196752"/>
            <a:ext cx="2915816" cy="3693319"/>
          </a:xfrm>
          <a:prstGeom prst="rect">
            <a:avLst/>
          </a:prstGeom>
        </p:spPr>
        <p:txBody>
          <a:bodyPr wrap="square">
            <a:spAutoFit/>
          </a:bodyPr>
          <a:lstStyle/>
          <a:p>
            <a:pPr marL="285750" indent="-285750">
              <a:buFont typeface="Arial" panose="020B0604020202020204" pitchFamily="34" charset="0"/>
              <a:buChar char="•"/>
            </a:pPr>
            <a:r>
              <a:rPr lang="ru-RU" dirty="0" err="1"/>
              <a:t>Grunt</a:t>
            </a:r>
            <a:r>
              <a:rPr lang="ru-RU" dirty="0"/>
              <a:t> </a:t>
            </a:r>
            <a:r>
              <a:rPr lang="ru-RU" dirty="0" smtClean="0"/>
              <a:t>—инструмент </a:t>
            </a:r>
            <a:r>
              <a:rPr lang="ru-RU" dirty="0"/>
              <a:t>для сборки </a:t>
            </a:r>
            <a:r>
              <a:rPr lang="ru-RU" dirty="0" err="1"/>
              <a:t>javascript</a:t>
            </a:r>
            <a:r>
              <a:rPr lang="ru-RU" dirty="0"/>
              <a:t> проектов из командной </a:t>
            </a:r>
            <a:r>
              <a:rPr lang="ru-RU" dirty="0" smtClean="0"/>
              <a:t>строки</a:t>
            </a:r>
            <a:r>
              <a:rPr lang="en-US" dirty="0" smtClean="0"/>
              <a:t>, </a:t>
            </a:r>
            <a:r>
              <a:rPr lang="ru-RU" dirty="0"/>
              <a:t>устанавливается как NPM </a:t>
            </a:r>
            <a:r>
              <a:rPr lang="ru-RU" dirty="0" smtClean="0"/>
              <a:t>модуль</a:t>
            </a:r>
            <a:r>
              <a:rPr lang="en-US" dirty="0" smtClean="0"/>
              <a:t/>
            </a:r>
            <a:br>
              <a:rPr lang="en-US" dirty="0" smtClean="0"/>
            </a:br>
            <a:endParaRPr lang="en-US" dirty="0" smtClean="0"/>
          </a:p>
          <a:p>
            <a:pPr marL="285750" indent="-285750">
              <a:buFont typeface="Arial" panose="020B0604020202020204" pitchFamily="34" charset="0"/>
              <a:buChar char="•"/>
            </a:pPr>
            <a:r>
              <a:rPr lang="en-US" dirty="0"/>
              <a:t>b</a:t>
            </a:r>
            <a:r>
              <a:rPr lang="en-US" dirty="0" smtClean="0"/>
              <a:t>ackbone.js,</a:t>
            </a:r>
            <a:br>
              <a:rPr lang="en-US" dirty="0" smtClean="0"/>
            </a:br>
            <a:r>
              <a:rPr lang="en-US" dirty="0" smtClean="0"/>
              <a:t>marionette.js,</a:t>
            </a:r>
            <a:br>
              <a:rPr lang="en-US" dirty="0" smtClean="0"/>
            </a:br>
            <a:r>
              <a:rPr lang="en-US" dirty="0" smtClean="0"/>
              <a:t>angular.js,</a:t>
            </a:r>
            <a:br>
              <a:rPr lang="en-US" dirty="0" smtClean="0"/>
            </a:br>
            <a:r>
              <a:rPr lang="en-US" dirty="0" smtClean="0"/>
              <a:t>derby.js,</a:t>
            </a:r>
            <a:br>
              <a:rPr lang="en-US" dirty="0" smtClean="0"/>
            </a:br>
            <a:r>
              <a:rPr lang="en-US" dirty="0" smtClean="0"/>
              <a:t>meteor.js,</a:t>
            </a:r>
            <a:br>
              <a:rPr lang="en-US" dirty="0" smtClean="0"/>
            </a:br>
            <a:r>
              <a:rPr lang="en-US" dirty="0" smtClean="0"/>
              <a:t>ember.js,</a:t>
            </a:r>
            <a:br>
              <a:rPr lang="en-US" dirty="0" smtClean="0"/>
            </a:br>
            <a:r>
              <a:rPr lang="en-US" dirty="0" err="1" smtClean="0"/>
              <a:t>ext</a:t>
            </a:r>
            <a:r>
              <a:rPr lang="en-US" dirty="0" smtClean="0"/>
              <a:t> </a:t>
            </a:r>
            <a:r>
              <a:rPr lang="en-US" dirty="0" err="1" smtClean="0"/>
              <a:t>js</a:t>
            </a:r>
            <a:endParaRPr lang="ru-RU" dirty="0"/>
          </a:p>
        </p:txBody>
      </p:sp>
    </p:spTree>
    <p:extLst>
      <p:ext uri="{BB962C8B-B14F-4D97-AF65-F5344CB8AC3E}">
        <p14:creationId xmlns:p14="http://schemas.microsoft.com/office/powerpoint/2010/main" val="1029298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Node.js</a:t>
            </a:r>
            <a:endParaRPr lang="ru-RU" dirty="0"/>
          </a:p>
        </p:txBody>
      </p:sp>
      <p:sp>
        <p:nvSpPr>
          <p:cNvPr id="3" name="Content Placeholder 2"/>
          <p:cNvSpPr>
            <a:spLocks noGrp="1"/>
          </p:cNvSpPr>
          <p:nvPr>
            <p:ph idx="1"/>
          </p:nvPr>
        </p:nvSpPr>
        <p:spPr>
          <a:xfrm>
            <a:off x="457200" y="1196752"/>
            <a:ext cx="8229600" cy="4929411"/>
          </a:xfrm>
        </p:spPr>
        <p:txBody>
          <a:bodyPr/>
          <a:lstStyle/>
          <a:p>
            <a:pPr marL="0" indent="0">
              <a:buNone/>
            </a:pPr>
            <a:r>
              <a:rPr lang="ru-RU" b="1" dirty="0" err="1"/>
              <a:t>Node</a:t>
            </a:r>
            <a:r>
              <a:rPr lang="ru-RU" dirty="0"/>
              <a:t> или </a:t>
            </a:r>
            <a:r>
              <a:rPr lang="ru-RU" b="1" dirty="0"/>
              <a:t>Node.js</a:t>
            </a:r>
            <a:r>
              <a:rPr lang="ru-RU" dirty="0"/>
              <a:t> — программная платформа, основанная </a:t>
            </a:r>
            <a:r>
              <a:rPr lang="ru-RU" dirty="0" smtClean="0"/>
              <a:t>на движке</a:t>
            </a:r>
            <a:r>
              <a:rPr lang="ru-RU" dirty="0"/>
              <a:t> </a:t>
            </a:r>
            <a:r>
              <a:rPr lang="en-US" dirty="0" smtClean="0"/>
              <a:t> </a:t>
            </a:r>
            <a:r>
              <a:rPr lang="ru-RU" dirty="0" smtClean="0"/>
              <a:t>V8</a:t>
            </a:r>
            <a:r>
              <a:rPr lang="en-US" dirty="0" smtClean="0"/>
              <a:t>,</a:t>
            </a:r>
            <a:r>
              <a:rPr lang="ru-RU" dirty="0"/>
              <a:t> </a:t>
            </a:r>
            <a:endParaRPr lang="ru-RU" dirty="0" smtClean="0"/>
          </a:p>
          <a:p>
            <a:pPr marL="0" indent="0">
              <a:buNone/>
            </a:pPr>
            <a:r>
              <a:rPr lang="ru-RU" dirty="0" smtClean="0"/>
              <a:t>транслирующем</a:t>
            </a:r>
            <a:r>
              <a:rPr lang="ru-RU" dirty="0"/>
              <a:t> </a:t>
            </a:r>
            <a:r>
              <a:rPr lang="en-US" dirty="0" smtClean="0"/>
              <a:t>JavaScript</a:t>
            </a:r>
            <a:r>
              <a:rPr lang="ru-RU" dirty="0"/>
              <a:t> в машинный </a:t>
            </a:r>
            <a:r>
              <a:rPr lang="ru-RU" dirty="0" smtClean="0"/>
              <a:t>код</a:t>
            </a: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3324" y="3212976"/>
            <a:ext cx="8511656" cy="3312368"/>
          </a:xfrm>
          <a:prstGeom prst="rect">
            <a:avLst/>
          </a:prstGeom>
        </p:spPr>
      </p:pic>
    </p:spTree>
    <p:extLst>
      <p:ext uri="{BB962C8B-B14F-4D97-AF65-F5344CB8AC3E}">
        <p14:creationId xmlns:p14="http://schemas.microsoft.com/office/powerpoint/2010/main" val="277662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Консоль </a:t>
            </a:r>
            <a:r>
              <a:rPr lang="en-US" dirty="0" smtClean="0"/>
              <a:t>Node.js</a:t>
            </a:r>
            <a:endParaRPr lang="ru-RU" dirty="0"/>
          </a:p>
        </p:txBody>
      </p:sp>
      <p:sp>
        <p:nvSpPr>
          <p:cNvPr id="3" name="Content Placeholder 2"/>
          <p:cNvSpPr>
            <a:spLocks noGrp="1"/>
          </p:cNvSpPr>
          <p:nvPr>
            <p:ph idx="1"/>
          </p:nvPr>
        </p:nvSpPr>
        <p:spPr>
          <a:xfrm>
            <a:off x="457200" y="1268760"/>
            <a:ext cx="8229600" cy="4857403"/>
          </a:xfrm>
        </p:spPr>
        <p:txBody>
          <a:bodyPr/>
          <a:lstStyle/>
          <a:p>
            <a:pPr marL="0" indent="0">
              <a:buNone/>
            </a:pPr>
            <a:r>
              <a:rPr lang="en-US" dirty="0"/>
              <a:t>REPL </a:t>
            </a:r>
            <a:r>
              <a:rPr lang="en-US" sz="2400" dirty="0"/>
              <a:t>(read-</a:t>
            </a:r>
            <a:r>
              <a:rPr lang="en-US" sz="2400" dirty="0" err="1"/>
              <a:t>eval</a:t>
            </a:r>
            <a:r>
              <a:rPr lang="en-US" sz="2400" dirty="0"/>
              <a:t>-print </a:t>
            </a:r>
            <a:r>
              <a:rPr lang="en-US" sz="2400" dirty="0" smtClean="0"/>
              <a:t>loop) </a:t>
            </a:r>
            <a:r>
              <a:rPr lang="en-US" sz="2400" dirty="0"/>
              <a:t>— </a:t>
            </a:r>
            <a:r>
              <a:rPr lang="ru-RU" sz="2400" dirty="0" smtClean="0"/>
              <a:t>цикл</a:t>
            </a:r>
            <a:r>
              <a:rPr lang="en-US" sz="2400" dirty="0" smtClean="0"/>
              <a:t> </a:t>
            </a:r>
            <a:r>
              <a:rPr lang="ru-RU" sz="2400" dirty="0" smtClean="0"/>
              <a:t>чтения</a:t>
            </a:r>
            <a:r>
              <a:rPr lang="ru-RU" sz="2400" dirty="0"/>
              <a:t>, вычисления и вывода на </a:t>
            </a:r>
            <a:r>
              <a:rPr lang="ru-RU" sz="2400" dirty="0" smtClean="0"/>
              <a:t>экран</a:t>
            </a:r>
            <a:endParaRPr lang="en-US" sz="2400" dirty="0" smtClean="0"/>
          </a:p>
          <a:p>
            <a:pPr marL="0" indent="0">
              <a:buNone/>
            </a:pP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1916832"/>
            <a:ext cx="3682540" cy="4546032"/>
          </a:xfrm>
          <a:prstGeom prst="rect">
            <a:avLst/>
          </a:prstGeom>
        </p:spPr>
      </p:pic>
    </p:spTree>
    <p:extLst>
      <p:ext uri="{BB962C8B-B14F-4D97-AF65-F5344CB8AC3E}">
        <p14:creationId xmlns:p14="http://schemas.microsoft.com/office/powerpoint/2010/main" val="949686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Консоль </a:t>
            </a:r>
            <a:r>
              <a:rPr lang="en-US" dirty="0"/>
              <a:t>Node.js</a:t>
            </a:r>
            <a:endParaRPr lang="ru-RU" dirty="0"/>
          </a:p>
        </p:txBody>
      </p:sp>
      <p:sp>
        <p:nvSpPr>
          <p:cNvPr id="3" name="Content Placeholder 2"/>
          <p:cNvSpPr>
            <a:spLocks noGrp="1"/>
          </p:cNvSpPr>
          <p:nvPr>
            <p:ph idx="1"/>
          </p:nvPr>
        </p:nvSpPr>
        <p:spPr/>
        <p:txBody>
          <a:bodyPr/>
          <a:lstStyle/>
          <a:p>
            <a:pPr>
              <a:buFont typeface="Wingdings"/>
              <a:buChar char="Ø"/>
            </a:pPr>
            <a:r>
              <a:rPr lang="en-US" dirty="0" smtClean="0"/>
              <a:t>console.log(global)</a:t>
            </a:r>
            <a:endParaRPr lang="ru-RU" dirty="0" smtClean="0"/>
          </a:p>
          <a:p>
            <a:pPr>
              <a:buFont typeface="Wingdings"/>
              <a:buChar char="Ø"/>
            </a:pPr>
            <a:r>
              <a:rPr lang="en-US" dirty="0" err="1"/>
              <a:t>gl</a:t>
            </a:r>
            <a:r>
              <a:rPr lang="en-US" dirty="0"/>
              <a:t> = global</a:t>
            </a:r>
            <a:r>
              <a:rPr lang="en-US" dirty="0" smtClean="0"/>
              <a:t>;</a:t>
            </a:r>
            <a:endParaRPr lang="ru-RU" dirty="0" smtClean="0"/>
          </a:p>
          <a:p>
            <a:pPr>
              <a:buFont typeface="Wingdings"/>
              <a:buChar char="Ø"/>
            </a:pPr>
            <a:r>
              <a:rPr lang="en-US" dirty="0"/>
              <a:t> function </a:t>
            </a:r>
            <a:r>
              <a:rPr lang="en-US" dirty="0" err="1"/>
              <a:t>myf</a:t>
            </a:r>
            <a:r>
              <a:rPr lang="en-US" dirty="0"/>
              <a:t>(){ console.log(new Date</a:t>
            </a:r>
            <a:r>
              <a:rPr lang="en-US" dirty="0" smtClean="0"/>
              <a:t>())}</a:t>
            </a:r>
            <a:endParaRPr lang="ru-RU" dirty="0" smtClean="0"/>
          </a:p>
          <a:p>
            <a:pPr>
              <a:buFont typeface="Wingdings"/>
              <a:buChar char="Ø"/>
            </a:pPr>
            <a:r>
              <a:rPr lang="en-US" dirty="0"/>
              <a:t> </a:t>
            </a:r>
            <a:r>
              <a:rPr lang="en-US" dirty="0" err="1"/>
              <a:t>setTimeout</a:t>
            </a:r>
            <a:r>
              <a:rPr lang="en-US" dirty="0"/>
              <a:t>(</a:t>
            </a:r>
            <a:r>
              <a:rPr lang="en-US" dirty="0" err="1"/>
              <a:t>myf</a:t>
            </a:r>
            <a:r>
              <a:rPr lang="en-US" dirty="0"/>
              <a:t>, </a:t>
            </a:r>
            <a:r>
              <a:rPr lang="ru-RU" dirty="0" smtClean="0"/>
              <a:t>20</a:t>
            </a:r>
            <a:r>
              <a:rPr lang="en-US" dirty="0" smtClean="0"/>
              <a:t>00)</a:t>
            </a:r>
          </a:p>
          <a:p>
            <a:pPr marL="0" indent="0" algn="ctr">
              <a:buNone/>
            </a:pPr>
            <a:r>
              <a:rPr lang="en-US" dirty="0"/>
              <a:t> </a:t>
            </a:r>
            <a:endParaRPr lang="ru-RU" dirty="0" smtClean="0"/>
          </a:p>
          <a:p>
            <a:pPr marL="0" indent="0" algn="ctr">
              <a:buNone/>
            </a:pPr>
            <a:r>
              <a:rPr lang="ru-RU" b="1" dirty="0" smtClean="0"/>
              <a:t>Запуск приложения</a:t>
            </a:r>
          </a:p>
          <a:p>
            <a:pPr marL="0" indent="0">
              <a:buNone/>
            </a:pPr>
            <a:r>
              <a:rPr lang="en-US" sz="2800" b="1" dirty="0" smtClean="0"/>
              <a:t>&gt;</a:t>
            </a:r>
            <a:r>
              <a:rPr lang="en-US" sz="2800" b="1" dirty="0" err="1" smtClean="0"/>
              <a:t>nodejs</a:t>
            </a:r>
            <a:r>
              <a:rPr lang="en-US" sz="2800" b="1" dirty="0" smtClean="0"/>
              <a:t> 02_hello.js</a:t>
            </a:r>
            <a:endParaRPr lang="ru-RU" sz="2800" b="1" dirty="0"/>
          </a:p>
        </p:txBody>
      </p:sp>
    </p:spTree>
    <p:extLst>
      <p:ext uri="{BB962C8B-B14F-4D97-AF65-F5344CB8AC3E}">
        <p14:creationId xmlns:p14="http://schemas.microsoft.com/office/powerpoint/2010/main" val="414788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Асинхронная обработка запросов. </a:t>
            </a:r>
            <a:r>
              <a:rPr lang="en-US" dirty="0" smtClean="0"/>
              <a:t>Event loop </a:t>
            </a:r>
            <a:r>
              <a:rPr lang="en-US" sz="2200" dirty="0" smtClean="0">
                <a:solidFill>
                  <a:srgbClr val="FFC000"/>
                </a:solidFill>
              </a:rPr>
              <a:t>(</a:t>
            </a:r>
            <a:r>
              <a:rPr lang="ru-RU" sz="2200" dirty="0" smtClean="0">
                <a:solidFill>
                  <a:srgbClr val="FFC000"/>
                </a:solidFill>
              </a:rPr>
              <a:t>см. 01</a:t>
            </a:r>
            <a:r>
              <a:rPr lang="en-US" sz="2200" dirty="0" smtClean="0">
                <a:solidFill>
                  <a:srgbClr val="FFC000"/>
                </a:solidFill>
              </a:rPr>
              <a:t>.</a:t>
            </a:r>
            <a:r>
              <a:rPr lang="en-US" sz="2200" dirty="0" err="1" smtClean="0">
                <a:solidFill>
                  <a:srgbClr val="FFC000"/>
                </a:solidFill>
              </a:rPr>
              <a:t>js</a:t>
            </a:r>
            <a:r>
              <a:rPr lang="en-US" sz="2200" dirty="0" smtClean="0">
                <a:solidFill>
                  <a:srgbClr val="FFC000"/>
                </a:solidFill>
              </a:rPr>
              <a:t>, </a:t>
            </a:r>
            <a:r>
              <a:rPr lang="en-US" sz="2200" dirty="0" err="1" smtClean="0">
                <a:solidFill>
                  <a:srgbClr val="FFC000"/>
                </a:solidFill>
              </a:rPr>
              <a:t>db</a:t>
            </a:r>
            <a:r>
              <a:rPr lang="en-US" sz="2200" dirty="0" smtClean="0">
                <a:solidFill>
                  <a:srgbClr val="FFC000"/>
                </a:solidFill>
              </a:rPr>
              <a:t> </a:t>
            </a:r>
            <a:r>
              <a:rPr lang="en-US" sz="2200" dirty="0" err="1" smtClean="0">
                <a:solidFill>
                  <a:srgbClr val="FFC000"/>
                </a:solidFill>
              </a:rPr>
              <a:t>pcat</a:t>
            </a:r>
            <a:r>
              <a:rPr lang="en-US" sz="2200" dirty="0" smtClean="0">
                <a:solidFill>
                  <a:srgbClr val="FFC000"/>
                </a:solidFill>
              </a:rPr>
              <a:t>)</a:t>
            </a:r>
            <a:endParaRPr lang="ru-RU" sz="2200" dirty="0">
              <a:solidFill>
                <a:srgbClr val="FFC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4583" y="1600200"/>
            <a:ext cx="7574833" cy="4525963"/>
          </a:xfrm>
        </p:spPr>
      </p:pic>
    </p:spTree>
    <p:extLst>
      <p:ext uri="{BB962C8B-B14F-4D97-AF65-F5344CB8AC3E}">
        <p14:creationId xmlns:p14="http://schemas.microsoft.com/office/powerpoint/2010/main" val="1548463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940966"/>
          </a:xfrm>
        </p:spPr>
        <p:txBody>
          <a:bodyPr>
            <a:noAutofit/>
          </a:bodyPr>
          <a:lstStyle/>
          <a:p>
            <a:r>
              <a:rPr lang="ru-RU" sz="3600" b="1" dirty="0" smtClean="0"/>
              <a:t>Большие данные</a:t>
            </a:r>
            <a:r>
              <a:rPr lang="ru-RU" sz="3600" dirty="0" smtClean="0"/>
              <a:t> (</a:t>
            </a:r>
            <a:r>
              <a:rPr lang="ru-RU" sz="3600" i="1" dirty="0" err="1" smtClean="0"/>
              <a:t>big</a:t>
            </a:r>
            <a:r>
              <a:rPr lang="ru-RU" sz="3600" i="1" dirty="0" smtClean="0"/>
              <a:t> </a:t>
            </a:r>
            <a:r>
              <a:rPr lang="ru-RU" sz="3600" i="1" dirty="0" err="1" smtClean="0"/>
              <a:t>data</a:t>
            </a:r>
            <a:r>
              <a:rPr lang="ru-RU" sz="3600" dirty="0" smtClean="0"/>
              <a:t>)  </a:t>
            </a:r>
            <a:r>
              <a:rPr lang="en-US" sz="3600" dirty="0" smtClean="0"/>
              <a:t/>
            </a:r>
            <a:br>
              <a:rPr lang="en-US" sz="3600" dirty="0" smtClean="0"/>
            </a:br>
            <a:endParaRPr lang="ru-RU" sz="3600" dirty="0"/>
          </a:p>
        </p:txBody>
      </p:sp>
      <p:sp>
        <p:nvSpPr>
          <p:cNvPr id="3" name="Content Placeholder 2"/>
          <p:cNvSpPr>
            <a:spLocks noGrp="1"/>
          </p:cNvSpPr>
          <p:nvPr>
            <p:ph idx="1"/>
          </p:nvPr>
        </p:nvSpPr>
        <p:spPr>
          <a:xfrm>
            <a:off x="457200" y="1052736"/>
            <a:ext cx="8229600" cy="5073427"/>
          </a:xfrm>
        </p:spPr>
        <p:txBody>
          <a:bodyPr>
            <a:normAutofit fontScale="92500" lnSpcReduction="10000"/>
          </a:bodyPr>
          <a:lstStyle/>
          <a:p>
            <a:pPr marL="0" indent="0">
              <a:buNone/>
            </a:pPr>
            <a:r>
              <a:rPr lang="ru-RU" sz="2800" dirty="0" smtClean="0"/>
              <a:t>— </a:t>
            </a:r>
            <a:r>
              <a:rPr lang="ru-RU" sz="2400" dirty="0"/>
              <a:t>серия подходов, инструментов и методов обработки структурированных и неструктурированных данных огромных объёмов и значительного </a:t>
            </a:r>
            <a:r>
              <a:rPr lang="ru-RU" sz="2400" dirty="0" smtClean="0"/>
              <a:t>многообразия.</a:t>
            </a:r>
            <a:br>
              <a:rPr lang="ru-RU" sz="2400" dirty="0" smtClean="0"/>
            </a:br>
            <a:r>
              <a:rPr lang="ru-RU" sz="2400" dirty="0" smtClean="0"/>
              <a:t>Технологии:</a:t>
            </a:r>
            <a:endParaRPr lang="en-US" sz="2400" dirty="0" smtClean="0"/>
          </a:p>
          <a:p>
            <a:r>
              <a:rPr lang="en-US" sz="2800" dirty="0" smtClean="0">
                <a:solidFill>
                  <a:srgbClr val="0070C0"/>
                </a:solidFill>
              </a:rPr>
              <a:t>NoSQL</a:t>
            </a:r>
          </a:p>
          <a:p>
            <a:r>
              <a:rPr lang="en-US" sz="2800" dirty="0" smtClean="0">
                <a:solidFill>
                  <a:srgbClr val="0070C0"/>
                </a:solidFill>
              </a:rPr>
              <a:t>MapReduce</a:t>
            </a:r>
          </a:p>
          <a:p>
            <a:r>
              <a:rPr lang="en-US" sz="2800" dirty="0" smtClean="0">
                <a:solidFill>
                  <a:srgbClr val="0070C0"/>
                </a:solidFill>
              </a:rPr>
              <a:t>Hadoop</a:t>
            </a:r>
          </a:p>
          <a:p>
            <a:r>
              <a:rPr lang="en-US" sz="2800" dirty="0" smtClean="0">
                <a:solidFill>
                  <a:srgbClr val="0070C0"/>
                </a:solidFill>
              </a:rPr>
              <a:t>R – </a:t>
            </a:r>
            <a:r>
              <a:rPr lang="ru-RU" sz="2800" dirty="0" smtClean="0">
                <a:solidFill>
                  <a:srgbClr val="0070C0"/>
                </a:solidFill>
              </a:rPr>
              <a:t>язык программирования, </a:t>
            </a:r>
            <a:r>
              <a:rPr lang="ru-RU" sz="2800" dirty="0"/>
              <a:t>для статистической обработки данных и работы с графикой</a:t>
            </a:r>
            <a:r>
              <a:rPr lang="ru-RU" sz="2800" dirty="0" smtClean="0">
                <a:solidFill>
                  <a:srgbClr val="0070C0"/>
                </a:solidFill>
              </a:rPr>
              <a:t/>
            </a:r>
            <a:br>
              <a:rPr lang="ru-RU" sz="2800" dirty="0" smtClean="0">
                <a:solidFill>
                  <a:srgbClr val="0070C0"/>
                </a:solidFill>
              </a:rPr>
            </a:br>
            <a:endParaRPr lang="en-US" sz="2800" dirty="0" smtClean="0">
              <a:solidFill>
                <a:srgbClr val="0070C0"/>
              </a:solidFill>
            </a:endParaRPr>
          </a:p>
          <a:p>
            <a:pPr marL="0" indent="0">
              <a:buNone/>
            </a:pPr>
            <a:r>
              <a:rPr lang="ru-RU" sz="2400" dirty="0" err="1" smtClean="0">
                <a:solidFill>
                  <a:srgbClr val="00B050"/>
                </a:solidFill>
              </a:rPr>
              <a:t>NewSQL</a:t>
            </a:r>
            <a:r>
              <a:rPr lang="ru-RU" sz="2400" dirty="0" smtClean="0">
                <a:solidFill>
                  <a:srgbClr val="00B050"/>
                </a:solidFill>
              </a:rPr>
              <a:t> </a:t>
            </a:r>
            <a:r>
              <a:rPr lang="ru-RU" sz="2400" dirty="0">
                <a:solidFill>
                  <a:srgbClr val="00B050"/>
                </a:solidFill>
              </a:rPr>
              <a:t>— класс современных реляционных СУБД, стремящихся совместить в себе преимущества </a:t>
            </a:r>
            <a:r>
              <a:rPr lang="ru-RU" sz="2400" dirty="0" err="1">
                <a:solidFill>
                  <a:srgbClr val="00B050"/>
                </a:solidFill>
              </a:rPr>
              <a:t>NoSQL</a:t>
            </a:r>
            <a:r>
              <a:rPr lang="ru-RU" sz="2400" dirty="0">
                <a:solidFill>
                  <a:srgbClr val="00B050"/>
                </a:solidFill>
              </a:rPr>
              <a:t> и транзакционные требования классических баз </a:t>
            </a:r>
            <a:r>
              <a:rPr lang="ru-RU" sz="2400" dirty="0" smtClean="0">
                <a:solidFill>
                  <a:srgbClr val="00B050"/>
                </a:solidFill>
              </a:rPr>
              <a:t>данных</a:t>
            </a:r>
            <a:endParaRPr lang="ru-RU" sz="2400" dirty="0">
              <a:solidFill>
                <a:srgbClr val="00B050"/>
              </a:solidFill>
            </a:endParaRPr>
          </a:p>
        </p:txBody>
      </p:sp>
    </p:spTree>
    <p:extLst>
      <p:ext uri="{BB962C8B-B14F-4D97-AF65-F5344CB8AC3E}">
        <p14:creationId xmlns:p14="http://schemas.microsoft.com/office/powerpoint/2010/main" val="3974480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 NPM (</a:t>
            </a:r>
            <a:r>
              <a:rPr lang="ru-RU" dirty="0" err="1" smtClean="0"/>
              <a:t>Node</a:t>
            </a:r>
            <a:r>
              <a:rPr lang="en-US" dirty="0" smtClean="0"/>
              <a:t>.</a:t>
            </a:r>
            <a:r>
              <a:rPr lang="en-US" dirty="0" err="1" smtClean="0"/>
              <a:t>js</a:t>
            </a:r>
            <a:r>
              <a:rPr lang="ru-RU" dirty="0" smtClean="0"/>
              <a:t> </a:t>
            </a:r>
            <a:r>
              <a:rPr lang="en-US" dirty="0"/>
              <a:t>package </a:t>
            </a:r>
            <a:r>
              <a:rPr lang="en-US" dirty="0" smtClean="0"/>
              <a:t>manager</a:t>
            </a:r>
            <a:r>
              <a:rPr lang="ru-RU" dirty="0" smtClean="0"/>
              <a:t>) </a:t>
            </a:r>
            <a:endParaRPr lang="ru-RU" dirty="0"/>
          </a:p>
        </p:txBody>
      </p:sp>
      <p:sp>
        <p:nvSpPr>
          <p:cNvPr id="3" name="Content Placeholder 2"/>
          <p:cNvSpPr>
            <a:spLocks noGrp="1"/>
          </p:cNvSpPr>
          <p:nvPr>
            <p:ph idx="1"/>
          </p:nvPr>
        </p:nvSpPr>
        <p:spPr>
          <a:xfrm>
            <a:off x="457200" y="1268760"/>
            <a:ext cx="8229600" cy="4857403"/>
          </a:xfrm>
        </p:spPr>
        <p:txBody>
          <a:bodyPr/>
          <a:lstStyle/>
          <a:p>
            <a:pPr marL="0" indent="0">
              <a:buNone/>
            </a:pPr>
            <a:r>
              <a:rPr lang="ru-RU" dirty="0" smtClean="0"/>
              <a:t>Менеджер </a:t>
            </a:r>
            <a:r>
              <a:rPr lang="ru-RU" dirty="0"/>
              <a:t>пакетов для </a:t>
            </a:r>
            <a:r>
              <a:rPr lang="en-US" dirty="0" smtClean="0"/>
              <a:t>Node.js</a:t>
            </a:r>
            <a:r>
              <a:rPr lang="ru-RU" dirty="0" smtClean="0"/>
              <a:t> </a:t>
            </a:r>
            <a:r>
              <a:rPr lang="en-US" dirty="0"/>
              <a:t>https://www.npmjs.com/package/npm</a:t>
            </a: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3717032"/>
            <a:ext cx="3744416" cy="187220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52" y="2650269"/>
            <a:ext cx="3246483" cy="3227004"/>
          </a:xfrm>
          <a:prstGeom prst="rect">
            <a:avLst/>
          </a:prstGeom>
        </p:spPr>
      </p:pic>
    </p:spTree>
    <p:extLst>
      <p:ext uri="{BB962C8B-B14F-4D97-AF65-F5344CB8AC3E}">
        <p14:creationId xmlns:p14="http://schemas.microsoft.com/office/powerpoint/2010/main" val="937661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US" dirty="0" err="1" smtClean="0"/>
              <a:t>npm</a:t>
            </a:r>
            <a:endParaRPr lang="ru-RU" dirty="0"/>
          </a:p>
        </p:txBody>
      </p:sp>
      <p:sp>
        <p:nvSpPr>
          <p:cNvPr id="3" name="Content Placeholder 2"/>
          <p:cNvSpPr>
            <a:spLocks noGrp="1"/>
          </p:cNvSpPr>
          <p:nvPr>
            <p:ph idx="1"/>
          </p:nvPr>
        </p:nvSpPr>
        <p:spPr>
          <a:xfrm>
            <a:off x="457200" y="1124744"/>
            <a:ext cx="8229600" cy="5001419"/>
          </a:xfrm>
        </p:spPr>
        <p:txBody>
          <a:bodyPr/>
          <a:lstStyle/>
          <a:p>
            <a:pPr marL="0" indent="0">
              <a:buNone/>
            </a:pPr>
            <a:r>
              <a:rPr lang="en-US" dirty="0" smtClean="0"/>
              <a:t>&gt;</a:t>
            </a:r>
            <a:r>
              <a:rPr lang="en-US" dirty="0" err="1" smtClean="0"/>
              <a:t>npm</a:t>
            </a:r>
            <a:r>
              <a:rPr lang="en-US" dirty="0" smtClean="0"/>
              <a:t> </a:t>
            </a:r>
            <a:r>
              <a:rPr lang="en-US" dirty="0"/>
              <a:t>help </a:t>
            </a:r>
            <a:r>
              <a:rPr lang="en-US" dirty="0" err="1" smtClean="0"/>
              <a:t>npm</a:t>
            </a:r>
            <a:endParaRPr lang="en-US" dirty="0" smtClean="0"/>
          </a:p>
          <a:p>
            <a:pPr marL="0" indent="0">
              <a:buNone/>
            </a:pPr>
            <a:r>
              <a:rPr lang="en-US" b="1" dirty="0" smtClean="0">
                <a:solidFill>
                  <a:srgbClr val="00B050"/>
                </a:solidFill>
              </a:rPr>
              <a:t>&gt;</a:t>
            </a:r>
            <a:r>
              <a:rPr lang="en-US" b="1" dirty="0" err="1" smtClean="0">
                <a:solidFill>
                  <a:srgbClr val="00B050"/>
                </a:solidFill>
              </a:rPr>
              <a:t>npm</a:t>
            </a:r>
            <a:r>
              <a:rPr lang="en-US" b="1" dirty="0" smtClean="0">
                <a:solidFill>
                  <a:srgbClr val="00B050"/>
                </a:solidFill>
              </a:rPr>
              <a:t> </a:t>
            </a:r>
            <a:r>
              <a:rPr lang="en-US" b="1" dirty="0">
                <a:solidFill>
                  <a:srgbClr val="00B050"/>
                </a:solidFill>
              </a:rPr>
              <a:t>install </a:t>
            </a:r>
            <a:r>
              <a:rPr lang="en-US" b="1" dirty="0" err="1" smtClean="0">
                <a:solidFill>
                  <a:srgbClr val="00B050"/>
                </a:solidFill>
              </a:rPr>
              <a:t>modulename</a:t>
            </a:r>
            <a:endParaRPr lang="en-US" b="1" dirty="0" smtClean="0">
              <a:solidFill>
                <a:srgbClr val="00B050"/>
              </a:solidFill>
            </a:endParaRPr>
          </a:p>
          <a:p>
            <a:pPr marL="0" indent="0">
              <a:buNone/>
            </a:pP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04" y="3140968"/>
            <a:ext cx="9144000" cy="1573288"/>
          </a:xfrm>
          <a:prstGeom prst="rect">
            <a:avLst/>
          </a:prstGeom>
        </p:spPr>
      </p:pic>
    </p:spTree>
    <p:extLst>
      <p:ext uri="{BB962C8B-B14F-4D97-AF65-F5344CB8AC3E}">
        <p14:creationId xmlns:p14="http://schemas.microsoft.com/office/powerpoint/2010/main" val="33378948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t>
            </a:r>
            <a:r>
              <a:rPr lang="en-US" dirty="0" err="1" smtClean="0"/>
              <a:t>ackage.json</a:t>
            </a:r>
            <a:endParaRPr lang="ru-RU"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latin typeface="Courier New" panose="02070309020205020404" pitchFamily="49" charset="0"/>
                <a:cs typeface="Courier New" panose="02070309020205020404" pitchFamily="49" charset="0"/>
              </a:rPr>
              <a:t>&gt;</a:t>
            </a:r>
            <a:r>
              <a:rPr lang="en-US" b="1" dirty="0" err="1" smtClean="0">
                <a:latin typeface="Courier New" panose="02070309020205020404" pitchFamily="49" charset="0"/>
                <a:cs typeface="Courier New" panose="02070309020205020404" pitchFamily="49" charset="0"/>
              </a:rPr>
              <a:t>sudo</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npm</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init</a:t>
            </a:r>
            <a:r>
              <a:rPr lang="en-US" b="1" dirty="0" smtClean="0">
                <a:latin typeface="Courier New" panose="02070309020205020404" pitchFamily="49" charset="0"/>
                <a:cs typeface="Courier New" panose="02070309020205020404" pitchFamily="49" charset="0"/>
              </a:rPr>
              <a:t>  -- save</a:t>
            </a:r>
          </a:p>
          <a:p>
            <a:pPr marL="0" indent="0">
              <a:buNone/>
            </a:pPr>
            <a:endParaRPr lang="en-US" b="1" dirty="0" smtClean="0"/>
          </a:p>
          <a:p>
            <a:pPr marL="0" indent="0">
              <a:buNone/>
            </a:pPr>
            <a:r>
              <a:rPr lang="en-US" b="1" dirty="0" smtClean="0"/>
              <a:t>{  </a:t>
            </a:r>
            <a:r>
              <a:rPr lang="en-US" b="1" dirty="0"/>
              <a:t>"name": "</a:t>
            </a:r>
            <a:r>
              <a:rPr lang="en-US" b="1" dirty="0" err="1"/>
              <a:t>intro_to_npm</a:t>
            </a:r>
            <a:r>
              <a:rPr lang="en-US" b="1" dirty="0"/>
              <a:t>", </a:t>
            </a:r>
            <a:endParaRPr lang="en-US" b="1" dirty="0" smtClean="0"/>
          </a:p>
          <a:p>
            <a:pPr marL="0" indent="0">
              <a:buNone/>
            </a:pPr>
            <a:r>
              <a:rPr lang="en-US" b="1" dirty="0"/>
              <a:t> </a:t>
            </a:r>
            <a:r>
              <a:rPr lang="en-US" b="1" dirty="0" smtClean="0"/>
              <a:t>   </a:t>
            </a:r>
            <a:r>
              <a:rPr lang="en-US" b="1" dirty="0"/>
              <a:t>"version": "0.0.0",  </a:t>
            </a:r>
            <a:endParaRPr lang="en-US" b="1" dirty="0" smtClean="0"/>
          </a:p>
          <a:p>
            <a:pPr marL="0" indent="0">
              <a:buNone/>
            </a:pPr>
            <a:r>
              <a:rPr lang="en-US" b="1" dirty="0"/>
              <a:t> </a:t>
            </a:r>
            <a:r>
              <a:rPr lang="en-US" b="1" dirty="0" smtClean="0"/>
              <a:t>  "</a:t>
            </a:r>
            <a:r>
              <a:rPr lang="en-US" b="1" dirty="0"/>
              <a:t>description": "</a:t>
            </a:r>
            <a:r>
              <a:rPr lang="en-US" b="1" dirty="0" err="1"/>
              <a:t>npm</a:t>
            </a:r>
            <a:r>
              <a:rPr lang="en-US" b="1" dirty="0"/>
              <a:t> introduction", </a:t>
            </a:r>
            <a:endParaRPr lang="en-US" b="1" dirty="0" smtClean="0"/>
          </a:p>
          <a:p>
            <a:pPr marL="0" indent="0">
              <a:buNone/>
            </a:pPr>
            <a:r>
              <a:rPr lang="en-US" b="1" dirty="0"/>
              <a:t> </a:t>
            </a:r>
            <a:r>
              <a:rPr lang="en-US" b="1" dirty="0" smtClean="0"/>
              <a:t>  "</a:t>
            </a:r>
            <a:r>
              <a:rPr lang="en-US" b="1" dirty="0"/>
              <a:t>main": "app.js",  </a:t>
            </a:r>
            <a:endParaRPr lang="en-US" b="1" dirty="0" smtClean="0"/>
          </a:p>
          <a:p>
            <a:pPr marL="0" indent="0">
              <a:buNone/>
            </a:pPr>
            <a:r>
              <a:rPr lang="en-US" b="1" dirty="0"/>
              <a:t> </a:t>
            </a:r>
            <a:r>
              <a:rPr lang="en-US" b="1" dirty="0" smtClean="0"/>
              <a:t>  "</a:t>
            </a:r>
            <a:r>
              <a:rPr lang="en-US" b="1" dirty="0"/>
              <a:t>dependencies": </a:t>
            </a:r>
            <a:r>
              <a:rPr lang="en-US" b="1" dirty="0" smtClean="0"/>
              <a:t>{   </a:t>
            </a:r>
            <a:r>
              <a:rPr lang="en-US" b="1" dirty="0" smtClean="0">
                <a:solidFill>
                  <a:srgbClr val="00B050"/>
                </a:solidFill>
              </a:rPr>
              <a:t>"</a:t>
            </a:r>
            <a:r>
              <a:rPr lang="en-US" b="1" dirty="0" err="1">
                <a:solidFill>
                  <a:srgbClr val="00B050"/>
                </a:solidFill>
              </a:rPr>
              <a:t>mongodb</a:t>
            </a:r>
            <a:r>
              <a:rPr lang="en-US" b="1" dirty="0">
                <a:solidFill>
                  <a:srgbClr val="00B050"/>
                </a:solidFill>
              </a:rPr>
              <a:t>": "~1.3.10"  </a:t>
            </a:r>
            <a:r>
              <a:rPr lang="en-US" b="1" dirty="0"/>
              <a:t>},  </a:t>
            </a:r>
            <a:r>
              <a:rPr lang="en-US" b="1" dirty="0" smtClean="0"/>
              <a:t> </a:t>
            </a:r>
          </a:p>
          <a:p>
            <a:pPr marL="0" indent="0">
              <a:buNone/>
            </a:pPr>
            <a:r>
              <a:rPr lang="en-US" b="1" dirty="0"/>
              <a:t> </a:t>
            </a:r>
            <a:r>
              <a:rPr lang="en-US" b="1" dirty="0" smtClean="0"/>
              <a:t> "</a:t>
            </a:r>
            <a:r>
              <a:rPr lang="en-US" b="1" dirty="0"/>
              <a:t>author": "</a:t>
            </a:r>
            <a:r>
              <a:rPr lang="en-US" b="1" dirty="0" smtClean="0"/>
              <a:t>my own", </a:t>
            </a:r>
          </a:p>
          <a:p>
            <a:pPr marL="0" indent="0">
              <a:buNone/>
            </a:pPr>
            <a:r>
              <a:rPr lang="en-US" b="1" dirty="0" smtClean="0"/>
              <a:t>   "</a:t>
            </a:r>
            <a:r>
              <a:rPr lang="en-US" b="1" dirty="0"/>
              <a:t>license": "</a:t>
            </a:r>
            <a:r>
              <a:rPr lang="en-US" b="1" dirty="0" smtClean="0"/>
              <a:t>BSD</a:t>
            </a:r>
            <a:r>
              <a:rPr lang="en-US" b="1" dirty="0"/>
              <a:t>"</a:t>
            </a:r>
            <a:endParaRPr lang="en-US" b="1" dirty="0" smtClean="0"/>
          </a:p>
          <a:p>
            <a:pPr marL="0" indent="0">
              <a:buNone/>
            </a:pPr>
            <a:r>
              <a:rPr lang="en-US" b="1" dirty="0" smtClean="0"/>
              <a:t>}b </a:t>
            </a:r>
            <a:endParaRPr lang="ru-RU" b="1" dirty="0"/>
          </a:p>
        </p:txBody>
      </p:sp>
    </p:spTree>
    <p:extLst>
      <p:ext uri="{BB962C8B-B14F-4D97-AF65-F5344CB8AC3E}">
        <p14:creationId xmlns:p14="http://schemas.microsoft.com/office/powerpoint/2010/main" val="13868549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HTTP-</a:t>
            </a:r>
            <a:r>
              <a:rPr lang="ru-RU" dirty="0" smtClean="0"/>
              <a:t>сервер на </a:t>
            </a:r>
            <a:r>
              <a:rPr lang="en-US" dirty="0" smtClean="0"/>
              <a:t>Node.js </a:t>
            </a:r>
            <a:r>
              <a:rPr lang="en-US" sz="2000" dirty="0" smtClean="0">
                <a:solidFill>
                  <a:srgbClr val="FFC000"/>
                </a:solidFill>
              </a:rPr>
              <a:t>(</a:t>
            </a:r>
            <a:r>
              <a:rPr lang="ru-RU" sz="2000" dirty="0" smtClean="0">
                <a:solidFill>
                  <a:srgbClr val="FFC000"/>
                </a:solidFill>
              </a:rPr>
              <a:t>см.</a:t>
            </a:r>
            <a:r>
              <a:rPr lang="en-US" sz="2000" dirty="0" smtClean="0">
                <a:solidFill>
                  <a:srgbClr val="FFC000"/>
                </a:solidFill>
              </a:rPr>
              <a:t> 02)</a:t>
            </a:r>
            <a:endParaRPr lang="ru-RU" sz="2000" dirty="0">
              <a:solidFill>
                <a:srgbClr val="FFC000"/>
              </a:solidFill>
            </a:endParaRPr>
          </a:p>
        </p:txBody>
      </p:sp>
      <p:sp>
        <p:nvSpPr>
          <p:cNvPr id="3" name="Content Placeholder 2"/>
          <p:cNvSpPr>
            <a:spLocks noGrp="1"/>
          </p:cNvSpPr>
          <p:nvPr>
            <p:ph idx="1"/>
          </p:nvPr>
        </p:nvSpPr>
        <p:spPr/>
        <p:txBody>
          <a:bodyPr>
            <a:noAutofit/>
          </a:bodyPr>
          <a:lstStyle/>
          <a:p>
            <a:pPr marL="0" indent="0">
              <a:buNone/>
            </a:pPr>
            <a:r>
              <a:rPr lang="en-US" sz="2400" b="1" dirty="0" err="1"/>
              <a:t>var</a:t>
            </a:r>
            <a:r>
              <a:rPr lang="en-US" sz="2400" b="1" dirty="0"/>
              <a:t> http = require('</a:t>
            </a:r>
            <a:r>
              <a:rPr lang="en-US" sz="2400" b="1" dirty="0">
                <a:solidFill>
                  <a:schemeClr val="accent1">
                    <a:lumMod val="75000"/>
                  </a:schemeClr>
                </a:solidFill>
              </a:rPr>
              <a:t>http</a:t>
            </a:r>
            <a:r>
              <a:rPr lang="en-US" sz="2400" b="1" dirty="0" smtClean="0"/>
              <a:t>');</a:t>
            </a:r>
          </a:p>
          <a:p>
            <a:pPr marL="0" indent="0">
              <a:buNone/>
            </a:pPr>
            <a:r>
              <a:rPr lang="en-US" sz="2400" b="1" dirty="0" err="1" smtClean="0"/>
              <a:t>var</a:t>
            </a:r>
            <a:r>
              <a:rPr lang="en-US" sz="2400" b="1" dirty="0" smtClean="0"/>
              <a:t> </a:t>
            </a:r>
            <a:r>
              <a:rPr lang="en-US" sz="2400" b="1" dirty="0"/>
              <a:t>server = </a:t>
            </a:r>
            <a:r>
              <a:rPr lang="en-US" sz="2400" b="1" dirty="0" err="1"/>
              <a:t>http.createServer</a:t>
            </a:r>
            <a:r>
              <a:rPr lang="en-US" sz="2400" b="1" dirty="0"/>
              <a:t>(function (</a:t>
            </a:r>
            <a:r>
              <a:rPr lang="en-US" sz="2400" b="1" dirty="0">
                <a:solidFill>
                  <a:srgbClr val="00B050"/>
                </a:solidFill>
              </a:rPr>
              <a:t>request, response</a:t>
            </a:r>
            <a:r>
              <a:rPr lang="en-US" sz="2400" b="1" dirty="0" smtClean="0"/>
              <a:t>)</a:t>
            </a:r>
          </a:p>
          <a:p>
            <a:pPr marL="0" indent="0">
              <a:buNone/>
            </a:pPr>
            <a:r>
              <a:rPr lang="en-US" sz="2400" b="1" dirty="0" smtClean="0">
                <a:solidFill>
                  <a:srgbClr val="00B050"/>
                </a:solidFill>
              </a:rPr>
              <a:t>{  </a:t>
            </a:r>
          </a:p>
          <a:p>
            <a:pPr marL="0" indent="0">
              <a:buNone/>
            </a:pPr>
            <a:r>
              <a:rPr lang="en-US" sz="2400" b="1" dirty="0" smtClean="0">
                <a:solidFill>
                  <a:srgbClr val="00B050"/>
                </a:solidFill>
              </a:rPr>
              <a:t>  </a:t>
            </a:r>
            <a:r>
              <a:rPr lang="en-US" sz="2400" b="1" dirty="0" err="1" smtClean="0">
                <a:solidFill>
                  <a:srgbClr val="00B050"/>
                </a:solidFill>
              </a:rPr>
              <a:t>response.writeHead</a:t>
            </a:r>
            <a:r>
              <a:rPr lang="en-US" sz="2400" b="1" dirty="0" smtClean="0">
                <a:solidFill>
                  <a:srgbClr val="00B050"/>
                </a:solidFill>
              </a:rPr>
              <a:t>(200</a:t>
            </a:r>
            <a:r>
              <a:rPr lang="en-US" sz="2400" b="1" dirty="0">
                <a:solidFill>
                  <a:srgbClr val="00B050"/>
                </a:solidFill>
              </a:rPr>
              <a:t>, {"Content-Type": "text/html"});  </a:t>
            </a:r>
            <a:endParaRPr lang="en-US" sz="2400" b="1" dirty="0" smtClean="0">
              <a:solidFill>
                <a:srgbClr val="00B050"/>
              </a:solidFill>
            </a:endParaRPr>
          </a:p>
          <a:p>
            <a:pPr marL="0" indent="0">
              <a:buNone/>
            </a:pPr>
            <a:r>
              <a:rPr lang="en-US" sz="2400" b="1" dirty="0" smtClean="0">
                <a:solidFill>
                  <a:srgbClr val="00B050"/>
                </a:solidFill>
              </a:rPr>
              <a:t>  </a:t>
            </a:r>
            <a:r>
              <a:rPr lang="en-US" sz="2400" b="1" dirty="0" err="1" smtClean="0">
                <a:solidFill>
                  <a:srgbClr val="00B050"/>
                </a:solidFill>
              </a:rPr>
              <a:t>response.end</a:t>
            </a:r>
            <a:r>
              <a:rPr lang="en-US" sz="2400" b="1" dirty="0" smtClean="0">
                <a:solidFill>
                  <a:srgbClr val="00B050"/>
                </a:solidFill>
              </a:rPr>
              <a:t>("</a:t>
            </a:r>
            <a:r>
              <a:rPr lang="ru-RU" sz="2400" b="1" dirty="0" smtClean="0">
                <a:solidFill>
                  <a:srgbClr val="00B050"/>
                </a:solidFill>
              </a:rPr>
              <a:t>Наш сайт</a:t>
            </a:r>
            <a:r>
              <a:rPr lang="en-US" sz="2400" b="1" dirty="0" smtClean="0">
                <a:solidFill>
                  <a:srgbClr val="00B050"/>
                </a:solidFill>
              </a:rPr>
              <a:t>");</a:t>
            </a:r>
          </a:p>
          <a:p>
            <a:pPr marL="0" indent="0">
              <a:buNone/>
            </a:pPr>
            <a:r>
              <a:rPr lang="en-US" sz="2400" b="1" dirty="0" smtClean="0">
                <a:solidFill>
                  <a:srgbClr val="00B050"/>
                </a:solidFill>
              </a:rPr>
              <a:t>}</a:t>
            </a:r>
            <a:r>
              <a:rPr lang="en-US" sz="2400" b="1" dirty="0" smtClean="0"/>
              <a:t>);</a:t>
            </a:r>
          </a:p>
          <a:p>
            <a:pPr marL="0" indent="0">
              <a:buNone/>
            </a:pPr>
            <a:endParaRPr lang="en-US" sz="2400" b="1" dirty="0" smtClean="0"/>
          </a:p>
          <a:p>
            <a:pPr marL="0" indent="0">
              <a:buNone/>
            </a:pPr>
            <a:r>
              <a:rPr lang="en-US" sz="2400" b="1" dirty="0" err="1" smtClean="0"/>
              <a:t>server.listen</a:t>
            </a:r>
            <a:r>
              <a:rPr lang="en-US" sz="2400" b="1" dirty="0" smtClean="0"/>
              <a:t>(</a:t>
            </a:r>
            <a:r>
              <a:rPr lang="en-US" sz="2400" b="1" dirty="0" smtClean="0">
                <a:solidFill>
                  <a:srgbClr val="C00000"/>
                </a:solidFill>
              </a:rPr>
              <a:t>8000</a:t>
            </a:r>
            <a:r>
              <a:rPr lang="en-US" sz="2400" b="1" dirty="0" smtClean="0"/>
              <a:t>);</a:t>
            </a:r>
          </a:p>
          <a:p>
            <a:pPr marL="0" indent="0">
              <a:buNone/>
            </a:pPr>
            <a:r>
              <a:rPr lang="en-US" sz="2400" b="1" dirty="0" smtClean="0"/>
              <a:t>console.log(</a:t>
            </a:r>
            <a:r>
              <a:rPr lang="en-US" sz="2400" b="1" dirty="0" smtClean="0">
                <a:solidFill>
                  <a:schemeClr val="accent4">
                    <a:lumMod val="75000"/>
                  </a:schemeClr>
                </a:solidFill>
              </a:rPr>
              <a:t>"</a:t>
            </a:r>
            <a:r>
              <a:rPr lang="en-US" sz="2400" b="1" dirty="0">
                <a:solidFill>
                  <a:schemeClr val="accent4">
                    <a:lumMod val="75000"/>
                  </a:schemeClr>
                </a:solidFill>
              </a:rPr>
              <a:t>Server running at http://</a:t>
            </a:r>
            <a:r>
              <a:rPr lang="en-US" sz="2400" b="1" dirty="0">
                <a:solidFill>
                  <a:srgbClr val="C00000"/>
                </a:solidFill>
              </a:rPr>
              <a:t>127.0.0.1:8000</a:t>
            </a:r>
            <a:r>
              <a:rPr lang="en-US" sz="2400" b="1" dirty="0">
                <a:solidFill>
                  <a:schemeClr val="accent4">
                    <a:lumMod val="75000"/>
                  </a:schemeClr>
                </a:solidFill>
              </a:rPr>
              <a:t>/"</a:t>
            </a:r>
            <a:r>
              <a:rPr lang="en-US" sz="2400" b="1" dirty="0"/>
              <a:t>);</a:t>
            </a:r>
            <a:endParaRPr lang="ru-RU" sz="2400" b="1" dirty="0"/>
          </a:p>
        </p:txBody>
      </p:sp>
    </p:spTree>
    <p:extLst>
      <p:ext uri="{BB962C8B-B14F-4D97-AF65-F5344CB8AC3E}">
        <p14:creationId xmlns:p14="http://schemas.microsoft.com/office/powerpoint/2010/main" val="2382103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3338" y="2420888"/>
            <a:ext cx="7325915" cy="2880320"/>
          </a:xfrm>
          <a:prstGeom prst="rect">
            <a:avLst/>
          </a:prstGeom>
        </p:spPr>
      </p:pic>
      <p:sp>
        <p:nvSpPr>
          <p:cNvPr id="2" name="Title 1"/>
          <p:cNvSpPr>
            <a:spLocks noGrp="1"/>
          </p:cNvSpPr>
          <p:nvPr>
            <p:ph type="title"/>
          </p:nvPr>
        </p:nvSpPr>
        <p:spPr/>
        <p:txBody>
          <a:bodyPr/>
          <a:lstStyle/>
          <a:p>
            <a:r>
              <a:rPr lang="ru-RU" dirty="0" smtClean="0"/>
              <a:t>Протокол </a:t>
            </a:r>
            <a:r>
              <a:rPr lang="en-US" dirty="0" smtClean="0"/>
              <a:t>BSON</a:t>
            </a:r>
            <a:endParaRPr lang="ru-RU" dirty="0"/>
          </a:p>
        </p:txBody>
      </p:sp>
      <p:sp>
        <p:nvSpPr>
          <p:cNvPr id="3" name="Content Placeholder 2"/>
          <p:cNvSpPr>
            <a:spLocks noGrp="1"/>
          </p:cNvSpPr>
          <p:nvPr>
            <p:ph idx="1"/>
          </p:nvPr>
        </p:nvSpPr>
        <p:spPr/>
        <p:txBody>
          <a:bodyPr>
            <a:normAutofit fontScale="92500" lnSpcReduction="20000"/>
          </a:bodyPr>
          <a:lstStyle/>
          <a:p>
            <a:pPr marL="0" indent="0">
              <a:buNone/>
            </a:pPr>
            <a:r>
              <a:rPr lang="en-US" sz="2400" b="1" dirty="0" smtClean="0"/>
              <a:t>BSON</a:t>
            </a:r>
            <a:r>
              <a:rPr lang="en-US" sz="2400" dirty="0" smtClean="0"/>
              <a:t> </a:t>
            </a:r>
            <a:r>
              <a:rPr lang="ru-RU" sz="2400" dirty="0" smtClean="0"/>
              <a:t>( </a:t>
            </a:r>
            <a:r>
              <a:rPr lang="ru-RU" sz="2400" dirty="0" err="1"/>
              <a:t>Binary</a:t>
            </a:r>
            <a:r>
              <a:rPr lang="ru-RU" sz="2400" dirty="0"/>
              <a:t> </a:t>
            </a:r>
            <a:r>
              <a:rPr lang="ru-RU" sz="2400" dirty="0" err="1"/>
              <a:t>JavaScript</a:t>
            </a:r>
            <a:r>
              <a:rPr lang="ru-RU" sz="2400" dirty="0"/>
              <a:t> </a:t>
            </a:r>
            <a:r>
              <a:rPr lang="ru-RU" sz="2400" dirty="0" err="1"/>
              <a:t>Object</a:t>
            </a:r>
            <a:r>
              <a:rPr lang="ru-RU" sz="2400" dirty="0"/>
              <a:t> </a:t>
            </a:r>
            <a:r>
              <a:rPr lang="ru-RU" sz="2400" dirty="0" err="1"/>
              <a:t>Notation</a:t>
            </a:r>
            <a:r>
              <a:rPr lang="ru-RU" sz="2400" dirty="0"/>
              <a:t>) — формат </a:t>
            </a:r>
            <a:r>
              <a:rPr lang="ru-RU" sz="2400" dirty="0" smtClean="0"/>
              <a:t>обмена данными, </a:t>
            </a:r>
            <a:r>
              <a:rPr lang="ru-RU" sz="2400" dirty="0"/>
              <a:t>бинарная форма представления простых </a:t>
            </a:r>
            <a:r>
              <a:rPr lang="ru-RU" sz="2400" dirty="0" smtClean="0"/>
              <a:t>данных </a:t>
            </a:r>
            <a:r>
              <a:rPr lang="ru-RU" sz="2400" dirty="0"/>
              <a:t>и ассоциативных </a:t>
            </a:r>
            <a:r>
              <a:rPr lang="ru-RU" sz="2400" dirty="0" smtClean="0"/>
              <a:t>массивов. </a:t>
            </a:r>
            <a:r>
              <a:rPr lang="en-US" sz="2400" dirty="0" smtClean="0">
                <a:hlinkClick r:id="rId3"/>
              </a:rPr>
              <a:t>http</a:t>
            </a:r>
            <a:r>
              <a:rPr lang="en-US" sz="2400" dirty="0">
                <a:hlinkClick r:id="rId3"/>
              </a:rPr>
              <a:t>://bsonspec.org</a:t>
            </a:r>
            <a:r>
              <a:rPr lang="en-US" sz="2400" dirty="0" smtClean="0">
                <a:hlinkClick r:id="rId3"/>
              </a:rPr>
              <a:t>/</a:t>
            </a:r>
            <a:endParaRPr lang="en-US" sz="2400" dirty="0" smtClean="0"/>
          </a:p>
          <a:p>
            <a:pPr marL="0" indent="0">
              <a:buNone/>
            </a:pPr>
            <a:r>
              <a:rPr lang="ru-RU" sz="2400" dirty="0" smtClean="0"/>
              <a:t>Типы данных:</a:t>
            </a:r>
            <a:endParaRPr lang="ru-RU" sz="2400" dirty="0"/>
          </a:p>
          <a:p>
            <a:r>
              <a:rPr lang="ru-RU" sz="2400" dirty="0" err="1" smtClean="0"/>
              <a:t>string</a:t>
            </a:r>
            <a:r>
              <a:rPr lang="ru-RU" sz="2400" dirty="0" smtClean="0"/>
              <a:t>,</a:t>
            </a:r>
            <a:endParaRPr lang="ru-RU" sz="2400" dirty="0"/>
          </a:p>
          <a:p>
            <a:r>
              <a:rPr lang="ru-RU" sz="2400" dirty="0" err="1" smtClean="0"/>
              <a:t>int</a:t>
            </a:r>
            <a:r>
              <a:rPr lang="ru-RU" sz="2400" dirty="0" smtClean="0"/>
              <a:t>,</a:t>
            </a:r>
            <a:endParaRPr lang="ru-RU" sz="2400" dirty="0"/>
          </a:p>
          <a:p>
            <a:r>
              <a:rPr lang="ru-RU" sz="2400" dirty="0" err="1" smtClean="0"/>
              <a:t>double</a:t>
            </a:r>
            <a:r>
              <a:rPr lang="ru-RU" sz="2400" dirty="0" smtClean="0"/>
              <a:t>,</a:t>
            </a:r>
            <a:endParaRPr lang="ru-RU" sz="2400" dirty="0"/>
          </a:p>
          <a:p>
            <a:r>
              <a:rPr lang="ru-RU" sz="2400" dirty="0" err="1" smtClean="0"/>
              <a:t>DateTime</a:t>
            </a:r>
            <a:r>
              <a:rPr lang="ru-RU" sz="2400" dirty="0" smtClean="0"/>
              <a:t>,</a:t>
            </a:r>
            <a:endParaRPr lang="ru-RU" sz="2400" dirty="0"/>
          </a:p>
          <a:p>
            <a:r>
              <a:rPr lang="ru-RU" sz="2400" dirty="0" err="1"/>
              <a:t>byte</a:t>
            </a:r>
            <a:r>
              <a:rPr lang="ru-RU" sz="2400" dirty="0" smtClean="0"/>
              <a:t>[],</a:t>
            </a:r>
            <a:endParaRPr lang="ru-RU" sz="2400" dirty="0"/>
          </a:p>
          <a:p>
            <a:r>
              <a:rPr lang="ru-RU" sz="2400" dirty="0" err="1" smtClean="0"/>
              <a:t>bool</a:t>
            </a:r>
            <a:r>
              <a:rPr lang="ru-RU" sz="2400" dirty="0" smtClean="0"/>
              <a:t>,</a:t>
            </a:r>
            <a:endParaRPr lang="ru-RU" sz="2400" dirty="0"/>
          </a:p>
          <a:p>
            <a:r>
              <a:rPr lang="ru-RU" sz="2400" dirty="0" err="1" smtClean="0"/>
              <a:t>null</a:t>
            </a:r>
            <a:r>
              <a:rPr lang="ru-RU" sz="2400" dirty="0" smtClean="0"/>
              <a:t>,</a:t>
            </a:r>
            <a:endParaRPr lang="ru-RU" sz="2400" dirty="0"/>
          </a:p>
          <a:p>
            <a:r>
              <a:rPr lang="ru-RU" sz="2400" dirty="0" err="1" smtClean="0"/>
              <a:t>BsonObject</a:t>
            </a:r>
            <a:r>
              <a:rPr lang="ru-RU" sz="2400" dirty="0" smtClean="0"/>
              <a:t>,</a:t>
            </a:r>
            <a:endParaRPr lang="ru-RU" sz="2400" dirty="0"/>
          </a:p>
          <a:p>
            <a:r>
              <a:rPr lang="ru-RU" sz="2400" dirty="0" err="1"/>
              <a:t>BsonObject</a:t>
            </a:r>
            <a:r>
              <a:rPr lang="ru-RU" sz="2400" dirty="0" smtClean="0"/>
              <a:t>[].</a:t>
            </a:r>
            <a:endParaRPr lang="ru-RU" sz="2400" dirty="0"/>
          </a:p>
        </p:txBody>
      </p:sp>
    </p:spTree>
    <p:extLst>
      <p:ext uri="{BB962C8B-B14F-4D97-AF65-F5344CB8AC3E}">
        <p14:creationId xmlns:p14="http://schemas.microsoft.com/office/powerpoint/2010/main" val="4102012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Express </a:t>
            </a:r>
            <a:r>
              <a:rPr lang="en-US" sz="2000" dirty="0">
                <a:solidFill>
                  <a:srgbClr val="FFC000"/>
                </a:solidFill>
              </a:rPr>
              <a:t>(</a:t>
            </a:r>
            <a:r>
              <a:rPr lang="ru-RU" sz="2000" dirty="0">
                <a:solidFill>
                  <a:srgbClr val="FFC000"/>
                </a:solidFill>
              </a:rPr>
              <a:t>см.</a:t>
            </a:r>
            <a:r>
              <a:rPr lang="en-US" sz="2000" dirty="0">
                <a:solidFill>
                  <a:srgbClr val="FFC000"/>
                </a:solidFill>
              </a:rPr>
              <a:t> </a:t>
            </a:r>
            <a:r>
              <a:rPr lang="en-US" sz="2000" dirty="0" smtClean="0">
                <a:solidFill>
                  <a:srgbClr val="FFC000"/>
                </a:solidFill>
              </a:rPr>
              <a:t>04)</a:t>
            </a:r>
            <a:endParaRPr lang="ru-RU" sz="2000" dirty="0"/>
          </a:p>
        </p:txBody>
      </p:sp>
      <p:sp>
        <p:nvSpPr>
          <p:cNvPr id="3" name="Content Placeholder 2"/>
          <p:cNvSpPr>
            <a:spLocks noGrp="1"/>
          </p:cNvSpPr>
          <p:nvPr>
            <p:ph idx="1"/>
          </p:nvPr>
        </p:nvSpPr>
        <p:spPr/>
        <p:txBody>
          <a:bodyPr>
            <a:normAutofit fontScale="92500" lnSpcReduction="10000"/>
          </a:bodyPr>
          <a:lstStyle/>
          <a:p>
            <a:pPr marL="0" indent="0" algn="ctr">
              <a:buNone/>
            </a:pPr>
            <a:r>
              <a:rPr lang="ru-RU" dirty="0" smtClean="0"/>
              <a:t>Фреймворк </a:t>
            </a:r>
            <a:r>
              <a:rPr lang="ru-RU" dirty="0"/>
              <a:t>для </a:t>
            </a:r>
            <a:r>
              <a:rPr lang="en-US" dirty="0"/>
              <a:t>Node.js </a:t>
            </a:r>
            <a:r>
              <a:rPr lang="ru-RU" dirty="0" smtClean="0"/>
              <a:t>веб-приложений</a:t>
            </a:r>
            <a:br>
              <a:rPr lang="ru-RU" dirty="0" smtClean="0"/>
            </a:br>
            <a:endParaRPr lang="en-US" dirty="0" smtClean="0"/>
          </a:p>
          <a:p>
            <a:pPr marL="0" indent="0">
              <a:buNone/>
            </a:pPr>
            <a:r>
              <a:rPr lang="en-US" dirty="0" smtClean="0"/>
              <a:t>&gt;</a:t>
            </a:r>
            <a:r>
              <a:rPr lang="en-US" dirty="0" err="1" smtClean="0"/>
              <a:t>npm</a:t>
            </a:r>
            <a:r>
              <a:rPr lang="en-US" dirty="0" smtClean="0"/>
              <a:t> </a:t>
            </a:r>
            <a:r>
              <a:rPr lang="en-US" dirty="0"/>
              <a:t>install -g </a:t>
            </a:r>
            <a:r>
              <a:rPr lang="en-US" dirty="0" smtClean="0"/>
              <a:t>express</a:t>
            </a:r>
            <a:r>
              <a:rPr lang="ru-RU" dirty="0" smtClean="0"/>
              <a:t> – глобальная установка</a:t>
            </a:r>
            <a:endParaRPr lang="en-US" dirty="0" smtClean="0"/>
          </a:p>
          <a:p>
            <a:pPr marL="0" indent="0">
              <a:buNone/>
            </a:pPr>
            <a:endParaRPr lang="en-US" dirty="0" smtClean="0"/>
          </a:p>
          <a:p>
            <a:pPr marL="0" indent="0">
              <a:buNone/>
            </a:pPr>
            <a:r>
              <a:rPr lang="en-US" sz="3000" b="1" dirty="0" err="1">
                <a:latin typeface="Courier New" panose="02070309020205020404" pitchFamily="49" charset="0"/>
                <a:cs typeface="Courier New" panose="02070309020205020404" pitchFamily="49" charset="0"/>
              </a:rPr>
              <a:t>var</a:t>
            </a:r>
            <a:r>
              <a:rPr lang="en-US" sz="3000" b="1" dirty="0">
                <a:latin typeface="Courier New" panose="02070309020205020404" pitchFamily="49" charset="0"/>
                <a:cs typeface="Courier New" panose="02070309020205020404" pitchFamily="49" charset="0"/>
              </a:rPr>
              <a:t> express = </a:t>
            </a:r>
            <a:r>
              <a:rPr lang="en-US" sz="3000" b="1" dirty="0">
                <a:solidFill>
                  <a:srgbClr val="C00000"/>
                </a:solidFill>
                <a:latin typeface="Courier New" panose="02070309020205020404" pitchFamily="49" charset="0"/>
                <a:cs typeface="Courier New" panose="02070309020205020404" pitchFamily="49" charset="0"/>
              </a:rPr>
              <a:t>require</a:t>
            </a:r>
            <a:r>
              <a:rPr lang="en-US" sz="3000" b="1" dirty="0">
                <a:latin typeface="Courier New" panose="02070309020205020404" pitchFamily="49" charset="0"/>
                <a:cs typeface="Courier New" panose="02070309020205020404" pitchFamily="49" charset="0"/>
              </a:rPr>
              <a:t>(</a:t>
            </a:r>
            <a:r>
              <a:rPr lang="en-US" sz="3000" b="1" dirty="0">
                <a:solidFill>
                  <a:srgbClr val="00B050"/>
                </a:solidFill>
                <a:latin typeface="Courier New" panose="02070309020205020404" pitchFamily="49" charset="0"/>
                <a:cs typeface="Courier New" panose="02070309020205020404" pitchFamily="49" charset="0"/>
              </a:rPr>
              <a:t>'express'</a:t>
            </a:r>
            <a:r>
              <a:rPr lang="en-US" sz="3000" b="1" dirty="0">
                <a:latin typeface="Courier New" panose="02070309020205020404" pitchFamily="49" charset="0"/>
                <a:cs typeface="Courier New" panose="02070309020205020404" pitchFamily="49" charset="0"/>
              </a:rPr>
              <a:t>); </a:t>
            </a:r>
            <a:endParaRPr lang="en-US" sz="3000" b="1" dirty="0" smtClean="0">
              <a:latin typeface="Courier New" panose="02070309020205020404" pitchFamily="49" charset="0"/>
              <a:cs typeface="Courier New" panose="02070309020205020404" pitchFamily="49" charset="0"/>
            </a:endParaRPr>
          </a:p>
          <a:p>
            <a:pPr marL="0" indent="0">
              <a:buNone/>
            </a:pPr>
            <a:r>
              <a:rPr lang="en-US" sz="3000" b="1" dirty="0" err="1" smtClean="0">
                <a:latin typeface="Courier New" panose="02070309020205020404" pitchFamily="49" charset="0"/>
                <a:cs typeface="Courier New" panose="02070309020205020404" pitchFamily="49" charset="0"/>
              </a:rPr>
              <a:t>var</a:t>
            </a:r>
            <a:r>
              <a:rPr lang="en-US" sz="3000" b="1" dirty="0" smtClean="0">
                <a:latin typeface="Courier New" panose="02070309020205020404" pitchFamily="49" charset="0"/>
                <a:cs typeface="Courier New" panose="02070309020205020404" pitchFamily="49" charset="0"/>
              </a:rPr>
              <a:t> </a:t>
            </a:r>
            <a:r>
              <a:rPr lang="en-US" sz="3000" b="1" dirty="0">
                <a:latin typeface="Courier New" panose="02070309020205020404" pitchFamily="49" charset="0"/>
                <a:cs typeface="Courier New" panose="02070309020205020404" pitchFamily="49" charset="0"/>
              </a:rPr>
              <a:t>app = </a:t>
            </a:r>
            <a:r>
              <a:rPr lang="en-US" sz="3000" b="1" dirty="0">
                <a:solidFill>
                  <a:srgbClr val="C00000"/>
                </a:solidFill>
                <a:latin typeface="Courier New" panose="02070309020205020404" pitchFamily="49" charset="0"/>
                <a:cs typeface="Courier New" panose="02070309020205020404" pitchFamily="49" charset="0"/>
              </a:rPr>
              <a:t>express</a:t>
            </a:r>
            <a:r>
              <a:rPr lang="en-US" sz="3000" b="1" dirty="0" smtClean="0">
                <a:latin typeface="Courier New" panose="02070309020205020404" pitchFamily="49" charset="0"/>
                <a:cs typeface="Courier New" panose="02070309020205020404" pitchFamily="49" charset="0"/>
              </a:rPr>
              <a:t>();</a:t>
            </a:r>
          </a:p>
          <a:p>
            <a:pPr marL="0" indent="0">
              <a:buNone/>
            </a:pPr>
            <a:r>
              <a:rPr lang="en-US" sz="3000" b="1" dirty="0" err="1" smtClean="0">
                <a:latin typeface="Courier New" panose="02070309020205020404" pitchFamily="49" charset="0"/>
                <a:cs typeface="Courier New" panose="02070309020205020404" pitchFamily="49" charset="0"/>
              </a:rPr>
              <a:t>app.</a:t>
            </a:r>
            <a:r>
              <a:rPr lang="en-US" sz="3000" b="1" dirty="0" err="1" smtClean="0">
                <a:solidFill>
                  <a:schemeClr val="accent1">
                    <a:lumMod val="75000"/>
                  </a:schemeClr>
                </a:solidFill>
                <a:latin typeface="Courier New" panose="02070309020205020404" pitchFamily="49" charset="0"/>
                <a:cs typeface="Courier New" panose="02070309020205020404" pitchFamily="49" charset="0"/>
              </a:rPr>
              <a:t>get</a:t>
            </a:r>
            <a:r>
              <a:rPr lang="en-US" sz="3000" b="1" dirty="0">
                <a:latin typeface="Courier New" panose="02070309020205020404" pitchFamily="49" charset="0"/>
                <a:cs typeface="Courier New" panose="02070309020205020404" pitchFamily="49" charset="0"/>
              </a:rPr>
              <a:t>(</a:t>
            </a:r>
            <a:r>
              <a:rPr lang="en-US" sz="3000" b="1" dirty="0">
                <a:solidFill>
                  <a:srgbClr val="00B050"/>
                </a:solidFill>
                <a:latin typeface="Courier New" panose="02070309020205020404" pitchFamily="49" charset="0"/>
                <a:cs typeface="Courier New" panose="02070309020205020404" pitchFamily="49" charset="0"/>
              </a:rPr>
              <a:t>'/'</a:t>
            </a:r>
            <a:r>
              <a:rPr lang="en-US" sz="3000" b="1" dirty="0">
                <a:latin typeface="Courier New" panose="02070309020205020404" pitchFamily="49" charset="0"/>
                <a:cs typeface="Courier New" panose="02070309020205020404" pitchFamily="49" charset="0"/>
              </a:rPr>
              <a:t>, </a:t>
            </a:r>
            <a:r>
              <a:rPr lang="en-US" sz="3000" b="1" dirty="0">
                <a:solidFill>
                  <a:schemeClr val="accent1">
                    <a:lumMod val="75000"/>
                  </a:schemeClr>
                </a:solidFill>
                <a:latin typeface="Courier New" panose="02070309020205020404" pitchFamily="49" charset="0"/>
                <a:cs typeface="Courier New" panose="02070309020205020404" pitchFamily="49" charset="0"/>
              </a:rPr>
              <a:t>function</a:t>
            </a:r>
            <a:r>
              <a:rPr lang="en-US" sz="3000" b="1" dirty="0">
                <a:latin typeface="Courier New" panose="02070309020205020404" pitchFamily="49" charset="0"/>
                <a:cs typeface="Courier New" panose="02070309020205020404" pitchFamily="49" charset="0"/>
              </a:rPr>
              <a:t>(</a:t>
            </a:r>
            <a:r>
              <a:rPr lang="en-US" sz="3000" b="1" dirty="0" err="1">
                <a:latin typeface="Courier New" panose="02070309020205020404" pitchFamily="49" charset="0"/>
                <a:cs typeface="Courier New" panose="02070309020205020404" pitchFamily="49" charset="0"/>
              </a:rPr>
              <a:t>req</a:t>
            </a:r>
            <a:r>
              <a:rPr lang="en-US" sz="3000" b="1" dirty="0">
                <a:latin typeface="Courier New" panose="02070309020205020404" pitchFamily="49" charset="0"/>
                <a:cs typeface="Courier New" panose="02070309020205020404" pitchFamily="49" charset="0"/>
              </a:rPr>
              <a:t>, res) { </a:t>
            </a:r>
            <a:endParaRPr lang="en-US" sz="3000" b="1" dirty="0" smtClean="0">
              <a:latin typeface="Courier New" panose="02070309020205020404" pitchFamily="49" charset="0"/>
              <a:cs typeface="Courier New" panose="02070309020205020404" pitchFamily="49" charset="0"/>
            </a:endParaRPr>
          </a:p>
          <a:p>
            <a:pPr marL="0" indent="0">
              <a:buNone/>
            </a:pPr>
            <a:r>
              <a:rPr lang="en-US" sz="3000" b="1" dirty="0" err="1" smtClean="0">
                <a:latin typeface="Courier New" panose="02070309020205020404" pitchFamily="49" charset="0"/>
                <a:cs typeface="Courier New" panose="02070309020205020404" pitchFamily="49" charset="0"/>
              </a:rPr>
              <a:t>res.</a:t>
            </a:r>
            <a:r>
              <a:rPr lang="en-US" sz="3000" b="1" dirty="0" err="1" smtClean="0">
                <a:solidFill>
                  <a:srgbClr val="C00000"/>
                </a:solidFill>
                <a:latin typeface="Courier New" panose="02070309020205020404" pitchFamily="49" charset="0"/>
                <a:cs typeface="Courier New" panose="02070309020205020404" pitchFamily="49" charset="0"/>
              </a:rPr>
              <a:t>send</a:t>
            </a:r>
            <a:r>
              <a:rPr lang="en-US" sz="3000" b="1" dirty="0">
                <a:latin typeface="Courier New" panose="02070309020205020404" pitchFamily="49" charset="0"/>
                <a:cs typeface="Courier New" panose="02070309020205020404" pitchFamily="49" charset="0"/>
              </a:rPr>
              <a:t>(</a:t>
            </a:r>
            <a:r>
              <a:rPr lang="en-US" sz="3000" b="1" dirty="0">
                <a:solidFill>
                  <a:srgbClr val="00B050"/>
                </a:solidFill>
                <a:latin typeface="Courier New" panose="02070309020205020404" pitchFamily="49" charset="0"/>
                <a:cs typeface="Courier New" panose="02070309020205020404" pitchFamily="49" charset="0"/>
              </a:rPr>
              <a:t>'hello </a:t>
            </a:r>
            <a:r>
              <a:rPr lang="en-US" sz="3000" b="1" dirty="0" smtClean="0">
                <a:solidFill>
                  <a:srgbClr val="00B050"/>
                </a:solidFill>
                <a:latin typeface="Courier New" panose="02070309020205020404" pitchFamily="49" charset="0"/>
                <a:cs typeface="Courier New" panose="02070309020205020404" pitchFamily="49" charset="0"/>
              </a:rPr>
              <a:t>world'</a:t>
            </a:r>
            <a:r>
              <a:rPr lang="en-US" sz="3000" b="1" dirty="0" smtClean="0">
                <a:latin typeface="Courier New" panose="02070309020205020404" pitchFamily="49" charset="0"/>
                <a:cs typeface="Courier New" panose="02070309020205020404" pitchFamily="49" charset="0"/>
              </a:rPr>
              <a:t>);</a:t>
            </a:r>
          </a:p>
          <a:p>
            <a:pPr marL="0" indent="0">
              <a:buNone/>
            </a:pPr>
            <a:r>
              <a:rPr lang="en-US" sz="3000" b="1" dirty="0" smtClean="0">
                <a:latin typeface="Courier New" panose="02070309020205020404" pitchFamily="49" charset="0"/>
                <a:cs typeface="Courier New" panose="02070309020205020404" pitchFamily="49" charset="0"/>
              </a:rPr>
              <a:t> </a:t>
            </a:r>
            <a:r>
              <a:rPr lang="en-US" sz="3000" b="1" dirty="0">
                <a:latin typeface="Courier New" panose="02070309020205020404" pitchFamily="49" charset="0"/>
                <a:cs typeface="Courier New" panose="02070309020205020404" pitchFamily="49" charset="0"/>
              </a:rPr>
              <a:t>});</a:t>
            </a:r>
            <a:endParaRPr lang="ru-RU" sz="3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46653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260648"/>
            <a:ext cx="8136904" cy="1728192"/>
          </a:xfrm>
        </p:spPr>
        <p:txBody>
          <a:bodyPr>
            <a:normAutofit/>
          </a:bodyPr>
          <a:lstStyle/>
          <a:p>
            <a:r>
              <a:rPr lang="en-US" dirty="0" smtClean="0"/>
              <a:t>Middleware- </a:t>
            </a:r>
            <a:r>
              <a:rPr lang="ru-RU" dirty="0" smtClean="0"/>
              <a:t> </a:t>
            </a:r>
            <a:r>
              <a:rPr lang="ru-RU" sz="3100" dirty="0"/>
              <a:t>это функция, имеющая доступ к объектам </a:t>
            </a:r>
            <a:r>
              <a:rPr lang="ru-RU" sz="3100" dirty="0" err="1"/>
              <a:t>request</a:t>
            </a:r>
            <a:r>
              <a:rPr lang="ru-RU" sz="3100" dirty="0"/>
              <a:t>, </a:t>
            </a:r>
            <a:r>
              <a:rPr lang="ru-RU" sz="3100" dirty="0" err="1"/>
              <a:t>response</a:t>
            </a:r>
            <a:r>
              <a:rPr lang="ru-RU" sz="3100" dirty="0"/>
              <a:t> и к следующей </a:t>
            </a:r>
            <a:r>
              <a:rPr lang="ru-RU" sz="3100" dirty="0" err="1"/>
              <a:t>middleware</a:t>
            </a:r>
            <a:r>
              <a:rPr lang="ru-RU" sz="3100" dirty="0"/>
              <a:t>-функции</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2132856"/>
            <a:ext cx="9137815" cy="33843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767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Express</a:t>
            </a:r>
            <a:r>
              <a:rPr lang="ru-RU" dirty="0" smtClean="0"/>
              <a:t> </a:t>
            </a:r>
            <a:r>
              <a:rPr lang="ru-RU" sz="1400" dirty="0">
                <a:solidFill>
                  <a:schemeClr val="accent6">
                    <a:lumMod val="60000"/>
                    <a:lumOff val="40000"/>
                  </a:schemeClr>
                </a:solidFill>
              </a:rPr>
              <a:t>(см. </a:t>
            </a:r>
            <a:r>
              <a:rPr lang="en-US" sz="1400" dirty="0">
                <a:solidFill>
                  <a:schemeClr val="accent6">
                    <a:lumMod val="60000"/>
                    <a:lumOff val="40000"/>
                  </a:schemeClr>
                </a:solidFill>
              </a:rPr>
              <a:t>post</a:t>
            </a:r>
            <a:r>
              <a:rPr lang="ru-RU" sz="1400" dirty="0">
                <a:solidFill>
                  <a:schemeClr val="accent6">
                    <a:lumMod val="60000"/>
                    <a:lumOff val="40000"/>
                  </a:schemeClr>
                </a:solidFill>
              </a:rPr>
              <a:t>)</a:t>
            </a:r>
            <a:endParaRPr lang="ru-RU" sz="1400" dirty="0"/>
          </a:p>
        </p:txBody>
      </p:sp>
      <p:sp>
        <p:nvSpPr>
          <p:cNvPr id="3" name="Content Placeholder 2"/>
          <p:cNvSpPr>
            <a:spLocks noGrp="1"/>
          </p:cNvSpPr>
          <p:nvPr>
            <p:ph idx="1"/>
          </p:nvPr>
        </p:nvSpPr>
        <p:spPr/>
        <p:txBody>
          <a:bodyPr>
            <a:noAutofit/>
          </a:bodyPr>
          <a:lstStyle/>
          <a:p>
            <a:pPr marL="0" indent="0">
              <a:buNone/>
            </a:pPr>
            <a:r>
              <a:rPr lang="ru-RU" sz="2000" dirty="0" smtClean="0"/>
              <a:t>Фреймворк </a:t>
            </a:r>
            <a:r>
              <a:rPr lang="ru-RU" sz="2000" dirty="0"/>
              <a:t>Express.js построен на концепции ПО промежуточного уровня (англ. </a:t>
            </a:r>
            <a:r>
              <a:rPr lang="ru-RU" sz="2000" dirty="0" err="1"/>
              <a:t>middleware</a:t>
            </a:r>
            <a:r>
              <a:rPr lang="ru-RU" sz="2000" dirty="0"/>
              <a:t>). </a:t>
            </a:r>
            <a:r>
              <a:rPr lang="ru-RU" sz="2000" dirty="0" smtClean="0"/>
              <a:t>Суть этого подхода в том, что запрос к каждому ресурсу обрабатывается не одним единственным действием контролера, а целым стеком функций.</a:t>
            </a:r>
          </a:p>
          <a:p>
            <a:pPr marL="0" indent="0">
              <a:buNone/>
            </a:pPr>
            <a:r>
              <a:rPr lang="ru-RU" sz="2000" dirty="0" smtClean="0"/>
              <a:t>При </a:t>
            </a:r>
            <a:r>
              <a:rPr lang="ru-RU" sz="2000" dirty="0"/>
              <a:t>этом, каждая из этих функций может </a:t>
            </a:r>
            <a:r>
              <a:rPr lang="ru-RU" sz="2000" dirty="0" smtClean="0"/>
              <a:t>изменять </a:t>
            </a:r>
            <a:r>
              <a:rPr lang="ru-RU" sz="2000" dirty="0"/>
              <a:t>запрос/ответ и передавать управление следующей функции. Так </a:t>
            </a:r>
            <a:r>
              <a:rPr lang="ru-RU" sz="2000" dirty="0" smtClean="0"/>
              <a:t>же </a:t>
            </a:r>
            <a:r>
              <a:rPr lang="ru-RU" sz="2000" dirty="0"/>
              <a:t>какая-то из функций может сгенерировать конечный ответ и отдать его пользователю, прекращая, тем самым, движение вниз по стеку ПО промежуточного уровня.</a:t>
            </a:r>
          </a:p>
          <a:p>
            <a:endParaRPr lang="ru-RU" sz="2000" dirty="0"/>
          </a:p>
          <a:p>
            <a:pPr marL="0" indent="0">
              <a:buNone/>
            </a:pPr>
            <a:r>
              <a:rPr lang="ru-RU" sz="2000" dirty="0" smtClean="0"/>
              <a:t>Связывание элементов ПО промежуточного уровня в </a:t>
            </a:r>
            <a:r>
              <a:rPr lang="ru-RU" sz="2000" dirty="0" err="1" smtClean="0"/>
              <a:t>Express</a:t>
            </a:r>
            <a:r>
              <a:rPr lang="ru-RU" sz="2000" dirty="0" smtClean="0"/>
              <a:t> в следующем примере осуществляется с помощью </a:t>
            </a:r>
            <a:r>
              <a:rPr lang="en-US" sz="2000" dirty="0" smtClean="0"/>
              <a:t> </a:t>
            </a:r>
            <a:r>
              <a:rPr lang="ru-RU" sz="2000" dirty="0" smtClean="0"/>
              <a:t>библиотеки </a:t>
            </a:r>
            <a:r>
              <a:rPr lang="en-US" sz="2000" dirty="0" smtClean="0"/>
              <a:t>consolidate</a:t>
            </a:r>
            <a:r>
              <a:rPr lang="ru-RU" sz="2000" dirty="0" smtClean="0"/>
              <a:t>, </a:t>
            </a:r>
            <a:r>
              <a:rPr lang="en-US" sz="2000" dirty="0" smtClean="0"/>
              <a:t> </a:t>
            </a:r>
            <a:r>
              <a:rPr lang="ru-RU" sz="2000" dirty="0" smtClean="0"/>
              <a:t>осуществляющей связь с </a:t>
            </a:r>
            <a:r>
              <a:rPr lang="ru-RU" sz="2000" dirty="0" err="1" smtClean="0"/>
              <a:t>шаблонизатором</a:t>
            </a:r>
            <a:r>
              <a:rPr lang="ru-RU" sz="2000" dirty="0" smtClean="0"/>
              <a:t>. </a:t>
            </a:r>
            <a:r>
              <a:rPr lang="en-US" sz="2000" dirty="0"/>
              <a:t>https://www.npmjs.com/package/consolidate</a:t>
            </a:r>
          </a:p>
        </p:txBody>
      </p:sp>
    </p:spTree>
    <p:extLst>
      <p:ext uri="{BB962C8B-B14F-4D97-AF65-F5344CB8AC3E}">
        <p14:creationId xmlns:p14="http://schemas.microsoft.com/office/powerpoint/2010/main" val="27673038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smtClean="0"/>
              <a:t>Шаблонизатор</a:t>
            </a:r>
            <a:r>
              <a:rPr lang="ru-RU" dirty="0" smtClean="0"/>
              <a:t> </a:t>
            </a:r>
            <a:r>
              <a:rPr lang="en-US" dirty="0" smtClean="0"/>
              <a:t>Swig</a:t>
            </a:r>
            <a:endParaRPr lang="ru-RU"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latin typeface="Courier New" panose="02070309020205020404" pitchFamily="49" charset="0"/>
                <a:cs typeface="Courier New" panose="02070309020205020404" pitchFamily="49" charset="0"/>
              </a:rPr>
              <a:t>&lt;html&gt;&lt;head&gt;&lt;title&gt;Fruit Picker&lt;/title&gt;&lt;/head&gt;  </a:t>
            </a:r>
          </a:p>
          <a:p>
            <a:pPr marL="0" indent="0">
              <a:buNone/>
            </a:pPr>
            <a:r>
              <a:rPr lang="en-US" b="1" dirty="0">
                <a:latin typeface="Courier New" panose="02070309020205020404" pitchFamily="49" charset="0"/>
                <a:cs typeface="Courier New" panose="02070309020205020404" pitchFamily="49" charset="0"/>
              </a:rPr>
              <a:t>&lt;body&gt;     </a:t>
            </a:r>
          </a:p>
          <a:p>
            <a:pPr marL="0" indent="0">
              <a:buNone/>
            </a:pPr>
            <a:r>
              <a:rPr lang="en-US" b="1" dirty="0">
                <a:solidFill>
                  <a:srgbClr val="00B050"/>
                </a:solidFill>
                <a:latin typeface="Courier New" panose="02070309020205020404" pitchFamily="49" charset="0"/>
                <a:cs typeface="Courier New" panose="02070309020205020404" pitchFamily="49" charset="0"/>
              </a:rPr>
              <a:t>&lt;form action="/</a:t>
            </a:r>
            <a:r>
              <a:rPr lang="en-US" b="1" dirty="0" err="1">
                <a:solidFill>
                  <a:srgbClr val="00B050"/>
                </a:solidFill>
                <a:latin typeface="Courier New" panose="02070309020205020404" pitchFamily="49" charset="0"/>
                <a:cs typeface="Courier New" panose="02070309020205020404" pitchFamily="49" charset="0"/>
              </a:rPr>
              <a:t>favorite_fruit</a:t>
            </a:r>
            <a:r>
              <a:rPr lang="en-US" b="1" dirty="0">
                <a:solidFill>
                  <a:srgbClr val="00B050"/>
                </a:solidFill>
                <a:latin typeface="Courier New" panose="02070309020205020404" pitchFamily="49" charset="0"/>
                <a:cs typeface="Courier New" panose="02070309020205020404" pitchFamily="49" charset="0"/>
              </a:rPr>
              <a:t>" method="POST"&gt;        </a:t>
            </a:r>
          </a:p>
          <a:p>
            <a:pPr marL="0" indent="0">
              <a:buNone/>
            </a:pPr>
            <a:r>
              <a:rPr lang="en-US" b="1" dirty="0">
                <a:latin typeface="Courier New" panose="02070309020205020404" pitchFamily="49" charset="0"/>
                <a:cs typeface="Courier New" panose="02070309020205020404" pitchFamily="49" charset="0"/>
              </a:rPr>
              <a:t>&lt;p&gt;What is your favorite fruit?&lt;/p&gt;</a:t>
            </a:r>
          </a:p>
          <a:p>
            <a:pPr marL="0" indent="0">
              <a:buNone/>
            </a:pPr>
            <a:r>
              <a:rPr lang="en-US" b="1" dirty="0">
                <a:solidFill>
                  <a:srgbClr val="0070C0"/>
                </a:solidFill>
                <a:latin typeface="Courier New" panose="02070309020205020404" pitchFamily="49" charset="0"/>
                <a:cs typeface="Courier New" panose="02070309020205020404" pitchFamily="49" charset="0"/>
              </a:rPr>
              <a:t>{% for fruit in fruits %}          </a:t>
            </a:r>
          </a:p>
          <a:p>
            <a:pPr marL="0" indent="0">
              <a:buNone/>
            </a:pPr>
            <a:r>
              <a:rPr lang="en-US" b="1" dirty="0">
                <a:latin typeface="Courier New" panose="02070309020205020404" pitchFamily="49" charset="0"/>
                <a:cs typeface="Courier New" panose="02070309020205020404" pitchFamily="49" charset="0"/>
              </a:rPr>
              <a:t>&lt;p&gt; &lt;input type="radio" name="fruit" value="</a:t>
            </a:r>
            <a:r>
              <a:rPr lang="en-US" b="1" dirty="0">
                <a:solidFill>
                  <a:srgbClr val="00B050"/>
                </a:solidFill>
                <a:latin typeface="Courier New" panose="02070309020205020404" pitchFamily="49" charset="0"/>
                <a:cs typeface="Courier New" panose="02070309020205020404" pitchFamily="49" charset="0"/>
              </a:rPr>
              <a:t>{{fruit}}</a:t>
            </a:r>
            <a:r>
              <a:rPr lang="en-US" b="1" dirty="0">
                <a:latin typeface="Courier New" panose="02070309020205020404" pitchFamily="49" charset="0"/>
                <a:cs typeface="Courier New" panose="02070309020205020404" pitchFamily="49" charset="0"/>
              </a:rPr>
              <a:t>"/&gt; </a:t>
            </a:r>
            <a:r>
              <a:rPr lang="en-US" b="1" dirty="0">
                <a:solidFill>
                  <a:srgbClr val="00B050"/>
                </a:solidFill>
                <a:latin typeface="Courier New" panose="02070309020205020404" pitchFamily="49" charset="0"/>
                <a:cs typeface="Courier New" panose="02070309020205020404" pitchFamily="49" charset="0"/>
              </a:rPr>
              <a:t>{{fruit}}  </a:t>
            </a:r>
            <a:r>
              <a:rPr lang="en-US" b="1" dirty="0">
                <a:latin typeface="Courier New" panose="02070309020205020404" pitchFamily="49" charset="0"/>
                <a:cs typeface="Courier New" panose="02070309020205020404" pitchFamily="49" charset="0"/>
              </a:rPr>
              <a:t>&lt;/p&gt;        </a:t>
            </a:r>
          </a:p>
          <a:p>
            <a:pPr marL="0" indent="0">
              <a:buNone/>
            </a:pPr>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endfor</a:t>
            </a:r>
            <a:r>
              <a:rPr lang="en-US" b="1" dirty="0">
                <a:solidFill>
                  <a:srgbClr val="0070C0"/>
                </a:solidFill>
                <a:latin typeface="Courier New" panose="02070309020205020404" pitchFamily="49" charset="0"/>
                <a:cs typeface="Courier New" panose="02070309020205020404" pitchFamily="49" charset="0"/>
              </a:rPr>
              <a:t> %}        </a:t>
            </a:r>
          </a:p>
          <a:p>
            <a:pPr marL="0" indent="0">
              <a:buNone/>
            </a:pPr>
            <a:r>
              <a:rPr lang="en-US" b="1" dirty="0">
                <a:latin typeface="Courier New" panose="02070309020205020404" pitchFamily="49" charset="0"/>
                <a:cs typeface="Courier New" panose="02070309020205020404" pitchFamily="49" charset="0"/>
              </a:rPr>
              <a:t>&lt;input type="submit" value="Submit"/&gt;     </a:t>
            </a:r>
          </a:p>
          <a:p>
            <a:pPr marL="0" indent="0">
              <a:buNone/>
            </a:pPr>
            <a:r>
              <a:rPr lang="en-US" b="1" dirty="0">
                <a:solidFill>
                  <a:srgbClr val="00B050"/>
                </a:solidFill>
                <a:latin typeface="Courier New" panose="02070309020205020404" pitchFamily="49" charset="0"/>
                <a:cs typeface="Courier New" panose="02070309020205020404" pitchFamily="49" charset="0"/>
              </a:rPr>
              <a:t>&lt;/form&gt;  </a:t>
            </a:r>
          </a:p>
          <a:p>
            <a:pPr marL="0" indent="0">
              <a:buNone/>
            </a:pPr>
            <a:r>
              <a:rPr lang="en-US" b="1" dirty="0">
                <a:latin typeface="Courier New" panose="02070309020205020404" pitchFamily="49" charset="0"/>
                <a:cs typeface="Courier New" panose="02070309020205020404" pitchFamily="49" charset="0"/>
              </a:rPr>
              <a:t>&lt;/body&gt;</a:t>
            </a:r>
          </a:p>
          <a:p>
            <a:pPr marL="0" indent="0">
              <a:buNone/>
            </a:pPr>
            <a:r>
              <a:rPr lang="en-US" b="1" dirty="0">
                <a:latin typeface="Courier New" panose="02070309020205020404" pitchFamily="49" charset="0"/>
                <a:cs typeface="Courier New" panose="02070309020205020404" pitchFamily="49" charset="0"/>
              </a:rPr>
              <a:t>&lt;/html&gt;</a:t>
            </a:r>
            <a:endParaRPr lang="ru-RU" b="1" dirty="0">
              <a:latin typeface="Courier New" panose="02070309020205020404" pitchFamily="49" charset="0"/>
              <a:cs typeface="Courier New" panose="02070309020205020404" pitchFamily="49" charset="0"/>
            </a:endParaRPr>
          </a:p>
          <a:p>
            <a:pPr marL="0" indent="0">
              <a:buNone/>
            </a:pPr>
            <a:endParaRPr lang="ru-RU" dirty="0"/>
          </a:p>
        </p:txBody>
      </p:sp>
    </p:spTree>
    <p:extLst>
      <p:ext uri="{BB962C8B-B14F-4D97-AF65-F5344CB8AC3E}">
        <p14:creationId xmlns:p14="http://schemas.microsoft.com/office/powerpoint/2010/main" val="3376200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ru-RU" dirty="0"/>
          </a:p>
        </p:txBody>
      </p:sp>
      <p:sp>
        <p:nvSpPr>
          <p:cNvPr id="3" name="Content Placeholder 2"/>
          <p:cNvSpPr>
            <a:spLocks noGrp="1"/>
          </p:cNvSpPr>
          <p:nvPr>
            <p:ph idx="1"/>
          </p:nvPr>
        </p:nvSpPr>
        <p:spPr/>
        <p:txBody>
          <a:bodyPr>
            <a:normAutofit fontScale="70000" lnSpcReduction="20000"/>
          </a:bodyPr>
          <a:lstStyle/>
          <a:p>
            <a:pPr marL="0" indent="0">
              <a:buNone/>
            </a:pPr>
            <a:r>
              <a:rPr lang="ru-RU" b="1" dirty="0" smtClean="0"/>
              <a:t>Кроссплатформенность</a:t>
            </a:r>
            <a:r>
              <a:rPr lang="ru-RU" dirty="0" smtClean="0"/>
              <a:t>: </a:t>
            </a:r>
            <a:r>
              <a:rPr lang="ru-RU" dirty="0" err="1" smtClean="0"/>
              <a:t>Windows</a:t>
            </a:r>
            <a:r>
              <a:rPr lang="ru-RU" dirty="0"/>
              <a:t>, </a:t>
            </a:r>
            <a:r>
              <a:rPr lang="ru-RU" dirty="0" err="1"/>
              <a:t>Linux</a:t>
            </a:r>
            <a:r>
              <a:rPr lang="ru-RU" dirty="0"/>
              <a:t>, </a:t>
            </a:r>
            <a:r>
              <a:rPr lang="ru-RU" dirty="0" err="1"/>
              <a:t>MacOS</a:t>
            </a:r>
            <a:r>
              <a:rPr lang="ru-RU" dirty="0"/>
              <a:t>, </a:t>
            </a:r>
            <a:r>
              <a:rPr lang="ru-RU" dirty="0" err="1" smtClean="0"/>
              <a:t>Solaris</a:t>
            </a:r>
            <a:endParaRPr lang="ru-RU" dirty="0"/>
          </a:p>
          <a:p>
            <a:pPr marL="0" indent="0">
              <a:buNone/>
            </a:pPr>
            <a:r>
              <a:rPr lang="ru-RU" b="1" dirty="0" smtClean="0"/>
              <a:t>Документы</a:t>
            </a:r>
            <a:r>
              <a:rPr lang="ru-RU" dirty="0" smtClean="0"/>
              <a:t> </a:t>
            </a:r>
            <a:r>
              <a:rPr lang="ru-RU" dirty="0"/>
              <a:t>вместо строк</a:t>
            </a:r>
          </a:p>
          <a:p>
            <a:pPr marL="0" indent="0">
              <a:buNone/>
            </a:pPr>
            <a:endParaRPr lang="ru-RU" dirty="0" smtClean="0"/>
          </a:p>
          <a:p>
            <a:pPr marL="0" indent="0">
              <a:buNone/>
            </a:pPr>
            <a:endParaRPr lang="ru-RU" dirty="0"/>
          </a:p>
          <a:p>
            <a:pPr marL="0" indent="0">
              <a:buNone/>
            </a:pPr>
            <a:endParaRPr lang="en-US" dirty="0" smtClean="0"/>
          </a:p>
          <a:p>
            <a:pPr marL="0" indent="0">
              <a:buNone/>
            </a:pPr>
            <a:endParaRPr lang="ru-RU" dirty="0" smtClean="0"/>
          </a:p>
          <a:p>
            <a:pPr marL="0" indent="0">
              <a:buNone/>
            </a:pPr>
            <a:endParaRPr lang="ru-RU" dirty="0"/>
          </a:p>
          <a:p>
            <a:pPr marL="0" indent="0">
              <a:buNone/>
            </a:pPr>
            <a:r>
              <a:rPr lang="ru-RU" b="1" dirty="0" smtClean="0"/>
              <a:t>Ключ</a:t>
            </a:r>
            <a:r>
              <a:rPr lang="ru-RU" dirty="0" smtClean="0"/>
              <a:t>:   Для </a:t>
            </a:r>
            <a:r>
              <a:rPr lang="ru-RU" dirty="0"/>
              <a:t>каждого документа имеется уникальный идентификатор, который называется _</a:t>
            </a:r>
            <a:r>
              <a:rPr lang="ru-RU" dirty="0" err="1"/>
              <a:t>id</a:t>
            </a:r>
            <a:r>
              <a:rPr lang="ru-RU" dirty="0"/>
              <a:t>. </a:t>
            </a:r>
            <a:r>
              <a:rPr lang="ru-RU" dirty="0" smtClean="0"/>
              <a:t> </a:t>
            </a:r>
            <a:endParaRPr lang="ru-RU" dirty="0"/>
          </a:p>
          <a:p>
            <a:pPr marL="0" indent="0">
              <a:buNone/>
            </a:pPr>
            <a:r>
              <a:rPr lang="ru-RU" b="1" dirty="0" smtClean="0"/>
              <a:t>Коллекции</a:t>
            </a:r>
            <a:r>
              <a:rPr lang="ru-RU" dirty="0" smtClean="0"/>
              <a:t>:  В коллекции </a:t>
            </a:r>
            <a:r>
              <a:rPr lang="ru-RU" dirty="0"/>
              <a:t>могут </a:t>
            </a:r>
            <a:r>
              <a:rPr lang="ru-RU" dirty="0" smtClean="0"/>
              <a:t>содержаться объекты</a:t>
            </a:r>
            <a:r>
              <a:rPr lang="ru-RU" dirty="0"/>
              <a:t>, имеющие различную </a:t>
            </a:r>
            <a:r>
              <a:rPr lang="ru-RU" dirty="0" smtClean="0"/>
              <a:t>структуру.</a:t>
            </a:r>
            <a:endParaRPr lang="ru-RU" dirty="0"/>
          </a:p>
          <a:p>
            <a:pPr marL="0" indent="0">
              <a:buNone/>
            </a:pPr>
            <a:r>
              <a:rPr lang="ru-RU" b="1" dirty="0" smtClean="0"/>
              <a:t>Репликация</a:t>
            </a:r>
            <a:r>
              <a:rPr lang="ru-RU" dirty="0" smtClean="0"/>
              <a:t>:  Система </a:t>
            </a:r>
            <a:r>
              <a:rPr lang="ru-RU" dirty="0"/>
              <a:t>хранения данных в </a:t>
            </a:r>
            <a:r>
              <a:rPr lang="ru-RU" dirty="0" err="1"/>
              <a:t>MongoDB</a:t>
            </a:r>
            <a:r>
              <a:rPr lang="ru-RU" dirty="0"/>
              <a:t> представляет набор реплик. В этом наборе есть основной узел, а также может быть набор вторичных узлов.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420" y="116632"/>
            <a:ext cx="3412756" cy="1296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39" y="2276872"/>
            <a:ext cx="5376407" cy="1603490"/>
          </a:xfrm>
          <a:prstGeom prst="rect">
            <a:avLst/>
          </a:prstGeom>
        </p:spPr>
      </p:pic>
    </p:spTree>
    <p:extLst>
      <p:ext uri="{BB962C8B-B14F-4D97-AF65-F5344CB8AC3E}">
        <p14:creationId xmlns:p14="http://schemas.microsoft.com/office/powerpoint/2010/main" val="2503105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normAutofit fontScale="90000"/>
          </a:bodyPr>
          <a:lstStyle/>
          <a:p>
            <a:r>
              <a:rPr lang="en-US" dirty="0" smtClean="0">
                <a:solidFill>
                  <a:srgbClr val="C00000"/>
                </a:solidFill>
              </a:rPr>
              <a:t>MapReduce</a:t>
            </a:r>
            <a:r>
              <a:rPr lang="ru-RU" dirty="0" smtClean="0"/>
              <a:t> </a:t>
            </a:r>
            <a:r>
              <a:rPr lang="ru-RU" sz="3600" dirty="0" smtClean="0"/>
              <a:t>–алгоритм параллельной </a:t>
            </a:r>
            <a:r>
              <a:rPr lang="ru-RU" sz="3600" dirty="0"/>
              <a:t>обработки больших объемов сырых данных</a:t>
            </a: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63688" y="1772816"/>
            <a:ext cx="5715000"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86533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Начало работы с </a:t>
            </a:r>
            <a:r>
              <a:rPr lang="en-US" dirty="0"/>
              <a:t>MongoDB</a:t>
            </a:r>
            <a:endParaRPr lang="ru-RU"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solidFill>
                  <a:schemeClr val="accent1">
                    <a:lumMod val="75000"/>
                  </a:schemeClr>
                </a:solidFill>
              </a:rPr>
              <a:t>&gt;</a:t>
            </a:r>
            <a:r>
              <a:rPr lang="en-US" b="1" dirty="0" err="1">
                <a:solidFill>
                  <a:schemeClr val="accent1">
                    <a:lumMod val="75000"/>
                  </a:schemeClr>
                </a:solidFill>
              </a:rPr>
              <a:t>mongoimport</a:t>
            </a:r>
            <a:r>
              <a:rPr lang="en-US" b="1" dirty="0">
                <a:solidFill>
                  <a:schemeClr val="accent1">
                    <a:lumMod val="75000"/>
                  </a:schemeClr>
                </a:solidFill>
              </a:rPr>
              <a:t>  --</a:t>
            </a:r>
            <a:r>
              <a:rPr lang="en-US" b="1" dirty="0" err="1">
                <a:solidFill>
                  <a:schemeClr val="accent1">
                    <a:lumMod val="75000"/>
                  </a:schemeClr>
                </a:solidFill>
              </a:rPr>
              <a:t>db</a:t>
            </a:r>
            <a:r>
              <a:rPr lang="en-US" b="1" dirty="0">
                <a:solidFill>
                  <a:schemeClr val="accent1">
                    <a:lumMod val="75000"/>
                  </a:schemeClr>
                </a:solidFill>
              </a:rPr>
              <a:t> </a:t>
            </a:r>
            <a:r>
              <a:rPr lang="en-US" b="1" dirty="0" err="1"/>
              <a:t>pcat</a:t>
            </a:r>
            <a:r>
              <a:rPr lang="en-US" b="1" dirty="0">
                <a:solidFill>
                  <a:schemeClr val="accent1">
                    <a:lumMod val="75000"/>
                  </a:schemeClr>
                </a:solidFill>
              </a:rPr>
              <a:t>  --collection </a:t>
            </a:r>
            <a:r>
              <a:rPr lang="en-US" b="1" dirty="0"/>
              <a:t>products </a:t>
            </a:r>
            <a:r>
              <a:rPr lang="en-US" b="1" dirty="0" err="1"/>
              <a:t>products.json</a:t>
            </a:r>
            <a:endParaRPr lang="en-US" b="1" dirty="0"/>
          </a:p>
          <a:p>
            <a:pPr marL="0" indent="0">
              <a:buNone/>
            </a:pPr>
            <a:endParaRPr lang="en-US" b="1" dirty="0"/>
          </a:p>
          <a:p>
            <a:pPr marL="0" indent="0">
              <a:buNone/>
            </a:pPr>
            <a:r>
              <a:rPr lang="en-US" b="1" dirty="0"/>
              <a:t>&gt;mongo</a:t>
            </a:r>
          </a:p>
          <a:p>
            <a:pPr marL="0" indent="0">
              <a:buNone/>
            </a:pPr>
            <a:r>
              <a:rPr lang="en-US" b="1" dirty="0"/>
              <a:t>&gt;use </a:t>
            </a:r>
            <a:r>
              <a:rPr lang="en-US" b="1" dirty="0" err="1"/>
              <a:t>pcat</a:t>
            </a:r>
            <a:endParaRPr lang="en-US" b="1" dirty="0"/>
          </a:p>
          <a:p>
            <a:pPr marL="0" indent="0">
              <a:buNone/>
            </a:pPr>
            <a:endParaRPr lang="en-US" b="1" dirty="0"/>
          </a:p>
          <a:p>
            <a:pPr marL="0" indent="0">
              <a:buNone/>
            </a:pPr>
            <a:r>
              <a:rPr lang="en-US" b="1" dirty="0"/>
              <a:t>&gt;</a:t>
            </a:r>
            <a:r>
              <a:rPr lang="en-US" b="1" dirty="0" err="1"/>
              <a:t>db.products.</a:t>
            </a:r>
            <a:r>
              <a:rPr lang="en-US" b="1" dirty="0" err="1">
                <a:solidFill>
                  <a:srgbClr val="C00000"/>
                </a:solidFill>
              </a:rPr>
              <a:t>findOne</a:t>
            </a:r>
            <a:r>
              <a:rPr lang="en-US" b="1" dirty="0">
                <a:solidFill>
                  <a:srgbClr val="C00000"/>
                </a:solidFill>
              </a:rPr>
              <a:t>()</a:t>
            </a:r>
          </a:p>
          <a:p>
            <a:pPr marL="0" indent="0">
              <a:buNone/>
            </a:pPr>
            <a:r>
              <a:rPr lang="en-US" b="1" dirty="0"/>
              <a:t>&gt;</a:t>
            </a:r>
            <a:r>
              <a:rPr lang="en-US" b="1" dirty="0" err="1"/>
              <a:t>db.products.</a:t>
            </a:r>
            <a:r>
              <a:rPr lang="en-US" b="1" dirty="0" err="1">
                <a:solidFill>
                  <a:srgbClr val="C00000"/>
                </a:solidFill>
              </a:rPr>
              <a:t>find</a:t>
            </a:r>
            <a:r>
              <a:rPr lang="en-US" b="1" dirty="0">
                <a:solidFill>
                  <a:srgbClr val="C00000"/>
                </a:solidFill>
              </a:rPr>
              <a:t>()</a:t>
            </a:r>
          </a:p>
          <a:p>
            <a:pPr marL="0" indent="0">
              <a:buNone/>
            </a:pPr>
            <a:r>
              <a:rPr lang="en-US" b="1" dirty="0"/>
              <a:t>&gt;</a:t>
            </a:r>
            <a:r>
              <a:rPr lang="en-US" b="1" dirty="0" err="1"/>
              <a:t>db.products.</a:t>
            </a:r>
            <a:r>
              <a:rPr lang="en-US" b="1" dirty="0" err="1">
                <a:solidFill>
                  <a:srgbClr val="C00000"/>
                </a:solidFill>
              </a:rPr>
              <a:t>find</a:t>
            </a:r>
            <a:r>
              <a:rPr lang="en-US" b="1" dirty="0">
                <a:solidFill>
                  <a:srgbClr val="C00000"/>
                </a:solidFill>
              </a:rPr>
              <a:t>().pretty()</a:t>
            </a:r>
          </a:p>
          <a:p>
            <a:pPr marL="0" indent="0">
              <a:buNone/>
            </a:pPr>
            <a:endParaRPr lang="ru-RU" dirty="0"/>
          </a:p>
        </p:txBody>
      </p:sp>
    </p:spTree>
    <p:extLst>
      <p:ext uri="{BB962C8B-B14F-4D97-AF65-F5344CB8AC3E}">
        <p14:creationId xmlns:p14="http://schemas.microsoft.com/office/powerpoint/2010/main" val="3508321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Схема в </a:t>
            </a:r>
            <a:r>
              <a:rPr lang="en-US" dirty="0" smtClean="0"/>
              <a:t>SQL</a:t>
            </a:r>
            <a:endParaRPr lang="ru-R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29737"/>
            <a:ext cx="8229600" cy="3666889"/>
          </a:xfrm>
        </p:spPr>
      </p:pic>
    </p:spTree>
    <p:extLst>
      <p:ext uri="{BB962C8B-B14F-4D97-AF65-F5344CB8AC3E}">
        <p14:creationId xmlns:p14="http://schemas.microsoft.com/office/powerpoint/2010/main" val="35839682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smtClean="0"/>
              <a:t>Динамическия</a:t>
            </a:r>
            <a:r>
              <a:rPr lang="ru-RU" dirty="0" smtClean="0"/>
              <a:t> схема в </a:t>
            </a:r>
            <a:r>
              <a:rPr lang="en-US" dirty="0" smtClean="0"/>
              <a:t>MongoDB</a:t>
            </a:r>
            <a:endParaRPr lang="ru-RU" dirty="0"/>
          </a:p>
        </p:txBody>
      </p:sp>
      <p:sp>
        <p:nvSpPr>
          <p:cNvPr id="3" name="Content Placeholder 2"/>
          <p:cNvSpPr>
            <a:spLocks noGrp="1"/>
          </p:cNvSpPr>
          <p:nvPr>
            <p:ph idx="1"/>
          </p:nvPr>
        </p:nvSpPr>
        <p:spPr/>
        <p:txBody>
          <a:bodyPr>
            <a:normAutofit/>
          </a:bodyPr>
          <a:lstStyle/>
          <a:p>
            <a:pPr marL="0" indent="0">
              <a:buNone/>
            </a:pPr>
            <a:r>
              <a:rPr lang="en-US" sz="2800" dirty="0" smtClean="0"/>
              <a:t>&gt;use test</a:t>
            </a:r>
          </a:p>
          <a:p>
            <a:pPr marL="0" indent="0">
              <a:buNone/>
            </a:pPr>
            <a:r>
              <a:rPr lang="en-US" sz="2800" dirty="0" smtClean="0"/>
              <a:t>&gt;</a:t>
            </a:r>
            <a:r>
              <a:rPr lang="en-US" sz="2800" dirty="0" err="1" smtClean="0"/>
              <a:t>db.users.save</a:t>
            </a:r>
            <a:r>
              <a:rPr lang="en-US" sz="2800" dirty="0" smtClean="0"/>
              <a:t>({name: “Elena”, city: “Sverdlovsk”})</a:t>
            </a:r>
          </a:p>
          <a:p>
            <a:pPr marL="0" indent="0">
              <a:buNone/>
            </a:pPr>
            <a:r>
              <a:rPr lang="en-US" sz="2800" dirty="0" smtClean="0"/>
              <a:t>&gt;</a:t>
            </a:r>
            <a:r>
              <a:rPr lang="en-US" sz="2800" dirty="0" err="1"/>
              <a:t>db.users.save</a:t>
            </a:r>
            <a:r>
              <a:rPr lang="en-US" sz="2800" dirty="0"/>
              <a:t>({name: </a:t>
            </a:r>
            <a:r>
              <a:rPr lang="en-US" sz="2800" dirty="0" smtClean="0"/>
              <a:t>“Alex”, age: 25})</a:t>
            </a:r>
            <a:endParaRPr lang="en-US" sz="2800" dirty="0"/>
          </a:p>
          <a:p>
            <a:pPr>
              <a:buFont typeface="Wingdings"/>
              <a:buChar char="Ø"/>
            </a:pPr>
            <a:r>
              <a:rPr lang="en-US" sz="2800" dirty="0" err="1" smtClean="0"/>
              <a:t>var</a:t>
            </a:r>
            <a:r>
              <a:rPr lang="en-US" sz="2800" dirty="0" smtClean="0"/>
              <a:t> </a:t>
            </a:r>
            <a:r>
              <a:rPr lang="en-US" sz="2800" dirty="0" err="1" smtClean="0"/>
              <a:t>obj</a:t>
            </a:r>
            <a:r>
              <a:rPr lang="en-US" sz="2800" dirty="0" smtClean="0"/>
              <a:t> = </a:t>
            </a:r>
            <a:r>
              <a:rPr lang="en-US" sz="2800" dirty="0" err="1" smtClean="0"/>
              <a:t>db.users.findOne</a:t>
            </a:r>
            <a:r>
              <a:rPr lang="en-US" sz="2800" dirty="0" smtClean="0"/>
              <a:t>()</a:t>
            </a:r>
          </a:p>
          <a:p>
            <a:pPr>
              <a:buFont typeface="Wingdings"/>
              <a:buChar char="Ø"/>
            </a:pPr>
            <a:r>
              <a:rPr lang="en-US" sz="2800" dirty="0" err="1"/>
              <a:t>o</a:t>
            </a:r>
            <a:r>
              <a:rPr lang="en-US" sz="2800" dirty="0" err="1" smtClean="0"/>
              <a:t>bj.color</a:t>
            </a:r>
            <a:r>
              <a:rPr lang="en-US" sz="2800" dirty="0" smtClean="0"/>
              <a:t> =  “green”</a:t>
            </a:r>
          </a:p>
          <a:p>
            <a:pPr>
              <a:buFont typeface="Wingdings"/>
              <a:buChar char="Ø"/>
            </a:pPr>
            <a:r>
              <a:rPr lang="en-US" sz="2800" dirty="0" err="1" smtClean="0"/>
              <a:t>db.users.save</a:t>
            </a:r>
            <a:r>
              <a:rPr lang="en-US" sz="2800" dirty="0" smtClean="0"/>
              <a:t>(</a:t>
            </a:r>
            <a:r>
              <a:rPr lang="en-US" sz="2800" dirty="0" err="1" smtClean="0"/>
              <a:t>obj</a:t>
            </a:r>
            <a:r>
              <a:rPr lang="en-US" sz="2800" dirty="0" smtClean="0"/>
              <a:t>)</a:t>
            </a:r>
            <a:endParaRPr lang="ru-RU" sz="2800" dirty="0"/>
          </a:p>
        </p:txBody>
      </p:sp>
    </p:spTree>
    <p:extLst>
      <p:ext uri="{BB962C8B-B14F-4D97-AF65-F5344CB8AC3E}">
        <p14:creationId xmlns:p14="http://schemas.microsoft.com/office/powerpoint/2010/main" val="1472594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Операции </a:t>
            </a:r>
            <a:r>
              <a:rPr lang="en-US" dirty="0" smtClean="0"/>
              <a:t>CRUD</a:t>
            </a:r>
            <a:endParaRPr lang="ru-RU"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46645776"/>
              </p:ext>
            </p:extLst>
          </p:nvPr>
        </p:nvGraphicFramePr>
        <p:xfrm>
          <a:off x="611560" y="1916832"/>
          <a:ext cx="8229600" cy="1854200"/>
        </p:xfrm>
        <a:graphic>
          <a:graphicData uri="http://schemas.openxmlformats.org/drawingml/2006/table">
            <a:tbl>
              <a:tblPr firstRow="1" bandRow="1">
                <a:tableStyleId>{5C22544A-7EE6-4342-B048-85BDC9FD1C3A}</a:tableStyleId>
              </a:tblPr>
              <a:tblGrid>
                <a:gridCol w="2743200"/>
                <a:gridCol w="2743200"/>
                <a:gridCol w="2743200"/>
              </a:tblGrid>
              <a:tr h="370840">
                <a:tc>
                  <a:txBody>
                    <a:bodyPr/>
                    <a:lstStyle/>
                    <a:p>
                      <a:pPr algn="ctr"/>
                      <a:r>
                        <a:rPr lang="ru-RU" dirty="0" smtClean="0"/>
                        <a:t>Операция</a:t>
                      </a:r>
                      <a:endParaRPr lang="ru-RU" dirty="0"/>
                    </a:p>
                  </a:txBody>
                  <a:tcPr/>
                </a:tc>
                <a:tc>
                  <a:txBody>
                    <a:bodyPr/>
                    <a:lstStyle/>
                    <a:p>
                      <a:pPr algn="ctr"/>
                      <a:r>
                        <a:rPr lang="en-US" dirty="0" smtClean="0"/>
                        <a:t>SQL</a:t>
                      </a:r>
                      <a:endParaRPr lang="ru-RU" dirty="0"/>
                    </a:p>
                  </a:txBody>
                  <a:tcPr/>
                </a:tc>
                <a:tc>
                  <a:txBody>
                    <a:bodyPr/>
                    <a:lstStyle/>
                    <a:p>
                      <a:pPr algn="ctr"/>
                      <a:r>
                        <a:rPr lang="en-US" dirty="0" smtClean="0"/>
                        <a:t>MongoDB</a:t>
                      </a:r>
                      <a:endParaRPr lang="ru-RU" dirty="0"/>
                    </a:p>
                  </a:txBody>
                  <a:tcPr/>
                </a:tc>
              </a:tr>
              <a:tr h="370840">
                <a:tc>
                  <a:txBody>
                    <a:bodyPr/>
                    <a:lstStyle/>
                    <a:p>
                      <a:r>
                        <a:rPr lang="en-US" dirty="0" smtClean="0"/>
                        <a:t>Create</a:t>
                      </a:r>
                    </a:p>
                  </a:txBody>
                  <a:tcPr/>
                </a:tc>
                <a:tc>
                  <a:txBody>
                    <a:bodyPr/>
                    <a:lstStyle/>
                    <a:p>
                      <a:r>
                        <a:rPr lang="en-US" dirty="0" smtClean="0"/>
                        <a:t>Insert</a:t>
                      </a:r>
                      <a:endParaRPr lang="ru-RU" dirty="0"/>
                    </a:p>
                  </a:txBody>
                  <a:tcPr/>
                </a:tc>
                <a:tc>
                  <a:txBody>
                    <a:bodyPr/>
                    <a:lstStyle/>
                    <a:p>
                      <a:r>
                        <a:rPr lang="en-US" dirty="0" smtClean="0"/>
                        <a:t>Insert</a:t>
                      </a:r>
                      <a:endParaRPr lang="ru-RU" dirty="0"/>
                    </a:p>
                  </a:txBody>
                  <a:tcPr/>
                </a:tc>
              </a:tr>
              <a:tr h="370840">
                <a:tc>
                  <a:txBody>
                    <a:bodyPr/>
                    <a:lstStyle/>
                    <a:p>
                      <a:r>
                        <a:rPr lang="en-US" dirty="0" smtClean="0"/>
                        <a:t>Read</a:t>
                      </a:r>
                      <a:endParaRPr lang="ru-RU" dirty="0"/>
                    </a:p>
                  </a:txBody>
                  <a:tcPr/>
                </a:tc>
                <a:tc>
                  <a:txBody>
                    <a:bodyPr/>
                    <a:lstStyle/>
                    <a:p>
                      <a:r>
                        <a:rPr lang="en-US" dirty="0" smtClean="0"/>
                        <a:t>Select</a:t>
                      </a:r>
                      <a:endParaRPr lang="ru-RU" dirty="0"/>
                    </a:p>
                  </a:txBody>
                  <a:tcPr/>
                </a:tc>
                <a:tc>
                  <a:txBody>
                    <a:bodyPr/>
                    <a:lstStyle/>
                    <a:p>
                      <a:r>
                        <a:rPr lang="en-US" dirty="0" smtClean="0"/>
                        <a:t>Find</a:t>
                      </a:r>
                      <a:endParaRPr lang="ru-RU" dirty="0"/>
                    </a:p>
                  </a:txBody>
                  <a:tcPr/>
                </a:tc>
              </a:tr>
              <a:tr h="370840">
                <a:tc>
                  <a:txBody>
                    <a:bodyPr/>
                    <a:lstStyle/>
                    <a:p>
                      <a:r>
                        <a:rPr lang="en-US" dirty="0" smtClean="0"/>
                        <a:t>Update</a:t>
                      </a:r>
                      <a:endParaRPr lang="ru-RU" dirty="0"/>
                    </a:p>
                  </a:txBody>
                  <a:tcPr/>
                </a:tc>
                <a:tc>
                  <a:txBody>
                    <a:bodyPr/>
                    <a:lstStyle/>
                    <a:p>
                      <a:r>
                        <a:rPr lang="en-US" dirty="0" smtClean="0"/>
                        <a:t>Update</a:t>
                      </a:r>
                      <a:endParaRPr lang="ru-RU" dirty="0"/>
                    </a:p>
                  </a:txBody>
                  <a:tcPr/>
                </a:tc>
                <a:tc>
                  <a:txBody>
                    <a:bodyPr/>
                    <a:lstStyle/>
                    <a:p>
                      <a:r>
                        <a:rPr lang="en-US" dirty="0" smtClean="0"/>
                        <a:t>Update</a:t>
                      </a:r>
                      <a:endParaRPr lang="ru-RU" dirty="0"/>
                    </a:p>
                  </a:txBody>
                  <a:tcPr/>
                </a:tc>
              </a:tr>
              <a:tr h="370840">
                <a:tc>
                  <a:txBody>
                    <a:bodyPr/>
                    <a:lstStyle/>
                    <a:p>
                      <a:r>
                        <a:rPr lang="en-US" dirty="0" smtClean="0"/>
                        <a:t>Delete</a:t>
                      </a:r>
                      <a:endParaRPr lang="ru-RU" dirty="0"/>
                    </a:p>
                  </a:txBody>
                  <a:tcPr/>
                </a:tc>
                <a:tc>
                  <a:txBody>
                    <a:bodyPr/>
                    <a:lstStyle/>
                    <a:p>
                      <a:r>
                        <a:rPr lang="en-US" dirty="0" smtClean="0"/>
                        <a:t>Delete</a:t>
                      </a:r>
                      <a:endParaRPr lang="ru-RU" dirty="0"/>
                    </a:p>
                  </a:txBody>
                  <a:tcPr/>
                </a:tc>
                <a:tc>
                  <a:txBody>
                    <a:bodyPr/>
                    <a:lstStyle/>
                    <a:p>
                      <a:r>
                        <a:rPr lang="en-US" dirty="0" smtClean="0"/>
                        <a:t>Remove</a:t>
                      </a:r>
                      <a:endParaRPr lang="ru-RU" dirty="0"/>
                    </a:p>
                  </a:txBody>
                  <a:tcPr/>
                </a:tc>
              </a:tr>
            </a:tbl>
          </a:graphicData>
        </a:graphic>
      </p:graphicFrame>
      <p:sp>
        <p:nvSpPr>
          <p:cNvPr id="5" name="Rectangle 4"/>
          <p:cNvSpPr/>
          <p:nvPr/>
        </p:nvSpPr>
        <p:spPr>
          <a:xfrm>
            <a:off x="611560" y="4437112"/>
            <a:ext cx="8064896" cy="1569660"/>
          </a:xfrm>
          <a:prstGeom prst="rect">
            <a:avLst/>
          </a:prstGeom>
        </p:spPr>
        <p:txBody>
          <a:bodyPr wrap="square">
            <a:spAutoFit/>
          </a:bodyPr>
          <a:lstStyle/>
          <a:p>
            <a:r>
              <a:rPr lang="ru-RU" sz="2400" dirty="0" smtClean="0"/>
              <a:t>Операции </a:t>
            </a:r>
            <a:r>
              <a:rPr lang="en-US" sz="2400" dirty="0" smtClean="0"/>
              <a:t>CRUD </a:t>
            </a:r>
            <a:r>
              <a:rPr lang="ru-RU" sz="2400" dirty="0" smtClean="0"/>
              <a:t>в </a:t>
            </a:r>
            <a:r>
              <a:rPr lang="en-US" sz="2400" dirty="0" smtClean="0"/>
              <a:t>MongoDB </a:t>
            </a:r>
            <a:r>
              <a:rPr lang="ru-RU" sz="2400" dirty="0" smtClean="0"/>
              <a:t>выполняются с помощью функций (методов) языка, на котором написано приложение, а не с помощью команд специального языка как </a:t>
            </a:r>
            <a:r>
              <a:rPr lang="en-US" sz="2400" dirty="0" smtClean="0"/>
              <a:t>SQL.</a:t>
            </a:r>
            <a:endParaRPr lang="en-US" sz="2400" dirty="0"/>
          </a:p>
        </p:txBody>
      </p:sp>
    </p:spTree>
    <p:extLst>
      <p:ext uri="{BB962C8B-B14F-4D97-AF65-F5344CB8AC3E}">
        <p14:creationId xmlns:p14="http://schemas.microsoft.com/office/powerpoint/2010/main" val="38733497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Оболочка </a:t>
            </a:r>
            <a:r>
              <a:rPr lang="en-US" dirty="0" smtClean="0"/>
              <a:t>Mongo</a:t>
            </a:r>
            <a:endParaRPr lang="ru-RU" dirty="0"/>
          </a:p>
        </p:txBody>
      </p:sp>
      <p:sp>
        <p:nvSpPr>
          <p:cNvPr id="3" name="Content Placeholder 2"/>
          <p:cNvSpPr>
            <a:spLocks noGrp="1"/>
          </p:cNvSpPr>
          <p:nvPr>
            <p:ph idx="1"/>
          </p:nvPr>
        </p:nvSpPr>
        <p:spPr/>
        <p:txBody>
          <a:bodyPr/>
          <a:lstStyle/>
          <a:p>
            <a:pPr marL="0" indent="0">
              <a:buNone/>
            </a:pPr>
            <a:r>
              <a:rPr lang="ru-RU" dirty="0" smtClean="0"/>
              <a:t> </a:t>
            </a:r>
          </a:p>
          <a:p>
            <a:pPr marL="0" indent="0">
              <a:buNone/>
            </a:pP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664" y="1484784"/>
            <a:ext cx="7419975" cy="254317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939" y="3212976"/>
            <a:ext cx="2038350" cy="3276600"/>
          </a:xfrm>
          <a:prstGeom prst="rect">
            <a:avLst/>
          </a:prstGeom>
        </p:spPr>
      </p:pic>
    </p:spTree>
    <p:extLst>
      <p:ext uri="{BB962C8B-B14F-4D97-AF65-F5344CB8AC3E}">
        <p14:creationId xmlns:p14="http://schemas.microsoft.com/office/powerpoint/2010/main" val="39220342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Данные в </a:t>
            </a:r>
            <a:r>
              <a:rPr lang="en-US" dirty="0" smtClean="0"/>
              <a:t>MongoDB</a:t>
            </a:r>
            <a:endParaRPr lang="ru-RU" dirty="0"/>
          </a:p>
        </p:txBody>
      </p:sp>
      <p:sp>
        <p:nvSpPr>
          <p:cNvPr id="3" name="Content Placeholder 2"/>
          <p:cNvSpPr>
            <a:spLocks noGrp="1"/>
          </p:cNvSpPr>
          <p:nvPr>
            <p:ph idx="1"/>
          </p:nvPr>
        </p:nvSpPr>
        <p:spPr/>
        <p:txBody>
          <a:bodyPr>
            <a:normAutofit fontScale="92500" lnSpcReduction="20000"/>
          </a:bodyPr>
          <a:lstStyle/>
          <a:p>
            <a:pPr marL="0" indent="0">
              <a:buNone/>
            </a:pPr>
            <a:r>
              <a:rPr lang="ru-RU" dirty="0" smtClean="0"/>
              <a:t>Типы данных:</a:t>
            </a:r>
          </a:p>
          <a:p>
            <a:r>
              <a:rPr lang="ru-RU" dirty="0" smtClean="0"/>
              <a:t>Строки</a:t>
            </a:r>
          </a:p>
          <a:p>
            <a:r>
              <a:rPr lang="ru-RU" dirty="0" smtClean="0"/>
              <a:t>Числа</a:t>
            </a:r>
            <a:endParaRPr lang="en-US" dirty="0" smtClean="0"/>
          </a:p>
          <a:p>
            <a:r>
              <a:rPr lang="ru-RU" dirty="0" smtClean="0"/>
              <a:t>Логические</a:t>
            </a:r>
          </a:p>
          <a:p>
            <a:r>
              <a:rPr lang="ru-RU" dirty="0" smtClean="0"/>
              <a:t>Массивы</a:t>
            </a:r>
          </a:p>
          <a:p>
            <a:r>
              <a:rPr lang="ru-RU" dirty="0" smtClean="0"/>
              <a:t>Объекты </a:t>
            </a:r>
            <a:r>
              <a:rPr lang="en-US" dirty="0"/>
              <a:t>(</a:t>
            </a:r>
            <a:r>
              <a:rPr lang="en-US" dirty="0" smtClean="0"/>
              <a:t>dictionaries)</a:t>
            </a:r>
            <a:r>
              <a:rPr lang="ru-RU" dirty="0" smtClean="0"/>
              <a:t/>
            </a:r>
            <a:br>
              <a:rPr lang="ru-RU" dirty="0" smtClean="0"/>
            </a:br>
            <a:endParaRPr lang="ru-RU" dirty="0" smtClean="0"/>
          </a:p>
          <a:p>
            <a:pPr>
              <a:buFont typeface="Wingdings"/>
              <a:buChar char="Ø"/>
            </a:pPr>
            <a:r>
              <a:rPr lang="en-US" dirty="0" err="1" smtClean="0"/>
              <a:t>var</a:t>
            </a:r>
            <a:r>
              <a:rPr lang="en-US" dirty="0" smtClean="0"/>
              <a:t> values = </a:t>
            </a:r>
            <a:r>
              <a:rPr lang="en-US" dirty="0" err="1" smtClean="0"/>
              <a:t>db.products.findOne</a:t>
            </a:r>
            <a:r>
              <a:rPr lang="en-US" dirty="0" smtClean="0"/>
              <a:t>()</a:t>
            </a:r>
          </a:p>
          <a:p>
            <a:pPr>
              <a:buFont typeface="Wingdings"/>
              <a:buChar char="Ø"/>
            </a:pPr>
            <a:r>
              <a:rPr lang="en-US" dirty="0" smtClean="0"/>
              <a:t>values</a:t>
            </a:r>
          </a:p>
          <a:p>
            <a:pPr>
              <a:buFont typeface="Wingdings"/>
              <a:buChar char="Ø"/>
            </a:pPr>
            <a:r>
              <a:rPr lang="en-US" dirty="0" err="1" smtClean="0"/>
              <a:t>values.type</a:t>
            </a:r>
            <a:endParaRPr lang="en-US" dirty="0" smtClean="0"/>
          </a:p>
          <a:p>
            <a:pPr marL="0" indent="0">
              <a:buNone/>
            </a:pPr>
            <a:endParaRPr lang="ru-RU" dirty="0"/>
          </a:p>
        </p:txBody>
      </p:sp>
    </p:spTree>
    <p:extLst>
      <p:ext uri="{BB962C8B-B14F-4D97-AF65-F5344CB8AC3E}">
        <p14:creationId xmlns:p14="http://schemas.microsoft.com/office/powerpoint/2010/main" val="3324703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Чтение данных в </a:t>
            </a:r>
            <a:r>
              <a:rPr lang="en-US" dirty="0" smtClean="0"/>
              <a:t>MongoDB</a:t>
            </a:r>
            <a:endParaRPr lang="ru-RU" dirty="0"/>
          </a:p>
        </p:txBody>
      </p:sp>
      <p:sp>
        <p:nvSpPr>
          <p:cNvPr id="3" name="Content Placeholder 2"/>
          <p:cNvSpPr>
            <a:spLocks noGrp="1"/>
          </p:cNvSpPr>
          <p:nvPr>
            <p:ph idx="1"/>
          </p:nvPr>
        </p:nvSpPr>
        <p:spPr/>
        <p:txBody>
          <a:bodyPr/>
          <a:lstStyle/>
          <a:p>
            <a:pPr marL="0" indent="0">
              <a:buNone/>
            </a:pPr>
            <a:r>
              <a:rPr lang="ru-RU" sz="2800" dirty="0" smtClean="0"/>
              <a:t>1. Отбор данных</a:t>
            </a:r>
          </a:p>
          <a:p>
            <a:pPr marL="0" indent="0">
              <a:buNone/>
            </a:pPr>
            <a:endParaRPr lang="ru-RU" dirty="0" smtClean="0"/>
          </a:p>
          <a:p>
            <a:pPr marL="0" indent="0">
              <a:buNone/>
            </a:pPr>
            <a:endParaRPr lang="ru-RU" dirty="0"/>
          </a:p>
          <a:p>
            <a:pPr marL="0" indent="0">
              <a:buNone/>
            </a:pPr>
            <a:r>
              <a:rPr lang="ru-RU" dirty="0" smtClean="0"/>
              <a:t>2</a:t>
            </a:r>
          </a:p>
          <a:p>
            <a:pPr marL="0" indent="0">
              <a:buNone/>
            </a:pPr>
            <a:endParaRPr lang="ru-RU"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5" y="2343427"/>
            <a:ext cx="9192906" cy="1782866"/>
          </a:xfrm>
          <a:prstGeom prst="rect">
            <a:avLst/>
          </a:prstGeom>
        </p:spPr>
      </p:pic>
    </p:spTree>
    <p:extLst>
      <p:ext uri="{BB962C8B-B14F-4D97-AF65-F5344CB8AC3E}">
        <p14:creationId xmlns:p14="http://schemas.microsoft.com/office/powerpoint/2010/main" val="28354178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Чтение данных в </a:t>
            </a:r>
            <a:r>
              <a:rPr lang="en-US" dirty="0" smtClean="0"/>
              <a:t>MongoDB</a:t>
            </a:r>
            <a:endParaRPr lang="ru-RU" dirty="0"/>
          </a:p>
        </p:txBody>
      </p:sp>
      <p:sp>
        <p:nvSpPr>
          <p:cNvPr id="3" name="Content Placeholder 2"/>
          <p:cNvSpPr>
            <a:spLocks noGrp="1"/>
          </p:cNvSpPr>
          <p:nvPr>
            <p:ph idx="1"/>
          </p:nvPr>
        </p:nvSpPr>
        <p:spPr/>
        <p:txBody>
          <a:bodyPr/>
          <a:lstStyle/>
          <a:p>
            <a:pPr marL="0" indent="0">
              <a:buNone/>
            </a:pPr>
            <a:r>
              <a:rPr lang="ru-RU" dirty="0" smtClean="0"/>
              <a:t>2. Модификация данных</a:t>
            </a:r>
          </a:p>
          <a:p>
            <a:pPr marL="0" indent="0">
              <a:buNone/>
            </a:pPr>
            <a:endParaRPr lang="ru-RU"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0" y="2132856"/>
            <a:ext cx="7872413" cy="394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26770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lstStyle/>
          <a:p>
            <a:r>
              <a:rPr lang="ru-RU" dirty="0"/>
              <a:t>Чтение данных в </a:t>
            </a:r>
            <a:r>
              <a:rPr lang="en-US" dirty="0"/>
              <a:t>MongoDB</a:t>
            </a:r>
            <a:endParaRPr lang="ru-RU" dirty="0"/>
          </a:p>
        </p:txBody>
      </p:sp>
      <p:sp>
        <p:nvSpPr>
          <p:cNvPr id="3" name="Content Placeholder 2"/>
          <p:cNvSpPr>
            <a:spLocks noGrp="1"/>
          </p:cNvSpPr>
          <p:nvPr>
            <p:ph idx="1"/>
          </p:nvPr>
        </p:nvSpPr>
        <p:spPr>
          <a:xfrm>
            <a:off x="457200" y="1196752"/>
            <a:ext cx="8229600" cy="4929411"/>
          </a:xfrm>
        </p:spPr>
        <p:txBody>
          <a:bodyPr/>
          <a:lstStyle/>
          <a:p>
            <a:pPr marL="0" indent="0">
              <a:buNone/>
            </a:pPr>
            <a:r>
              <a:rPr lang="en-US" dirty="0" smtClean="0"/>
              <a:t>3. </a:t>
            </a:r>
            <a:r>
              <a:rPr lang="ru-RU" dirty="0" smtClean="0"/>
              <a:t>Проекция</a:t>
            </a:r>
          </a:p>
          <a:p>
            <a:pPr marL="0" indent="0">
              <a:buNone/>
            </a:pP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42" y="1795840"/>
            <a:ext cx="8568952" cy="5029105"/>
          </a:xfrm>
          <a:prstGeom prst="rect">
            <a:avLst/>
          </a:prstGeom>
          <a:ln>
            <a:solidFill>
              <a:schemeClr val="tx1"/>
            </a:solidFill>
          </a:ln>
        </p:spPr>
      </p:pic>
    </p:spTree>
    <p:extLst>
      <p:ext uri="{BB962C8B-B14F-4D97-AF65-F5344CB8AC3E}">
        <p14:creationId xmlns:p14="http://schemas.microsoft.com/office/powerpoint/2010/main" val="1406531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Критерии отбора данных</a:t>
            </a:r>
            <a:endParaRPr lang="ru-RU"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&gt;</a:t>
            </a:r>
            <a:r>
              <a:rPr lang="en-US" b="1" dirty="0" err="1" smtClean="0"/>
              <a:t>db.products.find</a:t>
            </a:r>
            <a:r>
              <a:rPr lang="en-US" b="1" dirty="0" smtClean="0"/>
              <a:t>( </a:t>
            </a:r>
            <a:r>
              <a:rPr lang="en-US" b="1" dirty="0" smtClean="0">
                <a:solidFill>
                  <a:schemeClr val="accent1">
                    <a:lumMod val="75000"/>
                  </a:schemeClr>
                </a:solidFill>
              </a:rPr>
              <a:t>{type: “service”},</a:t>
            </a:r>
          </a:p>
          <a:p>
            <a:pPr marL="0" indent="0">
              <a:buNone/>
            </a:pPr>
            <a:r>
              <a:rPr lang="en-US" b="1" dirty="0"/>
              <a:t> </a:t>
            </a:r>
            <a:r>
              <a:rPr lang="en-US" b="1" dirty="0" smtClean="0"/>
              <a:t>       </a:t>
            </a:r>
            <a:r>
              <a:rPr lang="en-US" b="1" dirty="0" smtClean="0">
                <a:solidFill>
                  <a:srgbClr val="00B050"/>
                </a:solidFill>
              </a:rPr>
              <a:t>{name: true, _id: false} </a:t>
            </a:r>
            <a:r>
              <a:rPr lang="en-US" b="1" dirty="0" smtClean="0"/>
              <a:t>)</a:t>
            </a:r>
          </a:p>
          <a:p>
            <a:pPr marL="0" indent="0">
              <a:buNone/>
            </a:pPr>
            <a:r>
              <a:rPr lang="en-US" b="1" dirty="0" smtClean="0"/>
              <a:t/>
            </a:r>
            <a:br>
              <a:rPr lang="en-US" b="1" dirty="0" smtClean="0"/>
            </a:br>
            <a:r>
              <a:rPr lang="en-US" b="1" dirty="0" smtClean="0"/>
              <a:t>&gt;</a:t>
            </a:r>
            <a:r>
              <a:rPr lang="en-US" b="1" dirty="0" err="1"/>
              <a:t>db.products.find</a:t>
            </a:r>
            <a:r>
              <a:rPr lang="en-US" b="1" dirty="0" smtClean="0"/>
              <a:t>(</a:t>
            </a:r>
          </a:p>
          <a:p>
            <a:pPr marL="0" indent="0">
              <a:buNone/>
            </a:pPr>
            <a:r>
              <a:rPr lang="en-US" b="1" dirty="0" smtClean="0"/>
              <a:t> </a:t>
            </a:r>
            <a:r>
              <a:rPr lang="en-US" b="1" dirty="0">
                <a:solidFill>
                  <a:schemeClr val="accent1">
                    <a:lumMod val="75000"/>
                  </a:schemeClr>
                </a:solidFill>
              </a:rPr>
              <a:t>{type: “service</a:t>
            </a:r>
            <a:r>
              <a:rPr lang="en-US" b="1" smtClean="0">
                <a:solidFill>
                  <a:schemeClr val="accent1">
                    <a:lumMod val="75000"/>
                  </a:schemeClr>
                </a:solidFill>
              </a:rPr>
              <a:t>”, </a:t>
            </a:r>
          </a:p>
          <a:p>
            <a:pPr marL="0" indent="0">
              <a:buNone/>
            </a:pPr>
            <a:r>
              <a:rPr lang="en-US" b="1" smtClean="0">
                <a:solidFill>
                  <a:schemeClr val="accent1">
                    <a:lumMod val="75000"/>
                  </a:schemeClr>
                </a:solidFill>
              </a:rPr>
              <a:t>“monthly_price”:{$gt: 50}}</a:t>
            </a:r>
            <a:r>
              <a:rPr lang="en-US" b="1" smtClean="0">
                <a:solidFill>
                  <a:srgbClr val="00B050"/>
                </a:solidFill>
              </a:rPr>
              <a:t> </a:t>
            </a:r>
          </a:p>
          <a:p>
            <a:pPr marL="0" indent="0">
              <a:buNone/>
            </a:pPr>
            <a:r>
              <a:rPr lang="en-US" b="1" smtClean="0"/>
              <a:t>).</a:t>
            </a:r>
            <a:r>
              <a:rPr lang="en-US" b="1" dirty="0" smtClean="0"/>
              <a:t>count()</a:t>
            </a:r>
            <a:br>
              <a:rPr lang="en-US" b="1" dirty="0" smtClean="0"/>
            </a:br>
            <a:endParaRPr lang="en-US" b="1" dirty="0"/>
          </a:p>
          <a:p>
            <a:pPr marL="0" indent="0">
              <a:buNone/>
            </a:pPr>
            <a:r>
              <a:rPr lang="en-US" b="1" dirty="0"/>
              <a:t>&gt;</a:t>
            </a:r>
            <a:r>
              <a:rPr lang="en-US" b="1" dirty="0" err="1"/>
              <a:t>db.products.find</a:t>
            </a:r>
            <a:r>
              <a:rPr lang="en-US" b="1" dirty="0"/>
              <a:t>( </a:t>
            </a:r>
            <a:r>
              <a:rPr lang="en-US" b="1" dirty="0" smtClean="0">
                <a:solidFill>
                  <a:schemeClr val="accent1">
                    <a:lumMod val="75000"/>
                  </a:schemeClr>
                </a:solidFill>
              </a:rPr>
              <a:t>{“</a:t>
            </a:r>
            <a:r>
              <a:rPr lang="en-US" b="1" dirty="0" err="1" smtClean="0">
                <a:solidFill>
                  <a:schemeClr val="accent1">
                    <a:lumMod val="75000"/>
                  </a:schemeClr>
                </a:solidFill>
              </a:rPr>
              <a:t>limits.voice.units”:“minutes</a:t>
            </a:r>
            <a:r>
              <a:rPr lang="en-US" b="1" dirty="0" smtClean="0">
                <a:solidFill>
                  <a:schemeClr val="accent1">
                    <a:lumMod val="75000"/>
                  </a:schemeClr>
                </a:solidFill>
              </a:rPr>
              <a:t>”}</a:t>
            </a:r>
            <a:r>
              <a:rPr lang="en-US" b="1" dirty="0" smtClean="0"/>
              <a:t>)</a:t>
            </a:r>
            <a:endParaRPr lang="en-US" b="1" dirty="0"/>
          </a:p>
          <a:p>
            <a:pPr marL="0" indent="0">
              <a:buNone/>
            </a:pPr>
            <a:endParaRPr lang="ru-RU" b="1" dirty="0"/>
          </a:p>
        </p:txBody>
      </p:sp>
    </p:spTree>
    <p:extLst>
      <p:ext uri="{BB962C8B-B14F-4D97-AF65-F5344CB8AC3E}">
        <p14:creationId xmlns:p14="http://schemas.microsoft.com/office/powerpoint/2010/main" val="3870345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MapReduce</a:t>
            </a:r>
            <a:endParaRPr lang="ru-RU"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marL="0" indent="0" fontAlgn="base">
              <a:buNone/>
            </a:pPr>
            <a:r>
              <a:rPr lang="ru-RU" sz="2600" dirty="0" err="1" smtClean="0"/>
              <a:t>Mодель</a:t>
            </a:r>
            <a:r>
              <a:rPr lang="ru-RU" sz="2600" dirty="0" smtClean="0"/>
              <a:t> </a:t>
            </a:r>
            <a:r>
              <a:rPr lang="ru-RU" sz="2600" dirty="0"/>
              <a:t>распределённых вычислений, представленная компанией </a:t>
            </a:r>
            <a:r>
              <a:rPr lang="ru-RU" sz="2600" dirty="0" err="1">
                <a:solidFill>
                  <a:schemeClr val="accent1">
                    <a:lumMod val="75000"/>
                  </a:schemeClr>
                </a:solidFill>
              </a:rPr>
              <a:t>Google</a:t>
            </a:r>
            <a:r>
              <a:rPr lang="ru-RU" sz="2600" dirty="0"/>
              <a:t>, используемая для параллельных вычислений над очень </a:t>
            </a:r>
            <a:r>
              <a:rPr lang="ru-RU" sz="2600" dirty="0" smtClean="0"/>
              <a:t>большими </a:t>
            </a:r>
            <a:r>
              <a:rPr lang="ru-RU" sz="2600" dirty="0"/>
              <a:t>наборами данных в компьютерных кластерах.</a:t>
            </a:r>
          </a:p>
          <a:p>
            <a:pPr marL="0" indent="0" fontAlgn="base">
              <a:buNone/>
            </a:pPr>
            <a:r>
              <a:rPr lang="ru-RU" dirty="0" smtClean="0"/>
              <a:t>Архитектура</a:t>
            </a:r>
            <a:r>
              <a:rPr lang="ru-RU" dirty="0"/>
              <a:t>, обеспечивающая:</a:t>
            </a:r>
          </a:p>
          <a:p>
            <a:pPr fontAlgn="base"/>
            <a:r>
              <a:rPr lang="ru-RU" dirty="0"/>
              <a:t>автоматическое </a:t>
            </a:r>
            <a:r>
              <a:rPr lang="ru-RU" dirty="0">
                <a:solidFill>
                  <a:schemeClr val="accent1">
                    <a:lumMod val="75000"/>
                  </a:schemeClr>
                </a:solidFill>
              </a:rPr>
              <a:t>распараллеливание</a:t>
            </a:r>
            <a:r>
              <a:rPr lang="ru-RU" dirty="0"/>
              <a:t> данных из </a:t>
            </a:r>
            <a:r>
              <a:rPr lang="ru-RU" dirty="0" smtClean="0"/>
              <a:t>массива;</a:t>
            </a:r>
            <a:endParaRPr lang="ru-RU" dirty="0"/>
          </a:p>
          <a:p>
            <a:pPr fontAlgn="base"/>
            <a:r>
              <a:rPr lang="ru-RU" dirty="0"/>
              <a:t>эффективную </a:t>
            </a:r>
            <a:r>
              <a:rPr lang="ru-RU" dirty="0">
                <a:solidFill>
                  <a:schemeClr val="accent1">
                    <a:lumMod val="75000"/>
                  </a:schemeClr>
                </a:solidFill>
              </a:rPr>
              <a:t>балансировку загрузки </a:t>
            </a:r>
            <a:r>
              <a:rPr lang="ru-RU" dirty="0" smtClean="0"/>
              <a:t>вычислительных узлов;</a:t>
            </a:r>
            <a:endParaRPr lang="ru-RU" dirty="0"/>
          </a:p>
          <a:p>
            <a:pPr fontAlgn="base"/>
            <a:r>
              <a:rPr lang="ru-RU" dirty="0"/>
              <a:t>технологию </a:t>
            </a:r>
            <a:r>
              <a:rPr lang="ru-RU" dirty="0">
                <a:solidFill>
                  <a:schemeClr val="accent1">
                    <a:lumMod val="75000"/>
                  </a:schemeClr>
                </a:solidFill>
              </a:rPr>
              <a:t>отказоустойчивой</a:t>
            </a:r>
            <a:r>
              <a:rPr lang="ru-RU" dirty="0"/>
              <a:t> </a:t>
            </a:r>
            <a:r>
              <a:rPr lang="ru-RU" dirty="0" smtClean="0"/>
              <a:t>работы.</a:t>
            </a:r>
            <a:endParaRPr lang="ru-RU" dirty="0"/>
          </a:p>
          <a:p>
            <a:endParaRPr lang="ru-RU" dirty="0"/>
          </a:p>
        </p:txBody>
      </p:sp>
    </p:spTree>
    <p:extLst>
      <p:ext uri="{BB962C8B-B14F-4D97-AF65-F5344CB8AC3E}">
        <p14:creationId xmlns:p14="http://schemas.microsoft.com/office/powerpoint/2010/main" val="159079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Выборка данных из базы</a:t>
            </a:r>
            <a:endParaRPr lang="ru-RU" dirty="0"/>
          </a:p>
        </p:txBody>
      </p:sp>
      <p:sp>
        <p:nvSpPr>
          <p:cNvPr id="3" name="Content Placeholder 2"/>
          <p:cNvSpPr>
            <a:spLocks noGrp="1"/>
          </p:cNvSpPr>
          <p:nvPr>
            <p:ph idx="1"/>
          </p:nvPr>
        </p:nvSpPr>
        <p:spPr>
          <a:xfrm>
            <a:off x="179512" y="1600200"/>
            <a:ext cx="8640960" cy="4925144"/>
          </a:xfrm>
        </p:spPr>
        <p:txBody>
          <a:bodyPr>
            <a:normAutofit fontScale="62500" lnSpcReduction="20000"/>
          </a:bodyPr>
          <a:lstStyle/>
          <a:p>
            <a:pPr marL="0" indent="0">
              <a:buNone/>
            </a:pPr>
            <a:r>
              <a:rPr lang="en-US" b="1" dirty="0" err="1"/>
              <a:t>var</a:t>
            </a:r>
            <a:r>
              <a:rPr lang="en-US" b="1" dirty="0"/>
              <a:t> </a:t>
            </a:r>
            <a:r>
              <a:rPr lang="en-US" b="1" dirty="0" err="1"/>
              <a:t>MongoClient</a:t>
            </a:r>
            <a:r>
              <a:rPr lang="en-US" b="1" dirty="0"/>
              <a:t> = require('</a:t>
            </a:r>
            <a:r>
              <a:rPr lang="en-US" b="1" dirty="0" err="1"/>
              <a:t>mongodb</a:t>
            </a:r>
            <a:r>
              <a:rPr lang="en-US" b="1" dirty="0"/>
              <a:t>').</a:t>
            </a:r>
            <a:r>
              <a:rPr lang="en-US" b="1" dirty="0" err="1"/>
              <a:t>MongoClient</a:t>
            </a:r>
            <a:r>
              <a:rPr lang="en-US" b="1" dirty="0" smtClean="0"/>
              <a:t>;</a:t>
            </a:r>
            <a:endParaRPr lang="ru-RU" b="1" dirty="0" smtClean="0"/>
          </a:p>
          <a:p>
            <a:pPr marL="0" indent="0">
              <a:buNone/>
            </a:pPr>
            <a:endParaRPr lang="ru-RU" b="1" dirty="0" smtClean="0"/>
          </a:p>
          <a:p>
            <a:pPr marL="0" indent="0">
              <a:buNone/>
            </a:pPr>
            <a:r>
              <a:rPr lang="en-US" b="1" dirty="0" err="1" smtClean="0">
                <a:solidFill>
                  <a:srgbClr val="0070C0"/>
                </a:solidFill>
              </a:rPr>
              <a:t>MongoClient.connect</a:t>
            </a:r>
            <a:r>
              <a:rPr lang="en-US" b="1" dirty="0">
                <a:solidFill>
                  <a:srgbClr val="0070C0"/>
                </a:solidFill>
              </a:rPr>
              <a:t>('</a:t>
            </a:r>
            <a:r>
              <a:rPr lang="en-US" b="1" dirty="0" err="1">
                <a:solidFill>
                  <a:srgbClr val="0070C0"/>
                </a:solidFill>
              </a:rPr>
              <a:t>mongodb</a:t>
            </a:r>
            <a:r>
              <a:rPr lang="en-US" b="1" dirty="0">
                <a:solidFill>
                  <a:srgbClr val="0070C0"/>
                </a:solidFill>
              </a:rPr>
              <a:t>://localhost:27017/course</a:t>
            </a:r>
            <a:r>
              <a:rPr lang="en-US" b="1" dirty="0"/>
              <a:t>', </a:t>
            </a:r>
            <a:r>
              <a:rPr lang="en-US" b="1" dirty="0" smtClean="0"/>
              <a:t>function(</a:t>
            </a:r>
            <a:r>
              <a:rPr lang="en-US" b="1" dirty="0" err="1" smtClean="0"/>
              <a:t>err,db</a:t>
            </a:r>
            <a:r>
              <a:rPr lang="en-US" b="1" dirty="0" smtClean="0"/>
              <a:t>)</a:t>
            </a:r>
            <a:endParaRPr lang="ru-RU" b="1" dirty="0" smtClean="0"/>
          </a:p>
          <a:p>
            <a:pPr marL="0" indent="0">
              <a:buNone/>
            </a:pPr>
            <a:r>
              <a:rPr lang="en-US" b="1" dirty="0" smtClean="0"/>
              <a:t> </a:t>
            </a:r>
            <a:r>
              <a:rPr lang="en-US" b="1" dirty="0"/>
              <a:t>{ </a:t>
            </a:r>
            <a:endParaRPr lang="ru-RU" b="1" dirty="0" smtClean="0"/>
          </a:p>
          <a:p>
            <a:pPr marL="0" indent="0">
              <a:buNone/>
            </a:pPr>
            <a:r>
              <a:rPr lang="en-US" b="1" dirty="0" smtClean="0"/>
              <a:t>   </a:t>
            </a:r>
            <a:r>
              <a:rPr lang="en-US" b="1" dirty="0"/>
              <a:t>if(err) throw err;    </a:t>
            </a:r>
            <a:endParaRPr lang="ru-RU" b="1" dirty="0" smtClean="0"/>
          </a:p>
          <a:p>
            <a:pPr marL="0" indent="0">
              <a:buNone/>
            </a:pPr>
            <a:r>
              <a:rPr lang="ru-RU" b="1" dirty="0" smtClean="0"/>
              <a:t>  </a:t>
            </a:r>
            <a:r>
              <a:rPr lang="en-US" b="1" dirty="0" err="1" smtClean="0"/>
              <a:t>var</a:t>
            </a:r>
            <a:r>
              <a:rPr lang="en-US" b="1" dirty="0" smtClean="0"/>
              <a:t> </a:t>
            </a:r>
            <a:r>
              <a:rPr lang="en-US" b="1" dirty="0"/>
              <a:t>query</a:t>
            </a:r>
            <a:r>
              <a:rPr lang="en-US" b="1" dirty="0">
                <a:solidFill>
                  <a:srgbClr val="00B050"/>
                </a:solidFill>
              </a:rPr>
              <a:t> = { 'grade' : 100 }; </a:t>
            </a:r>
            <a:endParaRPr lang="ru-RU" b="1" dirty="0" smtClean="0">
              <a:solidFill>
                <a:srgbClr val="00B050"/>
              </a:solidFill>
            </a:endParaRPr>
          </a:p>
          <a:p>
            <a:pPr marL="0" indent="0">
              <a:buNone/>
            </a:pPr>
            <a:r>
              <a:rPr lang="ru-RU" b="1" dirty="0" smtClean="0"/>
              <a:t>  </a:t>
            </a:r>
            <a:r>
              <a:rPr lang="en-US" b="1" dirty="0" err="1"/>
              <a:t>var</a:t>
            </a:r>
            <a:r>
              <a:rPr lang="en-US" b="1" dirty="0"/>
              <a:t> cursor </a:t>
            </a:r>
            <a:r>
              <a:rPr lang="en-US" b="1" dirty="0">
                <a:solidFill>
                  <a:srgbClr val="00B050"/>
                </a:solidFill>
              </a:rPr>
              <a:t>= </a:t>
            </a:r>
            <a:r>
              <a:rPr lang="en-US" b="1" dirty="0" err="1">
                <a:solidFill>
                  <a:schemeClr val="accent1">
                    <a:lumMod val="75000"/>
                  </a:schemeClr>
                </a:solidFill>
              </a:rPr>
              <a:t>db.collection</a:t>
            </a:r>
            <a:r>
              <a:rPr lang="en-US" b="1" dirty="0">
                <a:solidFill>
                  <a:srgbClr val="00B050"/>
                </a:solidFill>
              </a:rPr>
              <a:t>('grades').</a:t>
            </a:r>
            <a:r>
              <a:rPr lang="en-US" b="1" dirty="0">
                <a:solidFill>
                  <a:schemeClr val="accent1">
                    <a:lumMod val="75000"/>
                  </a:schemeClr>
                </a:solidFill>
              </a:rPr>
              <a:t>find</a:t>
            </a:r>
            <a:r>
              <a:rPr lang="en-US" b="1" dirty="0">
                <a:solidFill>
                  <a:srgbClr val="00B050"/>
                </a:solidFill>
              </a:rPr>
              <a:t>(query</a:t>
            </a:r>
            <a:r>
              <a:rPr lang="en-US" b="1" dirty="0" smtClean="0">
                <a:solidFill>
                  <a:srgbClr val="00B050"/>
                </a:solidFill>
              </a:rPr>
              <a:t>);</a:t>
            </a:r>
            <a:endParaRPr lang="ru-RU" b="1" dirty="0" smtClean="0">
              <a:solidFill>
                <a:srgbClr val="00B050"/>
              </a:solidFill>
            </a:endParaRPr>
          </a:p>
          <a:p>
            <a:pPr marL="0" indent="0">
              <a:buNone/>
            </a:pPr>
            <a:r>
              <a:rPr lang="ru-RU" b="1" dirty="0">
                <a:solidFill>
                  <a:srgbClr val="00B050"/>
                </a:solidFill>
              </a:rPr>
              <a:t> </a:t>
            </a:r>
            <a:r>
              <a:rPr lang="ru-RU" b="1" dirty="0" smtClean="0">
                <a:solidFill>
                  <a:srgbClr val="00B050"/>
                </a:solidFill>
              </a:rPr>
              <a:t> </a:t>
            </a:r>
            <a:r>
              <a:rPr lang="ru-RU" b="1" dirty="0" smtClean="0">
                <a:solidFill>
                  <a:schemeClr val="accent1">
                    <a:lumMod val="75000"/>
                  </a:schemeClr>
                </a:solidFill>
              </a:rPr>
              <a:t>с</a:t>
            </a:r>
            <a:r>
              <a:rPr lang="en-US" b="1" dirty="0" err="1" smtClean="0">
                <a:solidFill>
                  <a:schemeClr val="accent1">
                    <a:lumMod val="75000"/>
                  </a:schemeClr>
                </a:solidFill>
              </a:rPr>
              <a:t>ursor.each</a:t>
            </a:r>
            <a:r>
              <a:rPr lang="en-US" b="1" dirty="0" smtClean="0">
                <a:solidFill>
                  <a:srgbClr val="00B050"/>
                </a:solidFill>
              </a:rPr>
              <a:t>(</a:t>
            </a:r>
            <a:r>
              <a:rPr lang="en-US" b="1" dirty="0" smtClean="0">
                <a:solidFill>
                  <a:schemeClr val="accent1">
                    <a:lumMod val="75000"/>
                  </a:schemeClr>
                </a:solidFill>
              </a:rPr>
              <a:t>function</a:t>
            </a:r>
            <a:r>
              <a:rPr lang="en-US" b="1" dirty="0" smtClean="0">
                <a:solidFill>
                  <a:srgbClr val="00B050"/>
                </a:solidFill>
              </a:rPr>
              <a:t>(err</a:t>
            </a:r>
            <a:r>
              <a:rPr lang="en-US" b="1" dirty="0">
                <a:solidFill>
                  <a:srgbClr val="00B050"/>
                </a:solidFill>
              </a:rPr>
              <a:t>, </a:t>
            </a:r>
            <a:r>
              <a:rPr lang="en-US" b="1" dirty="0">
                <a:solidFill>
                  <a:schemeClr val="accent2">
                    <a:lumMod val="75000"/>
                  </a:schemeClr>
                </a:solidFill>
              </a:rPr>
              <a:t>doc</a:t>
            </a:r>
            <a:r>
              <a:rPr lang="en-US" b="1" dirty="0">
                <a:solidFill>
                  <a:srgbClr val="00B050"/>
                </a:solidFill>
              </a:rPr>
              <a:t>) </a:t>
            </a:r>
            <a:r>
              <a:rPr lang="en-US" b="1" dirty="0" smtClean="0">
                <a:solidFill>
                  <a:srgbClr val="00B050"/>
                </a:solidFill>
              </a:rPr>
              <a:t>{</a:t>
            </a:r>
            <a:endParaRPr lang="ru-RU" b="1" dirty="0" smtClean="0">
              <a:solidFill>
                <a:srgbClr val="00B050"/>
              </a:solidFill>
            </a:endParaRPr>
          </a:p>
          <a:p>
            <a:pPr marL="0" indent="0">
              <a:buNone/>
            </a:pPr>
            <a:r>
              <a:rPr lang="en-US" b="1" dirty="0" smtClean="0">
                <a:solidFill>
                  <a:srgbClr val="00B050"/>
                </a:solidFill>
              </a:rPr>
              <a:t>        </a:t>
            </a:r>
            <a:r>
              <a:rPr lang="en-US" b="1" dirty="0"/>
              <a:t>if(err) throw err</a:t>
            </a:r>
            <a:r>
              <a:rPr lang="en-US" b="1" dirty="0" smtClean="0"/>
              <a:t>;</a:t>
            </a:r>
            <a:endParaRPr lang="ru-RU" b="1" dirty="0" smtClean="0"/>
          </a:p>
          <a:p>
            <a:pPr marL="0" indent="0">
              <a:buNone/>
            </a:pPr>
            <a:r>
              <a:rPr lang="en-US" b="1" dirty="0" smtClean="0"/>
              <a:t>        </a:t>
            </a:r>
            <a:r>
              <a:rPr lang="en-US" b="1" dirty="0"/>
              <a:t>if</a:t>
            </a:r>
            <a:r>
              <a:rPr lang="en-US" b="1" dirty="0">
                <a:solidFill>
                  <a:srgbClr val="00B050"/>
                </a:solidFill>
              </a:rPr>
              <a:t>(</a:t>
            </a:r>
            <a:r>
              <a:rPr lang="en-US" b="1" dirty="0">
                <a:solidFill>
                  <a:schemeClr val="accent2">
                    <a:lumMod val="75000"/>
                  </a:schemeClr>
                </a:solidFill>
              </a:rPr>
              <a:t>doc</a:t>
            </a:r>
            <a:r>
              <a:rPr lang="en-US" b="1" dirty="0">
                <a:solidFill>
                  <a:srgbClr val="00B050"/>
                </a:solidFill>
              </a:rPr>
              <a:t> == null) </a:t>
            </a:r>
            <a:r>
              <a:rPr lang="en-US" b="1" dirty="0" smtClean="0">
                <a:solidFill>
                  <a:srgbClr val="00B050"/>
                </a:solidFill>
              </a:rPr>
              <a:t>{</a:t>
            </a:r>
            <a:endParaRPr lang="ru-RU" b="1" dirty="0" smtClean="0">
              <a:solidFill>
                <a:srgbClr val="00B050"/>
              </a:solidFill>
            </a:endParaRPr>
          </a:p>
          <a:p>
            <a:pPr marL="0" indent="0">
              <a:buNone/>
            </a:pPr>
            <a:r>
              <a:rPr lang="en-US" b="1" dirty="0" smtClean="0">
                <a:solidFill>
                  <a:srgbClr val="00B050"/>
                </a:solidFill>
              </a:rPr>
              <a:t>            </a:t>
            </a:r>
            <a:r>
              <a:rPr lang="en-US" b="1" dirty="0"/>
              <a:t>return</a:t>
            </a:r>
            <a:r>
              <a:rPr lang="en-US" b="1" dirty="0">
                <a:solidFill>
                  <a:srgbClr val="00B050"/>
                </a:solidFill>
              </a:rPr>
              <a:t> </a:t>
            </a:r>
            <a:r>
              <a:rPr lang="en-US" b="1" dirty="0" err="1">
                <a:solidFill>
                  <a:srgbClr val="00B050"/>
                </a:solidFill>
              </a:rPr>
              <a:t>db.close</a:t>
            </a:r>
            <a:r>
              <a:rPr lang="en-US" b="1" dirty="0" smtClean="0">
                <a:solidFill>
                  <a:srgbClr val="00B050"/>
                </a:solidFill>
              </a:rPr>
              <a:t>();</a:t>
            </a:r>
            <a:endParaRPr lang="ru-RU" b="1" dirty="0" smtClean="0">
              <a:solidFill>
                <a:srgbClr val="00B050"/>
              </a:solidFill>
            </a:endParaRPr>
          </a:p>
          <a:p>
            <a:pPr marL="0" indent="0">
              <a:buNone/>
            </a:pPr>
            <a:r>
              <a:rPr lang="en-US" b="1" dirty="0" smtClean="0">
                <a:solidFill>
                  <a:srgbClr val="00B050"/>
                </a:solidFill>
              </a:rPr>
              <a:t>        }</a:t>
            </a:r>
            <a:endParaRPr lang="ru-RU" b="1" dirty="0" smtClean="0">
              <a:solidFill>
                <a:srgbClr val="00B050"/>
              </a:solidFill>
            </a:endParaRPr>
          </a:p>
          <a:p>
            <a:pPr marL="0" indent="0">
              <a:buNone/>
            </a:pPr>
            <a:r>
              <a:rPr lang="en-US" b="1" dirty="0" smtClean="0">
                <a:solidFill>
                  <a:srgbClr val="00B050"/>
                </a:solidFill>
              </a:rPr>
              <a:t>        </a:t>
            </a:r>
            <a:r>
              <a:rPr lang="en-US" b="1" dirty="0" err="1">
                <a:solidFill>
                  <a:schemeClr val="tx2"/>
                </a:solidFill>
              </a:rPr>
              <a:t>console.dir</a:t>
            </a:r>
            <a:r>
              <a:rPr lang="en-US" b="1" dirty="0">
                <a:solidFill>
                  <a:srgbClr val="00B050"/>
                </a:solidFill>
              </a:rPr>
              <a:t>(</a:t>
            </a:r>
            <a:r>
              <a:rPr lang="en-US" b="1" dirty="0" err="1">
                <a:solidFill>
                  <a:schemeClr val="accent2">
                    <a:lumMod val="75000"/>
                  </a:schemeClr>
                </a:solidFill>
              </a:rPr>
              <a:t>doc.student</a:t>
            </a:r>
            <a:r>
              <a:rPr lang="en-US" b="1" dirty="0">
                <a:solidFill>
                  <a:srgbClr val="00B050"/>
                </a:solidFill>
              </a:rPr>
              <a:t> + " </a:t>
            </a:r>
            <a:r>
              <a:rPr lang="ru-RU" b="1" dirty="0" smtClean="0">
                <a:solidFill>
                  <a:srgbClr val="00B050"/>
                </a:solidFill>
              </a:rPr>
              <a:t>молодец</a:t>
            </a:r>
            <a:r>
              <a:rPr lang="en-US" b="1" dirty="0" smtClean="0">
                <a:solidFill>
                  <a:srgbClr val="00B050"/>
                </a:solidFill>
              </a:rPr>
              <a:t>!");</a:t>
            </a:r>
            <a:endParaRPr lang="ru-RU" b="1" dirty="0" smtClean="0">
              <a:solidFill>
                <a:srgbClr val="00B050"/>
              </a:solidFill>
            </a:endParaRPr>
          </a:p>
          <a:p>
            <a:pPr marL="0" indent="0">
              <a:buNone/>
            </a:pPr>
            <a:r>
              <a:rPr lang="en-US" b="1" dirty="0" smtClean="0">
                <a:solidFill>
                  <a:srgbClr val="00B050"/>
                </a:solidFill>
              </a:rPr>
              <a:t>    });</a:t>
            </a:r>
            <a:endParaRPr lang="ru-RU" b="1" dirty="0" smtClean="0">
              <a:solidFill>
                <a:srgbClr val="00B050"/>
              </a:solidFill>
            </a:endParaRPr>
          </a:p>
          <a:p>
            <a:pPr marL="0" indent="0">
              <a:buNone/>
            </a:pPr>
            <a:r>
              <a:rPr lang="en-US" b="1" dirty="0" smtClean="0"/>
              <a:t>});</a:t>
            </a:r>
            <a:endParaRPr lang="ru-RU" b="1" dirty="0"/>
          </a:p>
        </p:txBody>
      </p:sp>
    </p:spTree>
    <p:extLst>
      <p:ext uri="{BB962C8B-B14F-4D97-AF65-F5344CB8AC3E}">
        <p14:creationId xmlns:p14="http://schemas.microsoft.com/office/powerpoint/2010/main" val="2679523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Сортировка и ограничение выборки</a:t>
            </a:r>
            <a:endParaRPr lang="ru-RU" dirty="0"/>
          </a:p>
        </p:txBody>
      </p:sp>
      <p:sp>
        <p:nvSpPr>
          <p:cNvPr id="3" name="Content Placeholder 2"/>
          <p:cNvSpPr>
            <a:spLocks noGrp="1"/>
          </p:cNvSpPr>
          <p:nvPr>
            <p:ph idx="1"/>
          </p:nvPr>
        </p:nvSpPr>
        <p:spPr/>
        <p:txBody>
          <a:bodyPr>
            <a:normAutofit/>
          </a:bodyPr>
          <a:lstStyle/>
          <a:p>
            <a:pPr marL="0" indent="0">
              <a:buNone/>
            </a:pPr>
            <a:r>
              <a:rPr lang="en-US" sz="2600" b="1" dirty="0" err="1" smtClean="0">
                <a:latin typeface="Courier New" panose="02070309020205020404" pitchFamily="49" charset="0"/>
                <a:cs typeface="Courier New" panose="02070309020205020404" pitchFamily="49" charset="0"/>
              </a:rPr>
              <a:t>var</a:t>
            </a:r>
            <a:r>
              <a:rPr lang="en-US" sz="2600" b="1" dirty="0" smtClean="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products</a:t>
            </a:r>
            <a:r>
              <a:rPr lang="en-US" sz="2600" b="1" dirty="0" smtClean="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 </a:t>
            </a:r>
            <a:r>
              <a:rPr lang="en-US" sz="2600" b="1" dirty="0" err="1">
                <a:solidFill>
                  <a:srgbClr val="00B050"/>
                </a:solidFill>
                <a:latin typeface="Courier New" panose="02070309020205020404" pitchFamily="49" charset="0"/>
                <a:cs typeface="Courier New" panose="02070309020205020404" pitchFamily="49" charset="0"/>
              </a:rPr>
              <a:t>db.collection</a:t>
            </a:r>
            <a:r>
              <a:rPr lang="en-US" sz="2600" b="1" dirty="0" smtClean="0">
                <a:latin typeface="Courier New" panose="02070309020205020404" pitchFamily="49" charset="0"/>
                <a:cs typeface="Courier New" panose="02070309020205020404" pitchFamily="49" charset="0"/>
              </a:rPr>
              <a:t>(‘products</a:t>
            </a:r>
            <a:r>
              <a:rPr lang="en-US" sz="2600" b="1" dirty="0">
                <a:latin typeface="Courier New" panose="02070309020205020404" pitchFamily="49" charset="0"/>
                <a:cs typeface="Courier New" panose="02070309020205020404" pitchFamily="49" charset="0"/>
              </a:rPr>
              <a:t>'); </a:t>
            </a:r>
            <a:endParaRPr lang="en-US" sz="2600" b="1" dirty="0" smtClean="0">
              <a:latin typeface="Courier New" panose="02070309020205020404" pitchFamily="49" charset="0"/>
              <a:cs typeface="Courier New" panose="02070309020205020404" pitchFamily="49" charset="0"/>
            </a:endParaRPr>
          </a:p>
          <a:p>
            <a:pPr marL="0" indent="0">
              <a:buNone/>
            </a:pPr>
            <a:endParaRPr lang="ru-RU" sz="2600" b="1" dirty="0" smtClean="0">
              <a:latin typeface="Courier New" panose="02070309020205020404" pitchFamily="49" charset="0"/>
              <a:cs typeface="Courier New" panose="02070309020205020404" pitchFamily="49" charset="0"/>
            </a:endParaRPr>
          </a:p>
          <a:p>
            <a:pPr marL="0" indent="0">
              <a:buNone/>
            </a:pPr>
            <a:r>
              <a:rPr lang="en-US" sz="2600" b="1" dirty="0" err="1" smtClean="0">
                <a:latin typeface="Courier New" panose="02070309020205020404" pitchFamily="49" charset="0"/>
                <a:cs typeface="Courier New" panose="02070309020205020404" pitchFamily="49" charset="0"/>
              </a:rPr>
              <a:t>var</a:t>
            </a:r>
            <a:r>
              <a:rPr lang="en-US" sz="2600" b="1" dirty="0" smtClean="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cursor = </a:t>
            </a:r>
            <a:r>
              <a:rPr lang="en-US" sz="2600" b="1" dirty="0" err="1">
                <a:solidFill>
                  <a:srgbClr val="00B050"/>
                </a:solidFill>
                <a:latin typeface="Courier New" panose="02070309020205020404" pitchFamily="49" charset="0"/>
                <a:cs typeface="Courier New" panose="02070309020205020404" pitchFamily="49" charset="0"/>
              </a:rPr>
              <a:t>products</a:t>
            </a:r>
            <a:r>
              <a:rPr lang="en-US" sz="2600" b="1" dirty="0" err="1" smtClean="0">
                <a:solidFill>
                  <a:srgbClr val="00B050"/>
                </a:solidFill>
                <a:latin typeface="Courier New" panose="02070309020205020404" pitchFamily="49" charset="0"/>
                <a:cs typeface="Courier New" panose="02070309020205020404" pitchFamily="49" charset="0"/>
              </a:rPr>
              <a:t>.find</a:t>
            </a:r>
            <a:r>
              <a:rPr lang="en-US" sz="2600" b="1" dirty="0" smtClean="0">
                <a:latin typeface="Courier New" panose="02070309020205020404" pitchFamily="49" charset="0"/>
                <a:cs typeface="Courier New" panose="02070309020205020404" pitchFamily="49" charset="0"/>
              </a:rPr>
              <a:t>({});</a:t>
            </a:r>
            <a:endParaRPr lang="ru-RU" sz="2600" b="1" dirty="0" smtClean="0">
              <a:latin typeface="Courier New" panose="02070309020205020404" pitchFamily="49" charset="0"/>
              <a:cs typeface="Courier New" panose="02070309020205020404" pitchFamily="49" charset="0"/>
            </a:endParaRPr>
          </a:p>
          <a:p>
            <a:pPr marL="0" indent="0">
              <a:buNone/>
            </a:pPr>
            <a:r>
              <a:rPr lang="en-US" sz="2600" b="1" dirty="0" err="1" smtClean="0">
                <a:latin typeface="Courier New" panose="02070309020205020404" pitchFamily="49" charset="0"/>
                <a:cs typeface="Courier New" panose="02070309020205020404" pitchFamily="49" charset="0"/>
              </a:rPr>
              <a:t>cursor.</a:t>
            </a:r>
            <a:r>
              <a:rPr lang="en-US" sz="2600" b="1" dirty="0" err="1" smtClean="0">
                <a:solidFill>
                  <a:srgbClr val="00B050"/>
                </a:solidFill>
                <a:latin typeface="Courier New" panose="02070309020205020404" pitchFamily="49" charset="0"/>
                <a:cs typeface="Courier New" panose="02070309020205020404" pitchFamily="49" charset="0"/>
              </a:rPr>
              <a:t>skip</a:t>
            </a:r>
            <a:r>
              <a:rPr lang="en-US" sz="2600" b="1" dirty="0" smtClean="0">
                <a:latin typeface="Courier New" panose="02070309020205020404" pitchFamily="49" charset="0"/>
                <a:cs typeface="Courier New" panose="02070309020205020404" pitchFamily="49" charset="0"/>
              </a:rPr>
              <a:t>(1</a:t>
            </a:r>
            <a:r>
              <a:rPr lang="en-US" sz="2600" b="1" dirty="0">
                <a:latin typeface="Courier New" panose="02070309020205020404" pitchFamily="49" charset="0"/>
                <a:cs typeface="Courier New" panose="02070309020205020404" pitchFamily="49" charset="0"/>
              </a:rPr>
              <a:t>);    </a:t>
            </a:r>
            <a:endParaRPr lang="ru-RU" sz="2600" b="1" dirty="0" smtClean="0">
              <a:latin typeface="Courier New" panose="02070309020205020404" pitchFamily="49" charset="0"/>
              <a:cs typeface="Courier New" panose="02070309020205020404" pitchFamily="49" charset="0"/>
            </a:endParaRPr>
          </a:p>
          <a:p>
            <a:pPr marL="0" indent="0">
              <a:buNone/>
            </a:pPr>
            <a:r>
              <a:rPr lang="en-US" sz="2600" b="1" dirty="0" err="1" smtClean="0">
                <a:latin typeface="Courier New" panose="02070309020205020404" pitchFamily="49" charset="0"/>
                <a:cs typeface="Courier New" panose="02070309020205020404" pitchFamily="49" charset="0"/>
              </a:rPr>
              <a:t>cursor.</a:t>
            </a:r>
            <a:r>
              <a:rPr lang="en-US" sz="2600" b="1" dirty="0" err="1" smtClean="0">
                <a:solidFill>
                  <a:srgbClr val="00B050"/>
                </a:solidFill>
                <a:latin typeface="Courier New" panose="02070309020205020404" pitchFamily="49" charset="0"/>
                <a:cs typeface="Courier New" panose="02070309020205020404" pitchFamily="49" charset="0"/>
              </a:rPr>
              <a:t>limit</a:t>
            </a:r>
            <a:r>
              <a:rPr lang="en-US" sz="2600" b="1" dirty="0" smtClean="0">
                <a:latin typeface="Courier New" panose="02070309020205020404" pitchFamily="49" charset="0"/>
                <a:cs typeface="Courier New" panose="02070309020205020404" pitchFamily="49" charset="0"/>
              </a:rPr>
              <a:t>(4</a:t>
            </a:r>
            <a:r>
              <a:rPr lang="en-US" sz="2600" b="1" dirty="0">
                <a:latin typeface="Courier New" panose="02070309020205020404" pitchFamily="49" charset="0"/>
                <a:cs typeface="Courier New" panose="02070309020205020404" pitchFamily="49" charset="0"/>
              </a:rPr>
              <a:t>);   </a:t>
            </a:r>
            <a:endParaRPr lang="ru-RU" sz="2600" b="1" dirty="0" smtClean="0">
              <a:latin typeface="Courier New" panose="02070309020205020404" pitchFamily="49" charset="0"/>
              <a:cs typeface="Courier New" panose="02070309020205020404" pitchFamily="49" charset="0"/>
            </a:endParaRPr>
          </a:p>
          <a:p>
            <a:pPr marL="0" indent="0">
              <a:buNone/>
            </a:pPr>
            <a:r>
              <a:rPr lang="en-US" sz="2600" b="1" dirty="0" err="1" smtClean="0">
                <a:latin typeface="Courier New" panose="02070309020205020404" pitchFamily="49" charset="0"/>
                <a:cs typeface="Courier New" panose="02070309020205020404" pitchFamily="49" charset="0"/>
              </a:rPr>
              <a:t>cursor.</a:t>
            </a:r>
            <a:r>
              <a:rPr lang="en-US" sz="2600" b="1" dirty="0" err="1" smtClean="0">
                <a:solidFill>
                  <a:srgbClr val="00B050"/>
                </a:solidFill>
                <a:latin typeface="Courier New" panose="02070309020205020404" pitchFamily="49" charset="0"/>
                <a:cs typeface="Courier New" panose="02070309020205020404" pitchFamily="49" charset="0"/>
              </a:rPr>
              <a:t>sort</a:t>
            </a:r>
            <a:r>
              <a:rPr lang="en-US" sz="2600" b="1" dirty="0" smtClean="0">
                <a:latin typeface="Courier New" panose="02070309020205020404" pitchFamily="49" charset="0"/>
                <a:cs typeface="Courier New" panose="02070309020205020404" pitchFamily="49" charset="0"/>
              </a:rPr>
              <a:t>(‘</a:t>
            </a:r>
            <a:r>
              <a:rPr lang="en-US" sz="2600" b="1" dirty="0" err="1" smtClean="0">
                <a:latin typeface="Courier New" panose="02070309020205020404" pitchFamily="49" charset="0"/>
                <a:cs typeface="Courier New" panose="02070309020205020404" pitchFamily="49" charset="0"/>
              </a:rPr>
              <a:t>monthly_price</a:t>
            </a:r>
            <a:r>
              <a:rPr lang="en-US" sz="2600" b="1" dirty="0" smtClean="0">
                <a:latin typeface="Courier New" panose="02070309020205020404" pitchFamily="49" charset="0"/>
                <a:cs typeface="Courier New" panose="02070309020205020404" pitchFamily="49" charset="0"/>
              </a:rPr>
              <a:t>', </a:t>
            </a:r>
            <a:r>
              <a:rPr lang="en-US" sz="2600" b="1" dirty="0">
                <a:latin typeface="Courier New" panose="02070309020205020404" pitchFamily="49" charset="0"/>
                <a:cs typeface="Courier New" panose="02070309020205020404" pitchFamily="49" charset="0"/>
              </a:rPr>
              <a:t>1);</a:t>
            </a:r>
            <a:endParaRPr lang="ru-RU" sz="2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975882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Запись данных</a:t>
            </a:r>
            <a:endParaRPr lang="ru-RU" dirty="0"/>
          </a:p>
        </p:txBody>
      </p:sp>
      <p:sp>
        <p:nvSpPr>
          <p:cNvPr id="3" name="Content Placeholder 2"/>
          <p:cNvSpPr>
            <a:spLocks noGrp="1"/>
          </p:cNvSpPr>
          <p:nvPr>
            <p:ph idx="1"/>
          </p:nvPr>
        </p:nvSpPr>
        <p:spPr/>
        <p:txBody>
          <a:bodyPr/>
          <a:lstStyle/>
          <a:p>
            <a:pPr>
              <a:buFont typeface="Wingdings"/>
              <a:buChar char="Ø"/>
            </a:pPr>
            <a:r>
              <a:rPr lang="en-US" b="1" dirty="0" err="1" smtClean="0"/>
              <a:t>db.</a:t>
            </a:r>
            <a:r>
              <a:rPr lang="en-US" b="1" dirty="0" err="1" smtClean="0">
                <a:solidFill>
                  <a:srgbClr val="0070C0"/>
                </a:solidFill>
              </a:rPr>
              <a:t>products</a:t>
            </a:r>
            <a:r>
              <a:rPr lang="en-US" b="1" dirty="0" err="1" smtClean="0"/>
              <a:t>.insert</a:t>
            </a:r>
            <a:r>
              <a:rPr lang="en-US" b="1" dirty="0" smtClean="0"/>
              <a:t> ({</a:t>
            </a:r>
            <a:r>
              <a:rPr lang="en-US" b="1" dirty="0" smtClean="0">
                <a:solidFill>
                  <a:srgbClr val="0070C0"/>
                </a:solidFill>
              </a:rPr>
              <a:t>name</a:t>
            </a:r>
            <a:r>
              <a:rPr lang="en-US" b="1" dirty="0" smtClean="0"/>
              <a:t>: “</a:t>
            </a:r>
            <a:r>
              <a:rPr lang="en-US" b="1" dirty="0" smtClean="0">
                <a:solidFill>
                  <a:srgbClr val="00B050"/>
                </a:solidFill>
              </a:rPr>
              <a:t>Irina</a:t>
            </a:r>
            <a:r>
              <a:rPr lang="en-US" b="1" dirty="0" smtClean="0"/>
              <a:t>”, </a:t>
            </a:r>
            <a:r>
              <a:rPr lang="en-US" b="1" dirty="0" smtClean="0">
                <a:solidFill>
                  <a:srgbClr val="0070C0"/>
                </a:solidFill>
              </a:rPr>
              <a:t>age</a:t>
            </a:r>
            <a:r>
              <a:rPr lang="en-US" b="1" dirty="0" smtClean="0"/>
              <a:t>: </a:t>
            </a:r>
            <a:r>
              <a:rPr lang="en-US" b="1" dirty="0" smtClean="0">
                <a:solidFill>
                  <a:srgbClr val="00B050"/>
                </a:solidFill>
              </a:rPr>
              <a:t>25</a:t>
            </a:r>
            <a:r>
              <a:rPr lang="en-US" b="1" dirty="0" smtClean="0"/>
              <a:t>})</a:t>
            </a:r>
          </a:p>
          <a:p>
            <a:pPr>
              <a:buFont typeface="Wingdings"/>
              <a:buChar char="Ø"/>
            </a:pPr>
            <a:endParaRPr lang="en-US" b="1" dirty="0"/>
          </a:p>
          <a:p>
            <a:pPr>
              <a:buFont typeface="Wingdings"/>
              <a:buChar char="Ø"/>
            </a:pPr>
            <a:r>
              <a:rPr lang="en-US" b="1" dirty="0" err="1"/>
              <a:t>db.</a:t>
            </a:r>
            <a:r>
              <a:rPr lang="en-US" b="1" dirty="0" err="1">
                <a:solidFill>
                  <a:srgbClr val="0070C0"/>
                </a:solidFill>
              </a:rPr>
              <a:t>users</a:t>
            </a:r>
            <a:r>
              <a:rPr lang="en-US" b="1" dirty="0" err="1"/>
              <a:t>.update</a:t>
            </a:r>
            <a:r>
              <a:rPr lang="en-US" b="1" dirty="0" smtClean="0"/>
              <a:t>(</a:t>
            </a:r>
            <a:br>
              <a:rPr lang="en-US" b="1" dirty="0" smtClean="0"/>
            </a:br>
            <a:r>
              <a:rPr lang="en-US" b="1" dirty="0" smtClean="0"/>
              <a:t>   </a:t>
            </a:r>
            <a:r>
              <a:rPr lang="en-US" b="1" dirty="0"/>
              <a:t>{ </a:t>
            </a:r>
            <a:r>
              <a:rPr lang="en-US" b="1" dirty="0" smtClean="0">
                <a:solidFill>
                  <a:srgbClr val="0070C0"/>
                </a:solidFill>
              </a:rPr>
              <a:t>name</a:t>
            </a:r>
            <a:r>
              <a:rPr lang="en-US" b="1" dirty="0"/>
              <a:t>: </a:t>
            </a:r>
            <a:r>
              <a:rPr lang="en-US" b="1" dirty="0" smtClean="0"/>
              <a:t>“</a:t>
            </a:r>
            <a:r>
              <a:rPr lang="en-US" b="1" dirty="0" smtClean="0">
                <a:solidFill>
                  <a:srgbClr val="00B050"/>
                </a:solidFill>
              </a:rPr>
              <a:t>service</a:t>
            </a:r>
            <a:r>
              <a:rPr lang="en-US" b="1" dirty="0" smtClean="0"/>
              <a:t>” },</a:t>
            </a:r>
            <a:br>
              <a:rPr lang="en-US" b="1" dirty="0" smtClean="0"/>
            </a:br>
            <a:r>
              <a:rPr lang="en-US" b="1" dirty="0" smtClean="0"/>
              <a:t>   </a:t>
            </a:r>
            <a:r>
              <a:rPr lang="en-US" b="1" dirty="0"/>
              <a:t>{ $set: { </a:t>
            </a:r>
            <a:r>
              <a:rPr lang="en-US" b="1" dirty="0" smtClean="0">
                <a:solidFill>
                  <a:srgbClr val="0070C0"/>
                </a:solidFill>
              </a:rPr>
              <a:t>type</a:t>
            </a:r>
            <a:r>
              <a:rPr lang="en-US" b="1" dirty="0" smtClean="0"/>
              <a:t>: </a:t>
            </a:r>
            <a:r>
              <a:rPr lang="en-US" b="1" dirty="0"/>
              <a:t>"</a:t>
            </a:r>
            <a:r>
              <a:rPr lang="en-US" b="1" dirty="0">
                <a:solidFill>
                  <a:srgbClr val="00B050"/>
                </a:solidFill>
              </a:rPr>
              <a:t>A</a:t>
            </a:r>
            <a:r>
              <a:rPr lang="en-US" b="1" dirty="0"/>
              <a:t>" } </a:t>
            </a:r>
            <a:r>
              <a:rPr lang="en-US" b="1" dirty="0" smtClean="0"/>
              <a:t>},</a:t>
            </a:r>
            <a:br>
              <a:rPr lang="en-US" b="1" dirty="0" smtClean="0"/>
            </a:br>
            <a:r>
              <a:rPr lang="en-US" b="1" dirty="0" smtClean="0"/>
              <a:t>   </a:t>
            </a:r>
            <a:r>
              <a:rPr lang="en-US" b="1" dirty="0"/>
              <a:t>{ </a:t>
            </a:r>
            <a:r>
              <a:rPr lang="en-US" b="1" dirty="0">
                <a:solidFill>
                  <a:srgbClr val="C00000"/>
                </a:solidFill>
              </a:rPr>
              <a:t>multi: true </a:t>
            </a:r>
            <a:r>
              <a:rPr lang="en-US" b="1" dirty="0" smtClean="0"/>
              <a:t>}</a:t>
            </a:r>
            <a:br>
              <a:rPr lang="en-US" b="1" dirty="0" smtClean="0"/>
            </a:br>
            <a:r>
              <a:rPr lang="en-US" b="1" dirty="0" smtClean="0"/>
              <a:t>)</a:t>
            </a:r>
            <a:endParaRPr lang="ru-RU" b="1" dirty="0"/>
          </a:p>
        </p:txBody>
      </p:sp>
    </p:spTree>
    <p:extLst>
      <p:ext uri="{BB962C8B-B14F-4D97-AF65-F5344CB8AC3E}">
        <p14:creationId xmlns:p14="http://schemas.microsoft.com/office/powerpoint/2010/main" val="607818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Запись данных</a:t>
            </a:r>
            <a:endParaRPr lang="ru-RU"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a:t>var</a:t>
            </a:r>
            <a:r>
              <a:rPr lang="en-US" dirty="0"/>
              <a:t> docs = [ { 'student' : 'Calvin', 'age' : 6 }, </a:t>
            </a:r>
            <a:endParaRPr lang="ru-RU" dirty="0" smtClean="0"/>
          </a:p>
          <a:p>
            <a:pPr marL="0" indent="0">
              <a:buNone/>
            </a:pPr>
            <a:r>
              <a:rPr lang="ru-RU" dirty="0"/>
              <a:t> </a:t>
            </a:r>
            <a:r>
              <a:rPr lang="ru-RU" dirty="0" smtClean="0"/>
              <a:t>     </a:t>
            </a:r>
            <a:r>
              <a:rPr lang="en-US" dirty="0" smtClean="0"/>
              <a:t>              </a:t>
            </a:r>
            <a:r>
              <a:rPr lang="ru-RU" dirty="0" smtClean="0"/>
              <a:t>  </a:t>
            </a:r>
            <a:r>
              <a:rPr lang="en-US" dirty="0" smtClean="0"/>
              <a:t>{ </a:t>
            </a:r>
            <a:r>
              <a:rPr lang="en-US" dirty="0"/>
              <a:t>'student' : 'Susie', 'age' : 7 } ];    </a:t>
            </a:r>
            <a:endParaRPr lang="ru-RU" dirty="0" smtClean="0"/>
          </a:p>
          <a:p>
            <a:pPr marL="0" indent="0">
              <a:buNone/>
            </a:pPr>
            <a:r>
              <a:rPr lang="en-US" dirty="0" err="1" smtClean="0">
                <a:solidFill>
                  <a:srgbClr val="00B050"/>
                </a:solidFill>
              </a:rPr>
              <a:t>db.collection</a:t>
            </a:r>
            <a:r>
              <a:rPr lang="en-US" dirty="0">
                <a:solidFill>
                  <a:srgbClr val="00B050"/>
                </a:solidFill>
              </a:rPr>
              <a:t>('students').insert</a:t>
            </a:r>
            <a:r>
              <a:rPr lang="en-US" dirty="0"/>
              <a:t>(docs, </a:t>
            </a:r>
            <a:endParaRPr lang="ru-RU" dirty="0" smtClean="0"/>
          </a:p>
          <a:p>
            <a:pPr marL="0" indent="0">
              <a:buNone/>
            </a:pPr>
            <a:r>
              <a:rPr lang="en-US" dirty="0" smtClean="0"/>
              <a:t>function(err</a:t>
            </a:r>
            <a:r>
              <a:rPr lang="en-US" dirty="0"/>
              <a:t>, inserted) </a:t>
            </a:r>
            <a:r>
              <a:rPr lang="en-US" dirty="0" smtClean="0"/>
              <a:t>{</a:t>
            </a:r>
            <a:endParaRPr lang="ru-RU" dirty="0" smtClean="0"/>
          </a:p>
          <a:p>
            <a:pPr marL="0" indent="0">
              <a:buNone/>
            </a:pPr>
            <a:r>
              <a:rPr lang="en-US" dirty="0" smtClean="0"/>
              <a:t>        </a:t>
            </a:r>
            <a:r>
              <a:rPr lang="en-US" dirty="0"/>
              <a:t>if(err) throw err;    </a:t>
            </a:r>
            <a:r>
              <a:rPr lang="en-US" dirty="0" smtClean="0"/>
              <a:t> </a:t>
            </a:r>
            <a:endParaRPr lang="ru-RU" dirty="0" smtClean="0"/>
          </a:p>
          <a:p>
            <a:pPr marL="0" indent="0">
              <a:buNone/>
            </a:pPr>
            <a:r>
              <a:rPr lang="ru-RU" dirty="0"/>
              <a:t> </a:t>
            </a:r>
            <a:r>
              <a:rPr lang="ru-RU" dirty="0" smtClean="0"/>
              <a:t>       </a:t>
            </a:r>
            <a:r>
              <a:rPr lang="en-US" dirty="0" err="1" smtClean="0"/>
              <a:t>console.dir</a:t>
            </a:r>
            <a:r>
              <a:rPr lang="en-US" dirty="0"/>
              <a:t>("Successfully inserted: " + </a:t>
            </a:r>
            <a:r>
              <a:rPr lang="ru-RU" dirty="0" smtClean="0"/>
              <a:t> </a:t>
            </a:r>
            <a:r>
              <a:rPr lang="en-US" dirty="0" err="1" smtClean="0">
                <a:solidFill>
                  <a:schemeClr val="accent1">
                    <a:lumMod val="75000"/>
                  </a:schemeClr>
                </a:solidFill>
              </a:rPr>
              <a:t>JSON.stringify</a:t>
            </a:r>
            <a:r>
              <a:rPr lang="en-US" dirty="0" smtClean="0"/>
              <a:t>(inserted));</a:t>
            </a:r>
            <a:endParaRPr lang="ru-RU" dirty="0" smtClean="0"/>
          </a:p>
          <a:p>
            <a:pPr marL="0" indent="0">
              <a:buNone/>
            </a:pPr>
            <a:r>
              <a:rPr lang="en-US" dirty="0" smtClean="0"/>
              <a:t>        </a:t>
            </a:r>
            <a:r>
              <a:rPr lang="en-US" dirty="0"/>
              <a:t>return </a:t>
            </a:r>
            <a:r>
              <a:rPr lang="en-US" dirty="0" err="1"/>
              <a:t>db.close</a:t>
            </a:r>
            <a:r>
              <a:rPr lang="en-US" dirty="0" smtClean="0"/>
              <a:t>();</a:t>
            </a:r>
            <a:endParaRPr lang="ru-RU" dirty="0" smtClean="0"/>
          </a:p>
          <a:p>
            <a:pPr marL="0" indent="0">
              <a:buNone/>
            </a:pPr>
            <a:r>
              <a:rPr lang="en-US" dirty="0" smtClean="0"/>
              <a:t>    </a:t>
            </a:r>
            <a:r>
              <a:rPr lang="en-US" dirty="0"/>
              <a:t>});</a:t>
            </a:r>
            <a:endParaRPr lang="ru-RU" dirty="0"/>
          </a:p>
        </p:txBody>
      </p:sp>
    </p:spTree>
    <p:extLst>
      <p:ext uri="{BB962C8B-B14F-4D97-AF65-F5344CB8AC3E}">
        <p14:creationId xmlns:p14="http://schemas.microsoft.com/office/powerpoint/2010/main" val="2363392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Репликация</a:t>
            </a:r>
            <a:endParaRPr lang="ru-RU" dirty="0"/>
          </a:p>
        </p:txBody>
      </p:sp>
      <p:sp>
        <p:nvSpPr>
          <p:cNvPr id="3" name="Content Placeholder 2"/>
          <p:cNvSpPr>
            <a:spLocks noGrp="1"/>
          </p:cNvSpPr>
          <p:nvPr>
            <p:ph idx="1"/>
          </p:nvPr>
        </p:nvSpPr>
        <p:spPr/>
        <p:txBody>
          <a:bodyPr>
            <a:normAutofit fontScale="47500" lnSpcReduction="20000"/>
          </a:bodyPr>
          <a:lstStyle/>
          <a:p>
            <a:pPr marL="0" indent="0">
              <a:buNone/>
            </a:pPr>
            <a:r>
              <a:rPr lang="ru-RU" i="1" dirty="0"/>
              <a:t>Репликация</a:t>
            </a:r>
            <a:r>
              <a:rPr lang="ru-RU" dirty="0"/>
              <a:t> — механизм синхронизации содержимого базы данных с несколькими серверами (репликами). То есть, один </a:t>
            </a:r>
            <a:r>
              <a:rPr lang="ru-RU" dirty="0" err="1"/>
              <a:t>инстанс</a:t>
            </a:r>
            <a:r>
              <a:rPr lang="ru-RU" dirty="0"/>
              <a:t> </a:t>
            </a:r>
            <a:r>
              <a:rPr lang="ru-RU" i="1" dirty="0" err="1"/>
              <a:t>mongod</a:t>
            </a:r>
            <a:r>
              <a:rPr lang="ru-RU" dirty="0"/>
              <a:t> на сервере 127.0.0.1 передает (синхронизирует) содержимое своей БД </a:t>
            </a:r>
            <a:r>
              <a:rPr lang="ru-RU" i="1" dirty="0" err="1"/>
              <a:t>test</a:t>
            </a:r>
            <a:r>
              <a:rPr lang="ru-RU" dirty="0"/>
              <a:t> другому </a:t>
            </a:r>
            <a:r>
              <a:rPr lang="ru-RU" dirty="0" err="1"/>
              <a:t>инстансу</a:t>
            </a:r>
            <a:r>
              <a:rPr lang="ru-RU" i="1" dirty="0" err="1"/>
              <a:t>mongod</a:t>
            </a:r>
            <a:r>
              <a:rPr lang="ru-RU" dirty="0"/>
              <a:t> на сервере 127.0.0.2 (теперь это реплика). Таким образом в нашей системе создается избыточность данных: одна и та же база </a:t>
            </a:r>
            <a:r>
              <a:rPr lang="ru-RU" i="1" dirty="0" err="1"/>
              <a:t>test</a:t>
            </a:r>
            <a:r>
              <a:rPr lang="ru-RU" dirty="0"/>
              <a:t> обслуживается двумя серверами. И это в некотором смысле хорошо. Так как если один сервер упадет, другой перехватит его знамя и продолжит раздавать и принимать данные.</a:t>
            </a:r>
            <a:br>
              <a:rPr lang="ru-RU" dirty="0"/>
            </a:br>
            <a:r>
              <a:rPr lang="ru-RU" dirty="0"/>
              <a:t/>
            </a:r>
            <a:br>
              <a:rPr lang="ru-RU" dirty="0"/>
            </a:br>
            <a:r>
              <a:rPr lang="ru-RU" dirty="0"/>
              <a:t/>
            </a:r>
            <a:br>
              <a:rPr lang="ru-RU" dirty="0"/>
            </a:br>
            <a:r>
              <a:rPr lang="ru-RU" dirty="0"/>
              <a:t/>
            </a:r>
            <a:br>
              <a:rPr lang="ru-RU" dirty="0"/>
            </a:br>
            <a:r>
              <a:rPr lang="ru-RU" dirty="0"/>
              <a:t>Но, как я уже мельком упомянул, в </a:t>
            </a:r>
            <a:r>
              <a:rPr lang="ru-RU" dirty="0" err="1"/>
              <a:t>MongoDB</a:t>
            </a:r>
            <a:r>
              <a:rPr lang="ru-RU" dirty="0"/>
              <a:t> репликация </a:t>
            </a:r>
            <a:r>
              <a:rPr lang="ru-RU" i="1" dirty="0"/>
              <a:t>асинхронная</a:t>
            </a:r>
            <a:r>
              <a:rPr lang="ru-RU" dirty="0"/>
              <a:t>. Это значит, что данные синхронизируются между репликами не в момент непосредственного изменения данных, а </a:t>
            </a:r>
            <a:r>
              <a:rPr lang="ru-RU" dirty="0" err="1"/>
              <a:t>отложенно</a:t>
            </a:r>
            <a:r>
              <a:rPr lang="ru-RU" dirty="0"/>
              <a:t>, через какое-то время. В этом есть плюс: не тратится время на репликацию в момент изменения данных (</a:t>
            </a:r>
            <a:r>
              <a:rPr lang="ru-RU" dirty="0" err="1"/>
              <a:t>insert'ы</a:t>
            </a:r>
            <a:r>
              <a:rPr lang="ru-RU" dirty="0"/>
              <a:t> происходят быстрее). И, как водится, минус: в определенные моменты времени данные между репликами могут быть не согласованными (читай разными).</a:t>
            </a:r>
            <a:br>
              <a:rPr lang="ru-RU" dirty="0"/>
            </a:br>
            <a:endParaRPr lang="ru-RU" dirty="0"/>
          </a:p>
          <a:p>
            <a:pPr marL="0" indent="0">
              <a:buNone/>
            </a:pPr>
            <a:r>
              <a:rPr lang="ru-RU" dirty="0" smtClean="0"/>
              <a:t>При  </a:t>
            </a:r>
            <a:r>
              <a:rPr lang="ru-RU" dirty="0"/>
              <a:t>репликации </a:t>
            </a:r>
            <a:r>
              <a:rPr lang="ru-RU" dirty="0" err="1"/>
              <a:t>Replica</a:t>
            </a:r>
            <a:r>
              <a:rPr lang="ru-RU" dirty="0"/>
              <a:t> </a:t>
            </a:r>
            <a:r>
              <a:rPr lang="ru-RU" dirty="0" err="1"/>
              <a:t>Sets</a:t>
            </a:r>
            <a:r>
              <a:rPr lang="ru-RU" dirty="0"/>
              <a:t> (набор реплик) также среди нескольких серверов присутствует один мастер, но, например, при его падении автоматически мастером становиться один из бывших </a:t>
            </a:r>
            <a:r>
              <a:rPr lang="ru-RU" dirty="0" err="1"/>
              <a:t>слейвов</a:t>
            </a:r>
            <a:r>
              <a:rPr lang="ru-RU" dirty="0"/>
              <a:t>.</a:t>
            </a:r>
          </a:p>
        </p:txBody>
      </p:sp>
    </p:spTree>
    <p:extLst>
      <p:ext uri="{BB962C8B-B14F-4D97-AF65-F5344CB8AC3E}">
        <p14:creationId xmlns:p14="http://schemas.microsoft.com/office/powerpoint/2010/main" val="690648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ru-RU"/>
          </a:p>
        </p:txBody>
      </p:sp>
      <p:sp>
        <p:nvSpPr>
          <p:cNvPr id="3" name="Content Placeholder 2"/>
          <p:cNvSpPr>
            <a:spLocks noGrp="1"/>
          </p:cNvSpPr>
          <p:nvPr>
            <p:ph idx="1"/>
          </p:nvPr>
        </p:nvSpPr>
        <p:spPr/>
        <p:txBody>
          <a:bodyPr>
            <a:normAutofit fontScale="77500" lnSpcReduction="20000"/>
          </a:bodyPr>
          <a:lstStyle/>
          <a:p>
            <a:r>
              <a:rPr lang="en-US" dirty="0"/>
              <a:t>Replication provides redundancy and increases data availability. With multiple copies of data on different database servers, replication protects a database from the loss of a single server. Replication also allows you to recover from hardware failure and service interruptions. With additional copies of the data, you can dedicate one to disaster recovery, reporting, or backup.</a:t>
            </a:r>
          </a:p>
          <a:p>
            <a:r>
              <a:rPr lang="en-US" dirty="0"/>
              <a:t>In some cases, you can use replication to increase read capacity. Clients have the ability to send read and write operations to different servers. You can also maintain copies in different data centers to increase the locality and availability of data for distributed applications</a:t>
            </a:r>
            <a:r>
              <a:rPr lang="en-US" dirty="0" smtClean="0"/>
              <a:t>.</a:t>
            </a:r>
            <a:endParaRPr lang="ru-RU" dirty="0" smtClean="0"/>
          </a:p>
          <a:p>
            <a:r>
              <a:rPr lang="en-US" dirty="0" err="1"/>
              <a:t>mongod</a:t>
            </a:r>
            <a:r>
              <a:rPr lang="en-US" dirty="0"/>
              <a:t> is the primary daemon process for the MongoDB system.</a:t>
            </a:r>
          </a:p>
          <a:p>
            <a:pPr marL="0" indent="0">
              <a:buNone/>
            </a:pPr>
            <a:endParaRPr lang="ru-RU" dirty="0"/>
          </a:p>
        </p:txBody>
      </p:sp>
    </p:spTree>
    <p:extLst>
      <p:ext uri="{BB962C8B-B14F-4D97-AF65-F5344CB8AC3E}">
        <p14:creationId xmlns:p14="http://schemas.microsoft.com/office/powerpoint/2010/main" val="3796090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Репликация</a:t>
            </a:r>
            <a:endParaRPr lang="ru-R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05519" y="1600200"/>
            <a:ext cx="5532961" cy="4525963"/>
          </a:xfrm>
        </p:spPr>
      </p:pic>
    </p:spTree>
    <p:extLst>
      <p:ext uri="{BB962C8B-B14F-4D97-AF65-F5344CB8AC3E}">
        <p14:creationId xmlns:p14="http://schemas.microsoft.com/office/powerpoint/2010/main" val="3145154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a:t>Обмен данными при репликации, выбор первичного сервера</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608" y="1340768"/>
            <a:ext cx="6552728" cy="2506260"/>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600" y="3855486"/>
            <a:ext cx="7164288" cy="2737252"/>
          </a:xfrm>
          <a:prstGeom prst="rect">
            <a:avLst/>
          </a:prstGeom>
        </p:spPr>
      </p:pic>
    </p:spTree>
    <p:extLst>
      <p:ext uri="{BB962C8B-B14F-4D97-AF65-F5344CB8AC3E}">
        <p14:creationId xmlns:p14="http://schemas.microsoft.com/office/powerpoint/2010/main" val="21974452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Репликация</a:t>
            </a:r>
            <a:endParaRPr lang="ru-RU"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Primary </a:t>
            </a:r>
            <a:r>
              <a:rPr lang="ru-RU" dirty="0" smtClean="0"/>
              <a:t>сервер – это единственный сервер в реплике, который осуществляет операции записи данных. </a:t>
            </a:r>
          </a:p>
          <a:p>
            <a:pPr marL="0" indent="0">
              <a:buNone/>
            </a:pPr>
            <a:r>
              <a:rPr lang="en-US" dirty="0" smtClean="0"/>
              <a:t>MongoDB </a:t>
            </a:r>
            <a:r>
              <a:rPr lang="ru-RU" dirty="0" smtClean="0"/>
              <a:t>выполняет запись на первичном сервере из записывает операции в его лог. Вторичные серверы реплицируют этот лог и выполняют операции записи на своих наборах данных. </a:t>
            </a:r>
          </a:p>
          <a:p>
            <a:pPr marL="0" indent="0">
              <a:buNone/>
            </a:pPr>
            <a:r>
              <a:rPr lang="ru-RU" dirty="0" smtClean="0"/>
              <a:t>Вторичные серверы копируют лог в асинхронном режиме. В реплике может быть несколько вторичных серверов. Клиенты не могут писать данные на вторичные серверы, но могут читать данные с них. </a:t>
            </a:r>
          </a:p>
          <a:p>
            <a:pPr marL="0" indent="0">
              <a:buNone/>
            </a:pPr>
            <a:r>
              <a:rPr lang="ru-RU" dirty="0" smtClean="0"/>
              <a:t>Вторичный сервер может стать первичным вследствие отказа первичного сервера. В этом случае реплика проводит выборы первичного сервера. </a:t>
            </a:r>
          </a:p>
          <a:p>
            <a:pPr marL="0" indent="0">
              <a:buNone/>
            </a:pPr>
            <a:r>
              <a:rPr lang="ru-RU" dirty="0" smtClean="0"/>
              <a:t>Серверу в реплике присваивается уровень приоритета , Если у сервера  </a:t>
            </a:r>
            <a:r>
              <a:rPr lang="en-US" i="1" dirty="0" smtClean="0"/>
              <a:t>priority</a:t>
            </a:r>
            <a:r>
              <a:rPr lang="ru-RU" i="1" dirty="0" smtClean="0"/>
              <a:t>=</a:t>
            </a:r>
            <a:r>
              <a:rPr lang="en-US" i="1" dirty="0" smtClean="0"/>
              <a:t>0</a:t>
            </a:r>
            <a:r>
              <a:rPr lang="ru-RU" i="1" dirty="0" smtClean="0"/>
              <a:t>, </a:t>
            </a:r>
            <a:r>
              <a:rPr lang="ru-RU" dirty="0" smtClean="0"/>
              <a:t>то такой сервер не может стать первичным. </a:t>
            </a:r>
            <a:r>
              <a:rPr lang="en-US" dirty="0"/>
              <a:t> </a:t>
            </a:r>
            <a:r>
              <a:rPr lang="ru-RU" dirty="0" smtClean="0"/>
              <a:t>Такой сервер не может инициировать выборы первичного сервера, но участвует в голосовании.</a:t>
            </a:r>
            <a:endParaRPr lang="ru-RU" dirty="0"/>
          </a:p>
        </p:txBody>
      </p:sp>
    </p:spTree>
    <p:extLst>
      <p:ext uri="{BB962C8B-B14F-4D97-AF65-F5344CB8AC3E}">
        <p14:creationId xmlns:p14="http://schemas.microsoft.com/office/powerpoint/2010/main" val="25177081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Репликация</a:t>
            </a:r>
            <a:endParaRPr lang="ru-R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698" y="2117149"/>
            <a:ext cx="7174604" cy="3492064"/>
          </a:xfrm>
        </p:spPr>
      </p:pic>
    </p:spTree>
    <p:extLst>
      <p:ext uri="{BB962C8B-B14F-4D97-AF65-F5344CB8AC3E}">
        <p14:creationId xmlns:p14="http://schemas.microsoft.com/office/powerpoint/2010/main" val="3330317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a:t>
            </a:r>
            <a:endParaRPr lang="ru-RU"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Проект </a:t>
            </a:r>
            <a:r>
              <a:rPr lang="ru-RU" dirty="0"/>
              <a:t>фонда </a:t>
            </a:r>
            <a:r>
              <a:rPr lang="ru-RU" dirty="0" err="1"/>
              <a:t>Apache</a:t>
            </a:r>
            <a:r>
              <a:rPr lang="ru-RU" dirty="0"/>
              <a:t> </a:t>
            </a:r>
            <a:r>
              <a:rPr lang="ru-RU" dirty="0" err="1"/>
              <a:t>Software</a:t>
            </a:r>
            <a:r>
              <a:rPr lang="ru-RU" dirty="0"/>
              <a:t> </a:t>
            </a:r>
            <a:r>
              <a:rPr lang="ru-RU" dirty="0" err="1" smtClean="0"/>
              <a:t>Foundation</a:t>
            </a:r>
            <a:r>
              <a:rPr lang="ru-RU" dirty="0" smtClean="0"/>
              <a:t> для </a:t>
            </a:r>
            <a:r>
              <a:rPr lang="ru-RU" dirty="0"/>
              <a:t>разработки и выполнения распределённых программ, работающих на кластерах из сотен и тысяч узлов. </a:t>
            </a:r>
            <a:endParaRPr lang="ru-RU" dirty="0" smtClean="0"/>
          </a:p>
          <a:p>
            <a:pPr marL="0" indent="0">
              <a:buNone/>
            </a:pPr>
            <a:r>
              <a:rPr lang="ru-RU" dirty="0" smtClean="0"/>
              <a:t>Используется </a:t>
            </a:r>
            <a:r>
              <a:rPr lang="ru-RU" dirty="0"/>
              <a:t>для реализации поисковых и контекстных механизмов многих высоконагруженных веб-сайтов, в том числе, для </a:t>
            </a:r>
            <a:r>
              <a:rPr lang="ru-RU" dirty="0" err="1"/>
              <a:t>Yahoo</a:t>
            </a:r>
            <a:r>
              <a:rPr lang="ru-RU" dirty="0"/>
              <a:t>! и </a:t>
            </a:r>
            <a:r>
              <a:rPr lang="ru-RU" dirty="0" err="1" smtClean="0"/>
              <a:t>Facebook</a:t>
            </a:r>
            <a:r>
              <a:rPr lang="ru-RU" dirty="0" smtClean="0"/>
              <a:t>.</a:t>
            </a:r>
          </a:p>
          <a:p>
            <a:pPr marL="0" indent="0">
              <a:buNone/>
            </a:pPr>
            <a:endParaRPr lang="ru-RU" dirty="0" smtClean="0"/>
          </a:p>
          <a:p>
            <a:r>
              <a:rPr lang="ru-RU" dirty="0" err="1" smtClean="0">
                <a:solidFill>
                  <a:srgbClr val="0070C0"/>
                </a:solidFill>
              </a:rPr>
              <a:t>Hadoop</a:t>
            </a:r>
            <a:r>
              <a:rPr lang="ru-RU" dirty="0" smtClean="0">
                <a:solidFill>
                  <a:srgbClr val="0070C0"/>
                </a:solidFill>
              </a:rPr>
              <a:t> </a:t>
            </a:r>
            <a:r>
              <a:rPr lang="ru-RU" dirty="0" err="1" smtClean="0">
                <a:solidFill>
                  <a:srgbClr val="0070C0"/>
                </a:solidFill>
              </a:rPr>
              <a:t>Common</a:t>
            </a:r>
            <a:r>
              <a:rPr lang="ru-RU" dirty="0" smtClean="0"/>
              <a:t>— </a:t>
            </a:r>
            <a:r>
              <a:rPr lang="ru-RU" dirty="0"/>
              <a:t>набор инфраструктурных программных библиотек и утилит, используемых для </a:t>
            </a:r>
            <a:r>
              <a:rPr lang="ru-RU" dirty="0" smtClean="0"/>
              <a:t>родственных проектов,</a:t>
            </a:r>
          </a:p>
          <a:p>
            <a:r>
              <a:rPr lang="ru-RU" dirty="0" smtClean="0">
                <a:solidFill>
                  <a:srgbClr val="0070C0"/>
                </a:solidFill>
              </a:rPr>
              <a:t>HDFS</a:t>
            </a:r>
            <a:r>
              <a:rPr lang="ru-RU" dirty="0" smtClean="0"/>
              <a:t> - распределённая </a:t>
            </a:r>
            <a:r>
              <a:rPr lang="ru-RU" dirty="0"/>
              <a:t>файловая </a:t>
            </a:r>
            <a:r>
              <a:rPr lang="ru-RU" dirty="0" smtClean="0"/>
              <a:t>система, </a:t>
            </a:r>
          </a:p>
          <a:p>
            <a:r>
              <a:rPr lang="ru-RU" dirty="0" smtClean="0">
                <a:solidFill>
                  <a:srgbClr val="0070C0"/>
                </a:solidFill>
              </a:rPr>
              <a:t>YARN </a:t>
            </a:r>
            <a:r>
              <a:rPr lang="ru-RU" dirty="0" smtClean="0"/>
              <a:t>- система </a:t>
            </a:r>
            <a:r>
              <a:rPr lang="ru-RU" dirty="0"/>
              <a:t>для планирования заданий и управления </a:t>
            </a:r>
            <a:r>
              <a:rPr lang="ru-RU" dirty="0" smtClean="0"/>
              <a:t>кластером,</a:t>
            </a:r>
          </a:p>
          <a:p>
            <a:r>
              <a:rPr lang="ru-RU" dirty="0" err="1" smtClean="0">
                <a:solidFill>
                  <a:srgbClr val="0070C0"/>
                </a:solidFill>
              </a:rPr>
              <a:t>Hadoop</a:t>
            </a:r>
            <a:r>
              <a:rPr lang="ru-RU" dirty="0" smtClean="0">
                <a:solidFill>
                  <a:srgbClr val="0070C0"/>
                </a:solidFill>
              </a:rPr>
              <a:t> </a:t>
            </a:r>
            <a:r>
              <a:rPr lang="ru-RU" dirty="0" err="1" smtClean="0">
                <a:solidFill>
                  <a:srgbClr val="0070C0"/>
                </a:solidFill>
              </a:rPr>
              <a:t>MapReduce</a:t>
            </a:r>
            <a:r>
              <a:rPr lang="ru-RU" dirty="0" smtClean="0">
                <a:solidFill>
                  <a:srgbClr val="0070C0"/>
                </a:solidFill>
              </a:rPr>
              <a:t> </a:t>
            </a:r>
            <a:r>
              <a:rPr lang="ru-RU" dirty="0" smtClean="0"/>
              <a:t>- платформа </a:t>
            </a:r>
            <a:r>
              <a:rPr lang="ru-RU" dirty="0"/>
              <a:t>программирования и выполнения распределённых </a:t>
            </a:r>
            <a:r>
              <a:rPr lang="ru-RU" dirty="0" err="1" smtClean="0"/>
              <a:t>MapReduce</a:t>
            </a:r>
            <a:r>
              <a:rPr lang="ru-RU" dirty="0" smtClean="0"/>
              <a:t>-вычислений.</a:t>
            </a:r>
          </a:p>
          <a:p>
            <a:pPr marL="0" indent="0">
              <a:buNone/>
            </a:pPr>
            <a:endParaRPr lang="ru-RU" dirty="0"/>
          </a:p>
        </p:txBody>
      </p:sp>
    </p:spTree>
    <p:extLst>
      <p:ext uri="{BB962C8B-B14F-4D97-AF65-F5344CB8AC3E}">
        <p14:creationId xmlns:p14="http://schemas.microsoft.com/office/powerpoint/2010/main" val="26173351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smtClean="0"/>
              <a:t>Репликация</a:t>
            </a:r>
            <a:endParaRPr lang="ru-RU" dirty="0"/>
          </a:p>
        </p:txBody>
      </p:sp>
      <p:sp>
        <p:nvSpPr>
          <p:cNvPr id="3" name="Content Placeholder 2"/>
          <p:cNvSpPr>
            <a:spLocks noGrp="1"/>
          </p:cNvSpPr>
          <p:nvPr>
            <p:ph idx="1"/>
          </p:nvPr>
        </p:nvSpPr>
        <p:spPr/>
        <p:txBody>
          <a:bodyPr/>
          <a:lstStyle/>
          <a:p>
            <a:pPr marL="0" indent="0">
              <a:buNone/>
            </a:pPr>
            <a:r>
              <a:rPr lang="ru-RU" dirty="0" smtClean="0"/>
              <a:t> </a:t>
            </a:r>
            <a:endParaRPr lang="ru-RU"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1431141"/>
            <a:ext cx="5698697"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0348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dirty="0" smtClean="0"/>
              <a:t>Горизонтальное и вертикальное масштабирование</a:t>
            </a:r>
            <a:endParaRPr lang="ru-RU" dirty="0"/>
          </a:p>
        </p:txBody>
      </p:sp>
      <p:sp>
        <p:nvSpPr>
          <p:cNvPr id="3" name="Content Placeholder 2"/>
          <p:cNvSpPr>
            <a:spLocks noGrp="1"/>
          </p:cNvSpPr>
          <p:nvPr>
            <p:ph idx="1"/>
          </p:nvPr>
        </p:nvSpPr>
        <p:spPr/>
        <p:txBody>
          <a:bodyPr>
            <a:normAutofit fontScale="70000" lnSpcReduction="20000"/>
          </a:bodyPr>
          <a:lstStyle/>
          <a:p>
            <a:pPr marL="0" indent="0">
              <a:buNone/>
            </a:pPr>
            <a:r>
              <a:rPr lang="ru-RU" dirty="0" smtClean="0"/>
              <a:t>Базы с большими объемами данных и высоконагруженными приложениями могут загрузить все мощности одиночного сервера. </a:t>
            </a:r>
          </a:p>
          <a:p>
            <a:pPr marL="0" indent="0">
              <a:buNone/>
            </a:pPr>
            <a:r>
              <a:rPr lang="ru-RU" dirty="0" smtClean="0"/>
              <a:t>Приложение требует большого объема </a:t>
            </a:r>
            <a:r>
              <a:rPr lang="en-US" dirty="0" smtClean="0"/>
              <a:t>RAM </a:t>
            </a:r>
            <a:r>
              <a:rPr lang="ru-RU" dirty="0" smtClean="0"/>
              <a:t>и перегружает устройства </a:t>
            </a:r>
            <a:r>
              <a:rPr lang="en-US" dirty="0" smtClean="0"/>
              <a:t>I/O </a:t>
            </a:r>
            <a:r>
              <a:rPr lang="ru-RU" dirty="0" smtClean="0"/>
              <a:t>дисковых устройств. </a:t>
            </a:r>
            <a:r>
              <a:rPr lang="en-US" dirty="0" smtClean="0"/>
              <a:t> </a:t>
            </a:r>
            <a:endParaRPr lang="ru-RU" dirty="0" smtClean="0"/>
          </a:p>
          <a:p>
            <a:pPr marL="0" indent="0">
              <a:buNone/>
            </a:pPr>
            <a:r>
              <a:rPr lang="ru-RU" dirty="0" smtClean="0"/>
              <a:t>Для решения этих проблем есть два подхода: </a:t>
            </a:r>
            <a:r>
              <a:rPr lang="en-US" b="1" dirty="0" smtClean="0"/>
              <a:t>vertical </a:t>
            </a:r>
            <a:r>
              <a:rPr lang="en-US" b="1" dirty="0"/>
              <a:t>scaling</a:t>
            </a:r>
            <a:r>
              <a:rPr lang="en-US" dirty="0"/>
              <a:t> </a:t>
            </a:r>
            <a:r>
              <a:rPr lang="ru-RU" dirty="0" smtClean="0"/>
              <a:t>и </a:t>
            </a:r>
            <a:r>
              <a:rPr lang="en-US" b="1" dirty="0" err="1" smtClean="0"/>
              <a:t>sharding</a:t>
            </a:r>
            <a:r>
              <a:rPr lang="en-US" dirty="0"/>
              <a:t>.</a:t>
            </a:r>
          </a:p>
          <a:p>
            <a:r>
              <a:rPr lang="ru-RU" dirty="0" smtClean="0"/>
              <a:t>Стратегия</a:t>
            </a:r>
            <a:r>
              <a:rPr lang="ru-RU" b="1" dirty="0" smtClean="0"/>
              <a:t> </a:t>
            </a:r>
            <a:r>
              <a:rPr lang="en-US" b="1" dirty="0" smtClean="0"/>
              <a:t>Vertical </a:t>
            </a:r>
            <a:r>
              <a:rPr lang="en-US" b="1" dirty="0"/>
              <a:t>scaling</a:t>
            </a:r>
            <a:r>
              <a:rPr lang="en-US" dirty="0"/>
              <a:t> </a:t>
            </a:r>
            <a:r>
              <a:rPr lang="ru-RU" dirty="0" smtClean="0"/>
              <a:t>состоит в увеличении </a:t>
            </a:r>
            <a:r>
              <a:rPr lang="en-US" dirty="0" smtClean="0"/>
              <a:t>CPU </a:t>
            </a:r>
            <a:r>
              <a:rPr lang="ru-RU" dirty="0" smtClean="0"/>
              <a:t>и емкости хранилища. Но проблема в том, что увеличение числа </a:t>
            </a:r>
            <a:r>
              <a:rPr lang="en-US" dirty="0" smtClean="0"/>
              <a:t>CPU </a:t>
            </a:r>
            <a:r>
              <a:rPr lang="ru-RU" dirty="0" smtClean="0"/>
              <a:t>и размера </a:t>
            </a:r>
            <a:r>
              <a:rPr lang="en-US" dirty="0" smtClean="0"/>
              <a:t>RAM </a:t>
            </a:r>
            <a:r>
              <a:rPr lang="ru-RU" dirty="0" smtClean="0"/>
              <a:t>обходится непропорционально дорого. </a:t>
            </a:r>
            <a:r>
              <a:rPr lang="en-US" dirty="0" smtClean="0"/>
              <a:t> </a:t>
            </a:r>
            <a:endParaRPr lang="en-US" dirty="0"/>
          </a:p>
          <a:p>
            <a:r>
              <a:rPr lang="en-US" b="1" dirty="0" err="1" smtClean="0"/>
              <a:t>Sharding</a:t>
            </a:r>
            <a:r>
              <a:rPr lang="ru-RU" dirty="0" smtClean="0"/>
              <a:t> или</a:t>
            </a:r>
            <a:r>
              <a:rPr lang="en-US" dirty="0"/>
              <a:t> </a:t>
            </a:r>
            <a:r>
              <a:rPr lang="en-US" b="1" dirty="0"/>
              <a:t>horizontal </a:t>
            </a:r>
            <a:r>
              <a:rPr lang="en-US" b="1" dirty="0" smtClean="0"/>
              <a:t>scaling</a:t>
            </a:r>
            <a:r>
              <a:rPr lang="ru-RU" b="1" dirty="0" smtClean="0"/>
              <a:t> </a:t>
            </a:r>
            <a:r>
              <a:rPr lang="ru-RU" dirty="0" smtClean="0"/>
              <a:t>делит данные между несколькими серверами или </a:t>
            </a:r>
            <a:r>
              <a:rPr lang="en-US" dirty="0"/>
              <a:t> shards. </a:t>
            </a:r>
            <a:r>
              <a:rPr lang="ru-RU" dirty="0" smtClean="0"/>
              <a:t>Каждый </a:t>
            </a:r>
            <a:r>
              <a:rPr lang="en-US" dirty="0" smtClean="0"/>
              <a:t> </a:t>
            </a:r>
            <a:r>
              <a:rPr lang="en-US" dirty="0"/>
              <a:t>shard </a:t>
            </a:r>
            <a:r>
              <a:rPr lang="ru-RU" dirty="0" smtClean="0"/>
              <a:t>представляет собой независимо функционирующую  базу данных , а вместе они составляют логически  единую базу.</a:t>
            </a:r>
            <a:endParaRPr lang="en-US" dirty="0"/>
          </a:p>
          <a:p>
            <a:pPr marL="0" indent="0">
              <a:buNone/>
            </a:pPr>
            <a:endParaRPr lang="ru-RU" dirty="0"/>
          </a:p>
        </p:txBody>
      </p:sp>
    </p:spTree>
    <p:extLst>
      <p:ext uri="{BB962C8B-B14F-4D97-AF65-F5344CB8AC3E}">
        <p14:creationId xmlns:p14="http://schemas.microsoft.com/office/powerpoint/2010/main" val="13341713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Sharding</a:t>
            </a:r>
            <a:endParaRPr lang="ru-RU" dirty="0"/>
          </a:p>
        </p:txBody>
      </p:sp>
      <p:sp>
        <p:nvSpPr>
          <p:cNvPr id="3" name="Content Placeholder 2"/>
          <p:cNvSpPr>
            <a:spLocks noGrp="1"/>
          </p:cNvSpPr>
          <p:nvPr>
            <p:ph idx="1"/>
          </p:nvPr>
        </p:nvSpPr>
        <p:spPr/>
        <p:txBody>
          <a:bodyPr>
            <a:normAutofit fontScale="62500" lnSpcReduction="20000"/>
          </a:bodyPr>
          <a:lstStyle/>
          <a:p>
            <a:r>
              <a:rPr lang="ru-RU" dirty="0" err="1"/>
              <a:t>MongoDB</a:t>
            </a:r>
            <a:r>
              <a:rPr lang="ru-RU" dirty="0"/>
              <a:t> также поддерживает </a:t>
            </a:r>
            <a:r>
              <a:rPr lang="ru-RU" dirty="0" err="1"/>
              <a:t>шардинг</a:t>
            </a:r>
            <a:r>
              <a:rPr lang="ru-RU" dirty="0"/>
              <a:t> (</a:t>
            </a:r>
            <a:r>
              <a:rPr lang="ru-RU" dirty="0" err="1" smtClean="0"/>
              <a:t>shar</a:t>
            </a:r>
            <a:r>
              <a:rPr lang="en-US" dirty="0" smtClean="0"/>
              <a:t>d</a:t>
            </a:r>
            <a:r>
              <a:rPr lang="ru-RU" dirty="0" err="1" smtClean="0"/>
              <a:t>ing</a:t>
            </a:r>
            <a:r>
              <a:rPr lang="ru-RU" dirty="0"/>
              <a:t>) — разделение данных на несколько серверов (</a:t>
            </a:r>
            <a:r>
              <a:rPr lang="ru-RU" dirty="0" err="1"/>
              <a:t>нод</a:t>
            </a:r>
            <a:r>
              <a:rPr lang="ru-RU" dirty="0"/>
              <a:t>) с сохранением определенного порядка, что дает возможность горизонтально масштабировать имеющуюся систему. </a:t>
            </a:r>
            <a:endParaRPr lang="ru-RU" dirty="0" smtClean="0"/>
          </a:p>
          <a:p>
            <a:r>
              <a:rPr lang="ru-RU" dirty="0" smtClean="0"/>
              <a:t>По </a:t>
            </a:r>
            <a:r>
              <a:rPr lang="ru-RU" dirty="0"/>
              <a:t>какому-то определенному ключу данные разносятся на разные </a:t>
            </a:r>
            <a:r>
              <a:rPr lang="ru-RU" dirty="0" err="1"/>
              <a:t>ноды</a:t>
            </a:r>
            <a:r>
              <a:rPr lang="ru-RU" dirty="0"/>
              <a:t> и при запросе некоторого документа он будет взят с одной из </a:t>
            </a:r>
            <a:r>
              <a:rPr lang="ru-RU" dirty="0" err="1"/>
              <a:t>нод</a:t>
            </a:r>
            <a:r>
              <a:rPr lang="ru-RU" dirty="0"/>
              <a:t>. </a:t>
            </a:r>
            <a:r>
              <a:rPr lang="ru-RU" dirty="0" err="1"/>
              <a:t>Шардинг</a:t>
            </a:r>
            <a:r>
              <a:rPr lang="ru-RU" dirty="0"/>
              <a:t> дает возможность оптимизировать и увеличить производительность работы запросов к базе. </a:t>
            </a:r>
            <a:endParaRPr lang="ru-RU" dirty="0" smtClean="0"/>
          </a:p>
          <a:p>
            <a:r>
              <a:rPr lang="ru-RU" dirty="0" smtClean="0"/>
              <a:t>Целесообразно </a:t>
            </a:r>
            <a:r>
              <a:rPr lang="ru-RU" dirty="0"/>
              <a:t>этот функционал использовать вместе с балансировкой и репликацией, чтобы получить отказоустойчивый кластер. </a:t>
            </a:r>
            <a:endParaRPr lang="ru-RU" dirty="0" smtClean="0"/>
          </a:p>
          <a:p>
            <a:r>
              <a:rPr lang="ru-RU" dirty="0" smtClean="0"/>
              <a:t>Для </a:t>
            </a:r>
            <a:r>
              <a:rPr lang="ru-RU" dirty="0"/>
              <a:t>каждого </a:t>
            </a:r>
            <a:r>
              <a:rPr lang="ru-RU" dirty="0" err="1"/>
              <a:t>shard</a:t>
            </a:r>
            <a:r>
              <a:rPr lang="ru-RU" dirty="0"/>
              <a:t>-а (набора определенных данных) свой обслуживающий </a:t>
            </a:r>
            <a:r>
              <a:rPr lang="ru-RU" dirty="0" err="1"/>
              <a:t>mongod</a:t>
            </a:r>
            <a:r>
              <a:rPr lang="ru-RU" dirty="0"/>
              <a:t>-процесс для которого можно настроить репликацию. Для доступа ко всем </a:t>
            </a:r>
            <a:r>
              <a:rPr lang="ru-RU" dirty="0" err="1"/>
              <a:t>shard-ам</a:t>
            </a:r>
            <a:r>
              <a:rPr lang="ru-RU" dirty="0"/>
              <a:t> должен работать процесс </a:t>
            </a:r>
            <a:r>
              <a:rPr lang="ru-RU" dirty="0" err="1"/>
              <a:t>mongos</a:t>
            </a:r>
            <a:r>
              <a:rPr lang="ru-RU" dirty="0"/>
              <a:t>, который знает какая информация находиться в каждом </a:t>
            </a:r>
            <a:r>
              <a:rPr lang="ru-RU" dirty="0" err="1"/>
              <a:t>шарде</a:t>
            </a:r>
            <a:r>
              <a:rPr lang="ru-RU" dirty="0"/>
              <a:t>. Также еще для работы кластера должен быть </a:t>
            </a:r>
            <a:r>
              <a:rPr lang="ru-RU" dirty="0" err="1"/>
              <a:t>config</a:t>
            </a:r>
            <a:r>
              <a:rPr lang="ru-RU" dirty="0"/>
              <a:t>-сервер, который хранит метаданные </a:t>
            </a:r>
            <a:r>
              <a:rPr lang="ru-RU" dirty="0" err="1"/>
              <a:t>шардов</a:t>
            </a:r>
            <a:r>
              <a:rPr lang="ru-RU" dirty="0"/>
              <a:t> (что где находится). </a:t>
            </a:r>
          </a:p>
        </p:txBody>
      </p:sp>
    </p:spTree>
    <p:extLst>
      <p:ext uri="{BB962C8B-B14F-4D97-AF65-F5344CB8AC3E}">
        <p14:creationId xmlns:p14="http://schemas.microsoft.com/office/powerpoint/2010/main" val="1611683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Sharding</a:t>
            </a:r>
            <a:endParaRPr lang="ru-R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412776"/>
            <a:ext cx="4603110" cy="4525963"/>
          </a:xfr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412776"/>
            <a:ext cx="3182937" cy="426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4619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Sharding</a:t>
            </a:r>
            <a:r>
              <a:rPr lang="ru-RU" dirty="0" smtClean="0"/>
              <a:t/>
            </a:r>
            <a:br>
              <a:rPr lang="ru-RU" dirty="0" smtClean="0"/>
            </a:br>
            <a:endParaRPr lang="ru-RU"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59632" y="1484784"/>
            <a:ext cx="6607245" cy="4525963"/>
          </a:xfrm>
        </p:spPr>
      </p:pic>
    </p:spTree>
    <p:extLst>
      <p:ext uri="{BB962C8B-B14F-4D97-AF65-F5344CB8AC3E}">
        <p14:creationId xmlns:p14="http://schemas.microsoft.com/office/powerpoint/2010/main" val="21127467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Sharding</a:t>
            </a:r>
            <a:endParaRPr lang="ru-RU" dirty="0"/>
          </a:p>
        </p:txBody>
      </p:sp>
      <p:sp>
        <p:nvSpPr>
          <p:cNvPr id="3" name="Content Placeholder 2"/>
          <p:cNvSpPr>
            <a:spLocks noGrp="1"/>
          </p:cNvSpPr>
          <p:nvPr>
            <p:ph idx="1"/>
          </p:nvPr>
        </p:nvSpPr>
        <p:spPr/>
        <p:txBody>
          <a:bodyPr>
            <a:normAutofit fontScale="70000" lnSpcReduction="20000"/>
          </a:bodyPr>
          <a:lstStyle/>
          <a:p>
            <a:r>
              <a:rPr lang="en-US" b="1" dirty="0"/>
              <a:t>Shards</a:t>
            </a:r>
            <a:r>
              <a:rPr lang="en-US" dirty="0"/>
              <a:t> </a:t>
            </a:r>
            <a:r>
              <a:rPr lang="ru-RU" dirty="0" smtClean="0"/>
              <a:t>хранят данные</a:t>
            </a:r>
            <a:r>
              <a:rPr lang="en-US" dirty="0" smtClean="0"/>
              <a:t>. </a:t>
            </a:r>
            <a:r>
              <a:rPr lang="ru-RU" dirty="0" smtClean="0"/>
              <a:t>Кластер состоит из </a:t>
            </a:r>
            <a:r>
              <a:rPr lang="ru-RU" dirty="0" err="1" smtClean="0"/>
              <a:t>шардов</a:t>
            </a:r>
            <a:r>
              <a:rPr lang="ru-RU" dirty="0" smtClean="0"/>
              <a:t>. Каждый </a:t>
            </a:r>
            <a:r>
              <a:rPr lang="en-US" dirty="0" smtClean="0"/>
              <a:t>shard </a:t>
            </a:r>
            <a:r>
              <a:rPr lang="ru-RU" dirty="0" smtClean="0"/>
              <a:t>представляет собой набор реплик. </a:t>
            </a:r>
          </a:p>
          <a:p>
            <a:r>
              <a:rPr lang="ru-RU" b="1" dirty="0" smtClean="0"/>
              <a:t>Маршрутизаторы запросов, </a:t>
            </a:r>
            <a:r>
              <a:rPr lang="en-US" b="1" dirty="0" smtClean="0"/>
              <a:t>mongos </a:t>
            </a:r>
            <a:r>
              <a:rPr lang="en-US" dirty="0" smtClean="0"/>
              <a:t>, </a:t>
            </a:r>
            <a:r>
              <a:rPr lang="ru-RU" dirty="0" smtClean="0"/>
              <a:t>взаимодействуют с клиентскими приложениями и переправляют запросы в подходящие </a:t>
            </a:r>
            <a:r>
              <a:rPr lang="ru-RU" dirty="0" err="1" smtClean="0"/>
              <a:t>шарды</a:t>
            </a:r>
            <a:r>
              <a:rPr lang="ru-RU" dirty="0" smtClean="0"/>
              <a:t>.  Маршрутизатор запросов отслеживает выполняемые операции и отправляет ответы </a:t>
            </a:r>
            <a:r>
              <a:rPr lang="ru-RU" dirty="0" err="1" smtClean="0"/>
              <a:t>шардов</a:t>
            </a:r>
            <a:r>
              <a:rPr lang="ru-RU" dirty="0" smtClean="0"/>
              <a:t> клиентам.</a:t>
            </a:r>
            <a:r>
              <a:rPr lang="en-US" dirty="0" smtClean="0"/>
              <a:t> </a:t>
            </a:r>
            <a:r>
              <a:rPr lang="ru-RU" dirty="0" smtClean="0"/>
              <a:t>Кластер </a:t>
            </a:r>
            <a:r>
              <a:rPr lang="ru-RU" dirty="0" err="1" smtClean="0"/>
              <a:t>шардов</a:t>
            </a:r>
            <a:r>
              <a:rPr lang="ru-RU" dirty="0" smtClean="0"/>
              <a:t> может иметь один или более маршрутизаторов для распределения запросов клиентов.  Клиент отправляет запрос к одному из маршрутизаторов. Обычно в кластере несколько роутеров. </a:t>
            </a:r>
          </a:p>
          <a:p>
            <a:r>
              <a:rPr lang="en-US" b="1" dirty="0" err="1" smtClean="0"/>
              <a:t>Config</a:t>
            </a:r>
            <a:r>
              <a:rPr lang="en-US" b="1" dirty="0" smtClean="0"/>
              <a:t> </a:t>
            </a:r>
            <a:r>
              <a:rPr lang="en-US" b="1" dirty="0"/>
              <a:t>servers</a:t>
            </a:r>
            <a:r>
              <a:rPr lang="en-US" dirty="0"/>
              <a:t> </a:t>
            </a:r>
            <a:r>
              <a:rPr lang="ru-RU" dirty="0" smtClean="0"/>
              <a:t>хранят метаданные кластера. В метаданных содержится информация о том, как именно данные распределены по </a:t>
            </a:r>
            <a:r>
              <a:rPr lang="ru-RU" dirty="0" err="1" smtClean="0"/>
              <a:t>шардам</a:t>
            </a:r>
            <a:r>
              <a:rPr lang="ru-RU" dirty="0" smtClean="0"/>
              <a:t>. В рабочем кластере </a:t>
            </a:r>
            <a:r>
              <a:rPr lang="ru-RU" dirty="0" err="1" smtClean="0"/>
              <a:t>шардов</a:t>
            </a:r>
            <a:r>
              <a:rPr lang="ru-RU" dirty="0" smtClean="0"/>
              <a:t> должно быть 3 сервера конфигурации. </a:t>
            </a:r>
          </a:p>
        </p:txBody>
      </p:sp>
    </p:spTree>
    <p:extLst>
      <p:ext uri="{BB962C8B-B14F-4D97-AF65-F5344CB8AC3E}">
        <p14:creationId xmlns:p14="http://schemas.microsoft.com/office/powerpoint/2010/main" val="419941265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ru-RU" sz="3600" dirty="0" smtClean="0"/>
              <a:t>Использование ключей при создании </a:t>
            </a:r>
            <a:r>
              <a:rPr lang="ru-RU" sz="3600" dirty="0" err="1" smtClean="0"/>
              <a:t>шардов</a:t>
            </a:r>
            <a:endParaRPr lang="ru-RU" sz="3600" dirty="0"/>
          </a:p>
        </p:txBody>
      </p:sp>
      <p:sp>
        <p:nvSpPr>
          <p:cNvPr id="3" name="Content Placeholder 2"/>
          <p:cNvSpPr>
            <a:spLocks noGrp="1"/>
          </p:cNvSpPr>
          <p:nvPr>
            <p:ph idx="1"/>
          </p:nvPr>
        </p:nvSpPr>
        <p:spPr/>
        <p:txBody>
          <a:bodyPr>
            <a:normAutofit/>
          </a:bodyPr>
          <a:lstStyle/>
          <a:p>
            <a:r>
              <a:rPr lang="ru-RU" sz="2000" dirty="0" smtClean="0"/>
              <a:t>Ключи определяют, как документы будут распределены по </a:t>
            </a:r>
            <a:r>
              <a:rPr lang="ru-RU" sz="2000" dirty="0" err="1" smtClean="0"/>
              <a:t>шардам</a:t>
            </a:r>
            <a:r>
              <a:rPr lang="ru-RU" sz="2000" dirty="0" smtClean="0"/>
              <a:t>. Ключ </a:t>
            </a:r>
            <a:r>
              <a:rPr lang="ru-RU" sz="2000" dirty="0" err="1" smtClean="0"/>
              <a:t>шарда</a:t>
            </a:r>
            <a:r>
              <a:rPr lang="ru-RU" sz="2000" dirty="0" smtClean="0"/>
              <a:t> – это индексированное поле, которое записывается в каждый документ коллекции.  </a:t>
            </a:r>
          </a:p>
          <a:p>
            <a:r>
              <a:rPr lang="en-US" sz="2000" dirty="0" smtClean="0"/>
              <a:t>MongoDB </a:t>
            </a:r>
            <a:r>
              <a:rPr lang="ru-RU" sz="2000" dirty="0" smtClean="0"/>
              <a:t>делит данные из коллекций, используя диапазоны значений ключей. Каждый диапазон</a:t>
            </a:r>
            <a:r>
              <a:rPr lang="en-US" sz="2000" dirty="0" smtClean="0"/>
              <a:t> </a:t>
            </a:r>
            <a:r>
              <a:rPr lang="ru-RU" sz="2000" dirty="0" smtClean="0"/>
              <a:t>ключей, или </a:t>
            </a:r>
            <a:r>
              <a:rPr lang="en-US" sz="2000" dirty="0" smtClean="0"/>
              <a:t>ch</a:t>
            </a:r>
            <a:r>
              <a:rPr lang="en-US" sz="2000" dirty="0"/>
              <a:t>u</a:t>
            </a:r>
            <a:r>
              <a:rPr lang="en-US" sz="2000" dirty="0" smtClean="0"/>
              <a:t>nk, </a:t>
            </a:r>
            <a:r>
              <a:rPr lang="ru-RU" sz="2000" dirty="0" smtClean="0"/>
              <a:t>определяет группу значений.</a:t>
            </a:r>
            <a:r>
              <a:rPr lang="en-US" sz="2000" dirty="0" smtClean="0"/>
              <a:t> </a:t>
            </a:r>
            <a:r>
              <a:rPr lang="en-US" sz="2000" dirty="0"/>
              <a:t>MongoDB </a:t>
            </a:r>
            <a:r>
              <a:rPr lang="ru-RU" sz="2000" dirty="0" smtClean="0"/>
              <a:t>распределяет </a:t>
            </a:r>
            <a:r>
              <a:rPr lang="ru-RU" sz="2000" dirty="0" err="1" smtClean="0"/>
              <a:t>чанки</a:t>
            </a:r>
            <a:r>
              <a:rPr lang="ru-RU" sz="2000" dirty="0" smtClean="0"/>
              <a:t> и соответствующие документы между </a:t>
            </a:r>
            <a:r>
              <a:rPr lang="ru-RU" sz="2000" dirty="0" err="1" smtClean="0"/>
              <a:t>шардами</a:t>
            </a:r>
            <a:r>
              <a:rPr lang="ru-RU" sz="2000" dirty="0" smtClean="0"/>
              <a:t> кластера.</a:t>
            </a:r>
            <a:endParaRPr lang="en-US" sz="2000" dirty="0"/>
          </a:p>
          <a:p>
            <a:pPr marL="0" indent="0">
              <a:buNone/>
            </a:pPr>
            <a:endParaRPr lang="ru-RU"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3789040"/>
            <a:ext cx="8634921" cy="2895238"/>
          </a:xfrm>
          <a:prstGeom prst="rect">
            <a:avLst/>
          </a:prstGeom>
        </p:spPr>
      </p:pic>
    </p:spTree>
    <p:extLst>
      <p:ext uri="{BB962C8B-B14F-4D97-AF65-F5344CB8AC3E}">
        <p14:creationId xmlns:p14="http://schemas.microsoft.com/office/powerpoint/2010/main" val="23567162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ru-RU" sz="4800" b="1" dirty="0" smtClean="0">
                <a:solidFill>
                  <a:srgbClr val="00B050"/>
                </a:solidFill>
              </a:rPr>
              <a:t>Всем спасибо</a:t>
            </a:r>
            <a:r>
              <a:rPr lang="ru-RU" sz="4800" b="1" dirty="0" smtClean="0">
                <a:solidFill>
                  <a:srgbClr val="00B050"/>
                </a:solidFill>
              </a:rPr>
              <a:t>!</a:t>
            </a:r>
            <a:r>
              <a:rPr lang="en-US" sz="4800" b="1" dirty="0">
                <a:solidFill>
                  <a:srgbClr val="00B050"/>
                </a:solidFill>
              </a:rPr>
              <a:t/>
            </a:r>
            <a:br>
              <a:rPr lang="en-US" sz="4800" b="1" dirty="0">
                <a:solidFill>
                  <a:srgbClr val="00B050"/>
                </a:solidFill>
              </a:rPr>
            </a:br>
            <a:r>
              <a:rPr lang="en-US" sz="3100" dirty="0"/>
              <a:t>https://github.com/elenabenken/seminar_mongodb</a:t>
            </a:r>
            <a:endParaRPr lang="ru-RU" sz="31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 y="1412776"/>
            <a:ext cx="9143999" cy="5453586"/>
          </a:xfrm>
        </p:spPr>
      </p:pic>
    </p:spTree>
    <p:extLst>
      <p:ext uri="{BB962C8B-B14F-4D97-AF65-F5344CB8AC3E}">
        <p14:creationId xmlns:p14="http://schemas.microsoft.com/office/powerpoint/2010/main" val="102050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NoSQL</a:t>
            </a:r>
            <a:endParaRPr lang="ru-RU" dirty="0"/>
          </a:p>
        </p:txBody>
      </p:sp>
      <p:sp>
        <p:nvSpPr>
          <p:cNvPr id="3" name="Content Placeholder 2"/>
          <p:cNvSpPr>
            <a:spLocks noGrp="1"/>
          </p:cNvSpPr>
          <p:nvPr>
            <p:ph idx="1"/>
          </p:nvPr>
        </p:nvSpPr>
        <p:spPr/>
        <p:txBody>
          <a:bodyPr>
            <a:normAutofit/>
          </a:bodyPr>
          <a:lstStyle/>
          <a:p>
            <a:pPr marL="0" indent="0">
              <a:buNone/>
            </a:pPr>
            <a:r>
              <a:rPr lang="ru-RU" b="1" dirty="0" err="1"/>
              <a:t>NoSQL</a:t>
            </a:r>
            <a:r>
              <a:rPr lang="ru-RU" dirty="0"/>
              <a:t> </a:t>
            </a:r>
            <a:r>
              <a:rPr lang="ru-RU" dirty="0" smtClean="0"/>
              <a:t>(</a:t>
            </a:r>
            <a:r>
              <a:rPr lang="ru-RU" dirty="0"/>
              <a:t> </a:t>
            </a:r>
            <a:r>
              <a:rPr lang="ru-RU" i="1" dirty="0" err="1"/>
              <a:t>not</a:t>
            </a:r>
            <a:r>
              <a:rPr lang="ru-RU" i="1" dirty="0"/>
              <a:t> </a:t>
            </a:r>
            <a:r>
              <a:rPr lang="ru-RU" i="1" dirty="0" err="1"/>
              <a:t>only</a:t>
            </a:r>
            <a:r>
              <a:rPr lang="ru-RU" i="1" dirty="0"/>
              <a:t> </a:t>
            </a:r>
            <a:r>
              <a:rPr lang="ru-RU" i="1" dirty="0" smtClean="0"/>
              <a:t>SQL</a:t>
            </a:r>
            <a:r>
              <a:rPr lang="ru-RU" dirty="0" smtClean="0"/>
              <a:t>) </a:t>
            </a:r>
            <a:r>
              <a:rPr lang="ru-RU" dirty="0"/>
              <a:t> </a:t>
            </a:r>
            <a:r>
              <a:rPr lang="ru-RU" dirty="0" smtClean="0"/>
              <a:t>—</a:t>
            </a:r>
            <a:endParaRPr lang="en-US" dirty="0" smtClean="0"/>
          </a:p>
          <a:p>
            <a:pPr marL="0" indent="0">
              <a:buNone/>
            </a:pPr>
            <a:r>
              <a:rPr lang="ru-RU" sz="2800" dirty="0" smtClean="0"/>
              <a:t>ряд </a:t>
            </a:r>
            <a:r>
              <a:rPr lang="ru-RU" sz="2800" dirty="0"/>
              <a:t>подходов, </a:t>
            </a:r>
            <a:r>
              <a:rPr lang="ru-RU" sz="2800" dirty="0" smtClean="0"/>
              <a:t>направленных </a:t>
            </a:r>
            <a:r>
              <a:rPr lang="ru-RU" sz="2800" dirty="0"/>
              <a:t>на реализацию хранилищ </a:t>
            </a:r>
            <a:r>
              <a:rPr lang="ru-RU" sz="2800" dirty="0">
                <a:solidFill>
                  <a:srgbClr val="C00000"/>
                </a:solidFill>
              </a:rPr>
              <a:t>баз данных</a:t>
            </a:r>
            <a:r>
              <a:rPr lang="ru-RU" sz="2800" dirty="0"/>
              <a:t>, </a:t>
            </a:r>
            <a:endParaRPr lang="en-US" sz="2800" dirty="0" smtClean="0"/>
          </a:p>
          <a:p>
            <a:pPr marL="0" indent="0">
              <a:buNone/>
            </a:pPr>
            <a:r>
              <a:rPr lang="ru-RU" sz="2800" dirty="0" smtClean="0"/>
              <a:t>имеющих </a:t>
            </a:r>
            <a:r>
              <a:rPr lang="ru-RU" sz="2800" dirty="0"/>
              <a:t>существенные отличия от моделей, </a:t>
            </a:r>
            <a:endParaRPr lang="en-US" sz="2800" dirty="0" smtClean="0"/>
          </a:p>
          <a:p>
            <a:pPr marL="0" indent="0">
              <a:buNone/>
            </a:pPr>
            <a:r>
              <a:rPr lang="ru-RU" sz="2800" dirty="0" smtClean="0"/>
              <a:t>используемых </a:t>
            </a:r>
            <a:r>
              <a:rPr lang="ru-RU" sz="2800" dirty="0"/>
              <a:t>в традиционных реляционных </a:t>
            </a:r>
            <a:r>
              <a:rPr lang="ru-RU" sz="2800" dirty="0" smtClean="0"/>
              <a:t>СУБД. </a:t>
            </a:r>
            <a:endParaRPr lang="en-US" sz="2800" dirty="0" smtClean="0"/>
          </a:p>
          <a:p>
            <a:pPr marL="0" indent="0">
              <a:buNone/>
            </a:pPr>
            <a:endParaRPr lang="en-US" sz="2800" dirty="0"/>
          </a:p>
          <a:p>
            <a:pPr marL="0" indent="0">
              <a:buNone/>
            </a:pPr>
            <a:endParaRPr lang="en-US" sz="2400" dirty="0"/>
          </a:p>
          <a:p>
            <a:pPr marL="0" indent="0">
              <a:buNone/>
            </a:pPr>
            <a:endParaRPr lang="ru-RU" sz="2200" dirty="0"/>
          </a:p>
        </p:txBody>
      </p:sp>
    </p:spTree>
    <p:extLst>
      <p:ext uri="{BB962C8B-B14F-4D97-AF65-F5344CB8AC3E}">
        <p14:creationId xmlns:p14="http://schemas.microsoft.com/office/powerpoint/2010/main" val="207694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NoSQL</a:t>
            </a:r>
            <a:endParaRPr lang="ru-RU" dirty="0"/>
          </a:p>
        </p:txBody>
      </p:sp>
      <p:sp>
        <p:nvSpPr>
          <p:cNvPr id="3" name="Content Placeholder 2"/>
          <p:cNvSpPr>
            <a:spLocks noGrp="1"/>
          </p:cNvSpPr>
          <p:nvPr>
            <p:ph idx="1"/>
          </p:nvPr>
        </p:nvSpPr>
        <p:spPr/>
        <p:txBody>
          <a:bodyPr>
            <a:normAutofit fontScale="77500" lnSpcReduction="20000"/>
          </a:bodyPr>
          <a:lstStyle/>
          <a:p>
            <a:pPr marL="0" indent="0">
              <a:buNone/>
            </a:pPr>
            <a:r>
              <a:rPr lang="ru-RU" dirty="0"/>
              <a:t> включает в себя следующие известные способы её реализации</a:t>
            </a:r>
            <a:r>
              <a:rPr lang="ru-RU" dirty="0" smtClean="0"/>
              <a:t>:</a:t>
            </a:r>
            <a:r>
              <a:rPr lang="en-US" dirty="0" smtClean="0"/>
              <a:t/>
            </a:r>
            <a:br>
              <a:rPr lang="en-US" dirty="0" smtClean="0"/>
            </a:br>
            <a:endParaRPr lang="ru-RU" dirty="0"/>
          </a:p>
          <a:p>
            <a:r>
              <a:rPr lang="ru-RU" dirty="0"/>
              <a:t>Хранилища, построенные как «ключ/значение» (примеры </a:t>
            </a:r>
            <a:r>
              <a:rPr lang="ru-RU" dirty="0" smtClean="0"/>
              <a:t>—</a:t>
            </a:r>
            <a:r>
              <a:rPr lang="en-US" dirty="0" err="1"/>
              <a:t>Memcached</a:t>
            </a:r>
            <a:r>
              <a:rPr lang="en-US" dirty="0"/>
              <a:t>, </a:t>
            </a:r>
            <a:r>
              <a:rPr lang="en-US" dirty="0" err="1"/>
              <a:t>Redis</a:t>
            </a:r>
            <a:r>
              <a:rPr lang="en-US" dirty="0"/>
              <a:t>, Oracle NoSQL Database);</a:t>
            </a:r>
          </a:p>
          <a:p>
            <a:r>
              <a:rPr lang="ru-RU" dirty="0"/>
              <a:t>Колоночные </a:t>
            </a:r>
            <a:r>
              <a:rPr lang="ru-RU" dirty="0" smtClean="0"/>
              <a:t> </a:t>
            </a:r>
            <a:r>
              <a:rPr lang="ru-RU" dirty="0"/>
              <a:t>хранилища (примеры — </a:t>
            </a:r>
            <a:r>
              <a:rPr lang="en-US" dirty="0"/>
              <a:t> Google </a:t>
            </a:r>
            <a:r>
              <a:rPr lang="en-US" dirty="0" err="1"/>
              <a:t>BigTable</a:t>
            </a:r>
            <a:r>
              <a:rPr lang="en-US" dirty="0"/>
              <a:t>, Cassandra, Amazon </a:t>
            </a:r>
            <a:r>
              <a:rPr lang="en-US" dirty="0" err="1"/>
              <a:t>SimpleDB</a:t>
            </a:r>
            <a:r>
              <a:rPr lang="en-US" dirty="0"/>
              <a:t>, </a:t>
            </a:r>
            <a:r>
              <a:rPr lang="en-US" dirty="0" err="1"/>
              <a:t>Hbase</a:t>
            </a:r>
            <a:r>
              <a:rPr lang="en-US" dirty="0"/>
              <a:t>);</a:t>
            </a:r>
          </a:p>
          <a:p>
            <a:r>
              <a:rPr lang="ru-RU" dirty="0" err="1">
                <a:solidFill>
                  <a:srgbClr val="C00000"/>
                </a:solidFill>
              </a:rPr>
              <a:t>Документо</a:t>
            </a:r>
            <a:r>
              <a:rPr lang="ru-RU" dirty="0">
                <a:solidFill>
                  <a:srgbClr val="C00000"/>
                </a:solidFill>
              </a:rPr>
              <a:t>-ориентированные</a:t>
            </a:r>
            <a:r>
              <a:rPr lang="ru-RU" dirty="0"/>
              <a:t> (С</a:t>
            </a:r>
            <a:r>
              <a:rPr lang="en-US" dirty="0" err="1"/>
              <a:t>ouchDB</a:t>
            </a:r>
            <a:r>
              <a:rPr lang="en-US" dirty="0"/>
              <a:t> </a:t>
            </a:r>
            <a:r>
              <a:rPr lang="ru-RU" dirty="0"/>
              <a:t>и </a:t>
            </a:r>
            <a:r>
              <a:rPr lang="en-US" dirty="0">
                <a:solidFill>
                  <a:srgbClr val="C00000"/>
                </a:solidFill>
              </a:rPr>
              <a:t>MongoDB</a:t>
            </a:r>
            <a:r>
              <a:rPr lang="en-US" dirty="0"/>
              <a:t>);</a:t>
            </a:r>
          </a:p>
          <a:p>
            <a:r>
              <a:rPr lang="ru-RU" dirty="0" err="1"/>
              <a:t>Графовые</a:t>
            </a:r>
            <a:r>
              <a:rPr lang="ru-RU" dirty="0"/>
              <a:t> хранилища </a:t>
            </a:r>
            <a:r>
              <a:rPr lang="ru-RU" dirty="0" smtClean="0"/>
              <a:t>(распространены </a:t>
            </a:r>
            <a:r>
              <a:rPr lang="ru-RU" dirty="0"/>
              <a:t>в социальных сетях, примеры: </a:t>
            </a:r>
            <a:r>
              <a:rPr lang="en-US" dirty="0"/>
              <a:t> Neo4J, Infinite Graph, </a:t>
            </a:r>
            <a:r>
              <a:rPr lang="en-US" dirty="0" err="1"/>
              <a:t>Bigdata</a:t>
            </a:r>
            <a:r>
              <a:rPr lang="en-US" dirty="0"/>
              <a:t>);</a:t>
            </a:r>
          </a:p>
          <a:p>
            <a:r>
              <a:rPr lang="en-US" dirty="0"/>
              <a:t>XML-</a:t>
            </a:r>
            <a:r>
              <a:rPr lang="ru-RU" dirty="0"/>
              <a:t>хранилища (примеры: </a:t>
            </a:r>
            <a:r>
              <a:rPr lang="pt-BR" dirty="0"/>
              <a:t> Mark Logic Server, EMC Documentum,eXist</a:t>
            </a:r>
            <a:r>
              <a:rPr lang="en-US" dirty="0" smtClean="0"/>
              <a:t>).</a:t>
            </a:r>
            <a:endParaRPr lang="en-US" dirty="0"/>
          </a:p>
          <a:p>
            <a:pPr marL="0" indent="0">
              <a:buNone/>
            </a:pPr>
            <a:endParaRPr lang="ru-RU" dirty="0"/>
          </a:p>
        </p:txBody>
      </p:sp>
    </p:spTree>
    <p:extLst>
      <p:ext uri="{BB962C8B-B14F-4D97-AF65-F5344CB8AC3E}">
        <p14:creationId xmlns:p14="http://schemas.microsoft.com/office/powerpoint/2010/main" val="2924529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err="1" smtClean="0"/>
              <a:t>Харакетиристики</a:t>
            </a:r>
            <a:r>
              <a:rPr lang="ru-RU" dirty="0" smtClean="0"/>
              <a:t> хранилищ</a:t>
            </a:r>
            <a:endParaRPr lang="ru-RU"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9527" y="1600200"/>
            <a:ext cx="7504945" cy="4525963"/>
          </a:xfrm>
        </p:spPr>
      </p:pic>
    </p:spTree>
    <p:extLst>
      <p:ext uri="{BB962C8B-B14F-4D97-AF65-F5344CB8AC3E}">
        <p14:creationId xmlns:p14="http://schemas.microsoft.com/office/powerpoint/2010/main" val="295370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008112"/>
          </a:xfrm>
        </p:spPr>
        <p:txBody>
          <a:bodyPr>
            <a:normAutofit/>
          </a:bodyPr>
          <a:lstStyle/>
          <a:p>
            <a:r>
              <a:rPr lang="ru-RU" sz="3600" dirty="0" err="1" smtClean="0"/>
              <a:t>Consistency</a:t>
            </a:r>
            <a:r>
              <a:rPr lang="en-US" sz="3600" dirty="0"/>
              <a:t>,</a:t>
            </a:r>
            <a:r>
              <a:rPr lang="ru-RU" sz="3600" dirty="0" smtClean="0"/>
              <a:t> </a:t>
            </a:r>
            <a:r>
              <a:rPr lang="ru-RU" sz="3600" dirty="0" err="1" smtClean="0"/>
              <a:t>Availability</a:t>
            </a:r>
            <a:r>
              <a:rPr lang="en-US" sz="3600" dirty="0" smtClean="0"/>
              <a:t>, </a:t>
            </a:r>
            <a:r>
              <a:rPr lang="ru-RU" sz="3600" dirty="0" err="1"/>
              <a:t>Partition</a:t>
            </a:r>
            <a:r>
              <a:rPr lang="ru-RU" sz="3600" dirty="0"/>
              <a:t> </a:t>
            </a:r>
            <a:r>
              <a:rPr lang="ru-RU" sz="3600" dirty="0" err="1"/>
              <a:t>tolerance</a:t>
            </a:r>
            <a:r>
              <a:rPr lang="ru-RU" sz="3600" dirty="0"/>
              <a:t> </a:t>
            </a:r>
          </a:p>
        </p:txBody>
      </p:sp>
      <p:sp>
        <p:nvSpPr>
          <p:cNvPr id="3" name="Content Placeholder 2"/>
          <p:cNvSpPr>
            <a:spLocks noGrp="1"/>
          </p:cNvSpPr>
          <p:nvPr>
            <p:ph idx="1"/>
          </p:nvPr>
        </p:nvSpPr>
        <p:spPr>
          <a:xfrm>
            <a:off x="457200" y="1196752"/>
            <a:ext cx="8229600" cy="5112568"/>
          </a:xfrm>
        </p:spPr>
        <p:txBody>
          <a:bodyPr>
            <a:noAutofit/>
          </a:bodyPr>
          <a:lstStyle/>
          <a:p>
            <a:pPr marL="0" indent="0">
              <a:buNone/>
            </a:pPr>
            <a:r>
              <a:rPr lang="ru-RU" sz="2000" dirty="0" smtClean="0">
                <a:solidFill>
                  <a:srgbClr val="C00000"/>
                </a:solidFill>
              </a:rPr>
              <a:t>ACID </a:t>
            </a:r>
            <a:r>
              <a:rPr lang="ru-RU" sz="2000" dirty="0">
                <a:solidFill>
                  <a:srgbClr val="C00000"/>
                </a:solidFill>
              </a:rPr>
              <a:t>(</a:t>
            </a:r>
            <a:r>
              <a:rPr lang="ru-RU" sz="2000" dirty="0" err="1">
                <a:solidFill>
                  <a:srgbClr val="C00000"/>
                </a:solidFill>
              </a:rPr>
              <a:t>Atomicity</a:t>
            </a:r>
            <a:r>
              <a:rPr lang="ru-RU" sz="2000" dirty="0">
                <a:solidFill>
                  <a:srgbClr val="C00000"/>
                </a:solidFill>
              </a:rPr>
              <a:t>, </a:t>
            </a:r>
            <a:r>
              <a:rPr lang="ru-RU" sz="2000" dirty="0" err="1">
                <a:solidFill>
                  <a:srgbClr val="C00000"/>
                </a:solidFill>
              </a:rPr>
              <a:t>Consistency</a:t>
            </a:r>
            <a:r>
              <a:rPr lang="ru-RU" sz="2000" dirty="0">
                <a:solidFill>
                  <a:srgbClr val="C00000"/>
                </a:solidFill>
              </a:rPr>
              <a:t>, </a:t>
            </a:r>
            <a:r>
              <a:rPr lang="ru-RU" sz="2000" dirty="0" err="1">
                <a:solidFill>
                  <a:srgbClr val="C00000"/>
                </a:solidFill>
              </a:rPr>
              <a:t>Isolation</a:t>
            </a:r>
            <a:r>
              <a:rPr lang="ru-RU" sz="2000" dirty="0">
                <a:solidFill>
                  <a:srgbClr val="C00000"/>
                </a:solidFill>
              </a:rPr>
              <a:t>, </a:t>
            </a:r>
            <a:r>
              <a:rPr lang="ru-RU" sz="2000" dirty="0" err="1">
                <a:solidFill>
                  <a:srgbClr val="C00000"/>
                </a:solidFill>
              </a:rPr>
              <a:t>Durability</a:t>
            </a:r>
            <a:r>
              <a:rPr lang="ru-RU" sz="2000" dirty="0">
                <a:solidFill>
                  <a:srgbClr val="C00000"/>
                </a:solidFill>
              </a:rPr>
              <a:t>) </a:t>
            </a:r>
            <a:r>
              <a:rPr lang="ru-RU" sz="2000" dirty="0"/>
              <a:t>в реляционных базах </a:t>
            </a:r>
            <a:r>
              <a:rPr lang="ru-RU" sz="2000" dirty="0" smtClean="0"/>
              <a:t>данных </a:t>
            </a:r>
            <a:endParaRPr lang="en-US" sz="2000" dirty="0" smtClean="0"/>
          </a:p>
          <a:p>
            <a:pPr marL="0" indent="0">
              <a:buNone/>
            </a:pPr>
            <a:r>
              <a:rPr lang="ru-RU" sz="2000" dirty="0" smtClean="0">
                <a:solidFill>
                  <a:srgbClr val="00B050"/>
                </a:solidFill>
              </a:rPr>
              <a:t>CAP </a:t>
            </a:r>
            <a:r>
              <a:rPr lang="ru-RU" sz="2000" dirty="0">
                <a:solidFill>
                  <a:srgbClr val="00B050"/>
                </a:solidFill>
              </a:rPr>
              <a:t>(</a:t>
            </a:r>
            <a:r>
              <a:rPr lang="ru-RU" sz="2000" dirty="0" err="1">
                <a:solidFill>
                  <a:srgbClr val="00B050"/>
                </a:solidFill>
              </a:rPr>
              <a:t>Consistency</a:t>
            </a:r>
            <a:r>
              <a:rPr lang="ru-RU" sz="2000" dirty="0">
                <a:solidFill>
                  <a:srgbClr val="00B050"/>
                </a:solidFill>
              </a:rPr>
              <a:t>, </a:t>
            </a:r>
            <a:r>
              <a:rPr lang="ru-RU" sz="2000" dirty="0" err="1">
                <a:solidFill>
                  <a:srgbClr val="00B050"/>
                </a:solidFill>
              </a:rPr>
              <a:t>Availability</a:t>
            </a:r>
            <a:r>
              <a:rPr lang="ru-RU" sz="2000" dirty="0">
                <a:solidFill>
                  <a:srgbClr val="00B050"/>
                </a:solidFill>
              </a:rPr>
              <a:t>, </a:t>
            </a:r>
            <a:r>
              <a:rPr lang="ru-RU" sz="2000" dirty="0" err="1">
                <a:solidFill>
                  <a:srgbClr val="00B050"/>
                </a:solidFill>
              </a:rPr>
              <a:t>Partition</a:t>
            </a:r>
            <a:r>
              <a:rPr lang="ru-RU" sz="2000" dirty="0">
                <a:solidFill>
                  <a:srgbClr val="00B050"/>
                </a:solidFill>
              </a:rPr>
              <a:t> </a:t>
            </a:r>
            <a:r>
              <a:rPr lang="ru-RU" sz="2000" dirty="0" err="1">
                <a:solidFill>
                  <a:srgbClr val="00B050"/>
                </a:solidFill>
              </a:rPr>
              <a:t>tolerance</a:t>
            </a:r>
            <a:r>
              <a:rPr lang="ru-RU" sz="2000" dirty="0">
                <a:solidFill>
                  <a:srgbClr val="00B050"/>
                </a:solidFill>
              </a:rPr>
              <a:t>) </a:t>
            </a:r>
            <a:r>
              <a:rPr lang="ru-RU" sz="2000" dirty="0"/>
              <a:t>в </a:t>
            </a:r>
            <a:r>
              <a:rPr lang="ru-RU" sz="2000" dirty="0" smtClean="0"/>
              <a:t> </a:t>
            </a:r>
            <a:r>
              <a:rPr lang="ru-RU" sz="2000" dirty="0" err="1"/>
              <a:t>NoSQL</a:t>
            </a:r>
            <a:r>
              <a:rPr lang="ru-RU" sz="2000" dirty="0" smtClean="0"/>
              <a:t>.</a:t>
            </a:r>
            <a:endParaRPr lang="en-US" sz="2000" dirty="0" smtClean="0"/>
          </a:p>
          <a:p>
            <a:pPr marL="0" indent="0">
              <a:buNone/>
            </a:pPr>
            <a:endParaRPr lang="ru-RU" sz="2000" b="1" dirty="0" smtClean="0"/>
          </a:p>
          <a:p>
            <a:pPr marL="0" indent="0">
              <a:buNone/>
            </a:pPr>
            <a:r>
              <a:rPr lang="ru-RU" sz="2000" b="1" dirty="0" smtClean="0"/>
              <a:t>CAP-теорема</a:t>
            </a:r>
            <a:r>
              <a:rPr lang="en-US" sz="2000" dirty="0"/>
              <a:t>:</a:t>
            </a:r>
            <a:r>
              <a:rPr lang="ru-RU" sz="2000" dirty="0" smtClean="0"/>
              <a:t> </a:t>
            </a:r>
            <a:r>
              <a:rPr lang="en-US" sz="2000" dirty="0" smtClean="0"/>
              <a:t> </a:t>
            </a:r>
            <a:r>
              <a:rPr lang="ru-RU" sz="2000" dirty="0" smtClean="0"/>
              <a:t>в </a:t>
            </a:r>
            <a:r>
              <a:rPr lang="ru-RU" sz="2000" dirty="0"/>
              <a:t>распределенной системе невозможно одновременно предоставить все три качества:</a:t>
            </a:r>
          </a:p>
          <a:p>
            <a:r>
              <a:rPr lang="ru-RU" sz="1800" dirty="0" err="1" smtClean="0">
                <a:solidFill>
                  <a:srgbClr val="C00000"/>
                </a:solidFill>
              </a:rPr>
              <a:t>C</a:t>
            </a:r>
            <a:r>
              <a:rPr lang="ru-RU" sz="1800" i="1" dirty="0" err="1" smtClean="0">
                <a:solidFill>
                  <a:srgbClr val="C00000"/>
                </a:solidFill>
              </a:rPr>
              <a:t>onsistency</a:t>
            </a:r>
            <a:r>
              <a:rPr lang="ru-RU" sz="1800" dirty="0" smtClean="0">
                <a:solidFill>
                  <a:srgbClr val="C00000"/>
                </a:solidFill>
              </a:rPr>
              <a:t> </a:t>
            </a:r>
            <a:r>
              <a:rPr lang="ru-RU" sz="1800" dirty="0">
                <a:solidFill>
                  <a:srgbClr val="C00000"/>
                </a:solidFill>
              </a:rPr>
              <a:t>(Согласованность, корректность) </a:t>
            </a:r>
            <a:r>
              <a:rPr lang="ru-RU" sz="1800" dirty="0"/>
              <a:t>- все узлы видят одни и те же данные в каждый момент времени. Возвращает правильные ответы на запросы.</a:t>
            </a:r>
          </a:p>
          <a:p>
            <a:r>
              <a:rPr lang="ru-RU" sz="1800" dirty="0" err="1">
                <a:solidFill>
                  <a:srgbClr val="00B050"/>
                </a:solidFill>
              </a:rPr>
              <a:t>Availability</a:t>
            </a:r>
            <a:r>
              <a:rPr lang="ru-RU" sz="1800" dirty="0">
                <a:solidFill>
                  <a:srgbClr val="00B050"/>
                </a:solidFill>
              </a:rPr>
              <a:t> (Доступность</a:t>
            </a:r>
            <a:r>
              <a:rPr lang="ru-RU" sz="1800" dirty="0">
                <a:solidFill>
                  <a:srgbClr val="C00000"/>
                </a:solidFill>
              </a:rPr>
              <a:t>) </a:t>
            </a:r>
            <a:r>
              <a:rPr lang="ru-RU" sz="1800" dirty="0"/>
              <a:t>- гарантирует, что каждый запрос получит свой ответ.</a:t>
            </a:r>
          </a:p>
          <a:p>
            <a:r>
              <a:rPr lang="ru-RU" sz="1800" dirty="0" err="1">
                <a:solidFill>
                  <a:srgbClr val="00B050"/>
                </a:solidFill>
              </a:rPr>
              <a:t>Partition</a:t>
            </a:r>
            <a:r>
              <a:rPr lang="ru-RU" sz="1800" dirty="0">
                <a:solidFill>
                  <a:srgbClr val="00B050"/>
                </a:solidFill>
              </a:rPr>
              <a:t> </a:t>
            </a:r>
            <a:r>
              <a:rPr lang="ru-RU" sz="1800" dirty="0" err="1">
                <a:solidFill>
                  <a:srgbClr val="00B050"/>
                </a:solidFill>
              </a:rPr>
              <a:t>tolerance</a:t>
            </a:r>
            <a:r>
              <a:rPr lang="ru-RU" sz="1800" dirty="0">
                <a:solidFill>
                  <a:srgbClr val="00B050"/>
                </a:solidFill>
              </a:rPr>
              <a:t> (Устойчивость к сбоям узлов) - </a:t>
            </a:r>
            <a:r>
              <a:rPr lang="ru-RU" sz="1800" dirty="0"/>
              <a:t>система функционирует правильно даже при потере связи с узлом</a:t>
            </a:r>
            <a:r>
              <a:rPr lang="ru-RU" sz="1800" dirty="0" smtClean="0"/>
              <a:t>.</a:t>
            </a:r>
            <a:r>
              <a:rPr lang="en-US" sz="1800" dirty="0"/>
              <a:t/>
            </a:r>
            <a:br>
              <a:rPr lang="en-US" sz="1800" dirty="0"/>
            </a:br>
            <a:endParaRPr lang="ru-RU" sz="2000" dirty="0" smtClean="0"/>
          </a:p>
          <a:p>
            <a:pPr marL="0" indent="0">
              <a:buNone/>
            </a:pPr>
            <a:r>
              <a:rPr lang="ru-RU" sz="2000" dirty="0" smtClean="0"/>
              <a:t>В </a:t>
            </a:r>
            <a:r>
              <a:rPr lang="en-US" sz="2000" dirty="0" smtClean="0"/>
              <a:t>NoSQL</a:t>
            </a:r>
            <a:r>
              <a:rPr lang="ru-RU" sz="2000" dirty="0" smtClean="0"/>
              <a:t> </a:t>
            </a:r>
            <a:r>
              <a:rPr lang="ru-RU" sz="2000" dirty="0"/>
              <a:t>делается попытка решить проблемы </a:t>
            </a:r>
            <a:r>
              <a:rPr lang="ru-RU" sz="2000" dirty="0">
                <a:solidFill>
                  <a:srgbClr val="00B050"/>
                </a:solidFill>
              </a:rPr>
              <a:t>масштабируемости </a:t>
            </a:r>
            <a:r>
              <a:rPr lang="ru-RU" sz="2000" dirty="0"/>
              <a:t>(</a:t>
            </a:r>
            <a:r>
              <a:rPr lang="ru-RU" sz="2000" i="1" dirty="0" err="1"/>
              <a:t>scalability</a:t>
            </a:r>
            <a:r>
              <a:rPr lang="ru-RU" sz="2000" dirty="0"/>
              <a:t>) и</a:t>
            </a:r>
            <a:r>
              <a:rPr lang="en-US" sz="2000" dirty="0"/>
              <a:t> </a:t>
            </a:r>
            <a:r>
              <a:rPr lang="ru-RU" sz="2000" dirty="0">
                <a:solidFill>
                  <a:srgbClr val="00B050"/>
                </a:solidFill>
              </a:rPr>
              <a:t>доступности</a:t>
            </a:r>
            <a:r>
              <a:rPr lang="ru-RU" sz="2000" dirty="0"/>
              <a:t> ( </a:t>
            </a:r>
            <a:r>
              <a:rPr lang="ru-RU" sz="2000" i="1" dirty="0" err="1"/>
              <a:t>availability</a:t>
            </a:r>
            <a:r>
              <a:rPr lang="ru-RU" sz="2000" dirty="0"/>
              <a:t>) за счёт </a:t>
            </a:r>
            <a:r>
              <a:rPr lang="ru-RU" sz="2000" dirty="0">
                <a:solidFill>
                  <a:srgbClr val="C00000"/>
                </a:solidFill>
              </a:rPr>
              <a:t>атомарности</a:t>
            </a:r>
            <a:r>
              <a:rPr lang="ru-RU" sz="2000" dirty="0"/>
              <a:t> (</a:t>
            </a:r>
            <a:r>
              <a:rPr lang="ru-RU" sz="2000" i="1" dirty="0" err="1"/>
              <a:t>atomicity</a:t>
            </a:r>
            <a:r>
              <a:rPr lang="ru-RU" sz="2000" dirty="0"/>
              <a:t>) и </a:t>
            </a:r>
            <a:r>
              <a:rPr lang="ru-RU" sz="2000" dirty="0">
                <a:solidFill>
                  <a:srgbClr val="C00000"/>
                </a:solidFill>
              </a:rPr>
              <a:t>согласованности </a:t>
            </a:r>
            <a:r>
              <a:rPr lang="ru-RU" sz="2000" dirty="0"/>
              <a:t>данных (</a:t>
            </a:r>
            <a:r>
              <a:rPr lang="ru-RU" sz="2000" i="1" dirty="0" err="1"/>
              <a:t>consistency</a:t>
            </a:r>
            <a:r>
              <a:rPr lang="ru-RU" sz="2000" dirty="0"/>
              <a:t>).</a:t>
            </a:r>
          </a:p>
          <a:p>
            <a:pPr marL="0" indent="0">
              <a:buNone/>
            </a:pPr>
            <a:endParaRPr lang="ru-RU" sz="2000" dirty="0"/>
          </a:p>
        </p:txBody>
      </p:sp>
    </p:spTree>
    <p:extLst>
      <p:ext uri="{BB962C8B-B14F-4D97-AF65-F5344CB8AC3E}">
        <p14:creationId xmlns:p14="http://schemas.microsoft.com/office/powerpoint/2010/main" val="36267439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1925</TotalTime>
  <Words>1736</Words>
  <Application>Microsoft Office PowerPoint</Application>
  <PresentationFormat>On-screen Show (4:3)</PresentationFormat>
  <Paragraphs>304</Paragraphs>
  <Slides>57</Slides>
  <Notes>4</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Office Theme</vt:lpstr>
      <vt:lpstr>Санкт-петербургский Политехнический университет Петра Великого      Высшая Инженерная Школа</vt:lpstr>
      <vt:lpstr>Большие данные (big data)   </vt:lpstr>
      <vt:lpstr>MapReduce –алгоритм параллельной обработки больших объемов сырых данных</vt:lpstr>
      <vt:lpstr>MapReduce</vt:lpstr>
      <vt:lpstr>Hadoop</vt:lpstr>
      <vt:lpstr>NoSQL</vt:lpstr>
      <vt:lpstr>NoSQL</vt:lpstr>
      <vt:lpstr>Харакетиристики хранилищ</vt:lpstr>
      <vt:lpstr>Consistency, Availability, Partition tolerance </vt:lpstr>
      <vt:lpstr>http://db-engines.com/en/ranking</vt:lpstr>
      <vt:lpstr>MongoDB</vt:lpstr>
      <vt:lpstr>JSON (JavaScript Object Notation)</vt:lpstr>
      <vt:lpstr>Фирмы, использующие MongoDB</vt:lpstr>
      <vt:lpstr>Работа приложения на Node.js и MongoDB  V8 — это движок JavaScript от Google, который используется в браузере Chrome. Быстрый и доступен в исходных кодах (С++) для Linux (для gcc) и под Windows. </vt:lpstr>
      <vt:lpstr>  Full Stack JavaScript </vt:lpstr>
      <vt:lpstr>Node.js</vt:lpstr>
      <vt:lpstr>Консоль Node.js</vt:lpstr>
      <vt:lpstr>Консоль Node.js</vt:lpstr>
      <vt:lpstr>Асинхронная обработка запросов. Event loop (см. 01.js, db pcat)</vt:lpstr>
      <vt:lpstr> NPM (Node.js package manager) </vt:lpstr>
      <vt:lpstr>npm</vt:lpstr>
      <vt:lpstr>package.json</vt:lpstr>
      <vt:lpstr>HTTP-сервер на Node.js (см. 02)</vt:lpstr>
      <vt:lpstr>Протокол BSON</vt:lpstr>
      <vt:lpstr>Express (см. 04)</vt:lpstr>
      <vt:lpstr>Middleware-  это функция, имеющая доступ к объектам request, response и к следующей middleware-функции</vt:lpstr>
      <vt:lpstr>Express (см. post)</vt:lpstr>
      <vt:lpstr>Шаблонизатор Swig</vt:lpstr>
      <vt:lpstr> </vt:lpstr>
      <vt:lpstr>Начало работы с MongoDB</vt:lpstr>
      <vt:lpstr>Схема в SQL</vt:lpstr>
      <vt:lpstr>Динамическия схема в MongoDB</vt:lpstr>
      <vt:lpstr>Операции CRUD</vt:lpstr>
      <vt:lpstr>Оболочка Mongo</vt:lpstr>
      <vt:lpstr>Данные в MongoDB</vt:lpstr>
      <vt:lpstr>Чтение данных в MongoDB</vt:lpstr>
      <vt:lpstr>Чтение данных в MongoDB</vt:lpstr>
      <vt:lpstr>Чтение данных в MongoDB</vt:lpstr>
      <vt:lpstr>Критерии отбора данных</vt:lpstr>
      <vt:lpstr>Выборка данных из базы</vt:lpstr>
      <vt:lpstr>Сортировка и ограничение выборки</vt:lpstr>
      <vt:lpstr>Запись данных</vt:lpstr>
      <vt:lpstr>Запись данных</vt:lpstr>
      <vt:lpstr>Репликация</vt:lpstr>
      <vt:lpstr>PowerPoint Presentation</vt:lpstr>
      <vt:lpstr>Репликация</vt:lpstr>
      <vt:lpstr>Обмен данными при репликации, выбор первичного сервера</vt:lpstr>
      <vt:lpstr>Репликация</vt:lpstr>
      <vt:lpstr>Репликация</vt:lpstr>
      <vt:lpstr>Репликация</vt:lpstr>
      <vt:lpstr>Горизонтальное и вертикальное масштабирование</vt:lpstr>
      <vt:lpstr>Sharding</vt:lpstr>
      <vt:lpstr>Sharding</vt:lpstr>
      <vt:lpstr>Sharding </vt:lpstr>
      <vt:lpstr>Sharding</vt:lpstr>
      <vt:lpstr>Использование ключей при создании шардов</vt:lpstr>
      <vt:lpstr>Всем спасибо! https://github.com/elenabenken/seminar_mongodb</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Санкт-петербургский Политехнический университет Петра Великого,  Высшая Инженерная Школа</dc:title>
  <dc:creator>Benken</dc:creator>
  <cp:lastModifiedBy>Benken</cp:lastModifiedBy>
  <cp:revision>95</cp:revision>
  <dcterms:created xsi:type="dcterms:W3CDTF">2015-11-05T16:23:07Z</dcterms:created>
  <dcterms:modified xsi:type="dcterms:W3CDTF">2015-11-17T11:08:39Z</dcterms:modified>
</cp:coreProperties>
</file>