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56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56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51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50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55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52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1.png" ContentType="image/png"/>
  <Override PartName="/ppt/media/image36.png" ContentType="image/png"/>
  <Override PartName="/ppt/media/image32.png" ContentType="image/png"/>
  <Override PartName="/ppt/media/image37.png" ContentType="image/png"/>
  <Override PartName="/ppt/media/image31.png" ContentType="image/png"/>
  <Override PartName="/ppt/media/image29.gif" ContentType="image/gif"/>
  <Override PartName="/ppt/media/image26.png" ContentType="image/png"/>
  <Override PartName="/ppt/media/image30.png" ContentType="image/png"/>
  <Override PartName="/ppt/media/image25.jpeg" ContentType="image/jpeg"/>
  <Override PartName="/ppt/media/image39.png" ContentType="image/png"/>
  <Override PartName="/ppt/media/image35.png" ContentType="image/png"/>
  <Override PartName="/ppt/media/image27.gif" ContentType="image/gif"/>
  <Override PartName="/ppt/media/image23.png" ContentType="image/png"/>
  <Override PartName="/ppt/media/image24.png" ContentType="image/png"/>
  <Override PartName="/ppt/media/image21.png" ContentType="image/png"/>
  <Override PartName="/ppt/media/image20.jpeg" ContentType="image/jpeg"/>
  <Override PartName="/ppt/media/image38.png" ContentType="image/png"/>
  <Override PartName="/ppt/media/image33.png" ContentType="image/png"/>
  <Override PartName="/ppt/media/image19.jpeg" ContentType="image/jpeg"/>
  <Override PartName="/ppt/media/image16.png" ContentType="image/png"/>
  <Override PartName="/ppt/media/image17.png" ContentType="image/png"/>
  <Override PartName="/ppt/media/image15.png" ContentType="image/png"/>
  <Override PartName="/ppt/media/image13.png" ContentType="image/png"/>
  <Override PartName="/ppt/media/image12.gif" ContentType="image/gif"/>
  <Override PartName="/ppt/media/image10.png" ContentType="image/png"/>
  <Override PartName="/ppt/media/image40.png" ContentType="image/png"/>
  <Override PartName="/ppt/media/image8.png" ContentType="image/png"/>
  <Override PartName="/ppt/media/image34.png" ContentType="image/png"/>
  <Override PartName="/ppt/media/image6.png" ContentType="image/png"/>
  <Override PartName="/ppt/media/image9.gif" ContentType="image/gif"/>
  <Override PartName="/ppt/media/image5.png" ContentType="image/png"/>
  <Override PartName="/ppt/media/image7.png" ContentType="image/png"/>
  <Override PartName="/ppt/media/image4.png" ContentType="image/png"/>
  <Override PartName="/ppt/media/image28.gif" ContentType="image/gif"/>
  <Override PartName="/ppt/media/image18.png" ContentType="image/png"/>
  <Override PartName="/ppt/media/image22.gif" ContentType="image/gif"/>
  <Override PartName="/ppt/media/image3.png" ContentType="image/png"/>
  <Override PartName="/ppt/media/image2.png" ContentType="image/png"/>
  <Override PartName="/ppt/media/image14.jpeg" ContentType="image/jpe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ru-RU" sz="2000">
                <a:latin typeface="Arial"/>
              </a:rPr>
              <a:t>Для правки формата примечаний щелкните мышью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ru-RU" sz="1400">
                <a:latin typeface="Times New Roman"/>
              </a:rPr>
              <a:t>&lt;заголовок&gt;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ru-RU" sz="1400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ru-RU" sz="1400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43BD842-72E1-4CB5-97DA-1C178D530C61}" type="slidenum">
              <a:rPr lang="ru-RU" sz="1400">
                <a:latin typeface="Times New Roman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35AA9B2-DEDF-43AB-B254-1C7A495D479F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306EAE5-A71B-4ACE-8E7F-90C5E7107699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F152DD0-7ED3-471C-B29A-13B44C976DC5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6619677-348E-446A-911C-40A8CFE00D20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216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216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216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216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Для правки текста заголовка щелкните мышьюClick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ru-RU" sz="1200">
                <a:solidFill>
                  <a:srgbClr val="8b8b8b"/>
                </a:solidFill>
                <a:latin typeface="Calibri"/>
              </a:rPr>
              <a:t>24.11.15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A817F9D-0991-4B27-AAC2-300EE261B2D2}" type="slidenum">
              <a:rPr lang="ru-RU" sz="1200">
                <a:solidFill>
                  <a:srgbClr val="8b8b8b"/>
                </a:solidFill>
                <a:latin typeface="Calibri"/>
              </a:rPr>
              <a:t>&lt;номер&gt;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Для правки текста заголовка щелкните мышьюClick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Седьмой уровень структурыClick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ru-RU" sz="1200">
                <a:solidFill>
                  <a:srgbClr val="8b8b8b"/>
                </a:solidFill>
                <a:latin typeface="Calibri"/>
              </a:rPr>
              <a:t>24.11.15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7BE447E-50E7-4427-99B2-92CA5C286A3A}" type="slidenum">
              <a:rPr lang="ru-RU" sz="1200">
                <a:solidFill>
                  <a:srgbClr val="8b8b8b"/>
                </a:solidFill>
                <a:latin typeface="Calibri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g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gif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7.gif"/><Relationship Id="rId2" Type="http://schemas.openxmlformats.org/officeDocument/2006/relationships/image" Target="../media/image28.gif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9.gif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640" y="745920"/>
            <a:ext cx="1656720" cy="1204920"/>
          </a:xfrm>
          <a:prstGeom prst="rect">
            <a:avLst/>
          </a:prstGeom>
          <a:ln>
            <a:noFill/>
          </a:ln>
        </p:spPr>
      </p:pic>
      <p:sp>
        <p:nvSpPr>
          <p:cNvPr id="84" name="TextShape 1"/>
          <p:cNvSpPr txBox="1"/>
          <p:nvPr/>
        </p:nvSpPr>
        <p:spPr>
          <a:xfrm>
            <a:off x="323640" y="332640"/>
            <a:ext cx="8424720" cy="1079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000">
                <a:solidFill>
                  <a:srgbClr val="376092"/>
                </a:solidFill>
                <a:latin typeface="Calibri"/>
              </a:rPr>
              <a:t>Санкт-петербургский Политехнический университет Петра Великого </a:t>
            </a:r>
            <a:r>
              <a:rPr b="1" lang="ru-RU" sz="2000">
                <a:solidFill>
                  <a:srgbClr val="376092"/>
                </a:solidFill>
                <a:latin typeface="Calibri"/>
              </a:rPr>
              <a:t>
</a:t>
            </a:r>
            <a:r>
              <a:rPr b="1" lang="ru-RU" sz="2000">
                <a:solidFill>
                  <a:srgbClr val="376092"/>
                </a:solidFill>
                <a:latin typeface="Calibri"/>
              </a:rPr>
              <a:t>    Высшая Инженерная Школа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1043640" y="2205000"/>
            <a:ext cx="7200360" cy="37440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ru-RU" sz="3400">
                <a:solidFill>
                  <a:srgbClr val="254061"/>
                </a:solidFill>
                <a:latin typeface="Calibri"/>
              </a:rPr>
              <a:t>СУБД MongoDB и платформа Node.js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ru-RU" sz="3200">
                <a:solidFill>
                  <a:srgbClr val="8b8b8b"/>
                </a:solidFill>
                <a:latin typeface="Calibri"/>
              </a:rPr>
              <a:t>
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ru-RU" sz="2000">
                <a:solidFill>
                  <a:srgbClr val="254061"/>
                </a:solidFill>
                <a:latin typeface="Calibri"/>
              </a:rPr>
              <a:t>Бенкен Елена Сергеевна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 sz="2000">
                <a:solidFill>
                  <a:srgbClr val="000000"/>
                </a:solidFill>
                <a:latin typeface="Calibri"/>
              </a:rPr>
              <a:t>elena.benken@avalon.ru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Calibri"/>
              </a:rPr>
              <a:t>2015</a:t>
            </a:r>
            <a:endParaRPr/>
          </a:p>
        </p:txBody>
      </p:sp>
      <p:pic>
        <p:nvPicPr>
          <p:cNvPr id="86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20000" y="3134520"/>
            <a:ext cx="2096640" cy="560160"/>
          </a:xfrm>
          <a:prstGeom prst="rect">
            <a:avLst/>
          </a:prstGeom>
          <a:ln>
            <a:noFill/>
          </a:ln>
        </p:spPr>
      </p:pic>
      <p:pic>
        <p:nvPicPr>
          <p:cNvPr id="87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44000" y="3042360"/>
            <a:ext cx="2151360" cy="81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http://db-engines.com/en/ranking</a:t>
            </a:r>
            <a:endParaRPr/>
          </a:p>
        </p:txBody>
      </p:sp>
      <p:pic>
        <p:nvPicPr>
          <p:cNvPr id="105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7640" y="1772640"/>
            <a:ext cx="8315280" cy="328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4400">
                <a:solidFill>
                  <a:srgbClr val="000000"/>
                </a:solidFill>
                <a:latin typeface="Calibri"/>
              </a:rPr>
              <a:t>MongoDB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 — 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документо-ориентированная система управления базами данных (СУБД),  не использует табличный способ представления со связями через внешние ключи, а хранит данные в виде JSON-объектов.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Mac OSX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Windows7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Linux</a:t>
            </a:r>
            <a:endParaRPr/>
          </a:p>
        </p:txBody>
      </p:sp>
      <p:pic>
        <p:nvPicPr>
          <p:cNvPr id="10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08000" y="4797000"/>
            <a:ext cx="2685600" cy="9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JSON (JavaScript Object Notation)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323640" y="1600200"/>
            <a:ext cx="85687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var person = { name: "Анна",  age: 25,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                          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hobby: [ "лыжи", "танцы"],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                          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pet: {type: "хомяк", name: "Кузя" }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                        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pic>
        <p:nvPicPr>
          <p:cNvPr id="111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79200" y="4653000"/>
            <a:ext cx="1295640" cy="129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000">
                <a:solidFill>
                  <a:srgbClr val="000000"/>
                </a:solidFill>
                <a:latin typeface="Calibri"/>
              </a:rPr>
              <a:t>Фирмы, использующие MongoDB</a:t>
            </a:r>
            <a:endParaRPr/>
          </a:p>
        </p:txBody>
      </p:sp>
      <p:pic>
        <p:nvPicPr>
          <p:cNvPr id="113" name="Content Placeholder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20" y="1268640"/>
            <a:ext cx="9141120" cy="508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3640" y="1989000"/>
            <a:ext cx="8434080" cy="4639320"/>
          </a:xfrm>
          <a:prstGeom prst="rect">
            <a:avLst/>
          </a:prstGeom>
          <a:ln>
            <a:noFill/>
          </a:ln>
        </p:spPr>
      </p:pic>
      <p:sp>
        <p:nvSpPr>
          <p:cNvPr id="115" name="TextShape 1"/>
          <p:cNvSpPr txBox="1"/>
          <p:nvPr/>
        </p:nvSpPr>
        <p:spPr>
          <a:xfrm>
            <a:off x="179640" y="274680"/>
            <a:ext cx="8640720" cy="2001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ru-RU" sz="3600">
                <a:solidFill>
                  <a:srgbClr val="000000"/>
                </a:solidFill>
                <a:latin typeface="Calibri"/>
              </a:rPr>
              <a:t>Работа приложения на Node.js и MongoDB</a:t>
            </a:r>
            <a:r>
              <a:rPr lang="ru-RU" sz="3600">
                <a:solidFill>
                  <a:srgbClr val="000000"/>
                </a:solidFill>
                <a:latin typeface="Calibri"/>
              </a:rPr>
              <a:t>
</a:t>
            </a:r>
            <a:r>
              <a:rPr lang="ru-RU" sz="2000">
                <a:solidFill>
                  <a:srgbClr val="000000"/>
                </a:solidFill>
                <a:latin typeface="Calibri"/>
              </a:rPr>
              <a:t>
</a:t>
            </a:r>
            <a:r>
              <a:rPr lang="ru-RU" sz="2000">
                <a:solidFill>
                  <a:srgbClr val="000000"/>
                </a:solidFill>
                <a:latin typeface="Calibri"/>
              </a:rPr>
              <a:t>V8 — это движок JavaScript от Google, который используется в браузере Chrome. Быстрый и доступен в исходных кодах (С++) для Linux (для gcc) и под Windows.</a:t>
            </a:r>
            <a:r>
              <a:rPr lang="ru-RU" sz="20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Content Placeholder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08360" y="-35280"/>
            <a:ext cx="6188760" cy="6910200"/>
          </a:xfrm>
          <a:prstGeom prst="rect">
            <a:avLst/>
          </a:prstGeom>
          <a:ln>
            <a:noFill/>
          </a:ln>
        </p:spPr>
      </p:pic>
      <p:sp>
        <p:nvSpPr>
          <p:cNvPr id="117" name="TextShape 1"/>
          <p:cNvSpPr txBox="1"/>
          <p:nvPr/>
        </p:nvSpPr>
        <p:spPr>
          <a:xfrm>
            <a:off x="457200" y="274680"/>
            <a:ext cx="857880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ru-RU" sz="2800">
                <a:solidFill>
                  <a:srgbClr val="000000"/>
                </a:solidFill>
                <a:latin typeface="Calibri"/>
              </a:rPr>
              <a:t>  </a:t>
            </a:r>
            <a:r>
              <a:rPr lang="ru-RU" sz="2800">
                <a:solidFill>
                  <a:srgbClr val="000000"/>
                </a:solidFill>
                <a:latin typeface="Calibri"/>
              </a:rPr>
              <a:t>Full Stack JavaScript</a:t>
            </a:r>
            <a:r>
              <a:rPr lang="ru-RU" sz="28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6228360" y="1196640"/>
            <a:ext cx="2915280" cy="420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Calibri"/>
              </a:rPr>
              <a:t>Grunt —инструмент для сборки javascript проектов из командной строки, устанавливается как NPM модуль</a:t>
            </a:r>
            <a:r>
              <a:rPr lang="ru-RU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Calibri"/>
              </a:rPr>
              <a:t>backbone.js,</a:t>
            </a:r>
            <a:r>
              <a:rPr lang="ru-RU">
                <a:solidFill>
                  <a:srgbClr val="000000"/>
                </a:solidFill>
                <a:latin typeface="Calibri"/>
              </a:rPr>
              <a:t>
</a:t>
            </a:r>
            <a:r>
              <a:rPr lang="ru-RU">
                <a:solidFill>
                  <a:srgbClr val="000000"/>
                </a:solidFill>
                <a:latin typeface="Calibri"/>
              </a:rPr>
              <a:t>marionette.js,</a:t>
            </a:r>
            <a:r>
              <a:rPr lang="ru-RU">
                <a:solidFill>
                  <a:srgbClr val="000000"/>
                </a:solidFill>
                <a:latin typeface="Calibri"/>
              </a:rPr>
              <a:t>
</a:t>
            </a:r>
            <a:r>
              <a:rPr lang="ru-RU">
                <a:solidFill>
                  <a:srgbClr val="000000"/>
                </a:solidFill>
                <a:latin typeface="Calibri"/>
              </a:rPr>
              <a:t>angular.js,</a:t>
            </a:r>
            <a:r>
              <a:rPr lang="ru-RU">
                <a:solidFill>
                  <a:srgbClr val="000000"/>
                </a:solidFill>
                <a:latin typeface="Calibri"/>
              </a:rPr>
              <a:t>
</a:t>
            </a:r>
            <a:r>
              <a:rPr lang="ru-RU">
                <a:solidFill>
                  <a:srgbClr val="000000"/>
                </a:solidFill>
                <a:latin typeface="Calibri"/>
              </a:rPr>
              <a:t>derby.js,</a:t>
            </a:r>
            <a:r>
              <a:rPr lang="ru-RU">
                <a:solidFill>
                  <a:srgbClr val="000000"/>
                </a:solidFill>
                <a:latin typeface="Calibri"/>
              </a:rPr>
              <a:t>
</a:t>
            </a:r>
            <a:r>
              <a:rPr lang="ru-RU">
                <a:solidFill>
                  <a:srgbClr val="000000"/>
                </a:solidFill>
                <a:latin typeface="Calibri"/>
              </a:rPr>
              <a:t>meteor.js,</a:t>
            </a:r>
            <a:r>
              <a:rPr lang="ru-RU">
                <a:solidFill>
                  <a:srgbClr val="000000"/>
                </a:solidFill>
                <a:latin typeface="Calibri"/>
              </a:rPr>
              <a:t>
</a:t>
            </a:r>
            <a:r>
              <a:rPr lang="ru-RU">
                <a:solidFill>
                  <a:srgbClr val="000000"/>
                </a:solidFill>
                <a:latin typeface="Calibri"/>
              </a:rPr>
              <a:t>ember.js,</a:t>
            </a:r>
            <a:r>
              <a:rPr lang="ru-RU">
                <a:solidFill>
                  <a:srgbClr val="000000"/>
                </a:solidFill>
                <a:latin typeface="Calibri"/>
              </a:rPr>
              <a:t>
</a:t>
            </a:r>
            <a:r>
              <a:rPr lang="ru-RU">
                <a:solidFill>
                  <a:srgbClr val="000000"/>
                </a:solidFill>
                <a:latin typeface="Calibri"/>
              </a:rPr>
              <a:t>ext js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Node.js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196640"/>
            <a:ext cx="8229240" cy="4929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Node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 или 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Node.js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 — программная платформа, основанная на движке  V8, 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транслирующем JavaScript в машинный код</a:t>
            </a:r>
            <a:endParaRPr/>
          </a:p>
        </p:txBody>
      </p:sp>
      <p:pic>
        <p:nvPicPr>
          <p:cNvPr id="12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3200" y="3213000"/>
            <a:ext cx="8511120" cy="331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Консоль Node.js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268640"/>
            <a:ext cx="8229240" cy="4857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REPL 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(read-eval-print loop) — цикл чтения, вычисления и вывода на экран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4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80000" y="1917000"/>
            <a:ext cx="3682080" cy="454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Консоль Node.js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console.log(global)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gl = global;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function myf(){ console.log(new Date())}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setTimeout(myf, 2000)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Запуск приложения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2800">
                <a:solidFill>
                  <a:srgbClr val="000000"/>
                </a:solidFill>
                <a:latin typeface="Calibri"/>
              </a:rPr>
              <a:t>&gt;nodejs 02_hello.js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Асинхронная обработка запросов. Event loop </a:t>
            </a:r>
            <a:r>
              <a:rPr lang="ru-RU" sz="2200">
                <a:solidFill>
                  <a:srgbClr val="ffc000"/>
                </a:solidFill>
                <a:latin typeface="Calibri"/>
              </a:rPr>
              <a:t>(см. 01.js, db pcat)</a:t>
            </a:r>
            <a:endParaRPr/>
          </a:p>
        </p:txBody>
      </p:sp>
      <p:pic>
        <p:nvPicPr>
          <p:cNvPr id="128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84440" y="1600200"/>
            <a:ext cx="757440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476640"/>
            <a:ext cx="8229240" cy="940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3600">
                <a:solidFill>
                  <a:srgbClr val="000000"/>
                </a:solidFill>
                <a:latin typeface="Calibri"/>
              </a:rPr>
              <a:t>Большие данные</a:t>
            </a:r>
            <a:r>
              <a:rPr lang="ru-RU" sz="3600">
                <a:solidFill>
                  <a:srgbClr val="000000"/>
                </a:solidFill>
                <a:latin typeface="Calibri"/>
              </a:rPr>
              <a:t> (</a:t>
            </a:r>
            <a:r>
              <a:rPr i="1" lang="ru-RU" sz="3600">
                <a:solidFill>
                  <a:srgbClr val="000000"/>
                </a:solidFill>
                <a:latin typeface="Calibri"/>
              </a:rPr>
              <a:t>big data</a:t>
            </a:r>
            <a:r>
              <a:rPr lang="ru-RU" sz="3600">
                <a:solidFill>
                  <a:srgbClr val="000000"/>
                </a:solidFill>
                <a:latin typeface="Calibri"/>
              </a:rPr>
              <a:t>)  </a:t>
            </a:r>
            <a:r>
              <a:rPr lang="ru-RU" sz="36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052640"/>
            <a:ext cx="8229240" cy="5073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2800">
                <a:solidFill>
                  <a:srgbClr val="000000"/>
                </a:solidFill>
                <a:latin typeface="Calibri"/>
              </a:rPr>
              <a:t>— 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серия подходов, инструментов и методов обработки структурированных и неструктурированных данных огромных объёмов и значительного многообразия.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
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Технологии: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70c0"/>
                </a:solidFill>
                <a:latin typeface="Calibri"/>
              </a:rPr>
              <a:t>NoSQL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70c0"/>
                </a:solidFill>
                <a:latin typeface="Calibri"/>
              </a:rPr>
              <a:t>MapReduce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70c0"/>
                </a:solidFill>
                <a:latin typeface="Calibri"/>
              </a:rPr>
              <a:t>Hadoop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70c0"/>
                </a:solidFill>
                <a:latin typeface="Calibri"/>
              </a:rPr>
              <a:t>R – язык программирования, </a:t>
            </a:r>
            <a:r>
              <a:rPr lang="ru-RU" sz="2800">
                <a:solidFill>
                  <a:srgbClr val="000000"/>
                </a:solidFill>
                <a:latin typeface="Calibri"/>
              </a:rPr>
              <a:t>для статистической обработки данных и работы с графикой</a:t>
            </a:r>
            <a:r>
              <a:rPr lang="ru-RU" sz="2800">
                <a:solidFill>
                  <a:srgbClr val="0070c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r>
              <a:rPr lang="ru-RU" sz="2400">
                <a:solidFill>
                  <a:srgbClr val="00b050"/>
                </a:solidFill>
                <a:latin typeface="Calibri"/>
              </a:rPr>
              <a:t>NewSQL — класс современных реляционных СУБД, стремящихся совместить в себе преимущества NoSQL и транзакционные требования классических баз данных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 </a:t>
            </a:r>
            <a:r>
              <a:rPr lang="ru-RU" sz="4400">
                <a:solidFill>
                  <a:srgbClr val="000000"/>
                </a:solidFill>
                <a:latin typeface="Calibri"/>
              </a:rPr>
              <a:t>NPM (Node.js package manager) 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268640"/>
            <a:ext cx="8229240" cy="4857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Менеджер пакетов для Node.js https://www.npmjs.com/package/npm</a:t>
            </a:r>
            <a:endParaRPr/>
          </a:p>
        </p:txBody>
      </p:sp>
      <p:pic>
        <p:nvPicPr>
          <p:cNvPr id="13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32000" y="3717000"/>
            <a:ext cx="3744000" cy="1872000"/>
          </a:xfrm>
          <a:prstGeom prst="rect">
            <a:avLst/>
          </a:prstGeom>
          <a:ln>
            <a:noFill/>
          </a:ln>
        </p:spPr>
      </p:pic>
      <p:pic>
        <p:nvPicPr>
          <p:cNvPr id="132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9640" y="2650320"/>
            <a:ext cx="3246120" cy="322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npm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1124640"/>
            <a:ext cx="8229240" cy="5001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&gt;npm help npm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b050"/>
                </a:solidFill>
                <a:latin typeface="Calibri"/>
              </a:rPr>
              <a:t>&gt;npm install modulename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5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6920" y="3141000"/>
            <a:ext cx="9143640" cy="157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package.json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ourier New"/>
              </a:rPr>
              <a:t>&gt;sudo npm init  -- save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{  "name": "intro_to_npm", 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    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"version": "0.0.0",  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   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"description": "npm introduction", 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   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"main": "app.js",  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   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"dependencies": {   </a:t>
            </a:r>
            <a:r>
              <a:rPr b="1" lang="ru-RU" sz="3200">
                <a:solidFill>
                  <a:srgbClr val="00b050"/>
                </a:solidFill>
                <a:latin typeface="Calibri"/>
              </a:rPr>
              <a:t>"mongodb": "~1.3.10"  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},   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  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"author": "my own", 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   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"license": "BSD"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}b 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HTTP-сервер на Node.js </a:t>
            </a:r>
            <a:r>
              <a:rPr lang="ru-RU" sz="2000">
                <a:solidFill>
                  <a:srgbClr val="ffc000"/>
                </a:solidFill>
                <a:latin typeface="Calibri"/>
              </a:rPr>
              <a:t>(см. 02)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000000"/>
                </a:solidFill>
                <a:latin typeface="Calibri"/>
              </a:rPr>
              <a:t>var http = require('</a:t>
            </a:r>
            <a:r>
              <a:rPr b="1" lang="ru-RU" sz="2400">
                <a:solidFill>
                  <a:srgbClr val="376092"/>
                </a:solidFill>
                <a:latin typeface="Calibri"/>
              </a:rPr>
              <a:t>http</a:t>
            </a:r>
            <a:r>
              <a:rPr b="1" lang="ru-RU" sz="2400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000000"/>
                </a:solidFill>
                <a:latin typeface="Calibri"/>
              </a:rPr>
              <a:t>var server = http.createServer(function (</a:t>
            </a:r>
            <a:r>
              <a:rPr b="1" lang="ru-RU" sz="2400">
                <a:solidFill>
                  <a:srgbClr val="00b050"/>
                </a:solidFill>
                <a:latin typeface="Calibri"/>
              </a:rPr>
              <a:t>request, response</a:t>
            </a:r>
            <a:r>
              <a:rPr b="1" lang="ru-RU" sz="24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00b050"/>
                </a:solidFill>
                <a:latin typeface="Calibri"/>
              </a:rPr>
              <a:t>{  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00b050"/>
                </a:solidFill>
                <a:latin typeface="Calibri"/>
              </a:rPr>
              <a:t>  </a:t>
            </a:r>
            <a:r>
              <a:rPr b="1" lang="ru-RU" sz="2400">
                <a:solidFill>
                  <a:srgbClr val="00b050"/>
                </a:solidFill>
                <a:latin typeface="Calibri"/>
              </a:rPr>
              <a:t>response.writeHead(200, {"Content-Type": "text/html"});  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00b050"/>
                </a:solidFill>
                <a:latin typeface="Calibri"/>
              </a:rPr>
              <a:t>  </a:t>
            </a:r>
            <a:r>
              <a:rPr b="1" lang="ru-RU" sz="2400">
                <a:solidFill>
                  <a:srgbClr val="00b050"/>
                </a:solidFill>
                <a:latin typeface="Calibri"/>
              </a:rPr>
              <a:t>response.end("Наш сайт");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00b050"/>
                </a:solidFill>
                <a:latin typeface="Calibri"/>
              </a:rPr>
              <a:t>}</a:t>
            </a:r>
            <a:r>
              <a:rPr b="1" lang="ru-RU" sz="2400">
                <a:solidFill>
                  <a:srgbClr val="000000"/>
                </a:solidFill>
                <a:latin typeface="Calibri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000000"/>
                </a:solidFill>
                <a:latin typeface="Calibri"/>
              </a:rPr>
              <a:t>server.listen(</a:t>
            </a:r>
            <a:r>
              <a:rPr b="1" lang="ru-RU" sz="2400">
                <a:solidFill>
                  <a:srgbClr val="c00000"/>
                </a:solidFill>
                <a:latin typeface="Calibri"/>
              </a:rPr>
              <a:t>8000</a:t>
            </a:r>
            <a:r>
              <a:rPr b="1" lang="ru-RU" sz="2400">
                <a:solidFill>
                  <a:srgbClr val="000000"/>
                </a:solidFill>
                <a:latin typeface="Calibri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000000"/>
                </a:solidFill>
                <a:latin typeface="Calibri"/>
              </a:rPr>
              <a:t>console.log(</a:t>
            </a:r>
            <a:r>
              <a:rPr b="1" lang="ru-RU" sz="2400">
                <a:solidFill>
                  <a:srgbClr val="604a7b"/>
                </a:solidFill>
                <a:latin typeface="Calibri"/>
              </a:rPr>
              <a:t>"Server running at http://</a:t>
            </a:r>
            <a:r>
              <a:rPr b="1" lang="ru-RU" sz="2400">
                <a:solidFill>
                  <a:srgbClr val="c00000"/>
                </a:solidFill>
                <a:latin typeface="Calibri"/>
              </a:rPr>
              <a:t>127.0.0.1:8000</a:t>
            </a:r>
            <a:r>
              <a:rPr b="1" lang="ru-RU" sz="2400">
                <a:solidFill>
                  <a:srgbClr val="604a7b"/>
                </a:solidFill>
                <a:latin typeface="Calibri"/>
              </a:rPr>
              <a:t>/"</a:t>
            </a:r>
            <a:r>
              <a:rPr b="1" lang="ru-RU" sz="2400">
                <a:solidFill>
                  <a:srgbClr val="000000"/>
                </a:solidFill>
                <a:latin typeface="Calibri"/>
              </a:rPr>
              <a:t>);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33480" y="2421000"/>
            <a:ext cx="7325640" cy="2880000"/>
          </a:xfrm>
          <a:prstGeom prst="rect">
            <a:avLst/>
          </a:prstGeom>
          <a:ln>
            <a:noFill/>
          </a:ln>
        </p:spPr>
      </p:pic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Протокол BSON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000000"/>
                </a:solidFill>
                <a:latin typeface="Calibri"/>
              </a:rPr>
              <a:t>BSON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 ( Binary JavaScript Object Notation) — формат обмена данными, бинарная форма представления простых данных и ассоциативных массивов. </a:t>
            </a:r>
            <a:r>
              <a:rPr lang="ru-RU" sz="2400" u="sng">
                <a:solidFill>
                  <a:srgbClr val="0000ff"/>
                </a:solidFill>
                <a:latin typeface="Calibri"/>
              </a:rPr>
              <a:t>http</a:t>
            </a:r>
            <a:r>
              <a:rPr lang="ru-RU" sz="2400" u="sng">
                <a:solidFill>
                  <a:srgbClr val="0000ff"/>
                </a:solidFill>
                <a:latin typeface="Calibri"/>
              </a:rPr>
              <a:t>://bsonspec.org</a:t>
            </a:r>
            <a:r>
              <a:rPr lang="ru-RU" sz="2400" u="sng">
                <a:solidFill>
                  <a:srgbClr val="0000ff"/>
                </a:solidFill>
                <a:latin typeface="Calibri"/>
              </a:rPr>
              <a:t>/</a:t>
            </a:r>
            <a:endParaRPr/>
          </a:p>
          <a:p>
            <a:pPr>
              <a:lnSpc>
                <a:spcPct val="100000"/>
              </a:lnSpc>
            </a:pPr>
            <a:r>
              <a:rPr lang="ru-RU" sz="2400">
                <a:solidFill>
                  <a:srgbClr val="000000"/>
                </a:solidFill>
                <a:latin typeface="Calibri"/>
              </a:rPr>
              <a:t>Типы данных: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string,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int,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double,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DateTime,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byte[],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bool,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null,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BsonObject,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BsonObject[].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Express </a:t>
            </a:r>
            <a:r>
              <a:rPr lang="ru-RU" sz="2000">
                <a:solidFill>
                  <a:srgbClr val="ffc000"/>
                </a:solidFill>
                <a:latin typeface="Calibri"/>
              </a:rPr>
              <a:t>(см. 04)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Фреймворк для Node.js веб-приложений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&gt;npm install -g express – глобальная установка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ru-RU" sz="3000">
                <a:solidFill>
                  <a:srgbClr val="000000"/>
                </a:solidFill>
                <a:latin typeface="Courier New"/>
              </a:rPr>
              <a:t>var express = </a:t>
            </a:r>
            <a:r>
              <a:rPr b="1" lang="ru-RU" sz="3000">
                <a:solidFill>
                  <a:srgbClr val="c00000"/>
                </a:solidFill>
                <a:latin typeface="Courier New"/>
              </a:rPr>
              <a:t>require</a:t>
            </a:r>
            <a:r>
              <a:rPr b="1" lang="ru-RU" sz="3000">
                <a:solidFill>
                  <a:srgbClr val="000000"/>
                </a:solidFill>
                <a:latin typeface="Courier New"/>
              </a:rPr>
              <a:t>(</a:t>
            </a:r>
            <a:r>
              <a:rPr b="1" lang="ru-RU" sz="3000">
                <a:solidFill>
                  <a:srgbClr val="00b050"/>
                </a:solidFill>
                <a:latin typeface="Courier New"/>
              </a:rPr>
              <a:t>'express'</a:t>
            </a:r>
            <a:r>
              <a:rPr b="1" lang="ru-RU" sz="3000">
                <a:solidFill>
                  <a:srgbClr val="000000"/>
                </a:solidFill>
                <a:latin typeface="Courier New"/>
              </a:rPr>
              <a:t>); 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000">
                <a:solidFill>
                  <a:srgbClr val="000000"/>
                </a:solidFill>
                <a:latin typeface="Courier New"/>
              </a:rPr>
              <a:t>var app = </a:t>
            </a:r>
            <a:r>
              <a:rPr b="1" lang="ru-RU" sz="3000">
                <a:solidFill>
                  <a:srgbClr val="c00000"/>
                </a:solidFill>
                <a:latin typeface="Courier New"/>
              </a:rPr>
              <a:t>express</a:t>
            </a:r>
            <a:r>
              <a:rPr b="1" lang="ru-RU" sz="3000">
                <a:solidFill>
                  <a:srgbClr val="000000"/>
                </a:solidFill>
                <a:latin typeface="Courier New"/>
              </a:rPr>
              <a:t>();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000">
                <a:solidFill>
                  <a:srgbClr val="000000"/>
                </a:solidFill>
                <a:latin typeface="Courier New"/>
              </a:rPr>
              <a:t>app.</a:t>
            </a:r>
            <a:r>
              <a:rPr b="1" lang="ru-RU" sz="3000">
                <a:solidFill>
                  <a:srgbClr val="376092"/>
                </a:solidFill>
                <a:latin typeface="Courier New"/>
              </a:rPr>
              <a:t>get</a:t>
            </a:r>
            <a:r>
              <a:rPr b="1" lang="ru-RU" sz="3000">
                <a:solidFill>
                  <a:srgbClr val="000000"/>
                </a:solidFill>
                <a:latin typeface="Courier New"/>
              </a:rPr>
              <a:t>(</a:t>
            </a:r>
            <a:r>
              <a:rPr b="1" lang="ru-RU" sz="3000">
                <a:solidFill>
                  <a:srgbClr val="00b050"/>
                </a:solidFill>
                <a:latin typeface="Courier New"/>
              </a:rPr>
              <a:t>'/'</a:t>
            </a:r>
            <a:r>
              <a:rPr b="1" lang="ru-RU" sz="3000">
                <a:solidFill>
                  <a:srgbClr val="000000"/>
                </a:solidFill>
                <a:latin typeface="Courier New"/>
              </a:rPr>
              <a:t>, </a:t>
            </a:r>
            <a:r>
              <a:rPr b="1" lang="ru-RU" sz="3000">
                <a:solidFill>
                  <a:srgbClr val="376092"/>
                </a:solidFill>
                <a:latin typeface="Courier New"/>
              </a:rPr>
              <a:t>function</a:t>
            </a:r>
            <a:r>
              <a:rPr b="1" lang="ru-RU" sz="3000">
                <a:solidFill>
                  <a:srgbClr val="000000"/>
                </a:solidFill>
                <a:latin typeface="Courier New"/>
              </a:rPr>
              <a:t>(req, res) { 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000">
                <a:solidFill>
                  <a:srgbClr val="000000"/>
                </a:solidFill>
                <a:latin typeface="Courier New"/>
              </a:rPr>
              <a:t>res.</a:t>
            </a:r>
            <a:r>
              <a:rPr b="1" lang="ru-RU" sz="3000">
                <a:solidFill>
                  <a:srgbClr val="c00000"/>
                </a:solidFill>
                <a:latin typeface="Courier New"/>
              </a:rPr>
              <a:t>send</a:t>
            </a:r>
            <a:r>
              <a:rPr b="1" lang="ru-RU" sz="3000">
                <a:solidFill>
                  <a:srgbClr val="000000"/>
                </a:solidFill>
                <a:latin typeface="Courier New"/>
              </a:rPr>
              <a:t>(</a:t>
            </a:r>
            <a:r>
              <a:rPr b="1" lang="ru-RU" sz="3000">
                <a:solidFill>
                  <a:srgbClr val="00b050"/>
                </a:solidFill>
                <a:latin typeface="Courier New"/>
              </a:rPr>
              <a:t>'hello world'</a:t>
            </a:r>
            <a:r>
              <a:rPr b="1" lang="ru-RU" sz="3000">
                <a:solidFill>
                  <a:srgbClr val="000000"/>
                </a:solidFill>
                <a:latin typeface="Courier New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0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ru-RU" sz="3000">
                <a:solidFill>
                  <a:srgbClr val="000000"/>
                </a:solidFill>
                <a:latin typeface="Courier New"/>
              </a:rPr>
              <a:t>});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11640" y="260640"/>
            <a:ext cx="8136720" cy="17280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Middleware-  </a:t>
            </a:r>
            <a:r>
              <a:rPr lang="ru-RU" sz="3100">
                <a:solidFill>
                  <a:srgbClr val="000000"/>
                </a:solidFill>
                <a:latin typeface="Calibri"/>
              </a:rPr>
              <a:t>это функция, имеющая доступ к объектам request, response и к следующей middleware-функции</a:t>
            </a:r>
            <a:endParaRPr/>
          </a:p>
        </p:txBody>
      </p:sp>
      <p:pic>
        <p:nvPicPr>
          <p:cNvPr id="14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133000"/>
            <a:ext cx="9137520" cy="338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Express </a:t>
            </a:r>
            <a:r>
              <a:rPr lang="ru-RU" sz="1400">
                <a:solidFill>
                  <a:srgbClr val="fac090"/>
                </a:solidFill>
                <a:latin typeface="Calibri"/>
              </a:rPr>
              <a:t>(см. post)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2000">
                <a:solidFill>
                  <a:srgbClr val="000000"/>
                </a:solidFill>
                <a:latin typeface="Calibri"/>
              </a:rPr>
              <a:t>Фреймворк Express.js построен на концепции ПО промежуточного уровня (англ. middleware). Суть этого подхода в том, что запрос к каждому ресурсу обрабатывается не одним единственным действием контролера, а целым стеком функций.</a:t>
            </a:r>
            <a:endParaRPr/>
          </a:p>
          <a:p>
            <a:pPr>
              <a:lnSpc>
                <a:spcPct val="100000"/>
              </a:lnSpc>
            </a:pPr>
            <a:r>
              <a:rPr lang="ru-RU" sz="2000">
                <a:solidFill>
                  <a:srgbClr val="000000"/>
                </a:solidFill>
                <a:latin typeface="Calibri"/>
              </a:rPr>
              <a:t>При этом, каждая из этих функций может изменять запрос/ответ и передавать управление следующей функции. Так же какая-то из функций может сгенерировать конечный ответ и отдать его пользователю, прекращая, тем самым, движение вниз по стеку ПО промежуточного уровня.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2000">
                <a:solidFill>
                  <a:srgbClr val="000000"/>
                </a:solidFill>
                <a:latin typeface="Calibri"/>
              </a:rPr>
              <a:t>Связывание элементов ПО промежуточного уровня в Express в следующем примере осуществляется с помощью  библиотеки consolidate,  осуществляющей связь с шаблонизатором. https://www.npmjs.com/package/consolidate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Шаблонизатор Swig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ourier New"/>
              </a:rPr>
              <a:t>&lt;html&gt;&lt;head&gt;&lt;title&gt;Fruit Picker&lt;/title&gt;&lt;/head&gt;  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ourier New"/>
              </a:rPr>
              <a:t>&lt;body&gt;     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b050"/>
                </a:solidFill>
                <a:latin typeface="Courier New"/>
              </a:rPr>
              <a:t>&lt;form action="/favorite_fruit" method="POST"&gt;        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ourier New"/>
              </a:rPr>
              <a:t>&lt;p&gt;What is your favorite fruit?&lt;/p&gt;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70c0"/>
                </a:solidFill>
                <a:latin typeface="Courier New"/>
              </a:rPr>
              <a:t>{% for fruit in fruits %}          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ourier New"/>
              </a:rPr>
              <a:t>&lt;p&gt; &lt;input type="radio" name="fruit" value="</a:t>
            </a:r>
            <a:r>
              <a:rPr b="1" lang="ru-RU" sz="3200">
                <a:solidFill>
                  <a:srgbClr val="00b050"/>
                </a:solidFill>
                <a:latin typeface="Courier New"/>
              </a:rPr>
              <a:t>{{fruit}}</a:t>
            </a:r>
            <a:r>
              <a:rPr b="1" lang="ru-RU" sz="3200">
                <a:solidFill>
                  <a:srgbClr val="000000"/>
                </a:solidFill>
                <a:latin typeface="Courier New"/>
              </a:rPr>
              <a:t>"/&gt; </a:t>
            </a:r>
            <a:r>
              <a:rPr b="1" lang="ru-RU" sz="3200">
                <a:solidFill>
                  <a:srgbClr val="00b050"/>
                </a:solidFill>
                <a:latin typeface="Courier New"/>
              </a:rPr>
              <a:t>{{fruit}}  </a:t>
            </a:r>
            <a:r>
              <a:rPr b="1" lang="ru-RU" sz="3200">
                <a:solidFill>
                  <a:srgbClr val="000000"/>
                </a:solidFill>
                <a:latin typeface="Courier New"/>
              </a:rPr>
              <a:t>&lt;/p&gt;        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70c0"/>
                </a:solidFill>
                <a:latin typeface="Courier New"/>
              </a:rPr>
              <a:t>{% endfor %}        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ourier New"/>
              </a:rPr>
              <a:t>&lt;input type="submit" value="Submit"/&gt;     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b050"/>
                </a:solidFill>
                <a:latin typeface="Courier New"/>
              </a:rPr>
              <a:t>&lt;/form&gt;  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ourier New"/>
              </a:rPr>
              <a:t>&lt;/body&gt;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ourier New"/>
              </a:rPr>
              <a:t>&lt;/html&gt;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Кроссплатформенность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: Windows, Linux, MacOS, Solaris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Документы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 вместо строк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Ключ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:   Для каждого документа имеется уникальный идентификатор, который называется _id.  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Коллекции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:  В коллекции могут содержаться объекты, имеющие различную структуру.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Репликация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:  Система хранения данных в MongoDB представляет набор реплик. В этом наборе есть основной узел, а также может быть набор вторичных узлов. </a:t>
            </a:r>
            <a:endParaRPr/>
          </a:p>
        </p:txBody>
      </p:sp>
      <p:pic>
        <p:nvPicPr>
          <p:cNvPr id="15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560" y="116640"/>
            <a:ext cx="3412440" cy="1295640"/>
          </a:xfrm>
          <a:prstGeom prst="rect">
            <a:avLst/>
          </a:prstGeom>
          <a:ln>
            <a:noFill/>
          </a:ln>
        </p:spPr>
      </p:pic>
      <p:pic>
        <p:nvPicPr>
          <p:cNvPr id="154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2277000"/>
            <a:ext cx="5375880" cy="160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67640" y="40464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c00000"/>
                </a:solidFill>
                <a:latin typeface="Calibri"/>
              </a:rPr>
              <a:t>MapReduce</a:t>
            </a:r>
            <a:r>
              <a:rPr lang="ru-RU" sz="440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600">
                <a:solidFill>
                  <a:srgbClr val="000000"/>
                </a:solidFill>
                <a:latin typeface="Calibri"/>
              </a:rPr>
              <a:t>–алгоритм параллельной обработки больших объемов сырых данных</a:t>
            </a:r>
            <a:endParaRPr/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63640" y="1772640"/>
            <a:ext cx="5714640" cy="442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Начало работы с MongoDB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376092"/>
                </a:solidFill>
                <a:latin typeface="Calibri"/>
              </a:rPr>
              <a:t>&gt;mongoimport  --db 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pcat</a:t>
            </a:r>
            <a:r>
              <a:rPr b="1" lang="ru-RU" sz="3200">
                <a:solidFill>
                  <a:srgbClr val="376092"/>
                </a:solidFill>
                <a:latin typeface="Calibri"/>
              </a:rPr>
              <a:t>  --collection 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products products.json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&gt;mongo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&gt;use pcat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&gt;db.products.</a:t>
            </a:r>
            <a:r>
              <a:rPr b="1" lang="ru-RU" sz="3200">
                <a:solidFill>
                  <a:srgbClr val="c00000"/>
                </a:solidFill>
                <a:latin typeface="Calibri"/>
              </a:rPr>
              <a:t>findOne()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&gt;db.products.</a:t>
            </a:r>
            <a:r>
              <a:rPr b="1" lang="ru-RU" sz="3200">
                <a:solidFill>
                  <a:srgbClr val="c00000"/>
                </a:solidFill>
                <a:latin typeface="Calibri"/>
              </a:rPr>
              <a:t>find()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&gt;db.products.</a:t>
            </a:r>
            <a:r>
              <a:rPr b="1" lang="ru-RU" sz="3200">
                <a:solidFill>
                  <a:srgbClr val="c00000"/>
                </a:solidFill>
                <a:latin typeface="Calibri"/>
              </a:rPr>
              <a:t>find().pretty()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Схема в SQL</a:t>
            </a:r>
            <a:endParaRPr/>
          </a:p>
        </p:txBody>
      </p:sp>
      <p:pic>
        <p:nvPicPr>
          <p:cNvPr id="158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029680"/>
            <a:ext cx="8229240" cy="366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Динамическия схема в MongoDB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2800">
                <a:solidFill>
                  <a:srgbClr val="000000"/>
                </a:solidFill>
                <a:latin typeface="Calibri"/>
              </a:rPr>
              <a:t>&gt;use test</a:t>
            </a:r>
            <a:endParaRPr/>
          </a:p>
          <a:p>
            <a:pPr>
              <a:lnSpc>
                <a:spcPct val="100000"/>
              </a:lnSpc>
            </a:pPr>
            <a:r>
              <a:rPr lang="ru-RU" sz="2800">
                <a:solidFill>
                  <a:srgbClr val="000000"/>
                </a:solidFill>
                <a:latin typeface="Calibri"/>
              </a:rPr>
              <a:t>&gt;db.users.save({name: “Elena”, city: “Sverdlovsk”})</a:t>
            </a:r>
            <a:endParaRPr/>
          </a:p>
          <a:p>
            <a:pPr>
              <a:lnSpc>
                <a:spcPct val="100000"/>
              </a:lnSpc>
            </a:pPr>
            <a:r>
              <a:rPr lang="ru-RU" sz="2800">
                <a:solidFill>
                  <a:srgbClr val="000000"/>
                </a:solidFill>
                <a:latin typeface="Calibri"/>
              </a:rPr>
              <a:t>&gt;db.users.save({name: “Alex”, age: 25})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var obj = db.users.findOne()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obj.color =  “green”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db.users.save(obj)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Операции CRUD</a:t>
            </a:r>
            <a:endParaRPr/>
          </a:p>
        </p:txBody>
      </p:sp>
      <p:graphicFrame>
        <p:nvGraphicFramePr>
          <p:cNvPr id="162" name="Table 2"/>
          <p:cNvGraphicFramePr/>
          <p:nvPr/>
        </p:nvGraphicFramePr>
        <p:xfrm>
          <a:off x="611640" y="1917000"/>
          <a:ext cx="8229240" cy="18540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>
                          <a:solidFill>
                            <a:srgbClr val="ffffff"/>
                          </a:solidFill>
                          <a:latin typeface="Calibri"/>
                        </a:rPr>
                        <a:t>Операция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>
                          <a:solidFill>
                            <a:srgbClr val="ffffff"/>
                          </a:solidFill>
                          <a:latin typeface="Calibri"/>
                        </a:rPr>
                        <a:t>SQL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>
                          <a:solidFill>
                            <a:srgbClr val="ffffff"/>
                          </a:solidFill>
                          <a:latin typeface="Calibri"/>
                        </a:rPr>
                        <a:t>MongoDB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>
                          <a:solidFill>
                            <a:srgbClr val="000000"/>
                          </a:solidFill>
                          <a:latin typeface="Calibri"/>
                        </a:rPr>
                        <a:t>Create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>
                          <a:solidFill>
                            <a:srgbClr val="000000"/>
                          </a:solidFill>
                          <a:latin typeface="Calibri"/>
                        </a:rPr>
                        <a:t>Insert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>
                          <a:solidFill>
                            <a:srgbClr val="000000"/>
                          </a:solidFill>
                          <a:latin typeface="Calibri"/>
                        </a:rPr>
                        <a:t>Insert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>
                          <a:solidFill>
                            <a:srgbClr val="000000"/>
                          </a:solidFill>
                          <a:latin typeface="Calibri"/>
                        </a:rPr>
                        <a:t>Read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>
                          <a:solidFill>
                            <a:srgbClr val="000000"/>
                          </a:solidFill>
                          <a:latin typeface="Calibri"/>
                        </a:rPr>
                        <a:t>Select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>
                          <a:solidFill>
                            <a:srgbClr val="000000"/>
                          </a:solidFill>
                          <a:latin typeface="Calibri"/>
                        </a:rPr>
                        <a:t>Find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>
                          <a:solidFill>
                            <a:srgbClr val="000000"/>
                          </a:solidFill>
                          <a:latin typeface="Calibri"/>
                        </a:rPr>
                        <a:t>Update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>
                          <a:solidFill>
                            <a:srgbClr val="000000"/>
                          </a:solidFill>
                          <a:latin typeface="Calibri"/>
                        </a:rPr>
                        <a:t>Update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>
                          <a:solidFill>
                            <a:srgbClr val="000000"/>
                          </a:solidFill>
                          <a:latin typeface="Calibri"/>
                        </a:rPr>
                        <a:t>Update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>
                          <a:solidFill>
                            <a:srgbClr val="000000"/>
                          </a:solidFill>
                          <a:latin typeface="Calibri"/>
                        </a:rPr>
                        <a:t>Delete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>
                          <a:solidFill>
                            <a:srgbClr val="000000"/>
                          </a:solidFill>
                          <a:latin typeface="Calibri"/>
                        </a:rPr>
                        <a:t>Remove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3" name="CustomShape 3"/>
          <p:cNvSpPr/>
          <p:nvPr/>
        </p:nvSpPr>
        <p:spPr>
          <a:xfrm>
            <a:off x="611640" y="4437000"/>
            <a:ext cx="8064360" cy="15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z="2400">
                <a:solidFill>
                  <a:srgbClr val="000000"/>
                </a:solidFill>
                <a:latin typeface="Calibri"/>
              </a:rPr>
              <a:t>Операции CRUD в MongoDB выполняются с помощью функций (методов) языка, на котором написано приложение, а не с помощью команд специального языка как SQL.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Оболочка Mongo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53560" y="1484640"/>
            <a:ext cx="7419600" cy="2542680"/>
          </a:xfrm>
          <a:prstGeom prst="rect">
            <a:avLst/>
          </a:prstGeom>
          <a:ln>
            <a:noFill/>
          </a:ln>
        </p:spPr>
      </p:pic>
      <p:pic>
        <p:nvPicPr>
          <p:cNvPr id="167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19000" y="3213000"/>
            <a:ext cx="2037960" cy="327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Данные в MongoDB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Типы данных: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Строки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Числа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Логические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Массивы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Объекты (dictionaries)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var values = db.products.findOne()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values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values.type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Чтение данных в MongoDB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2800">
                <a:solidFill>
                  <a:srgbClr val="000000"/>
                </a:solidFill>
                <a:latin typeface="Calibri"/>
              </a:rPr>
              <a:t>1. Отбор данных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2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2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9080" y="2343600"/>
            <a:ext cx="9192600" cy="178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Чтение данных в MongoDB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2. Модификация данных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40" y="2133000"/>
            <a:ext cx="7872120" cy="394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8229240" cy="921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Чтение данных в MongoDB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457200" y="1196640"/>
            <a:ext cx="8229240" cy="4929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3. Проекция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3520" y="1795680"/>
            <a:ext cx="8568720" cy="502884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Критерии отбора данных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&gt;db.products.find( </a:t>
            </a:r>
            <a:r>
              <a:rPr b="1" lang="ru-RU" sz="3200">
                <a:solidFill>
                  <a:srgbClr val="376092"/>
                </a:solidFill>
                <a:latin typeface="Calibri"/>
              </a:rPr>
              <a:t>{type: “service”},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        </a:t>
            </a:r>
            <a:r>
              <a:rPr b="1" lang="ru-RU" sz="3200">
                <a:solidFill>
                  <a:srgbClr val="00b050"/>
                </a:solidFill>
                <a:latin typeface="Calibri"/>
              </a:rPr>
              <a:t>{name: true, _id: false} 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
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&gt;db.products.find(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3200">
                <a:solidFill>
                  <a:srgbClr val="376092"/>
                </a:solidFill>
                <a:latin typeface="Calibri"/>
              </a:rPr>
              <a:t>{type: “service”, 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376092"/>
                </a:solidFill>
                <a:latin typeface="Calibri"/>
              </a:rPr>
              <a:t>“</a:t>
            </a:r>
            <a:r>
              <a:rPr b="1" lang="ru-RU" sz="3200">
                <a:solidFill>
                  <a:srgbClr val="376092"/>
                </a:solidFill>
                <a:latin typeface="Calibri"/>
              </a:rPr>
              <a:t>monthly_price”:{$gt: 50}}</a:t>
            </a:r>
            <a:r>
              <a:rPr b="1" lang="ru-RU" sz="3200">
                <a:solidFill>
                  <a:srgbClr val="00b05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).count()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&gt;db.products.find( </a:t>
            </a:r>
            <a:r>
              <a:rPr b="1" lang="ru-RU" sz="3200">
                <a:solidFill>
                  <a:srgbClr val="376092"/>
                </a:solidFill>
                <a:latin typeface="Calibri"/>
              </a:rPr>
              <a:t>{“limits.voice.units”:“minutes”}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c00000"/>
                </a:solidFill>
                <a:latin typeface="Calibri"/>
              </a:rPr>
              <a:t>MapReduce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2600">
                <a:solidFill>
                  <a:srgbClr val="000000"/>
                </a:solidFill>
                <a:latin typeface="Calibri"/>
              </a:rPr>
              <a:t>Mодель распределённых вычислений, представленная компанией </a:t>
            </a:r>
            <a:r>
              <a:rPr lang="ru-RU" sz="2600">
                <a:solidFill>
                  <a:srgbClr val="376092"/>
                </a:solidFill>
                <a:latin typeface="Calibri"/>
              </a:rPr>
              <a:t>Google</a:t>
            </a:r>
            <a:r>
              <a:rPr lang="ru-RU" sz="2600">
                <a:solidFill>
                  <a:srgbClr val="000000"/>
                </a:solidFill>
                <a:latin typeface="Calibri"/>
              </a:rPr>
              <a:t>, используемая для параллельных вычислений над очень большими наборами данных в компьютерных кластерах.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Архитектура, обеспечивающая: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автоматическое </a:t>
            </a:r>
            <a:r>
              <a:rPr lang="ru-RU" sz="3200">
                <a:solidFill>
                  <a:srgbClr val="376092"/>
                </a:solidFill>
                <a:latin typeface="Calibri"/>
              </a:rPr>
              <a:t>распараллеливание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 данных из массива;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эффективную </a:t>
            </a:r>
            <a:r>
              <a:rPr lang="ru-RU" sz="3200">
                <a:solidFill>
                  <a:srgbClr val="376092"/>
                </a:solidFill>
                <a:latin typeface="Calibri"/>
              </a:rPr>
              <a:t>балансировку загрузки 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вычислительных узлов;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технологию </a:t>
            </a:r>
            <a:r>
              <a:rPr lang="ru-RU" sz="3200">
                <a:solidFill>
                  <a:srgbClr val="376092"/>
                </a:solidFill>
                <a:latin typeface="Calibri"/>
              </a:rPr>
              <a:t>отказоустойчивой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 работы.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Выборка данных из базы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179640" y="1600200"/>
            <a:ext cx="8640720" cy="4924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var MongoClient = require('mongodb').MongoClient;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70c0"/>
                </a:solidFill>
                <a:latin typeface="Calibri"/>
              </a:rPr>
              <a:t>MongoClient.connect('mongodb://localhost:27017/course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', function(err,db)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{ 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   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if(err) throw err;    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  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var query</a:t>
            </a:r>
            <a:r>
              <a:rPr b="1" lang="ru-RU" sz="3200">
                <a:solidFill>
                  <a:srgbClr val="00b050"/>
                </a:solidFill>
                <a:latin typeface="Calibri"/>
              </a:rPr>
              <a:t> = { 'grade' : 100 }; 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  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var cursor </a:t>
            </a:r>
            <a:r>
              <a:rPr b="1" lang="ru-RU" sz="3200">
                <a:solidFill>
                  <a:srgbClr val="00b050"/>
                </a:solidFill>
                <a:latin typeface="Calibri"/>
              </a:rPr>
              <a:t>= </a:t>
            </a:r>
            <a:r>
              <a:rPr b="1" lang="ru-RU" sz="3200">
                <a:solidFill>
                  <a:srgbClr val="376092"/>
                </a:solidFill>
                <a:latin typeface="Calibri"/>
              </a:rPr>
              <a:t>db.collection</a:t>
            </a:r>
            <a:r>
              <a:rPr b="1" lang="ru-RU" sz="3200">
                <a:solidFill>
                  <a:srgbClr val="00b050"/>
                </a:solidFill>
                <a:latin typeface="Calibri"/>
              </a:rPr>
              <a:t>('grades').</a:t>
            </a:r>
            <a:r>
              <a:rPr b="1" lang="ru-RU" sz="3200">
                <a:solidFill>
                  <a:srgbClr val="376092"/>
                </a:solidFill>
                <a:latin typeface="Calibri"/>
              </a:rPr>
              <a:t>find</a:t>
            </a:r>
            <a:r>
              <a:rPr b="1" lang="ru-RU" sz="3200">
                <a:solidFill>
                  <a:srgbClr val="00b050"/>
                </a:solidFill>
                <a:latin typeface="Calibri"/>
              </a:rPr>
              <a:t>(query);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b050"/>
                </a:solidFill>
                <a:latin typeface="Calibri"/>
              </a:rPr>
              <a:t>  </a:t>
            </a:r>
            <a:r>
              <a:rPr b="1" lang="ru-RU" sz="3200">
                <a:solidFill>
                  <a:srgbClr val="376092"/>
                </a:solidFill>
                <a:latin typeface="Calibri"/>
              </a:rPr>
              <a:t>сursor.each</a:t>
            </a:r>
            <a:r>
              <a:rPr b="1" lang="ru-RU" sz="3200">
                <a:solidFill>
                  <a:srgbClr val="00b050"/>
                </a:solidFill>
                <a:latin typeface="Calibri"/>
              </a:rPr>
              <a:t>(</a:t>
            </a:r>
            <a:r>
              <a:rPr b="1" lang="ru-RU" sz="3200">
                <a:solidFill>
                  <a:srgbClr val="376092"/>
                </a:solidFill>
                <a:latin typeface="Calibri"/>
              </a:rPr>
              <a:t>function</a:t>
            </a:r>
            <a:r>
              <a:rPr b="1" lang="ru-RU" sz="3200">
                <a:solidFill>
                  <a:srgbClr val="00b050"/>
                </a:solidFill>
                <a:latin typeface="Calibri"/>
              </a:rPr>
              <a:t>(err, </a:t>
            </a:r>
            <a:r>
              <a:rPr b="1" lang="ru-RU" sz="3200">
                <a:solidFill>
                  <a:srgbClr val="953735"/>
                </a:solidFill>
                <a:latin typeface="Calibri"/>
              </a:rPr>
              <a:t>doc</a:t>
            </a:r>
            <a:r>
              <a:rPr b="1" lang="ru-RU" sz="3200">
                <a:solidFill>
                  <a:srgbClr val="00b050"/>
                </a:solidFill>
                <a:latin typeface="Calibri"/>
              </a:rPr>
              <a:t>) {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b050"/>
                </a:solidFill>
                <a:latin typeface="Calibri"/>
              </a:rPr>
              <a:t>        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if(err) throw err;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        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if</a:t>
            </a:r>
            <a:r>
              <a:rPr b="1" lang="ru-RU" sz="3200">
                <a:solidFill>
                  <a:srgbClr val="00b050"/>
                </a:solidFill>
                <a:latin typeface="Calibri"/>
              </a:rPr>
              <a:t>(</a:t>
            </a:r>
            <a:r>
              <a:rPr b="1" lang="ru-RU" sz="3200">
                <a:solidFill>
                  <a:srgbClr val="953735"/>
                </a:solidFill>
                <a:latin typeface="Calibri"/>
              </a:rPr>
              <a:t>doc</a:t>
            </a:r>
            <a:r>
              <a:rPr b="1" lang="ru-RU" sz="3200">
                <a:solidFill>
                  <a:srgbClr val="00b050"/>
                </a:solidFill>
                <a:latin typeface="Calibri"/>
              </a:rPr>
              <a:t> == null) {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b050"/>
                </a:solidFill>
                <a:latin typeface="Calibri"/>
              </a:rPr>
              <a:t>            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return</a:t>
            </a:r>
            <a:r>
              <a:rPr b="1" lang="ru-RU" sz="3200">
                <a:solidFill>
                  <a:srgbClr val="00b050"/>
                </a:solidFill>
                <a:latin typeface="Calibri"/>
              </a:rPr>
              <a:t> db.close();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b050"/>
                </a:solidFill>
                <a:latin typeface="Calibri"/>
              </a:rPr>
              <a:t>        </a:t>
            </a:r>
            <a:r>
              <a:rPr b="1" lang="ru-RU" sz="3200">
                <a:solidFill>
                  <a:srgbClr val="00b05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b050"/>
                </a:solidFill>
                <a:latin typeface="Calibri"/>
              </a:rPr>
              <a:t>        </a:t>
            </a:r>
            <a:r>
              <a:rPr b="1" lang="ru-RU" sz="3200">
                <a:solidFill>
                  <a:srgbClr val="1f497d"/>
                </a:solidFill>
                <a:latin typeface="Calibri"/>
              </a:rPr>
              <a:t>console.dir</a:t>
            </a:r>
            <a:r>
              <a:rPr b="1" lang="ru-RU" sz="3200">
                <a:solidFill>
                  <a:srgbClr val="00b050"/>
                </a:solidFill>
                <a:latin typeface="Calibri"/>
              </a:rPr>
              <a:t>(</a:t>
            </a:r>
            <a:r>
              <a:rPr b="1" lang="ru-RU" sz="3200">
                <a:solidFill>
                  <a:srgbClr val="953735"/>
                </a:solidFill>
                <a:latin typeface="Calibri"/>
              </a:rPr>
              <a:t>doc.student</a:t>
            </a:r>
            <a:r>
              <a:rPr b="1" lang="ru-RU" sz="3200">
                <a:solidFill>
                  <a:srgbClr val="00b050"/>
                </a:solidFill>
                <a:latin typeface="Calibri"/>
              </a:rPr>
              <a:t> + " молодец!");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b050"/>
                </a:solidFill>
                <a:latin typeface="Calibri"/>
              </a:rPr>
              <a:t>    </a:t>
            </a:r>
            <a:r>
              <a:rPr b="1" lang="ru-RU" sz="3200">
                <a:solidFill>
                  <a:srgbClr val="00b050"/>
                </a:solidFill>
                <a:latin typeface="Calibri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});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Сортировка и ограничение выборки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ru-RU" sz="2600">
                <a:solidFill>
                  <a:srgbClr val="000000"/>
                </a:solidFill>
                <a:latin typeface="Courier New"/>
              </a:rPr>
              <a:t>var products = </a:t>
            </a:r>
            <a:r>
              <a:rPr b="1" lang="ru-RU" sz="2600">
                <a:solidFill>
                  <a:srgbClr val="00b050"/>
                </a:solidFill>
                <a:latin typeface="Courier New"/>
              </a:rPr>
              <a:t>db.collection</a:t>
            </a:r>
            <a:r>
              <a:rPr b="1" lang="ru-RU" sz="2600">
                <a:solidFill>
                  <a:srgbClr val="000000"/>
                </a:solidFill>
                <a:latin typeface="Courier New"/>
              </a:rPr>
              <a:t>(‘products');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ru-RU" sz="2600">
                <a:solidFill>
                  <a:srgbClr val="000000"/>
                </a:solidFill>
                <a:latin typeface="Courier New"/>
              </a:rPr>
              <a:t>var cursor = </a:t>
            </a:r>
            <a:r>
              <a:rPr b="1" lang="ru-RU" sz="2600">
                <a:solidFill>
                  <a:srgbClr val="00b050"/>
                </a:solidFill>
                <a:latin typeface="Courier New"/>
              </a:rPr>
              <a:t>products.find</a:t>
            </a:r>
            <a:r>
              <a:rPr b="1" lang="ru-RU" sz="2600">
                <a:solidFill>
                  <a:srgbClr val="000000"/>
                </a:solidFill>
                <a:latin typeface="Courier New"/>
              </a:rPr>
              <a:t>({});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2600">
                <a:solidFill>
                  <a:srgbClr val="000000"/>
                </a:solidFill>
                <a:latin typeface="Courier New"/>
              </a:rPr>
              <a:t>cursor.</a:t>
            </a:r>
            <a:r>
              <a:rPr b="1" lang="ru-RU" sz="2600">
                <a:solidFill>
                  <a:srgbClr val="00b050"/>
                </a:solidFill>
                <a:latin typeface="Courier New"/>
              </a:rPr>
              <a:t>skip</a:t>
            </a:r>
            <a:r>
              <a:rPr b="1" lang="ru-RU" sz="2600">
                <a:solidFill>
                  <a:srgbClr val="000000"/>
                </a:solidFill>
                <a:latin typeface="Courier New"/>
              </a:rPr>
              <a:t>(1);    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2600">
                <a:solidFill>
                  <a:srgbClr val="000000"/>
                </a:solidFill>
                <a:latin typeface="Courier New"/>
              </a:rPr>
              <a:t>cursor.</a:t>
            </a:r>
            <a:r>
              <a:rPr b="1" lang="ru-RU" sz="2600">
                <a:solidFill>
                  <a:srgbClr val="00b050"/>
                </a:solidFill>
                <a:latin typeface="Courier New"/>
              </a:rPr>
              <a:t>limit</a:t>
            </a:r>
            <a:r>
              <a:rPr b="1" lang="ru-RU" sz="2600">
                <a:solidFill>
                  <a:srgbClr val="000000"/>
                </a:solidFill>
                <a:latin typeface="Courier New"/>
              </a:rPr>
              <a:t>(4);   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2600">
                <a:solidFill>
                  <a:srgbClr val="000000"/>
                </a:solidFill>
                <a:latin typeface="Courier New"/>
              </a:rPr>
              <a:t>cursor.</a:t>
            </a:r>
            <a:r>
              <a:rPr b="1" lang="ru-RU" sz="2600">
                <a:solidFill>
                  <a:srgbClr val="00b050"/>
                </a:solidFill>
                <a:latin typeface="Courier New"/>
              </a:rPr>
              <a:t>sort</a:t>
            </a:r>
            <a:r>
              <a:rPr b="1" lang="ru-RU" sz="2600">
                <a:solidFill>
                  <a:srgbClr val="000000"/>
                </a:solidFill>
                <a:latin typeface="Courier New"/>
              </a:rPr>
              <a:t>(‘monthly_price', 1);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Запись данных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db.</a:t>
            </a:r>
            <a:r>
              <a:rPr b="1" lang="ru-RU" sz="3200">
                <a:solidFill>
                  <a:srgbClr val="0070c0"/>
                </a:solidFill>
                <a:latin typeface="Calibri"/>
              </a:rPr>
              <a:t>products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.insert ({</a:t>
            </a:r>
            <a:r>
              <a:rPr b="1" lang="ru-RU" sz="3200">
                <a:solidFill>
                  <a:srgbClr val="0070c0"/>
                </a:solidFill>
                <a:latin typeface="Calibri"/>
              </a:rPr>
              <a:t>name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: “</a:t>
            </a:r>
            <a:r>
              <a:rPr b="1" lang="ru-RU" sz="3200">
                <a:solidFill>
                  <a:srgbClr val="00b050"/>
                </a:solidFill>
                <a:latin typeface="Calibri"/>
              </a:rPr>
              <a:t>Irina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”, </a:t>
            </a:r>
            <a:r>
              <a:rPr b="1" lang="ru-RU" sz="3200">
                <a:solidFill>
                  <a:srgbClr val="0070c0"/>
                </a:solidFill>
                <a:latin typeface="Calibri"/>
              </a:rPr>
              <a:t>age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: </a:t>
            </a:r>
            <a:r>
              <a:rPr b="1" lang="ru-RU" sz="3200">
                <a:solidFill>
                  <a:srgbClr val="00b050"/>
                </a:solidFill>
                <a:latin typeface="Calibri"/>
              </a:rPr>
              <a:t>25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})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db.</a:t>
            </a:r>
            <a:r>
              <a:rPr b="1" lang="ru-RU" sz="3200">
                <a:solidFill>
                  <a:srgbClr val="0070c0"/>
                </a:solidFill>
                <a:latin typeface="Calibri"/>
              </a:rPr>
              <a:t>users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.update(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
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   { </a:t>
            </a:r>
            <a:r>
              <a:rPr b="1" lang="ru-RU" sz="3200">
                <a:solidFill>
                  <a:srgbClr val="0070c0"/>
                </a:solidFill>
                <a:latin typeface="Calibri"/>
              </a:rPr>
              <a:t>name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: “</a:t>
            </a:r>
            <a:r>
              <a:rPr b="1" lang="ru-RU" sz="3200">
                <a:solidFill>
                  <a:srgbClr val="00b050"/>
                </a:solidFill>
                <a:latin typeface="Calibri"/>
              </a:rPr>
              <a:t>service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” },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
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   { $set: { </a:t>
            </a:r>
            <a:r>
              <a:rPr b="1" lang="ru-RU" sz="3200">
                <a:solidFill>
                  <a:srgbClr val="0070c0"/>
                </a:solidFill>
                <a:latin typeface="Calibri"/>
              </a:rPr>
              <a:t>type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: "</a:t>
            </a:r>
            <a:r>
              <a:rPr b="1" lang="ru-RU" sz="3200">
                <a:solidFill>
                  <a:srgbClr val="00b050"/>
                </a:solidFill>
                <a:latin typeface="Calibri"/>
              </a:rPr>
              <a:t>A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" } },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
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   { </a:t>
            </a:r>
            <a:r>
              <a:rPr b="1" lang="ru-RU" sz="3200">
                <a:solidFill>
                  <a:srgbClr val="c00000"/>
                </a:solidFill>
                <a:latin typeface="Calibri"/>
              </a:rPr>
              <a:t>multi: true 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}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
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Запись данных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var docs = [ { 'student' : 'Calvin', 'age' : 6 }, 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                      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{ 'student' : 'Susie', 'age' : 7 } ];    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b050"/>
                </a:solidFill>
                <a:latin typeface="Calibri"/>
              </a:rPr>
              <a:t>db.collection('students').insert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(docs, 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function(err, inserted) {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        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if(err) throw err;     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        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console.dir("Successfully inserted: " +  </a:t>
            </a:r>
            <a:r>
              <a:rPr lang="ru-RU" sz="3200">
                <a:solidFill>
                  <a:srgbClr val="376092"/>
                </a:solidFill>
                <a:latin typeface="Calibri"/>
              </a:rPr>
              <a:t>JSON.stringify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(inserted));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        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return db.close();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});</a:t>
            </a: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Репликация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i="1" lang="ru-RU" sz="3200">
                <a:solidFill>
                  <a:srgbClr val="000000"/>
                </a:solidFill>
                <a:latin typeface="Calibri"/>
              </a:rPr>
              <a:t>Репликация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 — механизм синхронизации содержимого базы данных с несколькими серверами (репликами). То есть, один инстанс </a:t>
            </a:r>
            <a:r>
              <a:rPr i="1" lang="ru-RU" sz="3200">
                <a:solidFill>
                  <a:srgbClr val="000000"/>
                </a:solidFill>
                <a:latin typeface="Calibri"/>
              </a:rPr>
              <a:t>mongod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 на сервере 127.0.0.1 передает (синхронизирует) содержимое своей БД </a:t>
            </a:r>
            <a:r>
              <a:rPr i="1" lang="ru-RU" sz="3200">
                <a:solidFill>
                  <a:srgbClr val="000000"/>
                </a:solidFill>
                <a:latin typeface="Calibri"/>
              </a:rPr>
              <a:t>test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 другому инстансу</a:t>
            </a:r>
            <a:r>
              <a:rPr i="1" lang="ru-RU" sz="3200">
                <a:solidFill>
                  <a:srgbClr val="000000"/>
                </a:solidFill>
                <a:latin typeface="Calibri"/>
              </a:rPr>
              <a:t>mongod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 на сервере 127.0.0.2 (теперь это реплика). Таким образом в нашей системе создается избыточность данных: одна и та же база </a:t>
            </a:r>
            <a:r>
              <a:rPr i="1" lang="ru-RU" sz="3200">
                <a:solidFill>
                  <a:srgbClr val="000000"/>
                </a:solidFill>
                <a:latin typeface="Calibri"/>
              </a:rPr>
              <a:t>test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 обслуживается двумя серверами. И это в некотором смысле хорошо. Так как если один сервер упадет, другой перехватит его знамя и продолжит раздавать и принимать данные.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
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
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
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
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Но, как я уже мельком упомянул, в MongoDB репликация </a:t>
            </a:r>
            <a:r>
              <a:rPr i="1" lang="ru-RU" sz="3200">
                <a:solidFill>
                  <a:srgbClr val="000000"/>
                </a:solidFill>
                <a:latin typeface="Calibri"/>
              </a:rPr>
              <a:t>асинхронная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. Это значит, что данные синхронизируются между репликами не в момент непосредственного изменения данных, а отложенно, через какое-то время. В этом есть плюс: не тратится время на репликацию в момент изменения данных (insert'ы происходят быстрее). И, как водится, минус: в определенные моменты времени данные между репликами могут быть не согласованными (читай разными).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При  репликации Replica Sets (набор реплик) также среди нескольких серверов присутствует один мастер, но, например, при его падении автоматически мастером становиться один из бывших слейвов.</a:t>
            </a:r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Репликация</a:t>
            </a:r>
            <a:endParaRPr/>
          </a:p>
        </p:txBody>
      </p:sp>
      <p:pic>
        <p:nvPicPr>
          <p:cNvPr id="192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5400" y="1600200"/>
            <a:ext cx="553248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Обмен данными при репликации, выбор первичного сервера</a:t>
            </a:r>
            <a:endParaRPr/>
          </a:p>
        </p:txBody>
      </p:sp>
      <p:pic>
        <p:nvPicPr>
          <p:cNvPr id="194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43640" y="1340640"/>
            <a:ext cx="6552360" cy="2505960"/>
          </a:xfrm>
          <a:prstGeom prst="rect">
            <a:avLst/>
          </a:prstGeom>
          <a:ln>
            <a:noFill/>
          </a:ln>
        </p:spPr>
      </p:pic>
      <p:pic>
        <p:nvPicPr>
          <p:cNvPr id="195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40" y="3855600"/>
            <a:ext cx="7164000" cy="273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Репликация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Primary сервер – это единственный сервер в реплике, который осуществляет операции записи данных. 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MongoDB выполняет запись на первичном сервере из записывает операции в его лог. Вторичные серверы реплицируют этот лог и выполняют операции записи на своих наборах данных. 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Вторичные серверы копируют лог в асинхронном режиме. В реплике может быть несколько вторичных серверов. Клиенты не могут писать данные на вторичные серверы, но могут читать данные с них. 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Вторичный сервер может стать первичным вследствие отказа первичного сервера. В этом случае реплика проводит выборы первичного сервера. 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Серверу в реплике присваивается уровень приоритета , Если у сервера  </a:t>
            </a:r>
            <a:r>
              <a:rPr i="1" lang="ru-RU" sz="3200">
                <a:solidFill>
                  <a:srgbClr val="000000"/>
                </a:solidFill>
                <a:latin typeface="Calibri"/>
              </a:rPr>
              <a:t>priority=0, 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то такой сервер не может стать первичным.  Такой сервер не может инициировать выборы первичного сервера, но участвует в голосовании.</a:t>
            </a:r>
            <a:endParaRPr/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Репликация</a:t>
            </a:r>
            <a:endParaRPr/>
          </a:p>
        </p:txBody>
      </p:sp>
      <p:pic>
        <p:nvPicPr>
          <p:cNvPr id="199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84600" y="2117160"/>
            <a:ext cx="7174080" cy="349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Репликация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pic>
        <p:nvPicPr>
          <p:cNvPr id="20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1640" y="1431000"/>
            <a:ext cx="5698440" cy="43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Hadoop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Проект фонда Apache Software Foundation для разработки и выполнения распределённых программ, работающих на кластерах из сотен и тысяч узлов. 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Используется для реализации поисковых и контекстных механизмов многих высоконагруженных веб-сайтов, в том числе, для Yahoo! и Facebook.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70c0"/>
                </a:solidFill>
                <a:latin typeface="Calibri"/>
              </a:rPr>
              <a:t>Hadoop Common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— набор инфраструктурных программных библиотек и утилит, используемых для родственных проектов,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70c0"/>
                </a:solidFill>
                <a:latin typeface="Calibri"/>
              </a:rPr>
              <a:t>HDFS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 - распределённая файловая система,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70c0"/>
                </a:solidFill>
                <a:latin typeface="Calibri"/>
              </a:rPr>
              <a:t>YARN 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- система для планирования заданий и управления кластером,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70c0"/>
                </a:solidFill>
                <a:latin typeface="Calibri"/>
              </a:rPr>
              <a:t>Hadoop MapReduce 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- платформа программирования и выполнения распределённых MapReduce-вычислений.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Горизонтальное и вертикальное масштабирование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Базы с большими объемами данных и высоконагруженными приложениями могут загрузить все мощности одиночного сервера. 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Приложение требует большого объема RAM и перегружает устройства I/O дисковых устройств.  </a:t>
            </a: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Для решения этих проблем есть два подхода: 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vertical scaling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 и 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sharding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Стратегия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 Vertical scaling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 состоит в увеличении CPU и емкости хранилища. Но проблема в том, что увеличение числа CPU и размера RAM обходится непропорционально дорого. 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Sharding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 или </a:t>
            </a:r>
            <a:r>
              <a:rPr b="1" lang="ru-RU" sz="3200">
                <a:solidFill>
                  <a:srgbClr val="000000"/>
                </a:solidFill>
                <a:latin typeface="Calibri"/>
              </a:rPr>
              <a:t>horizontal scaling 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делит данные между несколькими серверами или  shards. Каждый  shard представляет собой независимо функционирующую  базу данных , а вместе они составляют логически  единую базу.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Sharding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MongoDB также поддерживает шардинг (sharding) — разделение данных на несколько серверов (нод) с сохранением определенного порядка, что дает возможность горизонтально масштабировать имеющуюся систему.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По какому-то определенному ключу данные разносятся на разные ноды и при запросе некоторого документа он будет взят с одной из нод. Шардинг дает возможность оптимизировать и увеличить производительность работы запросов к базе.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Целесообразно этот функционал использовать вместе с балансировкой и репликацией, чтобы получить отказоустойчивый кластер.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Для каждого shard-а (набора определенных данных) свой обслуживающий mongod-процесс для которого можно настроить репликацию. Для доступа ко всем shard-ам должен работать процесс mongos, который знает какая информация находиться в каждом шарде. Также еще для работы кластера должен быть config-сервер, который хранит метаданные шардов (что где находится). </a:t>
            </a:r>
            <a:endParaRPr/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Sharding</a:t>
            </a:r>
            <a:endParaRPr/>
          </a:p>
        </p:txBody>
      </p:sp>
      <p:pic>
        <p:nvPicPr>
          <p:cNvPr id="208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3640" y="1412640"/>
            <a:ext cx="4602600" cy="4525560"/>
          </a:xfrm>
          <a:prstGeom prst="rect">
            <a:avLst/>
          </a:prstGeom>
          <a:ln>
            <a:noFill/>
          </a:ln>
        </p:spPr>
      </p:pic>
      <p:pic>
        <p:nvPicPr>
          <p:cNvPr id="209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508000" y="1412640"/>
            <a:ext cx="3182400" cy="426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Sharding</a:t>
            </a:r>
            <a:r>
              <a:rPr lang="ru-RU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pic>
        <p:nvPicPr>
          <p:cNvPr id="211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59640" y="1484640"/>
            <a:ext cx="660672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Sharding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Shards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 хранят данные. Кластер состоит из шардов. Каждый shard представляет собой набор реплик.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Маршрутизаторы запросов, mongos 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, взаимодействуют с клиентскими приложениями и переправляют запросы в подходящие шарды.  Маршрутизатор запросов отслеживает выполняемые операции и отправляет ответы шардов клиентам. Кластер шардов может иметь один или более маршрутизаторов для распределения запросов клиентов.  Клиент отправляет запрос к одному из маршрутизаторов. Обычно в кластере несколько роутеров.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Config servers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 хранят метаданные кластера. В метаданных содержится информация о том, как именно данные распределены по шардам. В рабочем кластере шардов должно быть 3 сервера конфигурации. </a:t>
            </a:r>
            <a:endParaRPr/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3600">
                <a:solidFill>
                  <a:srgbClr val="000000"/>
                </a:solidFill>
                <a:latin typeface="Calibri"/>
              </a:rPr>
              <a:t>Использование ключей при создании шардов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Ключи определяют, как документы будут распределены по шардам. Ключ шарда – это индексированное поле, которое записывается в каждый документ коллекции. 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MongoDB делит данные из коллекций, используя диапазоны значений ключей. Каждый диапазон ключей, или chunk, определяет группу значений. MongoDB распределяет чанки и соответствующие документы между шардами кластера.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1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3789000"/>
            <a:ext cx="8634600" cy="289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4800">
                <a:solidFill>
                  <a:srgbClr val="00b050"/>
                </a:solidFill>
                <a:latin typeface="Calibri"/>
              </a:rPr>
              <a:t>Всем спасибо!</a:t>
            </a:r>
            <a:r>
              <a:rPr b="1" lang="ru-RU" sz="4800">
                <a:solidFill>
                  <a:srgbClr val="00b050"/>
                </a:solidFill>
                <a:latin typeface="Calibri"/>
              </a:rPr>
              <a:t>
</a:t>
            </a:r>
            <a:r>
              <a:rPr lang="ru-RU" sz="3100">
                <a:solidFill>
                  <a:srgbClr val="000000"/>
                </a:solidFill>
                <a:latin typeface="Calibri"/>
              </a:rPr>
              <a:t>https://github.com/elenabenken/seminar_mongodb</a:t>
            </a:r>
            <a:endParaRPr/>
          </a:p>
        </p:txBody>
      </p:sp>
      <p:pic>
        <p:nvPicPr>
          <p:cNvPr id="218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12640"/>
            <a:ext cx="9143640" cy="545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NoSQL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ru-RU" sz="3200">
                <a:solidFill>
                  <a:srgbClr val="000000"/>
                </a:solidFill>
                <a:latin typeface="Calibri"/>
              </a:rPr>
              <a:t>NoSQL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 ( </a:t>
            </a:r>
            <a:r>
              <a:rPr i="1" lang="ru-RU" sz="3200">
                <a:solidFill>
                  <a:srgbClr val="000000"/>
                </a:solidFill>
                <a:latin typeface="Calibri"/>
              </a:rPr>
              <a:t>not only SQL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)  —</a:t>
            </a:r>
            <a:endParaRPr/>
          </a:p>
          <a:p>
            <a:pPr>
              <a:lnSpc>
                <a:spcPct val="100000"/>
              </a:lnSpc>
            </a:pPr>
            <a:r>
              <a:rPr lang="ru-RU" sz="2800">
                <a:solidFill>
                  <a:srgbClr val="000000"/>
                </a:solidFill>
                <a:latin typeface="Calibri"/>
              </a:rPr>
              <a:t>ряд подходов, направленных на реализацию хранилищ </a:t>
            </a:r>
            <a:r>
              <a:rPr lang="ru-RU" sz="2800">
                <a:solidFill>
                  <a:srgbClr val="c00000"/>
                </a:solidFill>
                <a:latin typeface="Calibri"/>
              </a:rPr>
              <a:t>баз данных</a:t>
            </a:r>
            <a:r>
              <a:rPr lang="ru-RU" sz="2800">
                <a:solidFill>
                  <a:srgbClr val="000000"/>
                </a:solidFill>
                <a:latin typeface="Calibri"/>
              </a:rPr>
              <a:t>, </a:t>
            </a:r>
            <a:endParaRPr/>
          </a:p>
          <a:p>
            <a:pPr>
              <a:lnSpc>
                <a:spcPct val="100000"/>
              </a:lnSpc>
            </a:pPr>
            <a:r>
              <a:rPr lang="ru-RU" sz="2800">
                <a:solidFill>
                  <a:srgbClr val="000000"/>
                </a:solidFill>
                <a:latin typeface="Calibri"/>
              </a:rPr>
              <a:t>имеющих существенные отличия от моделей, </a:t>
            </a:r>
            <a:endParaRPr/>
          </a:p>
          <a:p>
            <a:pPr>
              <a:lnSpc>
                <a:spcPct val="100000"/>
              </a:lnSpc>
            </a:pPr>
            <a:r>
              <a:rPr lang="ru-RU" sz="2800">
                <a:solidFill>
                  <a:srgbClr val="000000"/>
                </a:solidFill>
                <a:latin typeface="Calibri"/>
              </a:rPr>
              <a:t>используемых в традиционных реляционных СУБД.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NoSQL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 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включает в себя следующие известные способы её реализации: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Хранилища, построенные как «ключ/значение» (примеры —Memcached, Redis, Oracle NoSQL Database);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Колоночные  хранилища (примеры —  Google BigTable, Cassandra, Amazon SimpleDB, Hbase);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c00000"/>
                </a:solidFill>
                <a:latin typeface="Calibri"/>
              </a:rPr>
              <a:t>Документо-ориентированные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 (СouchDB и </a:t>
            </a:r>
            <a:r>
              <a:rPr lang="ru-RU" sz="3200">
                <a:solidFill>
                  <a:srgbClr val="c00000"/>
                </a:solidFill>
                <a:latin typeface="Calibri"/>
              </a:rPr>
              <a:t>MongoDB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Графовые хранилища (распространены в социальных сетях, примеры:  Neo4J, Infinite Graph, Bigdata);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XML-хранилища (примеры:  Mark Logic Server, EMC Documentum,eXist).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Харакетиристики хранилищ</a:t>
            </a:r>
            <a:endParaRPr/>
          </a:p>
        </p:txBody>
      </p:sp>
      <p:pic>
        <p:nvPicPr>
          <p:cNvPr id="101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9360" y="1600200"/>
            <a:ext cx="750456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116640"/>
            <a:ext cx="8229240" cy="1007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3600">
                <a:solidFill>
                  <a:srgbClr val="000000"/>
                </a:solidFill>
                <a:latin typeface="Calibri"/>
              </a:rPr>
              <a:t>Consistency, Availability, Partition tolerance 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196640"/>
            <a:ext cx="8229240" cy="5112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2000">
                <a:solidFill>
                  <a:srgbClr val="c00000"/>
                </a:solidFill>
                <a:latin typeface="Calibri"/>
              </a:rPr>
              <a:t>ACID (Atomicity, Consistency, Isolation, Durability) </a:t>
            </a:r>
            <a:r>
              <a:rPr lang="ru-RU" sz="2000">
                <a:solidFill>
                  <a:srgbClr val="000000"/>
                </a:solidFill>
                <a:latin typeface="Calibri"/>
              </a:rPr>
              <a:t>в реляционных базах данных </a:t>
            </a:r>
            <a:endParaRPr/>
          </a:p>
          <a:p>
            <a:pPr>
              <a:lnSpc>
                <a:spcPct val="100000"/>
              </a:lnSpc>
            </a:pPr>
            <a:r>
              <a:rPr lang="ru-RU" sz="2000">
                <a:solidFill>
                  <a:srgbClr val="00b050"/>
                </a:solidFill>
                <a:latin typeface="Calibri"/>
              </a:rPr>
              <a:t>CAP (Consistency, Availability, Partition tolerance) </a:t>
            </a:r>
            <a:r>
              <a:rPr lang="ru-RU" sz="2000">
                <a:solidFill>
                  <a:srgbClr val="000000"/>
                </a:solidFill>
                <a:latin typeface="Calibri"/>
              </a:rPr>
              <a:t>в  NoSQL.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ru-RU" sz="2000">
                <a:solidFill>
                  <a:srgbClr val="000000"/>
                </a:solidFill>
                <a:latin typeface="Calibri"/>
              </a:rPr>
              <a:t>CAP-теорема</a:t>
            </a:r>
            <a:r>
              <a:rPr lang="ru-RU" sz="2000">
                <a:solidFill>
                  <a:srgbClr val="000000"/>
                </a:solidFill>
                <a:latin typeface="Calibri"/>
              </a:rPr>
              <a:t>:  в распределенной системе невозможно одновременно предоставить все три качества: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>
                <a:solidFill>
                  <a:srgbClr val="c00000"/>
                </a:solidFill>
                <a:latin typeface="Calibri"/>
              </a:rPr>
              <a:t>C</a:t>
            </a:r>
            <a:r>
              <a:rPr i="1" lang="ru-RU">
                <a:solidFill>
                  <a:srgbClr val="c00000"/>
                </a:solidFill>
                <a:latin typeface="Calibri"/>
              </a:rPr>
              <a:t>onsistency</a:t>
            </a:r>
            <a:r>
              <a:rPr lang="ru-RU">
                <a:solidFill>
                  <a:srgbClr val="c00000"/>
                </a:solidFill>
                <a:latin typeface="Calibri"/>
              </a:rPr>
              <a:t> (Согласованность, корректность) </a:t>
            </a:r>
            <a:r>
              <a:rPr lang="ru-RU">
                <a:solidFill>
                  <a:srgbClr val="000000"/>
                </a:solidFill>
                <a:latin typeface="Calibri"/>
              </a:rPr>
              <a:t>- все узлы видят одни и те же данные в каждый момент времени. Возвращает правильные ответы на запросы.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>
                <a:solidFill>
                  <a:srgbClr val="00b050"/>
                </a:solidFill>
                <a:latin typeface="Calibri"/>
              </a:rPr>
              <a:t>Availability (Доступность</a:t>
            </a:r>
            <a:r>
              <a:rPr lang="ru-RU">
                <a:solidFill>
                  <a:srgbClr val="c00000"/>
                </a:solidFill>
                <a:latin typeface="Calibri"/>
              </a:rPr>
              <a:t>) </a:t>
            </a:r>
            <a:r>
              <a:rPr lang="ru-RU">
                <a:solidFill>
                  <a:srgbClr val="000000"/>
                </a:solidFill>
                <a:latin typeface="Calibri"/>
              </a:rPr>
              <a:t>- гарантирует, что каждый запрос получит свой ответ.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>
                <a:solidFill>
                  <a:srgbClr val="00b050"/>
                </a:solidFill>
                <a:latin typeface="Calibri"/>
              </a:rPr>
              <a:t>Partition tolerance (Устойчивость к сбоям узлов) - </a:t>
            </a:r>
            <a:r>
              <a:rPr lang="ru-RU">
                <a:solidFill>
                  <a:srgbClr val="000000"/>
                </a:solidFill>
                <a:latin typeface="Calibri"/>
              </a:rPr>
              <a:t>система функционирует правильно даже при потере связи с узлом.</a:t>
            </a:r>
            <a:r>
              <a:rPr lang="ru-RU" sz="20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r>
              <a:rPr lang="ru-RU" sz="2000">
                <a:solidFill>
                  <a:srgbClr val="000000"/>
                </a:solidFill>
                <a:latin typeface="Calibri"/>
              </a:rPr>
              <a:t>В NoSQL делается попытка решить проблемы </a:t>
            </a:r>
            <a:r>
              <a:rPr lang="ru-RU" sz="2000">
                <a:solidFill>
                  <a:srgbClr val="00b050"/>
                </a:solidFill>
                <a:latin typeface="Calibri"/>
              </a:rPr>
              <a:t>масштабируемости </a:t>
            </a:r>
            <a:r>
              <a:rPr lang="ru-RU" sz="2000">
                <a:solidFill>
                  <a:srgbClr val="000000"/>
                </a:solidFill>
                <a:latin typeface="Calibri"/>
              </a:rPr>
              <a:t>(</a:t>
            </a:r>
            <a:r>
              <a:rPr i="1" lang="ru-RU" sz="2000">
                <a:solidFill>
                  <a:srgbClr val="000000"/>
                </a:solidFill>
                <a:latin typeface="Calibri"/>
              </a:rPr>
              <a:t>scalability</a:t>
            </a:r>
            <a:r>
              <a:rPr lang="ru-RU" sz="2000">
                <a:solidFill>
                  <a:srgbClr val="000000"/>
                </a:solidFill>
                <a:latin typeface="Calibri"/>
              </a:rPr>
              <a:t>) и </a:t>
            </a:r>
            <a:r>
              <a:rPr lang="ru-RU" sz="2000">
                <a:solidFill>
                  <a:srgbClr val="00b050"/>
                </a:solidFill>
                <a:latin typeface="Calibri"/>
              </a:rPr>
              <a:t>доступности</a:t>
            </a:r>
            <a:r>
              <a:rPr lang="ru-RU" sz="2000">
                <a:solidFill>
                  <a:srgbClr val="000000"/>
                </a:solidFill>
                <a:latin typeface="Calibri"/>
              </a:rPr>
              <a:t> ( </a:t>
            </a:r>
            <a:r>
              <a:rPr i="1" lang="ru-RU" sz="2000">
                <a:solidFill>
                  <a:srgbClr val="000000"/>
                </a:solidFill>
                <a:latin typeface="Calibri"/>
              </a:rPr>
              <a:t>availability</a:t>
            </a:r>
            <a:r>
              <a:rPr lang="ru-RU" sz="2000">
                <a:solidFill>
                  <a:srgbClr val="000000"/>
                </a:solidFill>
                <a:latin typeface="Calibri"/>
              </a:rPr>
              <a:t>) за счёт </a:t>
            </a:r>
            <a:r>
              <a:rPr lang="ru-RU" sz="2000">
                <a:solidFill>
                  <a:srgbClr val="c00000"/>
                </a:solidFill>
                <a:latin typeface="Calibri"/>
              </a:rPr>
              <a:t>атомарности</a:t>
            </a:r>
            <a:r>
              <a:rPr lang="ru-RU" sz="2000">
                <a:solidFill>
                  <a:srgbClr val="000000"/>
                </a:solidFill>
                <a:latin typeface="Calibri"/>
              </a:rPr>
              <a:t> (</a:t>
            </a:r>
            <a:r>
              <a:rPr i="1" lang="ru-RU" sz="2000">
                <a:solidFill>
                  <a:srgbClr val="000000"/>
                </a:solidFill>
                <a:latin typeface="Calibri"/>
              </a:rPr>
              <a:t>atomicity</a:t>
            </a:r>
            <a:r>
              <a:rPr lang="ru-RU" sz="2000">
                <a:solidFill>
                  <a:srgbClr val="000000"/>
                </a:solidFill>
                <a:latin typeface="Calibri"/>
              </a:rPr>
              <a:t>) и </a:t>
            </a:r>
            <a:r>
              <a:rPr lang="ru-RU" sz="2000">
                <a:solidFill>
                  <a:srgbClr val="c00000"/>
                </a:solidFill>
                <a:latin typeface="Calibri"/>
              </a:rPr>
              <a:t>согласованности </a:t>
            </a:r>
            <a:r>
              <a:rPr lang="ru-RU" sz="2000">
                <a:solidFill>
                  <a:srgbClr val="000000"/>
                </a:solidFill>
                <a:latin typeface="Calibri"/>
              </a:rPr>
              <a:t>данных (</a:t>
            </a:r>
            <a:r>
              <a:rPr i="1" lang="ru-RU" sz="2000">
                <a:solidFill>
                  <a:srgbClr val="000000"/>
                </a:solidFill>
                <a:latin typeface="Calibri"/>
              </a:rPr>
              <a:t>consistency</a:t>
            </a:r>
            <a:r>
              <a:rPr lang="ru-RU" sz="2000">
                <a:solidFill>
                  <a:srgbClr val="000000"/>
                </a:solidFill>
                <a:latin typeface="Calibri"/>
              </a:rPr>
              <a:t>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