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24" r:id="rId3"/>
    <p:sldId id="325" r:id="rId4"/>
    <p:sldId id="326" r:id="rId5"/>
    <p:sldId id="328" r:id="rId6"/>
  </p:sldIdLst>
  <p:sldSz cx="12192000" cy="6858000"/>
  <p:notesSz cx="6877050" cy="10002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E77"/>
    <a:srgbClr val="A3AEFF"/>
    <a:srgbClr val="001CEA"/>
    <a:srgbClr val="8997FF"/>
    <a:srgbClr val="D1D6FF"/>
    <a:srgbClr val="C9CFFF"/>
    <a:srgbClr val="2D46FF"/>
    <a:srgbClr val="253FFF"/>
    <a:srgbClr val="F3F4FF"/>
    <a:srgbClr val="E7EA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14" y="-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1" y="43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1879"/>
          </a:xfrm>
          <a:prstGeom prst="rect">
            <a:avLst/>
          </a:prstGeom>
        </p:spPr>
        <p:txBody>
          <a:bodyPr vert="horz" lIns="96451" tIns="48225" rIns="96451" bIns="4822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95404" y="0"/>
            <a:ext cx="2980055" cy="501879"/>
          </a:xfrm>
          <a:prstGeom prst="rect">
            <a:avLst/>
          </a:prstGeom>
        </p:spPr>
        <p:txBody>
          <a:bodyPr vert="horz" lIns="96451" tIns="48225" rIns="96451" bIns="48225" rtlCol="0"/>
          <a:lstStyle>
            <a:lvl1pPr algn="r">
              <a:defRPr sz="1300"/>
            </a:lvl1pPr>
          </a:lstStyle>
          <a:p>
            <a:fld id="{2DA66B87-4413-4573-AFF0-B1093F05716D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0950"/>
            <a:ext cx="5997575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51" tIns="48225" rIns="96451" bIns="48225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7705" y="4813866"/>
            <a:ext cx="5501640" cy="3938617"/>
          </a:xfrm>
          <a:prstGeom prst="rect">
            <a:avLst/>
          </a:prstGeom>
        </p:spPr>
        <p:txBody>
          <a:bodyPr vert="horz" lIns="96451" tIns="48225" rIns="96451" bIns="48225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500961"/>
            <a:ext cx="2980055" cy="501878"/>
          </a:xfrm>
          <a:prstGeom prst="rect">
            <a:avLst/>
          </a:prstGeom>
        </p:spPr>
        <p:txBody>
          <a:bodyPr vert="horz" lIns="96451" tIns="48225" rIns="96451" bIns="4822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95404" y="9500961"/>
            <a:ext cx="2980055" cy="501878"/>
          </a:xfrm>
          <a:prstGeom prst="rect">
            <a:avLst/>
          </a:prstGeom>
        </p:spPr>
        <p:txBody>
          <a:bodyPr vert="horz" lIns="96451" tIns="48225" rIns="96451" bIns="48225" rtlCol="0" anchor="b"/>
          <a:lstStyle>
            <a:lvl1pPr algn="r">
              <a:defRPr sz="1300"/>
            </a:lvl1pPr>
          </a:lstStyle>
          <a:p>
            <a:fld id="{26C06D52-2A62-4772-BFA8-0D2AC993202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463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5A98-CD69-4543-9D53-C7568915B6FB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F618-AE19-46FB-95C4-5DE2D48FB07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454522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5A98-CD69-4543-9D53-C7568915B6FB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F618-AE19-46FB-95C4-5DE2D48FB07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270642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5A98-CD69-4543-9D53-C7568915B6FB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F618-AE19-46FB-95C4-5DE2D48FB07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668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3705" y="0"/>
            <a:ext cx="8210550" cy="965464"/>
          </a:xfrm>
        </p:spPr>
        <p:txBody>
          <a:bodyPr/>
          <a:lstStyle/>
          <a:p>
            <a:r>
              <a:rPr lang="es-ES" dirty="0" smtClean="0"/>
              <a:t>Haga clic para modificar el estilo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43250" y="1825625"/>
            <a:ext cx="82105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3143250" y="6356350"/>
            <a:ext cx="2533650" cy="365125"/>
          </a:xfrm>
        </p:spPr>
        <p:txBody>
          <a:bodyPr/>
          <a:lstStyle/>
          <a:p>
            <a:fld id="{8AFE5A98-CD69-4543-9D53-C7568915B6FB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6038850" y="6356350"/>
            <a:ext cx="325755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52CDF618-AE19-46FB-95C4-5DE2D48FB07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ángulo 7"/>
          <p:cNvSpPr/>
          <p:nvPr userDrawn="1"/>
        </p:nvSpPr>
        <p:spPr>
          <a:xfrm>
            <a:off x="-8466" y="0"/>
            <a:ext cx="2419350" cy="6858000"/>
          </a:xfrm>
          <a:prstGeom prst="rect">
            <a:avLst/>
          </a:prstGeom>
          <a:solidFill>
            <a:srgbClr val="000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7 Conector recto"/>
          <p:cNvCxnSpPr/>
          <p:nvPr userDrawn="1"/>
        </p:nvCxnSpPr>
        <p:spPr>
          <a:xfrm flipV="1">
            <a:off x="2396359" y="867076"/>
            <a:ext cx="8970579" cy="0"/>
          </a:xfrm>
          <a:prstGeom prst="line">
            <a:avLst/>
          </a:prstGeom>
          <a:ln w="28575">
            <a:solidFill>
              <a:srgbClr val="000E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94504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0400" y="514350"/>
            <a:ext cx="8147050" cy="4048125"/>
          </a:xfrm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200400" y="4589463"/>
            <a:ext cx="8147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3200400" y="6356350"/>
            <a:ext cx="2125317" cy="365125"/>
          </a:xfrm>
        </p:spPr>
        <p:txBody>
          <a:bodyPr/>
          <a:lstStyle/>
          <a:p>
            <a:fld id="{8AFE5A98-CD69-4543-9D53-C7568915B6FB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679937" y="6356349"/>
            <a:ext cx="318797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28482" y="6356350"/>
            <a:ext cx="2125317" cy="365125"/>
          </a:xfrm>
        </p:spPr>
        <p:txBody>
          <a:bodyPr/>
          <a:lstStyle/>
          <a:p>
            <a:fld id="{52CDF618-AE19-46FB-95C4-5DE2D48FB07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ángulo 7"/>
          <p:cNvSpPr/>
          <p:nvPr userDrawn="1"/>
        </p:nvSpPr>
        <p:spPr>
          <a:xfrm>
            <a:off x="-8466" y="0"/>
            <a:ext cx="2419350" cy="6858000"/>
          </a:xfrm>
          <a:prstGeom prst="rect">
            <a:avLst/>
          </a:prstGeom>
          <a:solidFill>
            <a:srgbClr val="000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7035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5A98-CD69-4543-9D53-C7568915B6FB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F618-AE19-46FB-95C4-5DE2D48FB078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7 Conector recto"/>
          <p:cNvCxnSpPr/>
          <p:nvPr userDrawn="1"/>
        </p:nvCxnSpPr>
        <p:spPr>
          <a:xfrm flipV="1">
            <a:off x="2396359" y="867076"/>
            <a:ext cx="8970579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4827003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5A98-CD69-4543-9D53-C7568915B6FB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F618-AE19-46FB-95C4-5DE2D48FB07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541750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5A98-CD69-4543-9D53-C7568915B6FB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F618-AE19-46FB-95C4-5DE2D48FB07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296402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5A98-CD69-4543-9D53-C7568915B6FB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F618-AE19-46FB-95C4-5DE2D48FB07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56765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5A98-CD69-4543-9D53-C7568915B6FB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F618-AE19-46FB-95C4-5DE2D48FB07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447334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5A98-CD69-4543-9D53-C7568915B6FB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F618-AE19-46FB-95C4-5DE2D48FB07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114342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E5A98-CD69-4543-9D53-C7568915B6FB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DF618-AE19-46FB-95C4-5DE2D48FB07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460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D:\UC3M_D\guilleTRABAJO\GESTION\UC3M Imagen Corporativa\BandaCorporativa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791" y="322852"/>
            <a:ext cx="5408930" cy="110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150883" y="2296677"/>
            <a:ext cx="986921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4000" b="0" i="0" u="none" strike="noStrike" cap="none" normalizeH="0" baseline="0" dirty="0" smtClean="0">
                <a:ln>
                  <a:noFill/>
                </a:ln>
                <a:solidFill>
                  <a:srgbClr val="17365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SELECCIÓN ÓPTIMA DE GRUPOS EN UNA RED SOCIAL:</a:t>
            </a:r>
            <a:endParaRPr kumimoji="0" 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4000" b="0" i="0" u="none" strike="noStrike" cap="none" normalizeH="0" baseline="0" dirty="0" smtClean="0">
                <a:ln>
                  <a:noFill/>
                </a:ln>
                <a:solidFill>
                  <a:srgbClr val="17365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APLICACIÓN AL MARKETING VIRAL</a:t>
            </a:r>
            <a:endParaRPr kumimoji="0" 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757721" y="322852"/>
            <a:ext cx="6066105" cy="1104265"/>
          </a:xfrm>
          <a:prstGeom prst="rect">
            <a:avLst/>
          </a:prstGeom>
          <a:solidFill>
            <a:srgbClr val="000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00405" y="5033557"/>
            <a:ext cx="57704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Modelos de difusión de innovaciones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0417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Progresivo vs No progresivo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4. </a:t>
            </a:r>
            <a:r>
              <a:rPr lang="es-ES" sz="1400" cap="small" dirty="0" smtClean="0">
                <a:solidFill>
                  <a:prstClr val="black"/>
                </a:solidFill>
              </a:rPr>
              <a:t>MODELO </a:t>
            </a:r>
            <a:r>
              <a:rPr lang="es-ES" sz="1400" cap="small" dirty="0" smtClean="0">
                <a:solidFill>
                  <a:prstClr val="black"/>
                </a:solidFill>
              </a:rPr>
              <a:t>DEL VOTANTE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3. </a:t>
            </a:r>
            <a:r>
              <a:rPr lang="es-ES" sz="1400" cap="small" dirty="0" smtClean="0">
                <a:solidFill>
                  <a:schemeClr val="tx1"/>
                </a:solidFill>
              </a:rPr>
              <a:t>MODELO DE CASCADA DE </a:t>
            </a:r>
            <a:r>
              <a:rPr lang="es-ES" sz="1400" cap="small" dirty="0" smtClean="0">
                <a:solidFill>
                  <a:schemeClr val="tx1"/>
                </a:solidFill>
              </a:rPr>
              <a:t>KLEINBERG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1" name="Elipse 34"/>
          <p:cNvSpPr/>
          <p:nvPr/>
        </p:nvSpPr>
        <p:spPr>
          <a:xfrm>
            <a:off x="3709321" y="2648603"/>
            <a:ext cx="643999" cy="659941"/>
          </a:xfrm>
          <a:prstGeom prst="ellipse">
            <a:avLst/>
          </a:prstGeom>
          <a:solidFill>
            <a:srgbClr val="00741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7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</a:t>
            </a:r>
            <a:endParaRPr lang="es-ES" sz="27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Elipse 35"/>
          <p:cNvSpPr/>
          <p:nvPr/>
        </p:nvSpPr>
        <p:spPr>
          <a:xfrm>
            <a:off x="5585321" y="2648602"/>
            <a:ext cx="643999" cy="65994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7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</a:t>
            </a:r>
            <a:endParaRPr lang="es-ES" sz="27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Elipse 36"/>
          <p:cNvSpPr/>
          <p:nvPr/>
        </p:nvSpPr>
        <p:spPr>
          <a:xfrm>
            <a:off x="3709320" y="4508661"/>
            <a:ext cx="643999" cy="65994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7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</a:t>
            </a:r>
            <a:endParaRPr lang="es-ES" sz="27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Elipse 37"/>
          <p:cNvSpPr/>
          <p:nvPr/>
        </p:nvSpPr>
        <p:spPr>
          <a:xfrm>
            <a:off x="5585321" y="4508660"/>
            <a:ext cx="643999" cy="65994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7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</a:t>
            </a:r>
            <a:endParaRPr lang="es-ES" sz="27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5" name="Conector recto de flecha 38"/>
          <p:cNvCxnSpPr>
            <a:stCxn id="11" idx="6"/>
            <a:endCxn id="12" idx="2"/>
          </p:cNvCxnSpPr>
          <p:nvPr/>
        </p:nvCxnSpPr>
        <p:spPr>
          <a:xfrm flipV="1">
            <a:off x="4353320" y="2978573"/>
            <a:ext cx="1232001" cy="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39"/>
          <p:cNvCxnSpPr>
            <a:stCxn id="12" idx="4"/>
            <a:endCxn id="14" idx="0"/>
          </p:cNvCxnSpPr>
          <p:nvPr/>
        </p:nvCxnSpPr>
        <p:spPr>
          <a:xfrm>
            <a:off x="5907321" y="3308543"/>
            <a:ext cx="0" cy="12001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40"/>
          <p:cNvCxnSpPr>
            <a:stCxn id="14" idx="2"/>
            <a:endCxn id="13" idx="6"/>
          </p:cNvCxnSpPr>
          <p:nvPr/>
        </p:nvCxnSpPr>
        <p:spPr>
          <a:xfrm flipH="1">
            <a:off x="4353319" y="4838631"/>
            <a:ext cx="123200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41"/>
          <p:cNvCxnSpPr>
            <a:stCxn id="13" idx="0"/>
            <a:endCxn id="11" idx="4"/>
          </p:cNvCxnSpPr>
          <p:nvPr/>
        </p:nvCxnSpPr>
        <p:spPr>
          <a:xfrm flipV="1">
            <a:off x="4031320" y="3308544"/>
            <a:ext cx="1" cy="12001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34"/>
          <p:cNvSpPr/>
          <p:nvPr/>
        </p:nvSpPr>
        <p:spPr>
          <a:xfrm>
            <a:off x="7881930" y="2643348"/>
            <a:ext cx="643999" cy="659941"/>
          </a:xfrm>
          <a:prstGeom prst="ellipse">
            <a:avLst/>
          </a:prstGeom>
          <a:solidFill>
            <a:srgbClr val="00741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7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</a:t>
            </a:r>
            <a:endParaRPr lang="es-ES" sz="27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Elipse 35"/>
          <p:cNvSpPr/>
          <p:nvPr/>
        </p:nvSpPr>
        <p:spPr>
          <a:xfrm>
            <a:off x="9757930" y="2643347"/>
            <a:ext cx="643999" cy="65994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7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</a:t>
            </a:r>
            <a:endParaRPr lang="es-ES" sz="27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Elipse 36"/>
          <p:cNvSpPr/>
          <p:nvPr/>
        </p:nvSpPr>
        <p:spPr>
          <a:xfrm>
            <a:off x="7881929" y="4503406"/>
            <a:ext cx="643999" cy="65994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7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</a:t>
            </a:r>
            <a:endParaRPr lang="es-ES" sz="27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Elipse 37"/>
          <p:cNvSpPr/>
          <p:nvPr/>
        </p:nvSpPr>
        <p:spPr>
          <a:xfrm>
            <a:off x="9757930" y="4503405"/>
            <a:ext cx="643999" cy="65994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7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</a:t>
            </a:r>
            <a:endParaRPr lang="es-ES" sz="27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3" name="Conector recto de flecha 38"/>
          <p:cNvCxnSpPr>
            <a:stCxn id="19" idx="6"/>
            <a:endCxn id="20" idx="2"/>
          </p:cNvCxnSpPr>
          <p:nvPr/>
        </p:nvCxnSpPr>
        <p:spPr>
          <a:xfrm flipV="1">
            <a:off x="8525929" y="2973318"/>
            <a:ext cx="1232001" cy="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39"/>
          <p:cNvCxnSpPr>
            <a:stCxn id="20" idx="4"/>
            <a:endCxn id="22" idx="0"/>
          </p:cNvCxnSpPr>
          <p:nvPr/>
        </p:nvCxnSpPr>
        <p:spPr>
          <a:xfrm>
            <a:off x="10079930" y="3303288"/>
            <a:ext cx="0" cy="12001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40"/>
          <p:cNvCxnSpPr>
            <a:stCxn id="22" idx="2"/>
            <a:endCxn id="21" idx="6"/>
          </p:cNvCxnSpPr>
          <p:nvPr/>
        </p:nvCxnSpPr>
        <p:spPr>
          <a:xfrm flipH="1">
            <a:off x="8525928" y="4833376"/>
            <a:ext cx="123200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41"/>
          <p:cNvCxnSpPr>
            <a:stCxn id="21" idx="0"/>
            <a:endCxn id="19" idx="4"/>
          </p:cNvCxnSpPr>
          <p:nvPr/>
        </p:nvCxnSpPr>
        <p:spPr>
          <a:xfrm flipV="1">
            <a:off x="8203929" y="3303289"/>
            <a:ext cx="1" cy="12001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166 Conector recto"/>
          <p:cNvCxnSpPr/>
          <p:nvPr/>
        </p:nvCxnSpPr>
        <p:spPr>
          <a:xfrm flipH="1">
            <a:off x="7062952" y="2270235"/>
            <a:ext cx="1" cy="3168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168 CuadroTexto"/>
          <p:cNvSpPr txBox="1"/>
          <p:nvPr/>
        </p:nvSpPr>
        <p:spPr>
          <a:xfrm>
            <a:off x="3670182" y="1586878"/>
            <a:ext cx="2598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Modelo progresivo</a:t>
            </a:r>
            <a:endParaRPr lang="es-ES" sz="2400" b="1" dirty="0"/>
          </a:p>
        </p:txBody>
      </p:sp>
      <p:sp>
        <p:nvSpPr>
          <p:cNvPr id="29" name="169 CuadroTexto"/>
          <p:cNvSpPr txBox="1"/>
          <p:nvPr/>
        </p:nvSpPr>
        <p:spPr>
          <a:xfrm>
            <a:off x="7723129" y="1581623"/>
            <a:ext cx="29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s-ES" dirty="0"/>
              <a:t>Modelo no progresivo</a:t>
            </a:r>
          </a:p>
        </p:txBody>
      </p:sp>
      <p:sp>
        <p:nvSpPr>
          <p:cNvPr id="30" name="171 CuadroTexto"/>
          <p:cNvSpPr txBox="1"/>
          <p:nvPr/>
        </p:nvSpPr>
        <p:spPr>
          <a:xfrm>
            <a:off x="4130577" y="5722883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Fin de la difusión</a:t>
            </a:r>
            <a:endParaRPr lang="es-ES" dirty="0"/>
          </a:p>
        </p:txBody>
      </p:sp>
      <p:sp>
        <p:nvSpPr>
          <p:cNvPr id="31" name="172 CuadroTexto"/>
          <p:cNvSpPr txBox="1"/>
          <p:nvPr/>
        </p:nvSpPr>
        <p:spPr>
          <a:xfrm>
            <a:off x="7567447" y="5722885"/>
            <a:ext cx="364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 llega a alcanzar un estado estable</a:t>
            </a:r>
            <a:endParaRPr lang="es-ES" dirty="0"/>
          </a:p>
        </p:txBody>
      </p:sp>
      <p:sp>
        <p:nvSpPr>
          <p:cNvPr id="32" name="Rectángulo 6"/>
          <p:cNvSpPr/>
          <p:nvPr/>
        </p:nvSpPr>
        <p:spPr>
          <a:xfrm>
            <a:off x="88334" y="1823690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 smtClean="0">
                <a:solidFill>
                  <a:schemeClr val="tx1"/>
                </a:solidFill>
              </a:rPr>
              <a:t>2. </a:t>
            </a:r>
            <a:r>
              <a:rPr lang="es-ES" sz="1400" cap="small" dirty="0" smtClean="0">
                <a:solidFill>
                  <a:schemeClr val="tx1"/>
                </a:solidFill>
              </a:rPr>
              <a:t>MODELO DE UMBRAL LINEAL </a:t>
            </a:r>
            <a:endParaRPr lang="en-US" cap="small" dirty="0" smtClean="0">
              <a:solidFill>
                <a:schemeClr val="tx1"/>
              </a:solidFill>
            </a:endParaRPr>
          </a:p>
        </p:txBody>
      </p:sp>
      <p:sp>
        <p:nvSpPr>
          <p:cNvPr id="33" name="Rectángulo 15"/>
          <p:cNvSpPr/>
          <p:nvPr/>
        </p:nvSpPr>
        <p:spPr>
          <a:xfrm>
            <a:off x="88333" y="129723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s-ES" sz="2400" b="1" cap="small" dirty="0">
                <a:solidFill>
                  <a:schemeClr val="tx1"/>
                </a:solidFill>
              </a:rPr>
              <a:t>1</a:t>
            </a:r>
            <a:r>
              <a:rPr lang="es-ES" sz="2400" b="1" cap="small" dirty="0" smtClean="0">
                <a:solidFill>
                  <a:schemeClr val="tx1"/>
                </a:solidFill>
              </a:rPr>
              <a:t>. Progresivo vs No progresivo</a:t>
            </a:r>
            <a:endParaRPr lang="en-US" sz="2400" b="1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88656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3704" y="0"/>
            <a:ext cx="8663249" cy="965464"/>
          </a:xfrm>
        </p:spPr>
        <p:txBody>
          <a:bodyPr>
            <a:normAutofit/>
          </a:bodyPr>
          <a:lstStyle/>
          <a:p>
            <a:r>
              <a:rPr lang="es-ES" dirty="0" smtClean="0"/>
              <a:t>Difusión – Modelo de Umbral Lineal</a:t>
            </a:r>
            <a:endParaRPr lang="es-ES" dirty="0"/>
          </a:p>
        </p:txBody>
      </p:sp>
      <p:sp>
        <p:nvSpPr>
          <p:cNvPr id="32" name="Elipse 98"/>
          <p:cNvSpPr/>
          <p:nvPr/>
        </p:nvSpPr>
        <p:spPr>
          <a:xfrm>
            <a:off x="8240063" y="2877859"/>
            <a:ext cx="879963" cy="930528"/>
          </a:xfrm>
          <a:prstGeom prst="ellipse">
            <a:avLst/>
          </a:prstGeom>
          <a:solidFill>
            <a:srgbClr val="00741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s-E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0,5</a:t>
            </a:r>
            <a:endParaRPr lang="es-E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3" name="Elipse 99"/>
          <p:cNvSpPr/>
          <p:nvPr/>
        </p:nvSpPr>
        <p:spPr>
          <a:xfrm>
            <a:off x="9998282" y="2877858"/>
            <a:ext cx="879963" cy="93053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s-E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0,6</a:t>
            </a:r>
            <a:endParaRPr lang="es-E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4" name="Elipse 100"/>
          <p:cNvSpPr/>
          <p:nvPr/>
        </p:nvSpPr>
        <p:spPr>
          <a:xfrm>
            <a:off x="8240062" y="4753590"/>
            <a:ext cx="879963" cy="93053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s-E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0,8</a:t>
            </a:r>
            <a:endParaRPr lang="es-E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Elipse 101"/>
          <p:cNvSpPr/>
          <p:nvPr/>
        </p:nvSpPr>
        <p:spPr>
          <a:xfrm>
            <a:off x="9998282" y="4753589"/>
            <a:ext cx="879963" cy="93053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s-E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0,4</a:t>
            </a:r>
            <a:endParaRPr lang="es-E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6" name="Conector recto de flecha 102"/>
          <p:cNvCxnSpPr>
            <a:stCxn id="32" idx="6"/>
            <a:endCxn id="33" idx="2"/>
          </p:cNvCxnSpPr>
          <p:nvPr/>
        </p:nvCxnSpPr>
        <p:spPr>
          <a:xfrm flipV="1">
            <a:off x="9120026" y="3343122"/>
            <a:ext cx="87825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103"/>
          <p:cNvCxnSpPr>
            <a:stCxn id="33" idx="4"/>
            <a:endCxn id="35" idx="0"/>
          </p:cNvCxnSpPr>
          <p:nvPr/>
        </p:nvCxnSpPr>
        <p:spPr>
          <a:xfrm>
            <a:off x="10438264" y="3808388"/>
            <a:ext cx="0" cy="9452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104"/>
          <p:cNvCxnSpPr>
            <a:stCxn id="35" idx="2"/>
            <a:endCxn id="34" idx="6"/>
          </p:cNvCxnSpPr>
          <p:nvPr/>
        </p:nvCxnSpPr>
        <p:spPr>
          <a:xfrm flipH="1">
            <a:off x="9120025" y="5218855"/>
            <a:ext cx="87825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105"/>
          <p:cNvCxnSpPr>
            <a:stCxn id="34" idx="0"/>
            <a:endCxn id="32" idx="4"/>
          </p:cNvCxnSpPr>
          <p:nvPr/>
        </p:nvCxnSpPr>
        <p:spPr>
          <a:xfrm flipV="1">
            <a:off x="8680044" y="3808389"/>
            <a:ext cx="1" cy="9452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94"/>
          <p:cNvCxnSpPr>
            <a:stCxn id="32" idx="2"/>
            <a:endCxn id="32" idx="6"/>
          </p:cNvCxnSpPr>
          <p:nvPr/>
        </p:nvCxnSpPr>
        <p:spPr>
          <a:xfrm>
            <a:off x="8240063" y="3343124"/>
            <a:ext cx="8799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95"/>
          <p:cNvCxnSpPr>
            <a:stCxn id="33" idx="6"/>
            <a:endCxn id="33" idx="2"/>
          </p:cNvCxnSpPr>
          <p:nvPr/>
        </p:nvCxnSpPr>
        <p:spPr>
          <a:xfrm flipH="1">
            <a:off x="9998282" y="3343123"/>
            <a:ext cx="8799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96"/>
          <p:cNvCxnSpPr>
            <a:stCxn id="35" idx="6"/>
            <a:endCxn id="35" idx="2"/>
          </p:cNvCxnSpPr>
          <p:nvPr/>
        </p:nvCxnSpPr>
        <p:spPr>
          <a:xfrm flipH="1">
            <a:off x="9998282" y="5218853"/>
            <a:ext cx="8799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97"/>
          <p:cNvCxnSpPr>
            <a:stCxn id="34" idx="6"/>
            <a:endCxn id="34" idx="2"/>
          </p:cNvCxnSpPr>
          <p:nvPr/>
        </p:nvCxnSpPr>
        <p:spPr>
          <a:xfrm flipH="1">
            <a:off x="8240062" y="5218855"/>
            <a:ext cx="8799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89"/>
          <p:cNvSpPr txBox="1"/>
          <p:nvPr/>
        </p:nvSpPr>
        <p:spPr>
          <a:xfrm>
            <a:off x="9245659" y="2929246"/>
            <a:ext cx="657431" cy="46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0,7</a:t>
            </a:r>
            <a:endParaRPr lang="es-ES" sz="2400" dirty="0"/>
          </a:p>
        </p:txBody>
      </p:sp>
      <p:sp>
        <p:nvSpPr>
          <p:cNvPr id="45" name="CuadroTexto 90"/>
          <p:cNvSpPr txBox="1"/>
          <p:nvPr/>
        </p:nvSpPr>
        <p:spPr>
          <a:xfrm>
            <a:off x="9903090" y="3991148"/>
            <a:ext cx="657431" cy="46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0,5</a:t>
            </a:r>
            <a:endParaRPr lang="es-ES" sz="2400" dirty="0"/>
          </a:p>
        </p:txBody>
      </p:sp>
      <p:sp>
        <p:nvSpPr>
          <p:cNvPr id="46" name="CuadroTexto 91"/>
          <p:cNvSpPr txBox="1"/>
          <p:nvPr/>
        </p:nvSpPr>
        <p:spPr>
          <a:xfrm>
            <a:off x="9340850" y="4756622"/>
            <a:ext cx="657431" cy="46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0,6</a:t>
            </a:r>
            <a:endParaRPr lang="es-ES" sz="2400" dirty="0"/>
          </a:p>
        </p:txBody>
      </p:sp>
      <p:sp>
        <p:nvSpPr>
          <p:cNvPr id="47" name="CuadroTexto 92"/>
          <p:cNvSpPr txBox="1"/>
          <p:nvPr/>
        </p:nvSpPr>
        <p:spPr>
          <a:xfrm>
            <a:off x="8649358" y="4094936"/>
            <a:ext cx="657431" cy="46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0,6</a:t>
            </a:r>
            <a:endParaRPr lang="es-ES" sz="2400" dirty="0"/>
          </a:p>
        </p:txBody>
      </p:sp>
      <p:sp>
        <p:nvSpPr>
          <p:cNvPr id="48" name="32 CuadroTexto"/>
          <p:cNvSpPr txBox="1"/>
          <p:nvPr/>
        </p:nvSpPr>
        <p:spPr>
          <a:xfrm>
            <a:off x="8008890" y="5967908"/>
            <a:ext cx="3112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 consigue alcanzar al nodo D</a:t>
            </a:r>
          </a:p>
          <a:p>
            <a:pPr algn="ctr"/>
            <a:r>
              <a:rPr lang="es-ES" dirty="0" smtClean="0"/>
              <a:t>Fin  de la difusión</a:t>
            </a:r>
            <a:endParaRPr lang="es-ES" dirty="0"/>
          </a:p>
        </p:txBody>
      </p:sp>
      <p:sp>
        <p:nvSpPr>
          <p:cNvPr id="49" name="Elipse 98"/>
          <p:cNvSpPr/>
          <p:nvPr/>
        </p:nvSpPr>
        <p:spPr>
          <a:xfrm>
            <a:off x="3946580" y="4039250"/>
            <a:ext cx="879963" cy="930528"/>
          </a:xfrm>
          <a:prstGeom prst="ellipse">
            <a:avLst/>
          </a:prstGeom>
          <a:solidFill>
            <a:srgbClr val="00741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s-E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0,5</a:t>
            </a:r>
            <a:endParaRPr lang="es-E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0" name="Conector recto de flecha 102"/>
          <p:cNvCxnSpPr>
            <a:stCxn id="49" idx="6"/>
          </p:cNvCxnSpPr>
          <p:nvPr/>
        </p:nvCxnSpPr>
        <p:spPr>
          <a:xfrm flipV="1">
            <a:off x="4826543" y="4504513"/>
            <a:ext cx="87825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94"/>
          <p:cNvCxnSpPr>
            <a:stCxn id="49" idx="2"/>
            <a:endCxn id="49" idx="6"/>
          </p:cNvCxnSpPr>
          <p:nvPr/>
        </p:nvCxnSpPr>
        <p:spPr>
          <a:xfrm>
            <a:off x="3946580" y="4504515"/>
            <a:ext cx="8799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89"/>
          <p:cNvSpPr txBox="1"/>
          <p:nvPr/>
        </p:nvSpPr>
        <p:spPr>
          <a:xfrm>
            <a:off x="4952176" y="4090637"/>
            <a:ext cx="657431" cy="46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0,7</a:t>
            </a:r>
            <a:endParaRPr lang="es-ES" sz="2400" dirty="0"/>
          </a:p>
        </p:txBody>
      </p:sp>
      <p:cxnSp>
        <p:nvCxnSpPr>
          <p:cNvPr id="53" name="39 Conector recto de flecha"/>
          <p:cNvCxnSpPr/>
          <p:nvPr/>
        </p:nvCxnSpPr>
        <p:spPr>
          <a:xfrm>
            <a:off x="3941379" y="3476953"/>
            <a:ext cx="362607" cy="7409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40 Conector recto de flecha"/>
          <p:cNvCxnSpPr/>
          <p:nvPr/>
        </p:nvCxnSpPr>
        <p:spPr>
          <a:xfrm flipH="1">
            <a:off x="5276193" y="3382361"/>
            <a:ext cx="257504" cy="7199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43 Conector recto de flecha"/>
          <p:cNvCxnSpPr/>
          <p:nvPr/>
        </p:nvCxnSpPr>
        <p:spPr>
          <a:xfrm flipV="1">
            <a:off x="3846787" y="4848554"/>
            <a:ext cx="472965" cy="8040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46 CuadroTexto"/>
          <p:cNvSpPr txBox="1"/>
          <p:nvPr/>
        </p:nvSpPr>
        <p:spPr>
          <a:xfrm>
            <a:off x="4729656" y="2783271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Influencia sobre otro nodo</a:t>
            </a:r>
            <a:endParaRPr lang="es-ES" dirty="0"/>
          </a:p>
        </p:txBody>
      </p:sp>
      <p:sp>
        <p:nvSpPr>
          <p:cNvPr id="57" name="47 CuadroTexto"/>
          <p:cNvSpPr txBox="1"/>
          <p:nvPr/>
        </p:nvSpPr>
        <p:spPr>
          <a:xfrm>
            <a:off x="2879834" y="3124857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Nombre del nodo</a:t>
            </a:r>
            <a:endParaRPr lang="es-ES" dirty="0"/>
          </a:p>
        </p:txBody>
      </p:sp>
      <p:sp>
        <p:nvSpPr>
          <p:cNvPr id="58" name="Elipse 99"/>
          <p:cNvSpPr/>
          <p:nvPr/>
        </p:nvSpPr>
        <p:spPr>
          <a:xfrm>
            <a:off x="5720564" y="4023485"/>
            <a:ext cx="879963" cy="93053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9" name="49 Rectángulo"/>
          <p:cNvSpPr/>
          <p:nvPr/>
        </p:nvSpPr>
        <p:spPr>
          <a:xfrm>
            <a:off x="5959364" y="3823794"/>
            <a:ext cx="1150883" cy="1277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50 CuadroTexto"/>
          <p:cNvSpPr txBox="1"/>
          <p:nvPr/>
        </p:nvSpPr>
        <p:spPr>
          <a:xfrm>
            <a:off x="2906110" y="5673615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Valor de Umbral</a:t>
            </a:r>
            <a:endParaRPr lang="es-ES" dirty="0"/>
          </a:p>
        </p:txBody>
      </p:sp>
      <p:sp>
        <p:nvSpPr>
          <p:cNvPr id="61" name="51 CuadroTexto"/>
          <p:cNvSpPr txBox="1"/>
          <p:nvPr/>
        </p:nvSpPr>
        <p:spPr>
          <a:xfrm>
            <a:off x="3717436" y="2058059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Nomenclatura</a:t>
            </a:r>
            <a:endParaRPr lang="es-ES" sz="2400" b="1" dirty="0"/>
          </a:p>
        </p:txBody>
      </p:sp>
      <p:sp>
        <p:nvSpPr>
          <p:cNvPr id="62" name="52 CuadroTexto"/>
          <p:cNvSpPr txBox="1"/>
          <p:nvPr/>
        </p:nvSpPr>
        <p:spPr>
          <a:xfrm>
            <a:off x="8450321" y="2058059"/>
            <a:ext cx="2436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Difusión del grafo</a:t>
            </a:r>
            <a:endParaRPr lang="es-ES" sz="2400" b="1" dirty="0"/>
          </a:p>
        </p:txBody>
      </p:sp>
      <p:cxnSp>
        <p:nvCxnSpPr>
          <p:cNvPr id="63" name="53 Conector recto"/>
          <p:cNvCxnSpPr/>
          <p:nvPr/>
        </p:nvCxnSpPr>
        <p:spPr>
          <a:xfrm flipH="1">
            <a:off x="7062952" y="2594085"/>
            <a:ext cx="1" cy="3168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168 CuadroTexto"/>
          <p:cNvSpPr txBox="1"/>
          <p:nvPr/>
        </p:nvSpPr>
        <p:spPr>
          <a:xfrm>
            <a:off x="2608115" y="1084964"/>
            <a:ext cx="246682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700" b="1" dirty="0" smtClean="0"/>
              <a:t>Tipo: </a:t>
            </a:r>
            <a:r>
              <a:rPr lang="es-ES" sz="2700" dirty="0" smtClean="0"/>
              <a:t>Progresivo</a:t>
            </a:r>
            <a:endParaRPr lang="es-ES" sz="2700" dirty="0"/>
          </a:p>
        </p:txBody>
      </p:sp>
      <p:sp>
        <p:nvSpPr>
          <p:cNvPr id="65" name="Rectángulo 4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4. </a:t>
            </a:r>
            <a:r>
              <a:rPr lang="es-ES" sz="1400" cap="small" dirty="0" smtClean="0">
                <a:solidFill>
                  <a:prstClr val="black"/>
                </a:solidFill>
              </a:rPr>
              <a:t>MODELO </a:t>
            </a:r>
            <a:r>
              <a:rPr lang="es-ES" sz="1400" cap="small" dirty="0" smtClean="0">
                <a:solidFill>
                  <a:prstClr val="black"/>
                </a:solidFill>
              </a:rPr>
              <a:t>DEL VOTANTE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66" name="Rectángulo 5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3. </a:t>
            </a:r>
            <a:r>
              <a:rPr lang="es-ES" sz="1400" cap="small" dirty="0" smtClean="0">
                <a:solidFill>
                  <a:schemeClr val="tx1"/>
                </a:solidFill>
              </a:rPr>
              <a:t>MODELO DE CASCADA DE </a:t>
            </a:r>
            <a:r>
              <a:rPr lang="es-ES" sz="1400" cap="small" dirty="0" smtClean="0">
                <a:solidFill>
                  <a:schemeClr val="tx1"/>
                </a:solidFill>
              </a:rPr>
              <a:t>KLEINBERG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67" name="Rectángulo 6"/>
          <p:cNvSpPr/>
          <p:nvPr/>
        </p:nvSpPr>
        <p:spPr>
          <a:xfrm>
            <a:off x="81888" y="145015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 smtClean="0">
                <a:solidFill>
                  <a:schemeClr val="tx1"/>
                </a:solidFill>
              </a:rPr>
              <a:t>1</a:t>
            </a:r>
            <a:r>
              <a:rPr lang="es-ES" cap="small" dirty="0" smtClean="0">
                <a:solidFill>
                  <a:schemeClr val="tx1"/>
                </a:solidFill>
              </a:rPr>
              <a:t>. </a:t>
            </a:r>
            <a:r>
              <a:rPr lang="es-ES" sz="1400" cap="small" dirty="0" smtClean="0">
                <a:solidFill>
                  <a:schemeClr val="tx1"/>
                </a:solidFill>
              </a:rPr>
              <a:t>PROGRESIVO VS NO PROGRESIVO </a:t>
            </a:r>
            <a:endParaRPr lang="en-US" cap="small" dirty="0" smtClean="0">
              <a:solidFill>
                <a:schemeClr val="tx1"/>
              </a:solidFill>
            </a:endParaRPr>
          </a:p>
        </p:txBody>
      </p:sp>
      <p:sp>
        <p:nvSpPr>
          <p:cNvPr id="71" name="Rectángulo 15"/>
          <p:cNvSpPr/>
          <p:nvPr/>
        </p:nvSpPr>
        <p:spPr>
          <a:xfrm>
            <a:off x="74685" y="1835723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s-ES" sz="2400" b="1" cap="small" dirty="0" smtClean="0">
                <a:solidFill>
                  <a:schemeClr val="tx1"/>
                </a:solidFill>
              </a:rPr>
              <a:t>2</a:t>
            </a:r>
            <a:r>
              <a:rPr lang="es-ES" sz="2400" b="1" cap="small" dirty="0" smtClean="0">
                <a:solidFill>
                  <a:schemeClr val="tx1"/>
                </a:solidFill>
              </a:rPr>
              <a:t>. Modelo de umbral lineal</a:t>
            </a:r>
            <a:endParaRPr lang="en-US" sz="2400" b="1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78530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1572" y="0"/>
            <a:ext cx="9070656" cy="96546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Difusión – Modelo de Cascada de </a:t>
            </a:r>
            <a:r>
              <a:rPr lang="es-ES" dirty="0" err="1" smtClean="0"/>
              <a:t>Kleinberg</a:t>
            </a:r>
            <a:endParaRPr lang="es-ES" dirty="0"/>
          </a:p>
        </p:txBody>
      </p:sp>
      <p:sp>
        <p:nvSpPr>
          <p:cNvPr id="64" name="156 CuadroTexto"/>
          <p:cNvSpPr txBox="1"/>
          <p:nvPr/>
        </p:nvSpPr>
        <p:spPr>
          <a:xfrm>
            <a:off x="2869325" y="1939159"/>
            <a:ext cx="3811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Grafo con las probabilidades</a:t>
            </a:r>
            <a:endParaRPr lang="es-ES" sz="2400" b="1" dirty="0"/>
          </a:p>
        </p:txBody>
      </p:sp>
      <p:sp>
        <p:nvSpPr>
          <p:cNvPr id="65" name="157 Flecha derecha"/>
          <p:cNvSpPr/>
          <p:nvPr/>
        </p:nvSpPr>
        <p:spPr>
          <a:xfrm>
            <a:off x="6542694" y="3578770"/>
            <a:ext cx="1103586" cy="362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158 CuadroTexto"/>
          <p:cNvSpPr txBox="1"/>
          <p:nvPr/>
        </p:nvSpPr>
        <p:spPr>
          <a:xfrm>
            <a:off x="7993112" y="1907628"/>
            <a:ext cx="339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u="sng" dirty="0" smtClean="0"/>
              <a:t>Posible</a:t>
            </a:r>
            <a:r>
              <a:rPr lang="es-ES" sz="2400" b="1" dirty="0" smtClean="0"/>
              <a:t> difusión del grafo</a:t>
            </a:r>
            <a:endParaRPr lang="es-ES" sz="2400" b="1" dirty="0"/>
          </a:p>
        </p:txBody>
      </p:sp>
      <p:grpSp>
        <p:nvGrpSpPr>
          <p:cNvPr id="67" name="Grupo 20"/>
          <p:cNvGrpSpPr/>
          <p:nvPr/>
        </p:nvGrpSpPr>
        <p:grpSpPr>
          <a:xfrm>
            <a:off x="3339634" y="2826197"/>
            <a:ext cx="3081017" cy="2493328"/>
            <a:chOff x="396665" y="2539596"/>
            <a:chExt cx="2732902" cy="2242258"/>
          </a:xfrm>
        </p:grpSpPr>
        <p:sp>
          <p:nvSpPr>
            <p:cNvPr id="68" name="Elipse 98"/>
            <p:cNvSpPr/>
            <p:nvPr/>
          </p:nvSpPr>
          <p:spPr>
            <a:xfrm>
              <a:off x="396666" y="2539597"/>
              <a:ext cx="744524" cy="743510"/>
            </a:xfrm>
            <a:prstGeom prst="ellipse">
              <a:avLst/>
            </a:prstGeom>
            <a:solidFill>
              <a:srgbClr val="00741C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A</a:t>
              </a:r>
            </a:p>
            <a:p>
              <a:pPr algn="ctr"/>
              <a:endParaRPr lang="es-E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9" name="Elipse 99"/>
            <p:cNvSpPr/>
            <p:nvPr/>
          </p:nvSpPr>
          <p:spPr>
            <a:xfrm>
              <a:off x="1884269" y="2539596"/>
              <a:ext cx="744524" cy="74351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B</a:t>
              </a:r>
            </a:p>
            <a:p>
              <a:pPr algn="ctr"/>
              <a:endPara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0" name="Elipse 100"/>
            <p:cNvSpPr/>
            <p:nvPr/>
          </p:nvSpPr>
          <p:spPr>
            <a:xfrm>
              <a:off x="396665" y="4038343"/>
              <a:ext cx="744524" cy="74351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D</a:t>
              </a:r>
            </a:p>
            <a:p>
              <a:pPr algn="ctr"/>
              <a:endPara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1" name="Elipse 101"/>
            <p:cNvSpPr/>
            <p:nvPr/>
          </p:nvSpPr>
          <p:spPr>
            <a:xfrm>
              <a:off x="1884269" y="4038342"/>
              <a:ext cx="744524" cy="74351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C</a:t>
              </a:r>
            </a:p>
            <a:p>
              <a:pPr algn="ctr"/>
              <a:endParaRPr lang="es-E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72" name="Conector recto de flecha 102"/>
            <p:cNvCxnSpPr>
              <a:stCxn id="68" idx="6"/>
              <a:endCxn id="69" idx="2"/>
            </p:cNvCxnSpPr>
            <p:nvPr/>
          </p:nvCxnSpPr>
          <p:spPr>
            <a:xfrm flipV="1">
              <a:off x="1141190" y="2911351"/>
              <a:ext cx="74308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103"/>
            <p:cNvCxnSpPr>
              <a:stCxn id="69" idx="4"/>
              <a:endCxn id="71" idx="0"/>
            </p:cNvCxnSpPr>
            <p:nvPr/>
          </p:nvCxnSpPr>
          <p:spPr>
            <a:xfrm>
              <a:off x="2256531" y="3283107"/>
              <a:ext cx="0" cy="75523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de flecha 104"/>
            <p:cNvCxnSpPr>
              <a:stCxn id="71" idx="2"/>
              <a:endCxn id="70" idx="6"/>
            </p:cNvCxnSpPr>
            <p:nvPr/>
          </p:nvCxnSpPr>
          <p:spPr>
            <a:xfrm flipH="1">
              <a:off x="1141189" y="4410098"/>
              <a:ext cx="74308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94"/>
            <p:cNvCxnSpPr>
              <a:stCxn id="68" idx="2"/>
              <a:endCxn id="68" idx="6"/>
            </p:cNvCxnSpPr>
            <p:nvPr/>
          </p:nvCxnSpPr>
          <p:spPr>
            <a:xfrm>
              <a:off x="396666" y="2911352"/>
              <a:ext cx="7445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95"/>
            <p:cNvCxnSpPr>
              <a:stCxn id="69" idx="6"/>
              <a:endCxn id="69" idx="2"/>
            </p:cNvCxnSpPr>
            <p:nvPr/>
          </p:nvCxnSpPr>
          <p:spPr>
            <a:xfrm flipH="1">
              <a:off x="1884269" y="2911351"/>
              <a:ext cx="7445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96"/>
            <p:cNvCxnSpPr>
              <a:stCxn id="71" idx="6"/>
              <a:endCxn id="71" idx="2"/>
            </p:cNvCxnSpPr>
            <p:nvPr/>
          </p:nvCxnSpPr>
          <p:spPr>
            <a:xfrm flipH="1">
              <a:off x="1884269" y="4410097"/>
              <a:ext cx="7445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97"/>
            <p:cNvCxnSpPr>
              <a:stCxn id="70" idx="6"/>
              <a:endCxn id="70" idx="2"/>
            </p:cNvCxnSpPr>
            <p:nvPr/>
          </p:nvCxnSpPr>
          <p:spPr>
            <a:xfrm flipH="1">
              <a:off x="396665" y="4410099"/>
              <a:ext cx="7445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CuadroTexto 89"/>
            <p:cNvSpPr txBox="1"/>
            <p:nvPr/>
          </p:nvSpPr>
          <p:spPr>
            <a:xfrm>
              <a:off x="1247486" y="2580656"/>
              <a:ext cx="556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0,8</a:t>
              </a:r>
              <a:endParaRPr lang="es-ES" dirty="0"/>
            </a:p>
          </p:txBody>
        </p:sp>
        <p:sp>
          <p:nvSpPr>
            <p:cNvPr id="80" name="CuadroTexto 90"/>
            <p:cNvSpPr txBox="1"/>
            <p:nvPr/>
          </p:nvSpPr>
          <p:spPr>
            <a:xfrm>
              <a:off x="2225659" y="3481921"/>
              <a:ext cx="903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0,3|0,7</a:t>
              </a:r>
              <a:endParaRPr lang="es-ES" dirty="0"/>
            </a:p>
          </p:txBody>
        </p:sp>
        <p:sp>
          <p:nvSpPr>
            <p:cNvPr id="81" name="CuadroTexto 91"/>
            <p:cNvSpPr txBox="1"/>
            <p:nvPr/>
          </p:nvSpPr>
          <p:spPr>
            <a:xfrm>
              <a:off x="1098039" y="4053644"/>
              <a:ext cx="897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0,2|0,3</a:t>
              </a:r>
              <a:endParaRPr lang="es-ES" dirty="0"/>
            </a:p>
          </p:txBody>
        </p:sp>
        <p:sp>
          <p:nvSpPr>
            <p:cNvPr id="82" name="CuadroTexto 145"/>
            <p:cNvSpPr txBox="1"/>
            <p:nvPr/>
          </p:nvSpPr>
          <p:spPr>
            <a:xfrm rot="1167191">
              <a:off x="1006672" y="3110931"/>
              <a:ext cx="1236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0,2|0,6</a:t>
              </a:r>
              <a:endParaRPr lang="es-ES" dirty="0"/>
            </a:p>
          </p:txBody>
        </p:sp>
        <p:sp>
          <p:nvSpPr>
            <p:cNvPr id="83" name="CuadroTexto 146"/>
            <p:cNvSpPr txBox="1"/>
            <p:nvPr/>
          </p:nvSpPr>
          <p:spPr>
            <a:xfrm>
              <a:off x="826173" y="3654861"/>
              <a:ext cx="960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0,1|0,4</a:t>
              </a:r>
              <a:endParaRPr lang="es-ES" dirty="0"/>
            </a:p>
          </p:txBody>
        </p:sp>
        <p:cxnSp>
          <p:nvCxnSpPr>
            <p:cNvPr id="84" name="Conector curvado 6"/>
            <p:cNvCxnSpPr>
              <a:stCxn id="69" idx="3"/>
              <a:endCxn id="70" idx="7"/>
            </p:cNvCxnSpPr>
            <p:nvPr/>
          </p:nvCxnSpPr>
          <p:spPr>
            <a:xfrm rot="5400000">
              <a:off x="1026226" y="3180152"/>
              <a:ext cx="973006" cy="961146"/>
            </a:xfrm>
            <a:prstGeom prst="curvedConnector3">
              <a:avLst>
                <a:gd name="adj1" fmla="val 81767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curvado 147"/>
            <p:cNvCxnSpPr>
              <a:stCxn id="68" idx="5"/>
              <a:endCxn id="71" idx="1"/>
            </p:cNvCxnSpPr>
            <p:nvPr/>
          </p:nvCxnSpPr>
          <p:spPr>
            <a:xfrm rot="16200000" flipH="1">
              <a:off x="1026227" y="3180151"/>
              <a:ext cx="973005" cy="961145"/>
            </a:xfrm>
            <a:prstGeom prst="curvedConnector3">
              <a:avLst>
                <a:gd name="adj1" fmla="val 27499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290 Grupo"/>
          <p:cNvGrpSpPr/>
          <p:nvPr/>
        </p:nvGrpSpPr>
        <p:grpSpPr>
          <a:xfrm>
            <a:off x="8316989" y="2882715"/>
            <a:ext cx="2516454" cy="2493328"/>
            <a:chOff x="371172" y="4175487"/>
            <a:chExt cx="2232128" cy="2242258"/>
          </a:xfrm>
        </p:grpSpPr>
        <p:pic>
          <p:nvPicPr>
            <p:cNvPr id="87" name="Picture 2" descr="Check mark, tick and cross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8854" t="3214" r="32423" b="66138"/>
            <a:stretch/>
          </p:blipFill>
          <p:spPr bwMode="auto">
            <a:xfrm>
              <a:off x="1945046" y="4294999"/>
              <a:ext cx="331850" cy="41279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 descr="Check mark, tick and cross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72540" t="14103" r="5742" b="64920"/>
            <a:stretch/>
          </p:blipFill>
          <p:spPr bwMode="auto">
            <a:xfrm>
              <a:off x="2052684" y="5938129"/>
              <a:ext cx="421374" cy="47448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Elipse 170"/>
            <p:cNvSpPr/>
            <p:nvPr/>
          </p:nvSpPr>
          <p:spPr>
            <a:xfrm>
              <a:off x="371173" y="4175488"/>
              <a:ext cx="744524" cy="743510"/>
            </a:xfrm>
            <a:prstGeom prst="ellipse">
              <a:avLst/>
            </a:prstGeom>
            <a:solidFill>
              <a:srgbClr val="00741C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A</a:t>
              </a:r>
            </a:p>
            <a:p>
              <a:pPr algn="ctr"/>
              <a:endParaRPr lang="es-E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0" name="Elipse 171"/>
            <p:cNvSpPr/>
            <p:nvPr/>
          </p:nvSpPr>
          <p:spPr>
            <a:xfrm>
              <a:off x="1858776" y="4175487"/>
              <a:ext cx="744524" cy="743511"/>
            </a:xfrm>
            <a:prstGeom prst="ellipse">
              <a:avLst/>
            </a:prstGeom>
            <a:gradFill>
              <a:gsLst>
                <a:gs pos="50000">
                  <a:schemeClr val="accent6">
                    <a:lumMod val="40000"/>
                    <a:lumOff val="60000"/>
                  </a:schemeClr>
                </a:gs>
                <a:gs pos="48000">
                  <a:schemeClr val="accent6">
                    <a:lumMod val="60000"/>
                    <a:lumOff val="4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52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B</a:t>
              </a:r>
            </a:p>
            <a:p>
              <a:pPr algn="ctr"/>
              <a:endPara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1" name="Elipse 172"/>
            <p:cNvSpPr/>
            <p:nvPr/>
          </p:nvSpPr>
          <p:spPr>
            <a:xfrm>
              <a:off x="371172" y="5674234"/>
              <a:ext cx="744524" cy="74351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D</a:t>
              </a:r>
            </a:p>
            <a:p>
              <a:pPr algn="ctr"/>
              <a:endPara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2" name="Elipse 173"/>
            <p:cNvSpPr/>
            <p:nvPr/>
          </p:nvSpPr>
          <p:spPr>
            <a:xfrm>
              <a:off x="1858776" y="5674233"/>
              <a:ext cx="744524" cy="74351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C</a:t>
              </a:r>
            </a:p>
            <a:p>
              <a:pPr algn="ctr"/>
              <a:endParaRPr lang="es-E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93" name="Conector recto de flecha 174"/>
            <p:cNvCxnSpPr>
              <a:stCxn id="89" idx="6"/>
              <a:endCxn id="90" idx="2"/>
            </p:cNvCxnSpPr>
            <p:nvPr/>
          </p:nvCxnSpPr>
          <p:spPr>
            <a:xfrm flipV="1">
              <a:off x="1115697" y="4547242"/>
              <a:ext cx="74308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de flecha 175"/>
            <p:cNvCxnSpPr>
              <a:stCxn id="90" idx="4"/>
              <a:endCxn id="92" idx="0"/>
            </p:cNvCxnSpPr>
            <p:nvPr/>
          </p:nvCxnSpPr>
          <p:spPr>
            <a:xfrm>
              <a:off x="2231038" y="4918998"/>
              <a:ext cx="0" cy="75523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176"/>
            <p:cNvCxnSpPr>
              <a:stCxn id="92" idx="2"/>
              <a:endCxn id="91" idx="6"/>
            </p:cNvCxnSpPr>
            <p:nvPr/>
          </p:nvCxnSpPr>
          <p:spPr>
            <a:xfrm flipH="1">
              <a:off x="1115696" y="6045989"/>
              <a:ext cx="74308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177"/>
            <p:cNvCxnSpPr>
              <a:stCxn id="89" idx="2"/>
              <a:endCxn id="89" idx="6"/>
            </p:cNvCxnSpPr>
            <p:nvPr/>
          </p:nvCxnSpPr>
          <p:spPr>
            <a:xfrm>
              <a:off x="371173" y="4547243"/>
              <a:ext cx="7445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178"/>
            <p:cNvCxnSpPr>
              <a:stCxn id="90" idx="6"/>
              <a:endCxn id="90" idx="2"/>
            </p:cNvCxnSpPr>
            <p:nvPr/>
          </p:nvCxnSpPr>
          <p:spPr>
            <a:xfrm flipH="1">
              <a:off x="1858776" y="4547242"/>
              <a:ext cx="7445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179"/>
            <p:cNvCxnSpPr>
              <a:stCxn id="92" idx="6"/>
              <a:endCxn id="92" idx="2"/>
            </p:cNvCxnSpPr>
            <p:nvPr/>
          </p:nvCxnSpPr>
          <p:spPr>
            <a:xfrm flipH="1">
              <a:off x="1858776" y="6045988"/>
              <a:ext cx="7445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180"/>
            <p:cNvCxnSpPr>
              <a:stCxn id="91" idx="6"/>
              <a:endCxn id="91" idx="2"/>
            </p:cNvCxnSpPr>
            <p:nvPr/>
          </p:nvCxnSpPr>
          <p:spPr>
            <a:xfrm flipH="1">
              <a:off x="371172" y="6045990"/>
              <a:ext cx="7445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CuadroTexto 181"/>
            <p:cNvSpPr txBox="1"/>
            <p:nvPr/>
          </p:nvSpPr>
          <p:spPr>
            <a:xfrm>
              <a:off x="1221993" y="4216547"/>
              <a:ext cx="556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0,8</a:t>
              </a:r>
              <a:endParaRPr lang="es-ES" dirty="0"/>
            </a:p>
          </p:txBody>
        </p:sp>
        <p:sp>
          <p:nvSpPr>
            <p:cNvPr id="101" name="CuadroTexto 182"/>
            <p:cNvSpPr txBox="1"/>
            <p:nvPr/>
          </p:nvSpPr>
          <p:spPr>
            <a:xfrm rot="1167191">
              <a:off x="1044975" y="4789351"/>
              <a:ext cx="1236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0,2</a:t>
              </a:r>
              <a:endParaRPr lang="es-ES" dirty="0"/>
            </a:p>
          </p:txBody>
        </p:sp>
        <p:cxnSp>
          <p:nvCxnSpPr>
            <p:cNvPr id="102" name="Conector curvado 183"/>
            <p:cNvCxnSpPr>
              <a:stCxn id="90" idx="3"/>
              <a:endCxn id="91" idx="7"/>
            </p:cNvCxnSpPr>
            <p:nvPr/>
          </p:nvCxnSpPr>
          <p:spPr>
            <a:xfrm rot="5400000">
              <a:off x="1000733" y="4816043"/>
              <a:ext cx="973006" cy="961146"/>
            </a:xfrm>
            <a:prstGeom prst="curvedConnector3">
              <a:avLst>
                <a:gd name="adj1" fmla="val 81767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curvado 184"/>
            <p:cNvCxnSpPr>
              <a:stCxn id="89" idx="5"/>
              <a:endCxn id="92" idx="1"/>
            </p:cNvCxnSpPr>
            <p:nvPr/>
          </p:nvCxnSpPr>
          <p:spPr>
            <a:xfrm rot="16200000" flipH="1">
              <a:off x="1000734" y="4816042"/>
              <a:ext cx="973005" cy="961145"/>
            </a:xfrm>
            <a:prstGeom prst="curvedConnector3">
              <a:avLst>
                <a:gd name="adj1" fmla="val 27499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" name="Picture 2" descr="Check mark, tick and cross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8854" t="3214" r="32423" b="66138"/>
            <a:stretch/>
          </p:blipFill>
          <p:spPr bwMode="auto">
            <a:xfrm>
              <a:off x="2097446" y="4447399"/>
              <a:ext cx="331850" cy="41279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367 Grupo"/>
          <p:cNvGrpSpPr/>
          <p:nvPr/>
        </p:nvGrpSpPr>
        <p:grpSpPr>
          <a:xfrm>
            <a:off x="8313683" y="2874825"/>
            <a:ext cx="2857559" cy="2501696"/>
            <a:chOff x="8310373" y="2874825"/>
            <a:chExt cx="2857559" cy="2501696"/>
          </a:xfrm>
        </p:grpSpPr>
        <p:grpSp>
          <p:nvGrpSpPr>
            <p:cNvPr id="106" name="Grupo 27"/>
            <p:cNvGrpSpPr/>
            <p:nvPr/>
          </p:nvGrpSpPr>
          <p:grpSpPr>
            <a:xfrm>
              <a:off x="8310373" y="2883193"/>
              <a:ext cx="2857559" cy="2493328"/>
              <a:chOff x="7821670" y="1038078"/>
              <a:chExt cx="2534692" cy="2242258"/>
            </a:xfrm>
          </p:grpSpPr>
          <p:grpSp>
            <p:nvGrpSpPr>
              <p:cNvPr id="109" name="Grupo 149"/>
              <p:cNvGrpSpPr/>
              <p:nvPr/>
            </p:nvGrpSpPr>
            <p:grpSpPr>
              <a:xfrm>
                <a:off x="7821670" y="1038078"/>
                <a:ext cx="2232128" cy="2242258"/>
                <a:chOff x="396665" y="2539596"/>
                <a:chExt cx="2232128" cy="2242258"/>
              </a:xfrm>
            </p:grpSpPr>
            <p:sp>
              <p:nvSpPr>
                <p:cNvPr id="114" name="Elipse 150"/>
                <p:cNvSpPr/>
                <p:nvPr/>
              </p:nvSpPr>
              <p:spPr>
                <a:xfrm>
                  <a:off x="396666" y="2539597"/>
                  <a:ext cx="744524" cy="743510"/>
                </a:xfrm>
                <a:prstGeom prst="ellipse">
                  <a:avLst/>
                </a:prstGeom>
                <a:solidFill>
                  <a:srgbClr val="00741C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</a:rPr>
                    <a:t>A</a:t>
                  </a:r>
                </a:p>
                <a:p>
                  <a:pPr algn="ctr"/>
                  <a:endParaRPr lang="es-ES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Elipse 151"/>
                <p:cNvSpPr/>
                <p:nvPr/>
              </p:nvSpPr>
              <p:spPr>
                <a:xfrm>
                  <a:off x="1884269" y="2539596"/>
                  <a:ext cx="744524" cy="743511"/>
                </a:xfrm>
                <a:prstGeom prst="ellipse">
                  <a:avLst/>
                </a:prstGeom>
                <a:solidFill>
                  <a:srgbClr val="00741C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</a:rPr>
                    <a:t>B</a:t>
                  </a:r>
                </a:p>
                <a:p>
                  <a:pPr algn="ctr"/>
                  <a:endParaRPr lang="es-ES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Elipse 152"/>
                <p:cNvSpPr/>
                <p:nvPr/>
              </p:nvSpPr>
              <p:spPr>
                <a:xfrm>
                  <a:off x="396665" y="4038343"/>
                  <a:ext cx="744524" cy="743511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</a:rPr>
                    <a:t>D</a:t>
                  </a:r>
                </a:p>
                <a:p>
                  <a:pPr algn="ctr"/>
                  <a:endParaRPr lang="es-E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Elipse 153"/>
                <p:cNvSpPr/>
                <p:nvPr/>
              </p:nvSpPr>
              <p:spPr>
                <a:xfrm>
                  <a:off x="1884269" y="4038342"/>
                  <a:ext cx="744524" cy="743511"/>
                </a:xfrm>
                <a:prstGeom prst="ellipse">
                  <a:avLst/>
                </a:prstGeom>
                <a:gradFill flip="none" rotWithShape="1">
                  <a:gsLst>
                    <a:gs pos="50000">
                      <a:schemeClr val="accent1">
                        <a:tint val="23500"/>
                        <a:satMod val="160000"/>
                      </a:schemeClr>
                    </a:gs>
                    <a:gs pos="48000">
                      <a:schemeClr val="accent6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52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</a:rPr>
                    <a:t>C</a:t>
                  </a:r>
                </a:p>
                <a:p>
                  <a:pPr algn="ctr"/>
                  <a:endParaRPr lang="es-ES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8" name="Conector recto de flecha 154"/>
                <p:cNvCxnSpPr>
                  <a:stCxn id="114" idx="6"/>
                  <a:endCxn id="115" idx="2"/>
                </p:cNvCxnSpPr>
                <p:nvPr/>
              </p:nvCxnSpPr>
              <p:spPr>
                <a:xfrm flipV="1">
                  <a:off x="1141190" y="2911351"/>
                  <a:ext cx="743080" cy="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Conector recto de flecha 155"/>
                <p:cNvCxnSpPr>
                  <a:stCxn id="115" idx="4"/>
                  <a:endCxn id="117" idx="0"/>
                </p:cNvCxnSpPr>
                <p:nvPr/>
              </p:nvCxnSpPr>
              <p:spPr>
                <a:xfrm>
                  <a:off x="2256531" y="3283107"/>
                  <a:ext cx="0" cy="755235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Conector recto de flecha 156"/>
                <p:cNvCxnSpPr>
                  <a:stCxn id="117" idx="2"/>
                  <a:endCxn id="116" idx="6"/>
                </p:cNvCxnSpPr>
                <p:nvPr/>
              </p:nvCxnSpPr>
              <p:spPr>
                <a:xfrm flipH="1">
                  <a:off x="1141189" y="4410098"/>
                  <a:ext cx="743080" cy="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Conector recto 157"/>
                <p:cNvCxnSpPr>
                  <a:stCxn id="114" idx="2"/>
                  <a:endCxn id="114" idx="6"/>
                </p:cNvCxnSpPr>
                <p:nvPr/>
              </p:nvCxnSpPr>
              <p:spPr>
                <a:xfrm>
                  <a:off x="396666" y="2911352"/>
                  <a:ext cx="74452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ector recto 158"/>
                <p:cNvCxnSpPr>
                  <a:stCxn id="115" idx="6"/>
                  <a:endCxn id="115" idx="2"/>
                </p:cNvCxnSpPr>
                <p:nvPr/>
              </p:nvCxnSpPr>
              <p:spPr>
                <a:xfrm flipH="1">
                  <a:off x="1884269" y="2911351"/>
                  <a:ext cx="74452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Conector recto 159"/>
                <p:cNvCxnSpPr>
                  <a:stCxn id="117" idx="6"/>
                  <a:endCxn id="117" idx="2"/>
                </p:cNvCxnSpPr>
                <p:nvPr/>
              </p:nvCxnSpPr>
              <p:spPr>
                <a:xfrm flipH="1">
                  <a:off x="1884269" y="4410097"/>
                  <a:ext cx="74452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Conector recto 160"/>
                <p:cNvCxnSpPr>
                  <a:stCxn id="116" idx="6"/>
                  <a:endCxn id="116" idx="2"/>
                </p:cNvCxnSpPr>
                <p:nvPr/>
              </p:nvCxnSpPr>
              <p:spPr>
                <a:xfrm flipH="1">
                  <a:off x="396665" y="4410099"/>
                  <a:ext cx="74452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Conector curvado 166"/>
                <p:cNvCxnSpPr>
                  <a:stCxn id="115" idx="3"/>
                  <a:endCxn id="116" idx="7"/>
                </p:cNvCxnSpPr>
                <p:nvPr/>
              </p:nvCxnSpPr>
              <p:spPr>
                <a:xfrm rot="5400000">
                  <a:off x="1026226" y="3180152"/>
                  <a:ext cx="973006" cy="961146"/>
                </a:xfrm>
                <a:prstGeom prst="curvedConnector3">
                  <a:avLst>
                    <a:gd name="adj1" fmla="val 81767"/>
                  </a:avLst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Conector curvado 167"/>
                <p:cNvCxnSpPr>
                  <a:stCxn id="114" idx="5"/>
                  <a:endCxn id="117" idx="1"/>
                </p:cNvCxnSpPr>
                <p:nvPr/>
              </p:nvCxnSpPr>
              <p:spPr>
                <a:xfrm rot="16200000" flipH="1">
                  <a:off x="1026227" y="3180151"/>
                  <a:ext cx="973005" cy="961145"/>
                </a:xfrm>
                <a:prstGeom prst="curvedConnector3">
                  <a:avLst>
                    <a:gd name="adj1" fmla="val 27499"/>
                  </a:avLst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0" name="Picture 2" descr="Check mark, tick and cross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72540" t="14103" r="5742" b="64920"/>
              <a:stretch/>
            </p:blipFill>
            <p:spPr bwMode="auto">
              <a:xfrm>
                <a:off x="7984096" y="2794818"/>
                <a:ext cx="421374" cy="474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1" name="Picture 2" descr="Check mark, tick and cross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38854" t="3214" r="32423" b="66138"/>
              <a:stretch/>
            </p:blipFill>
            <p:spPr bwMode="auto">
              <a:xfrm>
                <a:off x="9553472" y="2844272"/>
                <a:ext cx="331850" cy="4127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2" name="CuadroTexto 188"/>
              <p:cNvSpPr txBox="1"/>
              <p:nvPr/>
            </p:nvSpPr>
            <p:spPr>
              <a:xfrm>
                <a:off x="9758123" y="1904371"/>
                <a:ext cx="598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0,7</a:t>
                </a:r>
                <a:endParaRPr lang="es-ES" dirty="0"/>
              </a:p>
            </p:txBody>
          </p:sp>
          <p:sp>
            <p:nvSpPr>
              <p:cNvPr id="113" name="CuadroTexto 189"/>
              <p:cNvSpPr txBox="1"/>
              <p:nvPr/>
            </p:nvSpPr>
            <p:spPr>
              <a:xfrm>
                <a:off x="8566194" y="2079277"/>
                <a:ext cx="564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0,1</a:t>
                </a:r>
                <a:endParaRPr lang="es-ES" dirty="0"/>
              </a:p>
            </p:txBody>
          </p:sp>
        </p:grpSp>
        <p:sp>
          <p:nvSpPr>
            <p:cNvPr id="107" name="347 Rectángulo"/>
            <p:cNvSpPr/>
            <p:nvPr/>
          </p:nvSpPr>
          <p:spPr>
            <a:xfrm>
              <a:off x="9208851" y="2874825"/>
              <a:ext cx="599345" cy="3428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8" name="348 Rectángulo"/>
            <p:cNvSpPr/>
            <p:nvPr/>
          </p:nvSpPr>
          <p:spPr>
            <a:xfrm rot="1200000">
              <a:off x="9201293" y="3450215"/>
              <a:ext cx="323647" cy="2955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7" name="368 Grupo"/>
          <p:cNvGrpSpPr/>
          <p:nvPr/>
        </p:nvGrpSpPr>
        <p:grpSpPr>
          <a:xfrm>
            <a:off x="8308394" y="2883901"/>
            <a:ext cx="2785308" cy="2493328"/>
            <a:chOff x="6503274" y="4175487"/>
            <a:chExt cx="2470605" cy="2242258"/>
          </a:xfrm>
        </p:grpSpPr>
        <p:grpSp>
          <p:nvGrpSpPr>
            <p:cNvPr id="128" name="Grupo 28"/>
            <p:cNvGrpSpPr/>
            <p:nvPr/>
          </p:nvGrpSpPr>
          <p:grpSpPr>
            <a:xfrm>
              <a:off x="6503274" y="4175487"/>
              <a:ext cx="2232128" cy="2242258"/>
              <a:chOff x="7821670" y="3812146"/>
              <a:chExt cx="2232128" cy="2242258"/>
            </a:xfrm>
          </p:grpSpPr>
          <p:grpSp>
            <p:nvGrpSpPr>
              <p:cNvPr id="131" name="Grupo 190"/>
              <p:cNvGrpSpPr/>
              <p:nvPr/>
            </p:nvGrpSpPr>
            <p:grpSpPr>
              <a:xfrm>
                <a:off x="7821670" y="3812146"/>
                <a:ext cx="2232128" cy="2242258"/>
                <a:chOff x="396665" y="2539596"/>
                <a:chExt cx="2232128" cy="2242258"/>
              </a:xfrm>
            </p:grpSpPr>
            <p:sp>
              <p:nvSpPr>
                <p:cNvPr id="134" name="Elipse 191"/>
                <p:cNvSpPr/>
                <p:nvPr/>
              </p:nvSpPr>
              <p:spPr>
                <a:xfrm>
                  <a:off x="396666" y="2539597"/>
                  <a:ext cx="744524" cy="743510"/>
                </a:xfrm>
                <a:prstGeom prst="ellipse">
                  <a:avLst/>
                </a:prstGeom>
                <a:solidFill>
                  <a:srgbClr val="00741C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</a:rPr>
                    <a:t>A</a:t>
                  </a:r>
                </a:p>
                <a:p>
                  <a:pPr algn="ctr"/>
                  <a:endParaRPr lang="es-ES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Elipse 192"/>
                <p:cNvSpPr/>
                <p:nvPr/>
              </p:nvSpPr>
              <p:spPr>
                <a:xfrm>
                  <a:off x="1884269" y="2539596"/>
                  <a:ext cx="744524" cy="743511"/>
                </a:xfrm>
                <a:prstGeom prst="ellipse">
                  <a:avLst/>
                </a:prstGeom>
                <a:solidFill>
                  <a:srgbClr val="00741C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</a:rPr>
                    <a:t>B</a:t>
                  </a:r>
                </a:p>
                <a:p>
                  <a:pPr algn="ctr"/>
                  <a:endParaRPr lang="es-ES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Elipse 193"/>
                <p:cNvSpPr/>
                <p:nvPr/>
              </p:nvSpPr>
              <p:spPr>
                <a:xfrm>
                  <a:off x="396665" y="4038343"/>
                  <a:ext cx="744524" cy="743511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</a:rPr>
                    <a:t>D</a:t>
                  </a:r>
                </a:p>
                <a:p>
                  <a:pPr algn="ctr"/>
                  <a:endParaRPr lang="es-E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Elipse 194"/>
                <p:cNvSpPr/>
                <p:nvPr/>
              </p:nvSpPr>
              <p:spPr>
                <a:xfrm>
                  <a:off x="1884269" y="4038342"/>
                  <a:ext cx="744524" cy="743511"/>
                </a:xfrm>
                <a:prstGeom prst="ellipse">
                  <a:avLst/>
                </a:prstGeom>
                <a:solidFill>
                  <a:srgbClr val="00741C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</a:rPr>
                    <a:t>C</a:t>
                  </a:r>
                </a:p>
                <a:p>
                  <a:pPr algn="ctr"/>
                  <a:endParaRPr lang="es-ES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8" name="Conector recto de flecha 195"/>
                <p:cNvCxnSpPr>
                  <a:stCxn id="134" idx="6"/>
                  <a:endCxn id="135" idx="2"/>
                </p:cNvCxnSpPr>
                <p:nvPr/>
              </p:nvCxnSpPr>
              <p:spPr>
                <a:xfrm flipV="1">
                  <a:off x="1141190" y="2911351"/>
                  <a:ext cx="743080" cy="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ector recto de flecha 196"/>
                <p:cNvCxnSpPr>
                  <a:stCxn id="135" idx="4"/>
                  <a:endCxn id="137" idx="0"/>
                </p:cNvCxnSpPr>
                <p:nvPr/>
              </p:nvCxnSpPr>
              <p:spPr>
                <a:xfrm>
                  <a:off x="2256531" y="3283107"/>
                  <a:ext cx="0" cy="755235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ector recto de flecha 197"/>
                <p:cNvCxnSpPr>
                  <a:stCxn id="137" idx="2"/>
                  <a:endCxn id="136" idx="6"/>
                </p:cNvCxnSpPr>
                <p:nvPr/>
              </p:nvCxnSpPr>
              <p:spPr>
                <a:xfrm flipH="1">
                  <a:off x="1141189" y="4410098"/>
                  <a:ext cx="743080" cy="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Conector recto 198"/>
                <p:cNvCxnSpPr>
                  <a:stCxn id="134" idx="2"/>
                  <a:endCxn id="134" idx="6"/>
                </p:cNvCxnSpPr>
                <p:nvPr/>
              </p:nvCxnSpPr>
              <p:spPr>
                <a:xfrm>
                  <a:off x="396666" y="2911352"/>
                  <a:ext cx="74452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Conector recto 199"/>
                <p:cNvCxnSpPr>
                  <a:stCxn id="135" idx="6"/>
                  <a:endCxn id="135" idx="2"/>
                </p:cNvCxnSpPr>
                <p:nvPr/>
              </p:nvCxnSpPr>
              <p:spPr>
                <a:xfrm flipH="1">
                  <a:off x="1884269" y="2911351"/>
                  <a:ext cx="74452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cto 200"/>
                <p:cNvCxnSpPr>
                  <a:stCxn id="137" idx="6"/>
                  <a:endCxn id="137" idx="2"/>
                </p:cNvCxnSpPr>
                <p:nvPr/>
              </p:nvCxnSpPr>
              <p:spPr>
                <a:xfrm flipH="1">
                  <a:off x="1884269" y="4410097"/>
                  <a:ext cx="74452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cto 201"/>
                <p:cNvCxnSpPr>
                  <a:stCxn id="136" idx="6"/>
                  <a:endCxn id="136" idx="2"/>
                </p:cNvCxnSpPr>
                <p:nvPr/>
              </p:nvCxnSpPr>
              <p:spPr>
                <a:xfrm flipH="1">
                  <a:off x="396665" y="4410099"/>
                  <a:ext cx="74452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curvado 202"/>
                <p:cNvCxnSpPr>
                  <a:stCxn id="135" idx="3"/>
                  <a:endCxn id="136" idx="7"/>
                </p:cNvCxnSpPr>
                <p:nvPr/>
              </p:nvCxnSpPr>
              <p:spPr>
                <a:xfrm rot="5400000">
                  <a:off x="1026226" y="3180152"/>
                  <a:ext cx="973006" cy="961146"/>
                </a:xfrm>
                <a:prstGeom prst="curvedConnector3">
                  <a:avLst>
                    <a:gd name="adj1" fmla="val 81767"/>
                  </a:avLst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curvado 203"/>
                <p:cNvCxnSpPr>
                  <a:stCxn id="134" idx="5"/>
                  <a:endCxn id="137" idx="1"/>
                </p:cNvCxnSpPr>
                <p:nvPr/>
              </p:nvCxnSpPr>
              <p:spPr>
                <a:xfrm rot="16200000" flipH="1">
                  <a:off x="1026227" y="3180151"/>
                  <a:ext cx="973005" cy="961145"/>
                </a:xfrm>
                <a:prstGeom prst="curvedConnector3">
                  <a:avLst>
                    <a:gd name="adj1" fmla="val 27499"/>
                  </a:avLst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2" name="Picture 2" descr="Check mark, tick and cross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72540" t="14103" r="5742" b="64920"/>
              <a:stretch/>
            </p:blipFill>
            <p:spPr bwMode="auto">
              <a:xfrm>
                <a:off x="7984096" y="5568886"/>
                <a:ext cx="421374" cy="474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3" name="CuadroTexto 206"/>
              <p:cNvSpPr txBox="1"/>
              <p:nvPr/>
            </p:nvSpPr>
            <p:spPr>
              <a:xfrm>
                <a:off x="8786757" y="5313316"/>
                <a:ext cx="598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0,3</a:t>
                </a:r>
                <a:endParaRPr lang="es-ES" dirty="0"/>
              </a:p>
            </p:txBody>
          </p:sp>
        </p:grpSp>
        <p:sp>
          <p:nvSpPr>
            <p:cNvPr id="129" name="370 Rectángulo"/>
            <p:cNvSpPr/>
            <p:nvPr/>
          </p:nvSpPr>
          <p:spPr>
            <a:xfrm>
              <a:off x="8420986" y="5007935"/>
              <a:ext cx="552893" cy="4040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0" name="371 Rectángulo"/>
            <p:cNvSpPr/>
            <p:nvPr/>
          </p:nvSpPr>
          <p:spPr>
            <a:xfrm>
              <a:off x="7304568" y="5241851"/>
              <a:ext cx="414670" cy="276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7" name="388 Grupo"/>
          <p:cNvGrpSpPr/>
          <p:nvPr/>
        </p:nvGrpSpPr>
        <p:grpSpPr>
          <a:xfrm>
            <a:off x="8316697" y="2885088"/>
            <a:ext cx="2516454" cy="2493328"/>
            <a:chOff x="9418044" y="4175487"/>
            <a:chExt cx="2232128" cy="2242258"/>
          </a:xfrm>
        </p:grpSpPr>
        <p:grpSp>
          <p:nvGrpSpPr>
            <p:cNvPr id="148" name="110 Grupo"/>
            <p:cNvGrpSpPr/>
            <p:nvPr/>
          </p:nvGrpSpPr>
          <p:grpSpPr>
            <a:xfrm>
              <a:off x="9418044" y="4175487"/>
              <a:ext cx="2232128" cy="2242258"/>
              <a:chOff x="9418044" y="4175487"/>
              <a:chExt cx="2232128" cy="2242258"/>
            </a:xfrm>
          </p:grpSpPr>
          <p:sp>
            <p:nvSpPr>
              <p:cNvPr id="150" name="Elipse 209"/>
              <p:cNvSpPr/>
              <p:nvPr/>
            </p:nvSpPr>
            <p:spPr>
              <a:xfrm>
                <a:off x="9418045" y="4175488"/>
                <a:ext cx="744524" cy="743510"/>
              </a:xfrm>
              <a:prstGeom prst="ellipse">
                <a:avLst/>
              </a:prstGeom>
              <a:solidFill>
                <a:srgbClr val="00741C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A</a:t>
                </a:r>
              </a:p>
              <a:p>
                <a:pPr algn="ctr"/>
                <a:endParaRPr lang="es-E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Elipse 210"/>
              <p:cNvSpPr/>
              <p:nvPr/>
            </p:nvSpPr>
            <p:spPr>
              <a:xfrm>
                <a:off x="10905648" y="4175487"/>
                <a:ext cx="744524" cy="743511"/>
              </a:xfrm>
              <a:prstGeom prst="ellipse">
                <a:avLst/>
              </a:prstGeom>
              <a:solidFill>
                <a:srgbClr val="00741C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B</a:t>
                </a:r>
              </a:p>
              <a:p>
                <a:pPr algn="ctr"/>
                <a:endParaRPr lang="es-E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Elipse 211"/>
              <p:cNvSpPr/>
              <p:nvPr/>
            </p:nvSpPr>
            <p:spPr>
              <a:xfrm>
                <a:off x="9418044" y="5674234"/>
                <a:ext cx="744524" cy="743511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D</a:t>
                </a:r>
              </a:p>
              <a:p>
                <a:pPr algn="ctr"/>
                <a:endParaRPr lang="es-E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Elipse 212"/>
              <p:cNvSpPr/>
              <p:nvPr/>
            </p:nvSpPr>
            <p:spPr>
              <a:xfrm>
                <a:off x="10905648" y="5674233"/>
                <a:ext cx="744524" cy="743511"/>
              </a:xfrm>
              <a:prstGeom prst="ellipse">
                <a:avLst/>
              </a:prstGeom>
              <a:solidFill>
                <a:srgbClr val="00741C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C</a:t>
                </a:r>
              </a:p>
              <a:p>
                <a:pPr algn="ctr"/>
                <a:endParaRPr lang="es-E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4" name="Conector recto de flecha 213"/>
              <p:cNvCxnSpPr>
                <a:stCxn id="150" idx="6"/>
                <a:endCxn id="151" idx="2"/>
              </p:cNvCxnSpPr>
              <p:nvPr/>
            </p:nvCxnSpPr>
            <p:spPr>
              <a:xfrm flipV="1">
                <a:off x="10162569" y="4547242"/>
                <a:ext cx="743080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ector recto de flecha 214"/>
              <p:cNvCxnSpPr>
                <a:stCxn id="151" idx="4"/>
                <a:endCxn id="153" idx="0"/>
              </p:cNvCxnSpPr>
              <p:nvPr/>
            </p:nvCxnSpPr>
            <p:spPr>
              <a:xfrm>
                <a:off x="11277910" y="4918998"/>
                <a:ext cx="0" cy="75523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ector recto de flecha 215"/>
              <p:cNvCxnSpPr>
                <a:stCxn id="153" idx="2"/>
                <a:endCxn id="152" idx="6"/>
              </p:cNvCxnSpPr>
              <p:nvPr/>
            </p:nvCxnSpPr>
            <p:spPr>
              <a:xfrm flipH="1">
                <a:off x="10162568" y="6045989"/>
                <a:ext cx="743080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ector recto 216"/>
              <p:cNvCxnSpPr>
                <a:stCxn id="150" idx="2"/>
                <a:endCxn id="150" idx="6"/>
              </p:cNvCxnSpPr>
              <p:nvPr/>
            </p:nvCxnSpPr>
            <p:spPr>
              <a:xfrm>
                <a:off x="9418045" y="4547243"/>
                <a:ext cx="7445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ector recto 217"/>
              <p:cNvCxnSpPr>
                <a:stCxn id="151" idx="6"/>
                <a:endCxn id="151" idx="2"/>
              </p:cNvCxnSpPr>
              <p:nvPr/>
            </p:nvCxnSpPr>
            <p:spPr>
              <a:xfrm flipH="1">
                <a:off x="10905648" y="4547242"/>
                <a:ext cx="7445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ctor recto 218"/>
              <p:cNvCxnSpPr>
                <a:stCxn id="153" idx="6"/>
                <a:endCxn id="153" idx="2"/>
              </p:cNvCxnSpPr>
              <p:nvPr/>
            </p:nvCxnSpPr>
            <p:spPr>
              <a:xfrm flipH="1">
                <a:off x="10905648" y="6045988"/>
                <a:ext cx="7445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cto 219"/>
              <p:cNvCxnSpPr>
                <a:stCxn id="152" idx="6"/>
                <a:endCxn id="152" idx="2"/>
              </p:cNvCxnSpPr>
              <p:nvPr/>
            </p:nvCxnSpPr>
            <p:spPr>
              <a:xfrm flipH="1">
                <a:off x="9418044" y="6045990"/>
                <a:ext cx="7445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curvado 220"/>
              <p:cNvCxnSpPr>
                <a:stCxn id="151" idx="3"/>
                <a:endCxn id="152" idx="7"/>
              </p:cNvCxnSpPr>
              <p:nvPr/>
            </p:nvCxnSpPr>
            <p:spPr>
              <a:xfrm rot="5400000">
                <a:off x="10047605" y="4816043"/>
                <a:ext cx="973006" cy="961146"/>
              </a:xfrm>
              <a:prstGeom prst="curvedConnector3">
                <a:avLst>
                  <a:gd name="adj1" fmla="val 81767"/>
                </a:avLst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curvado 221"/>
              <p:cNvCxnSpPr>
                <a:stCxn id="150" idx="5"/>
                <a:endCxn id="153" idx="1"/>
              </p:cNvCxnSpPr>
              <p:nvPr/>
            </p:nvCxnSpPr>
            <p:spPr>
              <a:xfrm rot="16200000" flipH="1">
                <a:off x="10047606" y="4816042"/>
                <a:ext cx="973005" cy="961145"/>
              </a:xfrm>
              <a:prstGeom prst="curvedConnector3">
                <a:avLst>
                  <a:gd name="adj1" fmla="val 27499"/>
                </a:avLst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390 Rectángulo"/>
            <p:cNvSpPr/>
            <p:nvPr/>
          </p:nvSpPr>
          <p:spPr>
            <a:xfrm>
              <a:off x="10292316" y="5720316"/>
              <a:ext cx="574158" cy="2445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3" name="404 CuadroTexto"/>
          <p:cNvSpPr txBox="1"/>
          <p:nvPr/>
        </p:nvSpPr>
        <p:spPr>
          <a:xfrm>
            <a:off x="7977352" y="5659820"/>
            <a:ext cx="3452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Fin de la difusión. Todos los nodos han intentado convencer a D y ninguno lo ha conseguido.</a:t>
            </a:r>
            <a:endParaRPr lang="es-ES" dirty="0"/>
          </a:p>
        </p:txBody>
      </p:sp>
      <p:sp>
        <p:nvSpPr>
          <p:cNvPr id="164" name="168 CuadroTexto"/>
          <p:cNvSpPr txBox="1"/>
          <p:nvPr/>
        </p:nvSpPr>
        <p:spPr>
          <a:xfrm>
            <a:off x="2608115" y="1084964"/>
            <a:ext cx="246682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700" b="1" dirty="0" smtClean="0"/>
              <a:t>Tipo: </a:t>
            </a:r>
            <a:r>
              <a:rPr lang="es-ES" sz="2700" dirty="0" smtClean="0"/>
              <a:t>Progresivo</a:t>
            </a:r>
            <a:endParaRPr lang="es-ES" sz="2700" dirty="0"/>
          </a:p>
        </p:txBody>
      </p:sp>
      <p:sp>
        <p:nvSpPr>
          <p:cNvPr id="165" name="Rectángulo 4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4. </a:t>
            </a:r>
            <a:r>
              <a:rPr lang="es-ES" sz="1400" cap="small" dirty="0" smtClean="0">
                <a:solidFill>
                  <a:prstClr val="black"/>
                </a:solidFill>
              </a:rPr>
              <a:t>MODELO </a:t>
            </a:r>
            <a:r>
              <a:rPr lang="es-ES" sz="1400" cap="small" dirty="0" smtClean="0">
                <a:solidFill>
                  <a:prstClr val="black"/>
                </a:solidFill>
              </a:rPr>
              <a:t>DEL VOTANTE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67" name="Rectángulo 6"/>
          <p:cNvSpPr/>
          <p:nvPr/>
        </p:nvSpPr>
        <p:spPr>
          <a:xfrm>
            <a:off x="81888" y="145015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 smtClean="0">
                <a:solidFill>
                  <a:schemeClr val="tx1"/>
                </a:solidFill>
              </a:rPr>
              <a:t>1</a:t>
            </a:r>
            <a:r>
              <a:rPr lang="es-ES" cap="small" dirty="0" smtClean="0">
                <a:solidFill>
                  <a:schemeClr val="tx1"/>
                </a:solidFill>
              </a:rPr>
              <a:t>. </a:t>
            </a:r>
            <a:r>
              <a:rPr lang="es-ES" sz="1400" cap="small" dirty="0" smtClean="0">
                <a:solidFill>
                  <a:schemeClr val="tx1"/>
                </a:solidFill>
              </a:rPr>
              <a:t>PROGRESIVO VS NO PROGRESIVO </a:t>
            </a:r>
            <a:endParaRPr lang="en-US" cap="small" dirty="0" smtClean="0">
              <a:solidFill>
                <a:schemeClr val="tx1"/>
              </a:solidFill>
            </a:endParaRPr>
          </a:p>
        </p:txBody>
      </p:sp>
      <p:sp>
        <p:nvSpPr>
          <p:cNvPr id="169" name="Rectángulo 6"/>
          <p:cNvSpPr/>
          <p:nvPr/>
        </p:nvSpPr>
        <p:spPr>
          <a:xfrm>
            <a:off x="74686" y="1823690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 smtClean="0">
                <a:solidFill>
                  <a:schemeClr val="tx1"/>
                </a:solidFill>
              </a:rPr>
              <a:t>2. </a:t>
            </a:r>
            <a:r>
              <a:rPr lang="es-ES" sz="1400" cap="small" dirty="0" smtClean="0">
                <a:solidFill>
                  <a:schemeClr val="tx1"/>
                </a:solidFill>
              </a:rPr>
              <a:t>MODELO DE UMBRAL LINEAL </a:t>
            </a:r>
            <a:endParaRPr lang="en-US" cap="small" dirty="0" smtClean="0">
              <a:solidFill>
                <a:schemeClr val="tx1"/>
              </a:solidFill>
            </a:endParaRPr>
          </a:p>
        </p:txBody>
      </p:sp>
      <p:sp>
        <p:nvSpPr>
          <p:cNvPr id="170" name="Rectángulo 15"/>
          <p:cNvSpPr/>
          <p:nvPr/>
        </p:nvSpPr>
        <p:spPr>
          <a:xfrm>
            <a:off x="74685" y="3528075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s-ES" sz="2400" b="1" cap="small" dirty="0" smtClean="0">
                <a:solidFill>
                  <a:schemeClr val="tx1"/>
                </a:solidFill>
              </a:rPr>
              <a:t>3. Modelo de cascada de </a:t>
            </a:r>
            <a:r>
              <a:rPr lang="es-ES" sz="2400" b="1" cap="small" dirty="0" err="1" smtClean="0">
                <a:solidFill>
                  <a:schemeClr val="tx1"/>
                </a:solidFill>
              </a:rPr>
              <a:t>kleinberg</a:t>
            </a:r>
            <a:endParaRPr lang="en-US" sz="2400" b="1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95063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/>
      <p:bldP spid="1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3704" y="0"/>
            <a:ext cx="8663249" cy="965464"/>
          </a:xfrm>
        </p:spPr>
        <p:txBody>
          <a:bodyPr>
            <a:normAutofit/>
          </a:bodyPr>
          <a:lstStyle/>
          <a:p>
            <a:r>
              <a:rPr lang="es-ES" dirty="0" smtClean="0"/>
              <a:t>Difusión – Modelo del Votante</a:t>
            </a:r>
            <a:endParaRPr lang="es-ES" dirty="0"/>
          </a:p>
        </p:txBody>
      </p:sp>
      <p:grpSp>
        <p:nvGrpSpPr>
          <p:cNvPr id="64" name="65 Grupo"/>
          <p:cNvGrpSpPr/>
          <p:nvPr/>
        </p:nvGrpSpPr>
        <p:grpSpPr>
          <a:xfrm>
            <a:off x="7650391" y="3981083"/>
            <a:ext cx="2588970" cy="2697718"/>
            <a:chOff x="8415380" y="3829210"/>
            <a:chExt cx="2588970" cy="2697718"/>
          </a:xfrm>
        </p:grpSpPr>
        <p:sp>
          <p:nvSpPr>
            <p:cNvPr id="65" name="Elipse 55"/>
            <p:cNvSpPr/>
            <p:nvPr/>
          </p:nvSpPr>
          <p:spPr>
            <a:xfrm>
              <a:off x="9450041" y="5028394"/>
              <a:ext cx="490605" cy="48418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A</a:t>
              </a:r>
              <a:endParaRPr lang="es-E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6" name="Elipse 56"/>
            <p:cNvSpPr/>
            <p:nvPr/>
          </p:nvSpPr>
          <p:spPr>
            <a:xfrm>
              <a:off x="8415380" y="4785864"/>
              <a:ext cx="490605" cy="484180"/>
            </a:xfrm>
            <a:prstGeom prst="ellipse">
              <a:avLst/>
            </a:prstGeom>
            <a:solidFill>
              <a:srgbClr val="00741C"/>
            </a:solidFill>
            <a:ln w="5715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B</a:t>
              </a:r>
              <a:endParaRPr lang="es-E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7" name="Elipse 57"/>
            <p:cNvSpPr/>
            <p:nvPr/>
          </p:nvSpPr>
          <p:spPr>
            <a:xfrm>
              <a:off x="9438252" y="3829210"/>
              <a:ext cx="490605" cy="4841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C</a:t>
              </a:r>
              <a:endParaRPr lang="es-E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8" name="Elipse 58"/>
            <p:cNvSpPr/>
            <p:nvPr/>
          </p:nvSpPr>
          <p:spPr>
            <a:xfrm>
              <a:off x="10513745" y="4776220"/>
              <a:ext cx="490605" cy="4841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D</a:t>
              </a:r>
              <a:endParaRPr lang="es-E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9" name="Elipse 58"/>
            <p:cNvSpPr/>
            <p:nvPr/>
          </p:nvSpPr>
          <p:spPr>
            <a:xfrm>
              <a:off x="10046137" y="6038897"/>
              <a:ext cx="490605" cy="484180"/>
            </a:xfrm>
            <a:prstGeom prst="ellipse">
              <a:avLst/>
            </a:prstGeom>
            <a:solidFill>
              <a:srgbClr val="00741C"/>
            </a:solidFill>
            <a:ln w="5715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E</a:t>
              </a:r>
              <a:endParaRPr lang="es-E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0" name="Elipse 58"/>
            <p:cNvSpPr/>
            <p:nvPr/>
          </p:nvSpPr>
          <p:spPr>
            <a:xfrm>
              <a:off x="8824050" y="6042748"/>
              <a:ext cx="490605" cy="4841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F</a:t>
              </a:r>
              <a:endParaRPr lang="es-E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71" name="101 Conector recto de flecha"/>
            <p:cNvCxnSpPr>
              <a:stCxn id="65" idx="0"/>
              <a:endCxn id="67" idx="4"/>
            </p:cNvCxnSpPr>
            <p:nvPr/>
          </p:nvCxnSpPr>
          <p:spPr>
            <a:xfrm flipH="1" flipV="1">
              <a:off x="9683554" y="4313390"/>
              <a:ext cx="11789" cy="715004"/>
            </a:xfrm>
            <a:prstGeom prst="straightConnector1">
              <a:avLst/>
            </a:prstGeom>
            <a:ln w="44450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102 Conector recto de flecha"/>
            <p:cNvCxnSpPr>
              <a:endCxn id="68" idx="2"/>
            </p:cNvCxnSpPr>
            <p:nvPr/>
          </p:nvCxnSpPr>
          <p:spPr>
            <a:xfrm flipV="1">
              <a:off x="9928857" y="5018310"/>
              <a:ext cx="584889" cy="263724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103 Conector recto de flecha"/>
            <p:cNvCxnSpPr>
              <a:stCxn id="65" idx="5"/>
              <a:endCxn id="69" idx="1"/>
            </p:cNvCxnSpPr>
            <p:nvPr/>
          </p:nvCxnSpPr>
          <p:spPr>
            <a:xfrm>
              <a:off x="9868798" y="5441667"/>
              <a:ext cx="249186" cy="66813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104 Conector recto de flecha"/>
            <p:cNvCxnSpPr>
              <a:stCxn id="65" idx="3"/>
              <a:endCxn id="70" idx="7"/>
            </p:cNvCxnSpPr>
            <p:nvPr/>
          </p:nvCxnSpPr>
          <p:spPr>
            <a:xfrm flipH="1">
              <a:off x="9242807" y="5441667"/>
              <a:ext cx="279082" cy="67198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105 Conector recto de flecha"/>
            <p:cNvCxnSpPr>
              <a:stCxn id="65" idx="2"/>
              <a:endCxn id="66" idx="6"/>
            </p:cNvCxnSpPr>
            <p:nvPr/>
          </p:nvCxnSpPr>
          <p:spPr>
            <a:xfrm flipH="1" flipV="1">
              <a:off x="8905985" y="5027954"/>
              <a:ext cx="544056" cy="24253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64 Grupo"/>
          <p:cNvGrpSpPr/>
          <p:nvPr/>
        </p:nvGrpSpPr>
        <p:grpSpPr>
          <a:xfrm>
            <a:off x="7779472" y="1064716"/>
            <a:ext cx="2588970" cy="2697718"/>
            <a:chOff x="8387393" y="728041"/>
            <a:chExt cx="2588970" cy="2697718"/>
          </a:xfrm>
        </p:grpSpPr>
        <p:sp>
          <p:nvSpPr>
            <p:cNvPr id="77" name="Elipse 55"/>
            <p:cNvSpPr/>
            <p:nvPr/>
          </p:nvSpPr>
          <p:spPr>
            <a:xfrm>
              <a:off x="9422054" y="1927225"/>
              <a:ext cx="490605" cy="484180"/>
            </a:xfrm>
            <a:prstGeom prst="ellipse">
              <a:avLst/>
            </a:prstGeom>
            <a:solidFill>
              <a:srgbClr val="00741C"/>
            </a:solidFill>
            <a:ln w="5715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A</a:t>
              </a:r>
              <a:endParaRPr lang="es-E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8" name="Elipse 56"/>
            <p:cNvSpPr/>
            <p:nvPr/>
          </p:nvSpPr>
          <p:spPr>
            <a:xfrm>
              <a:off x="8387393" y="1684695"/>
              <a:ext cx="490605" cy="484180"/>
            </a:xfrm>
            <a:prstGeom prst="ellipse">
              <a:avLst/>
            </a:prstGeom>
            <a:solidFill>
              <a:srgbClr val="00741C"/>
            </a:solidFill>
            <a:ln w="5715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B</a:t>
              </a:r>
              <a:endParaRPr lang="es-E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9" name="Elipse 57"/>
            <p:cNvSpPr/>
            <p:nvPr/>
          </p:nvSpPr>
          <p:spPr>
            <a:xfrm>
              <a:off x="9410265" y="728041"/>
              <a:ext cx="490605" cy="4841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C</a:t>
              </a:r>
              <a:endParaRPr lang="es-E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0" name="Elipse 58"/>
            <p:cNvSpPr/>
            <p:nvPr/>
          </p:nvSpPr>
          <p:spPr>
            <a:xfrm>
              <a:off x="10485758" y="1675051"/>
              <a:ext cx="490605" cy="4841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D</a:t>
              </a:r>
              <a:endParaRPr lang="es-E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1" name="Elipse 58"/>
            <p:cNvSpPr/>
            <p:nvPr/>
          </p:nvSpPr>
          <p:spPr>
            <a:xfrm>
              <a:off x="10018150" y="2937728"/>
              <a:ext cx="490605" cy="484180"/>
            </a:xfrm>
            <a:prstGeom prst="ellipse">
              <a:avLst/>
            </a:prstGeom>
            <a:solidFill>
              <a:srgbClr val="00741C"/>
            </a:solidFill>
            <a:ln w="5715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E</a:t>
              </a:r>
              <a:endParaRPr lang="es-E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2" name="Elipse 58"/>
            <p:cNvSpPr/>
            <p:nvPr/>
          </p:nvSpPr>
          <p:spPr>
            <a:xfrm>
              <a:off x="8796063" y="2941579"/>
              <a:ext cx="490605" cy="4841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F</a:t>
              </a:r>
              <a:endParaRPr lang="es-E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83" name="113 Conector recto de flecha"/>
            <p:cNvCxnSpPr>
              <a:stCxn id="77" idx="0"/>
              <a:endCxn id="79" idx="4"/>
            </p:cNvCxnSpPr>
            <p:nvPr/>
          </p:nvCxnSpPr>
          <p:spPr>
            <a:xfrm flipH="1" flipV="1">
              <a:off x="9655567" y="1212221"/>
              <a:ext cx="11789" cy="715004"/>
            </a:xfrm>
            <a:prstGeom prst="straightConnector1">
              <a:avLst/>
            </a:prstGeom>
            <a:ln w="44450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114 Conector recto de flecha"/>
            <p:cNvCxnSpPr>
              <a:endCxn id="80" idx="2"/>
            </p:cNvCxnSpPr>
            <p:nvPr/>
          </p:nvCxnSpPr>
          <p:spPr>
            <a:xfrm flipV="1">
              <a:off x="9900870" y="1917141"/>
              <a:ext cx="584889" cy="263724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115 Conector recto de flecha"/>
            <p:cNvCxnSpPr>
              <a:stCxn id="77" idx="5"/>
              <a:endCxn id="81" idx="1"/>
            </p:cNvCxnSpPr>
            <p:nvPr/>
          </p:nvCxnSpPr>
          <p:spPr>
            <a:xfrm>
              <a:off x="9840811" y="2340498"/>
              <a:ext cx="249186" cy="66813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116 Conector recto de flecha"/>
            <p:cNvCxnSpPr>
              <a:stCxn id="77" idx="3"/>
              <a:endCxn id="82" idx="7"/>
            </p:cNvCxnSpPr>
            <p:nvPr/>
          </p:nvCxnSpPr>
          <p:spPr>
            <a:xfrm flipH="1">
              <a:off x="9214820" y="2340498"/>
              <a:ext cx="279082" cy="67198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117 Conector recto de flecha"/>
            <p:cNvCxnSpPr>
              <a:stCxn id="77" idx="2"/>
              <a:endCxn id="78" idx="6"/>
            </p:cNvCxnSpPr>
            <p:nvPr/>
          </p:nvCxnSpPr>
          <p:spPr>
            <a:xfrm flipH="1" flipV="1">
              <a:off x="8877998" y="1926785"/>
              <a:ext cx="544056" cy="24253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49 Grupo"/>
          <p:cNvGrpSpPr/>
          <p:nvPr/>
        </p:nvGrpSpPr>
        <p:grpSpPr>
          <a:xfrm>
            <a:off x="5990884" y="2175642"/>
            <a:ext cx="1817271" cy="650909"/>
            <a:chOff x="6274672" y="2175642"/>
            <a:chExt cx="1817271" cy="650909"/>
          </a:xfrm>
        </p:grpSpPr>
        <p:sp>
          <p:nvSpPr>
            <p:cNvPr id="89" name="118 Flecha derecha"/>
            <p:cNvSpPr/>
            <p:nvPr/>
          </p:nvSpPr>
          <p:spPr>
            <a:xfrm rot="-1080000">
              <a:off x="6535849" y="2572476"/>
              <a:ext cx="1556094" cy="2540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120 CuadroTexto"/>
            <p:cNvSpPr txBox="1"/>
            <p:nvPr/>
          </p:nvSpPr>
          <p:spPr>
            <a:xfrm rot="-1080000">
              <a:off x="6274672" y="2175642"/>
              <a:ext cx="1798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Probabilidad 2/5 </a:t>
              </a:r>
              <a:endParaRPr lang="es-ES" dirty="0"/>
            </a:p>
          </p:txBody>
        </p:sp>
      </p:grpSp>
      <p:grpSp>
        <p:nvGrpSpPr>
          <p:cNvPr id="91" name="51 Grupo"/>
          <p:cNvGrpSpPr/>
          <p:nvPr/>
        </p:nvGrpSpPr>
        <p:grpSpPr>
          <a:xfrm>
            <a:off x="5990877" y="4418080"/>
            <a:ext cx="1758771" cy="586318"/>
            <a:chOff x="6290431" y="4418080"/>
            <a:chExt cx="1758771" cy="586318"/>
          </a:xfrm>
        </p:grpSpPr>
        <p:sp>
          <p:nvSpPr>
            <p:cNvPr id="92" name="119 Flecha derecha"/>
            <p:cNvSpPr/>
            <p:nvPr/>
          </p:nvSpPr>
          <p:spPr>
            <a:xfrm rot="1200000">
              <a:off x="6493108" y="4418080"/>
              <a:ext cx="1556094" cy="2540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3" name="121 CuadroTexto"/>
            <p:cNvSpPr txBox="1"/>
            <p:nvPr/>
          </p:nvSpPr>
          <p:spPr>
            <a:xfrm rot="1200000">
              <a:off x="6290431" y="4635066"/>
              <a:ext cx="1745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Probabilidad 3/5</a:t>
              </a:r>
              <a:endParaRPr lang="es-ES" dirty="0"/>
            </a:p>
          </p:txBody>
        </p:sp>
      </p:grpSp>
      <p:grpSp>
        <p:nvGrpSpPr>
          <p:cNvPr id="94" name="63 Grupo"/>
          <p:cNvGrpSpPr/>
          <p:nvPr/>
        </p:nvGrpSpPr>
        <p:grpSpPr>
          <a:xfrm>
            <a:off x="3295722" y="2143885"/>
            <a:ext cx="2588970" cy="2697718"/>
            <a:chOff x="3642574" y="2143885"/>
            <a:chExt cx="2588970" cy="2697718"/>
          </a:xfrm>
        </p:grpSpPr>
        <p:sp>
          <p:nvSpPr>
            <p:cNvPr id="95" name="Elipse 55"/>
            <p:cNvSpPr/>
            <p:nvPr/>
          </p:nvSpPr>
          <p:spPr>
            <a:xfrm>
              <a:off x="4677235" y="3343069"/>
              <a:ext cx="490605" cy="484180"/>
            </a:xfrm>
            <a:prstGeom prst="ellipse">
              <a:avLst/>
            </a:prstGeom>
            <a:solidFill>
              <a:srgbClr val="00741C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A</a:t>
              </a:r>
              <a:endParaRPr lang="es-E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6" name="Elipse 56"/>
            <p:cNvSpPr/>
            <p:nvPr/>
          </p:nvSpPr>
          <p:spPr>
            <a:xfrm>
              <a:off x="3642574" y="3100539"/>
              <a:ext cx="490605" cy="484180"/>
            </a:xfrm>
            <a:prstGeom prst="ellipse">
              <a:avLst/>
            </a:prstGeom>
            <a:solidFill>
              <a:srgbClr val="00741C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B</a:t>
              </a:r>
              <a:endParaRPr lang="es-E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7" name="Elipse 57"/>
            <p:cNvSpPr/>
            <p:nvPr/>
          </p:nvSpPr>
          <p:spPr>
            <a:xfrm>
              <a:off x="4665446" y="2143885"/>
              <a:ext cx="490605" cy="4841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C</a:t>
              </a:r>
              <a:endParaRPr lang="es-E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8" name="Elipse 58"/>
            <p:cNvSpPr/>
            <p:nvPr/>
          </p:nvSpPr>
          <p:spPr>
            <a:xfrm>
              <a:off x="5740939" y="3090895"/>
              <a:ext cx="490605" cy="4841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D</a:t>
              </a:r>
              <a:endParaRPr lang="es-E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9" name="Elipse 58"/>
            <p:cNvSpPr/>
            <p:nvPr/>
          </p:nvSpPr>
          <p:spPr>
            <a:xfrm>
              <a:off x="5273331" y="4353572"/>
              <a:ext cx="490605" cy="484180"/>
            </a:xfrm>
            <a:prstGeom prst="ellipse">
              <a:avLst/>
            </a:prstGeom>
            <a:solidFill>
              <a:srgbClr val="00741C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E</a:t>
              </a:r>
              <a:endParaRPr lang="es-E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0" name="Elipse 58"/>
            <p:cNvSpPr/>
            <p:nvPr/>
          </p:nvSpPr>
          <p:spPr>
            <a:xfrm>
              <a:off x="4051244" y="4357423"/>
              <a:ext cx="490605" cy="4841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F</a:t>
              </a:r>
              <a:endParaRPr lang="es-E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01" name="50 Conector recto"/>
            <p:cNvCxnSpPr>
              <a:stCxn id="97" idx="4"/>
              <a:endCxn id="95" idx="0"/>
            </p:cNvCxnSpPr>
            <p:nvPr/>
          </p:nvCxnSpPr>
          <p:spPr>
            <a:xfrm>
              <a:off x="4910749" y="2628065"/>
              <a:ext cx="0" cy="715004"/>
            </a:xfrm>
            <a:prstGeom prst="line">
              <a:avLst/>
            </a:prstGeom>
            <a:ln w="444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52 Conector recto"/>
            <p:cNvCxnSpPr>
              <a:stCxn id="95" idx="6"/>
              <a:endCxn id="98" idx="2"/>
            </p:cNvCxnSpPr>
            <p:nvPr/>
          </p:nvCxnSpPr>
          <p:spPr>
            <a:xfrm flipV="1">
              <a:off x="5167840" y="3332985"/>
              <a:ext cx="573099" cy="252174"/>
            </a:xfrm>
            <a:prstGeom prst="line">
              <a:avLst/>
            </a:prstGeom>
            <a:ln w="444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54 Conector recto"/>
            <p:cNvCxnSpPr>
              <a:stCxn id="95" idx="2"/>
              <a:endCxn id="96" idx="6"/>
            </p:cNvCxnSpPr>
            <p:nvPr/>
          </p:nvCxnSpPr>
          <p:spPr>
            <a:xfrm flipH="1" flipV="1">
              <a:off x="4133179" y="3342629"/>
              <a:ext cx="544056" cy="242530"/>
            </a:xfrm>
            <a:prstGeom prst="line">
              <a:avLst/>
            </a:prstGeom>
            <a:ln w="444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60 Conector recto"/>
            <p:cNvCxnSpPr>
              <a:stCxn id="95" idx="3"/>
              <a:endCxn id="100" idx="7"/>
            </p:cNvCxnSpPr>
            <p:nvPr/>
          </p:nvCxnSpPr>
          <p:spPr>
            <a:xfrm flipH="1">
              <a:off x="4470002" y="3756343"/>
              <a:ext cx="279080" cy="671986"/>
            </a:xfrm>
            <a:prstGeom prst="line">
              <a:avLst/>
            </a:prstGeom>
            <a:ln w="444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62 Conector recto"/>
            <p:cNvCxnSpPr>
              <a:stCxn id="95" idx="5"/>
              <a:endCxn id="99" idx="1"/>
            </p:cNvCxnSpPr>
            <p:nvPr/>
          </p:nvCxnSpPr>
          <p:spPr>
            <a:xfrm>
              <a:off x="5095993" y="3756343"/>
              <a:ext cx="249185" cy="668135"/>
            </a:xfrm>
            <a:prstGeom prst="line">
              <a:avLst/>
            </a:prstGeom>
            <a:ln w="444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6" name="53 CuadroTexto"/>
          <p:cNvSpPr txBox="1"/>
          <p:nvPr/>
        </p:nvSpPr>
        <p:spPr>
          <a:xfrm>
            <a:off x="10029169" y="2584836"/>
            <a:ext cx="214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“A” Permanece en estado activado.</a:t>
            </a:r>
            <a:endParaRPr lang="es-ES" dirty="0"/>
          </a:p>
        </p:txBody>
      </p:sp>
      <p:sp>
        <p:nvSpPr>
          <p:cNvPr id="107" name="55 CuadroTexto"/>
          <p:cNvSpPr txBox="1"/>
          <p:nvPr/>
        </p:nvSpPr>
        <p:spPr>
          <a:xfrm>
            <a:off x="10061440" y="4439982"/>
            <a:ext cx="218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“A” Pasa a estado desactivado.</a:t>
            </a:r>
            <a:endParaRPr lang="es-ES" dirty="0"/>
          </a:p>
        </p:txBody>
      </p:sp>
      <p:sp>
        <p:nvSpPr>
          <p:cNvPr id="108" name="168 CuadroTexto"/>
          <p:cNvSpPr txBox="1"/>
          <p:nvPr/>
        </p:nvSpPr>
        <p:spPr>
          <a:xfrm>
            <a:off x="2608115" y="1084964"/>
            <a:ext cx="295254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700" b="1" dirty="0" smtClean="0"/>
              <a:t>Tipo: </a:t>
            </a:r>
            <a:r>
              <a:rPr lang="es-ES" sz="2700" dirty="0" smtClean="0"/>
              <a:t>No progresivo</a:t>
            </a:r>
            <a:endParaRPr lang="es-ES" sz="2700" dirty="0"/>
          </a:p>
        </p:txBody>
      </p:sp>
      <p:sp>
        <p:nvSpPr>
          <p:cNvPr id="56" name="Rectángulo 5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3. </a:t>
            </a:r>
            <a:r>
              <a:rPr lang="es-ES" sz="1400" cap="small" dirty="0" smtClean="0">
                <a:solidFill>
                  <a:schemeClr val="tx1"/>
                </a:solidFill>
              </a:rPr>
              <a:t>MODELO DE CASCADA DE </a:t>
            </a:r>
            <a:r>
              <a:rPr lang="es-ES" sz="1400" cap="small" dirty="0" smtClean="0">
                <a:solidFill>
                  <a:schemeClr val="tx1"/>
                </a:solidFill>
              </a:rPr>
              <a:t>KLEINBERG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57" name="Rectángulo 6"/>
          <p:cNvSpPr/>
          <p:nvPr/>
        </p:nvSpPr>
        <p:spPr>
          <a:xfrm>
            <a:off x="81888" y="145015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 smtClean="0">
                <a:solidFill>
                  <a:schemeClr val="tx1"/>
                </a:solidFill>
              </a:rPr>
              <a:t>1</a:t>
            </a:r>
            <a:r>
              <a:rPr lang="es-ES" cap="small" dirty="0" smtClean="0">
                <a:solidFill>
                  <a:schemeClr val="tx1"/>
                </a:solidFill>
              </a:rPr>
              <a:t>. </a:t>
            </a:r>
            <a:r>
              <a:rPr lang="es-ES" sz="1400" cap="small" dirty="0" smtClean="0">
                <a:solidFill>
                  <a:schemeClr val="tx1"/>
                </a:solidFill>
              </a:rPr>
              <a:t>PROGRESIVO VS NO PROGRESIVO </a:t>
            </a:r>
            <a:endParaRPr lang="en-US" cap="small" dirty="0" smtClean="0">
              <a:solidFill>
                <a:schemeClr val="tx1"/>
              </a:solidFill>
            </a:endParaRPr>
          </a:p>
        </p:txBody>
      </p:sp>
      <p:sp>
        <p:nvSpPr>
          <p:cNvPr id="59" name="Rectángulo 6"/>
          <p:cNvSpPr/>
          <p:nvPr/>
        </p:nvSpPr>
        <p:spPr>
          <a:xfrm>
            <a:off x="74686" y="1823690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 smtClean="0">
                <a:solidFill>
                  <a:schemeClr val="tx1"/>
                </a:solidFill>
              </a:rPr>
              <a:t>2. </a:t>
            </a:r>
            <a:r>
              <a:rPr lang="es-ES" sz="1400" cap="small" dirty="0" smtClean="0">
                <a:solidFill>
                  <a:schemeClr val="tx1"/>
                </a:solidFill>
              </a:rPr>
              <a:t>MODELO DE UMBRAL LINEAL </a:t>
            </a:r>
            <a:endParaRPr lang="en-US" cap="small" dirty="0" smtClean="0">
              <a:solidFill>
                <a:schemeClr val="tx1"/>
              </a:solidFill>
            </a:endParaRPr>
          </a:p>
        </p:txBody>
      </p:sp>
      <p:sp>
        <p:nvSpPr>
          <p:cNvPr id="60" name="Rectángulo 15"/>
          <p:cNvSpPr/>
          <p:nvPr/>
        </p:nvSpPr>
        <p:spPr>
          <a:xfrm>
            <a:off x="74685" y="5220427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s-ES" sz="2400" b="1" cap="small" dirty="0" smtClean="0">
                <a:solidFill>
                  <a:schemeClr val="tx1"/>
                </a:solidFill>
              </a:rPr>
              <a:t>4. Modelo del votante</a:t>
            </a:r>
            <a:endParaRPr lang="en-US" sz="2400" b="1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8528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3443</TotalTime>
  <Words>304</Words>
  <Application>Microsoft Office PowerPoint</Application>
  <PresentationFormat>Personalizado</PresentationFormat>
  <Paragraphs>115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Progresivo vs No progresivo</vt:lpstr>
      <vt:lpstr>Difusión – Modelo de Umbral Lineal</vt:lpstr>
      <vt:lpstr>Difusión – Modelo de Cascada de Kleinberg</vt:lpstr>
      <vt:lpstr>Difusión – Modelo del Votante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Ibarrondo Luis</dc:creator>
  <cp:lastModifiedBy>Elena</cp:lastModifiedBy>
  <cp:revision>192</cp:revision>
  <cp:lastPrinted>2015-07-27T20:22:27Z</cp:lastPrinted>
  <dcterms:created xsi:type="dcterms:W3CDTF">2015-07-24T10:42:44Z</dcterms:created>
  <dcterms:modified xsi:type="dcterms:W3CDTF">2016-07-11T22:34:11Z</dcterms:modified>
</cp:coreProperties>
</file>