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49a8c50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49a8c50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953b01c7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953b01c7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953b01c7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953b01c7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953b01c7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953b01c7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49a8c50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49a8c50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49a8c500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49a8c500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49a8c500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49a8c500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49a8c50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49a8c50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49a8c500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49a8c500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49a8c500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49a8c500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953b01c7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953b01c7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9a8c500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9a8c500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49a8c500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49a8c500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953b01c7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953b01c7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49a8c50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49a8c50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49a8c500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49a8c500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49a8c50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49a8c50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953b01c7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953b01c7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953b01c7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953b01c7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953b01c7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953b01c7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953b01c7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953b01c7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953b01c7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953b01c7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49a8c500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49a8c50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MediLens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88"/>
              <a:t>progetto di Gestione dell’Informazione.</a:t>
            </a:r>
            <a:endParaRPr sz="2888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Matr. 119325. Candidata: Elena Maria Ciuffreda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piccola precisazione..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quanto concerne la variante weighted: </a:t>
            </a: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"/>
              <a:t>si basa sull’idea di assegnare importanza diversa ai singoli campi del documento.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Whoosh (e analogamente negli altri motori), al posto di trattare titolo e contenuto alla pari, si applica un </a:t>
            </a:r>
            <a:r>
              <a:rPr b="1" lang="it"/>
              <a:t>boost</a:t>
            </a:r>
            <a:r>
              <a:rPr lang="it"/>
              <a:t> maggiore al campo title (ad esempio peso = 2.0) rispetto al campo content (peso = 1.0).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In fase di scoring, le occorrenze nei titoli avranno quindi un impatto doppio rispetto a quelle nel testo, migliorando la rilevanza dei risultati che menzionano i termini chiave già nel titolo dell’articolo.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4. Query del benchmark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del benchmark	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benchmark include 10 query progettate per testare l’efficacia dei motori di ricerca.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Ogni query è stata tradotta in linguaggio tecnico per ciascun motore.</a:t>
            </a:r>
            <a:endParaRPr/>
          </a:p>
          <a:p>
            <a:pPr indent="-30495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Query generiche: Es: ‘influenza’, ‘diabete’, che cercano corrispondenze nei documenti.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Query basate su campo: Es: title:bronchite,  per testare la ricerca in campi specifici.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Query complesse: Es: “Diagnosi precoce del tumore”, combinando più  termini per simulare scenari di ricerca avanzata.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5. Risultati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Benchmark e Metriche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00" y="955750"/>
            <a:ext cx="4524801" cy="2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6111825" y="1012350"/>
            <a:ext cx="26094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PyLucene presenta la MAP più alta con 0.72.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Whoosh e Postgres mostrano buoni risultati ma inferiori.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Possibilità di valutazione di un trade-off: complessità vs performance.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Benchmark e Metriche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6111825" y="1012350"/>
            <a:ext cx="26094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 grafico AP mostra come PostgreSQL ottenga un valore medio di 0,75, seguito da Whoosh con 0,52 e PyLucene con 0,47, indicando una migliore capacità di mantenere risultati rilevanti su tutta la lista restituita.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7" title="Average_Preci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2350"/>
            <a:ext cx="3921450" cy="23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Benchmark e Metriche</a:t>
            </a:r>
            <a:endParaRPr/>
          </a:p>
        </p:txBody>
      </p:sp>
      <p:pic>
        <p:nvPicPr>
          <p:cNvPr id="222" name="Google Shape;222;p28" title="F1a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00400"/>
            <a:ext cx="3581900" cy="22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 title="Recallat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975" y="1100400"/>
            <a:ext cx="3581900" cy="22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1297500" y="3640700"/>
            <a:ext cx="73923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Anche se il Gold Standard non è ancora stato formalmente codificato, per questa analisi abbiamo scelto manualmente, per ciascuna delle 10 query mediche, un insieme di documenti di riferimento.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Benchmark e Metriche</a:t>
            </a:r>
            <a:endParaRPr/>
          </a:p>
        </p:txBody>
      </p:sp>
      <p:pic>
        <p:nvPicPr>
          <p:cNvPr id="230" name="Google Shape;230;p29" title="F1a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00400"/>
            <a:ext cx="3581900" cy="22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 title="Recallat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975" y="1100400"/>
            <a:ext cx="3581900" cy="22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1297500" y="3640700"/>
            <a:ext cx="73923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 calcolare il Recall@5, abbiamo misurato la frazione di questi documenti di riferimento ritrovata all’interno dei primi cinque risultati restituiti dal motore. Il grafico mostra quindi come, in media, PostgreSQL recuperi il 44 % dei documenti rilevanti, Whoosh il 34 % e PyLucene il 30 %.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Benchmark e Metriche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3716150"/>
            <a:ext cx="70389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Precision@5 misura la proporzione di documenti effettivamente rilevanti tra i primi cinque risultati restituiti da ciascun motore. Pur non avendo formalizzato un Gold Standard completo, abbiamo selezionato manualmente per ogni query un insieme di documenti chiave considerati pertinenti. </a:t>
            </a:r>
            <a:endParaRPr/>
          </a:p>
        </p:txBody>
      </p:sp>
      <p:pic>
        <p:nvPicPr>
          <p:cNvPr id="239" name="Google Shape;239;p30" title="Precisiona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6425"/>
            <a:ext cx="3720250" cy="22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Benchmark e Metriche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1297500" y="3716150"/>
            <a:ext cx="70389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Il punteggio Precision@5 viene calcolato come media delle frazioni di risultati rilevanti ritrovati nel top-5 su tutte le 10 query. Nel nostro esperimento, PostgreSQL ottiene una Precision@5 di 0,88, segno di un’elevata capacità di fornire risultati pertinenti già nelle prime posizioni; Whoosh raggiunge 0,68 e PyLucene 0,60, indicando una minore accuratezza iniziale rispetto a PostgreSQL, ma comunque un livello accettabile di rilevanza per ricerche specialistiche in ambito medico.</a:t>
            </a:r>
            <a:endParaRPr/>
          </a:p>
        </p:txBody>
      </p:sp>
      <p:pic>
        <p:nvPicPr>
          <p:cNvPr id="246" name="Google Shape;246;p31" title="Precisiona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6425"/>
            <a:ext cx="3720250" cy="22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it"/>
              <a:t>Scelta del Dataset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Benchmark e Metriche</a:t>
            </a:r>
            <a:endParaRPr/>
          </a:p>
        </p:txBody>
      </p:sp>
      <p:pic>
        <p:nvPicPr>
          <p:cNvPr id="252" name="Google Shape;252;p32" title="F1a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00400"/>
            <a:ext cx="3581900" cy="22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 title="Recallat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975" y="1100400"/>
            <a:ext cx="3581900" cy="22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/>
        </p:nvSpPr>
        <p:spPr>
          <a:xfrm>
            <a:off x="1297500" y="3640700"/>
            <a:ext cx="7392300" cy="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L’F1@5 combina Precision@5 e Recall@5 in un’unica misura armonica, ponendo eguale peso sull’accuratezza (Precision@5) e sulla completezza (Recall@5) nei primi cinque risultati.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Benchmark e Metriche</a:t>
            </a:r>
            <a:endParaRPr/>
          </a:p>
        </p:txBody>
      </p:sp>
      <p:pic>
        <p:nvPicPr>
          <p:cNvPr id="260" name="Google Shape;260;p33" title="F1a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00400"/>
            <a:ext cx="3581900" cy="22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 title="Recallat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975" y="1100400"/>
            <a:ext cx="3581900" cy="22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1297500" y="3640700"/>
            <a:ext cx="73923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Anche qui ci siamo basati sullo stesso insieme di documenti di riferimento per ogni query: i punteggi medi risultanti sono 0.59 per PostgreSQL, 0.45 per Whoosh e 0.40 per PyLucene. Questo evidenzia che PostgreSQL, pur non raggiungendo altissime percentuali di recall, riesce a mantenere un bilanciamento ottimale tra precisione e completezza all’interno del top‐5.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6. Conclusioni e sviluppi futuri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Sviluppi Futuri	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Definizione del Gold Standard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creando liste di documenti rilevanti per ogni query basate su valutazioni di esperti medici. Questo permetterà di automatizzare il calcolo delle metriche e di rendere i risultati riproducibili.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In secondo luogo, si potrà integrare un </a:t>
            </a:r>
            <a:r>
              <a:rPr b="1" lang="it" sz="1100"/>
              <a:t>ranking semantico</a:t>
            </a:r>
            <a:r>
              <a:rPr lang="it" sz="1100"/>
              <a:t> con modelli di embedding specializzati in ambito biomedico (ad esempio BioBERT o SciBERT), in modo da catturare sinonimie e relazioni concettuali che vanno al-di-là della mera corrispondenza lessicale.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Tecnica del ‘Did you mean.. ?’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Possibile implementazione ottenibile tramite</a:t>
            </a:r>
            <a:r>
              <a:rPr lang="it"/>
              <a:t> spell-checker di Lucene e su dizionari medici, suggerendo automaticamente correzioni in caso di termini mal digitati o poco frequenti. Questi miglioramenti porteranno il sistema da un prototipo accademico a uno strumento concreto per la ricerca di informazioni cliniche.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2546600" y="2213350"/>
            <a:ext cx="56025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800"/>
              <a:t>Grazie dell’attenzione.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po’ di contesto.. 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1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dataset utilizzato è stato costruito estraendo 20 pagine di Wikipedia in lingua italiana relative ad ambiti clinici e patologie (influenza, diabete, ipertensione, bronchite, vaccini, COVID-19, cancro, ecc.), per un totale di circa 20 documenti con titolo e contenuto completi.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Questa scelta nasce dall’esigenza di lavorare su materiali autentici e diversificati, caratterizzati da terminologia specialistica, sinonimi e strutture linguistiche complesse.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particolare, il dataset copre patologie acute e croniche, procedure preventive (come le vaccinazioni) e termini emergenti (ad es. COVID-19), offrendo un terreno di prova ideale per valutare come ciascun motore gestisca sinonimi (“influenza” vs. “febbre”), ambiguità semantiche e la necessità di bilanciare recall e precision.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L’impiego di Wikipedia garantisce inoltre una fonte aggiornata e liberamente accessibile, favorendo la riproducibilità del progetto e la replicabilità dei risultati in ambito accademico e di ricerca.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Risorsa per la Ricerca di Informazioni Sanitarie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Il dataset scelto per questo progetto proviene dall'ambito medico, un settore in cui l'accuratezza e la pertinenza delle informazioni sono fondamentali.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è indispensabile che un motore di ricerca restituisca risultati non solo rilevanti ma anche precisi, poiché un’informazione inesatta o fuori contesto può compromettere decisioni cliniche o la fiducia dell’utente.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Architettura dei motori di ricerca.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L’architettura dei motori di ricerca si basa su 3 sistemi principali: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4321"/>
              <a:t>PostgreSQL</a:t>
            </a:r>
            <a:r>
              <a:rPr lang="it" sz="4321"/>
              <a:t> sfrutta il modulo tsvector per trasformare i campi testuali in un indice full-text utilizzando to_tsquery e plainto_tsquery per tradurre le espressioni dell’utente in query interne. Il ranking delle risposte viene calcolato con la funzione ts_rank_cd, che implementa un algoritmo di tipo BM25-like (disponibile anche la variante TF-IDF tramite ts_rank).</a:t>
            </a:r>
            <a:endParaRPr sz="432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4321"/>
              <a:t>Whoosh</a:t>
            </a:r>
            <a:r>
              <a:rPr lang="it" sz="4321"/>
              <a:t> è un motore di ricerca interamente in Python che costruisce un indice invertito a partire da uno schema definito sui campi title e content. Le query vengono analizzate con un </a:t>
            </a:r>
            <a:r>
              <a:rPr i="1" lang="it" sz="4321"/>
              <a:t>MultifieldParser</a:t>
            </a:r>
            <a:r>
              <a:rPr lang="it" sz="4321"/>
              <a:t>, consentendo ricerche simultanee su più campi. Per il ranking offre due modalità: un modello TF-IDF classico e una versione weighted che applica boost personalizzati ai singoli campi (ad esempio titolo con peso doppio, contenuto con peso standard).</a:t>
            </a:r>
            <a:endParaRPr sz="432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4321"/>
              <a:t>PyLucene</a:t>
            </a:r>
            <a:r>
              <a:rPr lang="it" sz="4321"/>
              <a:t> integra Apache Lucene nella JVM attraverso binding Python, eseguendo la tokenizzazione, la rimozione delle stopword e lo stemming con </a:t>
            </a:r>
            <a:r>
              <a:rPr i="1" lang="it" sz="4321"/>
              <a:t>ItalianAnalyzer</a:t>
            </a:r>
            <a:r>
              <a:rPr lang="it" sz="4321"/>
              <a:t>. Le ricerche full-text utilizzano il QueryParser sul campo content e possono essere corredate da un modulo di spell-checking basato su SpellChecker che utilizza i termini del campo title. Il ranking predefinito è basato su BM25, con la possibilità di passare al modello </a:t>
            </a:r>
            <a:r>
              <a:rPr i="1" lang="it" sz="4321"/>
              <a:t>ClassicSimilarity </a:t>
            </a:r>
            <a:r>
              <a:rPr lang="it" sz="4321"/>
              <a:t>per ottenere un comportamento TF-IDF.</a:t>
            </a:r>
            <a:endParaRPr sz="43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3. Modelli di Ranking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Modelli di ranking utilizzati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59775" y="127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735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0"/>
              <a:buChar char="●"/>
            </a:pPr>
            <a:r>
              <a:rPr lang="it" sz="1010"/>
              <a:t>TF-IDF (Term Frequency - Inverse Document Frequency): questo modello assegna un punteggio ai documenti in base alla frequenza di un termine all’interno del documento. </a:t>
            </a:r>
            <a:endParaRPr sz="101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10"/>
          </a:p>
          <a:p>
            <a:pPr indent="-292735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0"/>
              <a:buChar char="●"/>
            </a:pPr>
            <a:r>
              <a:rPr lang="it" sz="1010"/>
              <a:t>BM25 (Best Matching 25): questo modello tiene conto della lunghezza del documento e applica una formula probabilistica per ottimizzare il ranking. E’ ampiamente usato per migliorare la precisione nella selezione dei documenti più rilevanti. </a:t>
            </a:r>
            <a:endParaRPr sz="1010"/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10"/>
          </a:p>
          <a:p>
            <a:pPr indent="-303194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75"/>
              <a:buChar char="●"/>
            </a:pPr>
            <a:r>
              <a:rPr lang="it" sz="1034"/>
              <a:t>Variante </a:t>
            </a:r>
            <a:r>
              <a:rPr b="1" lang="it" sz="1034"/>
              <a:t>weighted</a:t>
            </a:r>
            <a:r>
              <a:rPr lang="it" sz="1034"/>
              <a:t> : questo modello si basa sull’idea di assegnare importanza diversa ai singoli campi del documento.</a:t>
            </a:r>
            <a:endParaRPr sz="101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it" sz="1010"/>
              <a:t>Questa combinazione di TF-IDF, BM25 e variante weighted ci ha permesso di mettere a confronto modelli a complessità crescente e di individuare quale approccio bilancia meglio precisione e recall nel dominio medico.</a:t>
            </a:r>
            <a:endParaRPr sz="101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Modelli di ranking utilizzati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03200" y="1578250"/>
            <a:ext cx="70389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Nel corso del progetto abbiamo adottato tre diversi modelli di ranking per confrontare l’efficacia dei motori di ricerca: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Il primo è il classico TF-IDF, basato sulla frequenza dei termini nel documento normalizzata dall’inverso della frequenza nei documenti del corpus; è stato impiegato sia in Whoosh che come variante secondaria in PyLucene tramite il </a:t>
            </a:r>
            <a:r>
              <a:rPr i="1" lang="it" sz="1100"/>
              <a:t>ClassicSimilarity</a:t>
            </a:r>
            <a:r>
              <a:rPr lang="it" sz="1100"/>
              <a:t>. 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Il secondo modello è BM25, utilizzato come impostazione predefinita in PostgreSQL (</a:t>
            </a:r>
            <a:r>
              <a:rPr i="1" lang="it" sz="1100"/>
              <a:t>ts_rank_cd</a:t>
            </a:r>
            <a:r>
              <a:rPr lang="it" sz="1100"/>
              <a:t>), in Whoosh e in PyLucene; </a:t>
            </a:r>
            <a:endParaRPr sz="1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/>
              <a:t>in Whoosh abbiamo sperimentato una versione “weighted” del TF-IDF, applicando un boost maggiore al campo title rispetto al campo content, per valutare l’impatto di un ranking che assegna maggiore importanza ai titoli degli articoli; questa medesima logica di peso differenziato è stata adottata anche in PostgreSQL tramite opportuni coefficienti nei campi tsvector.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