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appdomain(v=vs.110)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Concurrency </a:t>
            </a:r>
            <a:r>
              <a:rPr lang="en-US" smtClean="0"/>
              <a:t>in</a:t>
            </a:r>
            <a:br>
              <a:rPr lang="en-US" smtClean="0"/>
            </a:br>
            <a:r>
              <a:rPr lang="en-US" smtClean="0"/>
              <a:t>.NET </a:t>
            </a:r>
            <a:r>
              <a:rPr lang="en-US" dirty="0"/>
              <a:t>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952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5122" name="Picture 2" descr="http://dyn.com/wp-content/uploads/2015/10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39" y="1957999"/>
            <a:ext cx="2932858" cy="293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7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lock</a:t>
            </a:r>
            <a:r>
              <a:rPr lang="en-US" dirty="0"/>
              <a:t> is just a shorthand notation for working with the </a:t>
            </a:r>
            <a:r>
              <a:rPr lang="en-US" b="1" dirty="0" err="1"/>
              <a:t>System.Threading.Monitor</a:t>
            </a:r>
            <a:r>
              <a:rPr lang="en-US" dirty="0"/>
              <a:t> </a:t>
            </a:r>
            <a:r>
              <a:rPr lang="en-US" dirty="0" smtClean="0"/>
              <a:t>class;</a:t>
            </a:r>
          </a:p>
          <a:p>
            <a:r>
              <a:rPr lang="en-US" dirty="0" smtClean="0"/>
              <a:t>Must call:</a:t>
            </a:r>
          </a:p>
          <a:p>
            <a:pPr lvl="1"/>
            <a:r>
              <a:rPr lang="en-US" dirty="0" err="1" smtClean="0"/>
              <a:t>Monitor.Enter</a:t>
            </a:r>
            <a:r>
              <a:rPr lang="en-US" dirty="0" smtClean="0"/>
              <a:t>() to lock;</a:t>
            </a:r>
          </a:p>
          <a:p>
            <a:pPr lvl="1"/>
            <a:r>
              <a:rPr lang="en-US" dirty="0" smtClean="0"/>
              <a:t>Locked scope is wrapped within a </a:t>
            </a:r>
            <a:r>
              <a:rPr lang="en-US" b="1" dirty="0" smtClean="0"/>
              <a:t>try</a:t>
            </a:r>
            <a:r>
              <a:rPr lang="en-US" dirty="0" smtClean="0"/>
              <a:t> block;</a:t>
            </a:r>
          </a:p>
          <a:p>
            <a:pPr lvl="1"/>
            <a:r>
              <a:rPr lang="en-US" b="1" dirty="0"/>
              <a:t>finally</a:t>
            </a:r>
            <a:r>
              <a:rPr lang="en-US" dirty="0"/>
              <a:t> block ensures that the thread token is released regardless of any possibility of runtime </a:t>
            </a:r>
            <a:r>
              <a:rPr lang="en-US" dirty="0" smtClean="0"/>
              <a:t>exception;</a:t>
            </a:r>
          </a:p>
          <a:p>
            <a:pPr lvl="1"/>
            <a:r>
              <a:rPr lang="en-US" dirty="0" err="1" smtClean="0"/>
              <a:t>Monitor.Exit</a:t>
            </a:r>
            <a:r>
              <a:rPr lang="en-US" dirty="0" smtClean="0"/>
              <a:t>() to unlock.</a:t>
            </a:r>
          </a:p>
          <a:p>
            <a:pPr lvl="1"/>
            <a:endParaRPr lang="en-US" dirty="0"/>
          </a:p>
          <a:p>
            <a:r>
              <a:rPr lang="en-US" dirty="0" smtClean="0"/>
              <a:t>Provides more control than lock:</a:t>
            </a:r>
          </a:p>
          <a:p>
            <a:pPr lvl="1"/>
            <a:r>
              <a:rPr lang="en-US" dirty="0"/>
              <a:t>tell the active thread to wait by using </a:t>
            </a:r>
            <a:r>
              <a:rPr lang="en-US" b="1" dirty="0"/>
              <a:t>Wait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let </a:t>
            </a:r>
            <a:r>
              <a:rPr lang="en-US" dirty="0"/>
              <a:t>the waiting threads know when the current thread is completed via </a:t>
            </a:r>
            <a:r>
              <a:rPr lang="en-US" b="1" dirty="0"/>
              <a:t>Pulse()</a:t>
            </a:r>
            <a:r>
              <a:rPr lang="en-US" dirty="0"/>
              <a:t> and </a:t>
            </a:r>
            <a:r>
              <a:rPr lang="en-US" b="1" dirty="0" err="1"/>
              <a:t>PulseAll</a:t>
            </a:r>
            <a:r>
              <a:rPr lang="en-US" b="1" dirty="0" smtClean="0"/>
              <a:t>().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417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61657" cy="4601183"/>
          </a:xfrm>
        </p:spPr>
        <p:txBody>
          <a:bodyPr/>
          <a:lstStyle/>
          <a:p>
            <a:r>
              <a:rPr lang="ro-RO" dirty="0"/>
              <a:t>[Synchronization] Attribute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of the </a:t>
            </a:r>
            <a:r>
              <a:rPr lang="en-US" b="1" dirty="0" err="1"/>
              <a:t>System.Runtime.Remoting.Contexts</a:t>
            </a:r>
            <a:r>
              <a:rPr lang="en-US" dirty="0"/>
              <a:t> </a:t>
            </a:r>
            <a:r>
              <a:rPr lang="en-US" dirty="0" smtClean="0"/>
              <a:t>namespace;</a:t>
            </a:r>
          </a:p>
          <a:p>
            <a:r>
              <a:rPr lang="en-US" dirty="0"/>
              <a:t>locks down </a:t>
            </a:r>
            <a:r>
              <a:rPr lang="en-US" b="1" dirty="0"/>
              <a:t>all</a:t>
            </a:r>
            <a:r>
              <a:rPr lang="en-US" dirty="0"/>
              <a:t> instance member code of the object to achieve the thread </a:t>
            </a:r>
            <a:r>
              <a:rPr lang="en-US" dirty="0" smtClean="0"/>
              <a:t>safety;</a:t>
            </a:r>
          </a:p>
          <a:p>
            <a:r>
              <a:rPr lang="en-US" dirty="0"/>
              <a:t>will place the object within a synchronized context when the CLR allocates objects which have [Synchronization] </a:t>
            </a:r>
            <a:r>
              <a:rPr lang="en-US" dirty="0" smtClean="0"/>
              <a:t>Attribute;</a:t>
            </a:r>
          </a:p>
          <a:p>
            <a:r>
              <a:rPr lang="en-US" dirty="0"/>
              <a:t>objects </a:t>
            </a:r>
            <a:r>
              <a:rPr lang="en-US" dirty="0" smtClean="0"/>
              <a:t>should </a:t>
            </a:r>
            <a:r>
              <a:rPr lang="en-US" dirty="0"/>
              <a:t>derive from </a:t>
            </a:r>
            <a:r>
              <a:rPr lang="en-US" b="1" dirty="0" err="1" smtClean="0"/>
              <a:t>ContextBoundObject</a:t>
            </a:r>
            <a:r>
              <a:rPr lang="en-US" b="1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63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ro-RO" dirty="0" smtClean="0"/>
          </a:p>
          <a:p>
            <a:r>
              <a:rPr lang="ro-RO" dirty="0" smtClean="0"/>
              <a:t>Lock</a:t>
            </a:r>
          </a:p>
          <a:p>
            <a:r>
              <a:rPr lang="ro-RO" dirty="0" smtClean="0"/>
              <a:t>Mutex</a:t>
            </a:r>
          </a:p>
          <a:p>
            <a:r>
              <a:rPr lang="ro-RO" dirty="0" smtClean="0"/>
              <a:t>Semaphore</a:t>
            </a:r>
          </a:p>
          <a:p>
            <a:r>
              <a:rPr lang="ro-RO" dirty="0" smtClean="0"/>
              <a:t>Monitor</a:t>
            </a:r>
            <a:endParaRPr lang="en-US" dirty="0" smtClean="0"/>
          </a:p>
          <a:p>
            <a:r>
              <a:rPr lang="en-US" dirty="0" smtClean="0"/>
              <a:t>[Synchronization] Attribute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0167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OSs use processes to separate different executing applications</a:t>
            </a:r>
          </a:p>
          <a:p>
            <a:r>
              <a:rPr lang="en-US" dirty="0" smtClean="0"/>
              <a:t>.NET Framework subdivides OS’ process into </a:t>
            </a:r>
            <a:r>
              <a:rPr lang="ro-RO" dirty="0"/>
              <a:t>subprocesses </a:t>
            </a:r>
            <a:r>
              <a:rPr lang="en-US" dirty="0" smtClean="0"/>
              <a:t>(application domains - </a:t>
            </a:r>
            <a:r>
              <a:rPr lang="ro-RO" dirty="0"/>
              <a:t> </a:t>
            </a:r>
            <a:r>
              <a:rPr lang="ro-RO" dirty="0">
                <a:hlinkClick r:id="rId2"/>
              </a:rPr>
              <a:t>System.AppDomain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One or more threads can run between any number of app domains inside the same managed process</a:t>
            </a:r>
            <a:endParaRPr lang="ro-RO" dirty="0" smtClean="0"/>
          </a:p>
          <a:p>
            <a:r>
              <a:rPr lang="en-US" b="1" dirty="0" err="1"/>
              <a:t>System.Threading</a:t>
            </a:r>
            <a:r>
              <a:rPr lang="en-US" dirty="0"/>
              <a:t> provides a number of synchronization types</a:t>
            </a:r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7467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ro-RO" dirty="0"/>
          </a:p>
        </p:txBody>
      </p:sp>
      <p:pic>
        <p:nvPicPr>
          <p:cNvPr id="1026" name="Picture 2" descr="http://www.codeproject.com/KB/aspnet/6WaysLock/1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1704975"/>
            <a:ext cx="51339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37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keyword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Allows defining a scope of code that must be synchronized between threads;</a:t>
            </a:r>
          </a:p>
          <a:p>
            <a:pPr lvl="1"/>
            <a:r>
              <a:rPr lang="en-US" dirty="0" smtClean="0"/>
              <a:t>Incoming </a:t>
            </a:r>
            <a:r>
              <a:rPr lang="en-US" dirty="0"/>
              <a:t>threads cannot interrupt the current </a:t>
            </a:r>
            <a:r>
              <a:rPr lang="en-US" dirty="0" smtClean="0"/>
              <a:t>thread.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a </a:t>
            </a:r>
            <a:r>
              <a:rPr lang="en-US" b="1" dirty="0"/>
              <a:t>token</a:t>
            </a:r>
            <a:r>
              <a:rPr lang="en-US" dirty="0"/>
              <a:t> that must be acquired by a thread to enter inside the scope which has been </a:t>
            </a:r>
            <a:r>
              <a:rPr lang="en-US" dirty="0" smtClean="0"/>
              <a:t>locked;</a:t>
            </a:r>
          </a:p>
          <a:p>
            <a:pPr lvl="1"/>
            <a:r>
              <a:rPr lang="en-US" dirty="0"/>
              <a:t>when we want to lock down a </a:t>
            </a:r>
            <a:r>
              <a:rPr lang="en-US" b="1" dirty="0"/>
              <a:t>private</a:t>
            </a:r>
            <a:r>
              <a:rPr lang="en-US" dirty="0"/>
              <a:t> instance method, we can simply pass in an object reference to the current </a:t>
            </a:r>
            <a:r>
              <a:rPr lang="en-US" dirty="0" smtClean="0"/>
              <a:t>type.</a:t>
            </a:r>
          </a:p>
          <a:p>
            <a:endParaRPr lang="ro-RO" dirty="0"/>
          </a:p>
        </p:txBody>
      </p:sp>
      <p:pic>
        <p:nvPicPr>
          <p:cNvPr id="2054" name="Picture 6" descr="http://www.clker.com/cliparts/2/q/w/v/q/c/white-lock-locke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74" y="1892721"/>
            <a:ext cx="459708" cy="6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4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3074" name="Picture 2" descr="http://www.rudyhuyn.com/blog/wp-content/uploads/2015/12/mut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868" y="1588084"/>
            <a:ext cx="762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5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Mutex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Similar to lock, but: </a:t>
            </a:r>
          </a:p>
          <a:p>
            <a:pPr lvl="1"/>
            <a:r>
              <a:rPr lang="ro-RO" dirty="0"/>
              <a:t>can work across multiple </a:t>
            </a:r>
            <a:r>
              <a:rPr lang="ro-RO" dirty="0" smtClean="0"/>
              <a:t>processes;</a:t>
            </a:r>
            <a:endParaRPr lang="ro-RO" dirty="0"/>
          </a:p>
          <a:p>
            <a:pPr lvl="1"/>
            <a:r>
              <a:rPr lang="ro-RO" dirty="0"/>
              <a:t>is slower than </a:t>
            </a:r>
            <a:r>
              <a:rPr lang="ro-RO" dirty="0" smtClean="0"/>
              <a:t>lock.</a:t>
            </a:r>
          </a:p>
          <a:p>
            <a:r>
              <a:rPr lang="ro-RO" dirty="0" smtClean="0"/>
              <a:t>Must call</a:t>
            </a:r>
          </a:p>
          <a:p>
            <a:pPr lvl="1"/>
            <a:r>
              <a:rPr lang="en-US" b="1" dirty="0" err="1" smtClean="0"/>
              <a:t>WaitOne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smtClean="0"/>
              <a:t>to lock</a:t>
            </a:r>
            <a:r>
              <a:rPr lang="ro-RO" dirty="0"/>
              <a:t>;</a:t>
            </a:r>
            <a:endParaRPr lang="ro-RO" dirty="0" smtClean="0"/>
          </a:p>
          <a:p>
            <a:pPr lvl="1"/>
            <a:r>
              <a:rPr lang="en-US" b="1" dirty="0" err="1" smtClean="0"/>
              <a:t>ReleaseMutex</a:t>
            </a:r>
            <a:r>
              <a:rPr lang="en-US" b="1" dirty="0"/>
              <a:t>()</a:t>
            </a:r>
            <a:r>
              <a:rPr lang="en-US" dirty="0"/>
              <a:t> to </a:t>
            </a:r>
            <a:r>
              <a:rPr lang="en-US" dirty="0" smtClean="0"/>
              <a:t>unlock</a:t>
            </a:r>
            <a:r>
              <a:rPr lang="ro-RO" dirty="0" smtClean="0"/>
              <a:t>.</a:t>
            </a:r>
          </a:p>
          <a:p>
            <a:r>
              <a:rPr lang="ro-RO" dirty="0" smtClean="0"/>
              <a:t>C</a:t>
            </a:r>
            <a:r>
              <a:rPr lang="en-US" dirty="0" smtClean="0"/>
              <a:t>an </a:t>
            </a:r>
            <a:r>
              <a:rPr lang="en-US" dirty="0"/>
              <a:t>be released </a:t>
            </a:r>
            <a:r>
              <a:rPr lang="en-US" i="1" dirty="0"/>
              <a:t>only</a:t>
            </a:r>
            <a:r>
              <a:rPr lang="en-US" dirty="0"/>
              <a:t> from the same thread which obtained </a:t>
            </a:r>
            <a:r>
              <a:rPr lang="en-US" dirty="0" smtClean="0"/>
              <a:t>it</a:t>
            </a:r>
            <a:r>
              <a:rPr lang="ro-RO" dirty="0" smtClean="0"/>
              <a:t>.</a:t>
            </a:r>
          </a:p>
          <a:p>
            <a:r>
              <a:rPr lang="ro-RO" dirty="0" smtClean="0"/>
              <a:t>The p</a:t>
            </a:r>
            <a:r>
              <a:rPr lang="en-US" dirty="0" err="1" smtClean="0"/>
              <a:t>rimary</a:t>
            </a:r>
            <a:r>
              <a:rPr lang="en-US" dirty="0" smtClean="0"/>
              <a:t> </a:t>
            </a:r>
            <a:r>
              <a:rPr lang="en-US" dirty="0"/>
              <a:t>use for a cross-process </a:t>
            </a:r>
            <a:r>
              <a:rPr lang="en-US" b="1" dirty="0" err="1"/>
              <a:t>Mutex</a:t>
            </a:r>
            <a:r>
              <a:rPr lang="en-US" dirty="0"/>
              <a:t> is to ensure that only one instance of a program can run at a </a:t>
            </a:r>
            <a:r>
              <a:rPr lang="en-US" dirty="0" smtClean="0"/>
              <a:t>time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298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Semaphore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098" name="Picture 2" descr="http://preshing.com/images/sema-in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73" y="2191702"/>
            <a:ext cx="7538590" cy="24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50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Semaphore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If it has a </a:t>
            </a:r>
            <a:r>
              <a:rPr lang="en-US" dirty="0"/>
              <a:t>capacity of </a:t>
            </a:r>
            <a:r>
              <a:rPr lang="en-US" b="1" dirty="0"/>
              <a:t>one</a:t>
            </a:r>
            <a:r>
              <a:rPr lang="en-US" dirty="0"/>
              <a:t> </a:t>
            </a:r>
            <a:r>
              <a:rPr lang="en-US" dirty="0" smtClean="0"/>
              <a:t>it is </a:t>
            </a:r>
            <a:r>
              <a:rPr lang="en-US" dirty="0"/>
              <a:t>like a </a:t>
            </a:r>
            <a:r>
              <a:rPr lang="en-US" b="1" dirty="0" err="1"/>
              <a:t>Mutex</a:t>
            </a:r>
            <a:r>
              <a:rPr lang="en-US" dirty="0"/>
              <a:t> or </a:t>
            </a:r>
            <a:r>
              <a:rPr lang="en-US" b="1" dirty="0" smtClean="0"/>
              <a:t>lock</a:t>
            </a:r>
            <a:r>
              <a:rPr lang="en-US" dirty="0" smtClean="0"/>
              <a:t>.</a:t>
            </a:r>
          </a:p>
          <a:p>
            <a:r>
              <a:rPr lang="ro-RO" dirty="0" smtClean="0"/>
              <a:t>It has no owner, therefore it is not aware of thread.</a:t>
            </a:r>
          </a:p>
          <a:p>
            <a:pPr lvl="1"/>
            <a:r>
              <a:rPr lang="en-US" dirty="0"/>
              <a:t>Any thread can call </a:t>
            </a:r>
            <a:r>
              <a:rPr lang="en-US" b="1" dirty="0"/>
              <a:t>Release</a:t>
            </a:r>
            <a:r>
              <a:rPr lang="en-US" dirty="0"/>
              <a:t> on a </a:t>
            </a:r>
            <a:r>
              <a:rPr lang="en-US" b="1" dirty="0" smtClean="0"/>
              <a:t>Semaphore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with a </a:t>
            </a:r>
            <a:r>
              <a:rPr lang="en-US" b="1" dirty="0" err="1"/>
              <a:t>Mutex</a:t>
            </a:r>
            <a:r>
              <a:rPr lang="en-US" dirty="0"/>
              <a:t> or </a:t>
            </a:r>
            <a:r>
              <a:rPr lang="en-US" b="1" dirty="0"/>
              <a:t>lock</a:t>
            </a:r>
            <a:r>
              <a:rPr lang="en-US" dirty="0"/>
              <a:t>, only the thread that obtained the lock can release </a:t>
            </a:r>
            <a:r>
              <a:rPr lang="en-US" dirty="0" smtClean="0"/>
              <a:t>it.</a:t>
            </a:r>
            <a:endParaRPr lang="ro-RO" b="1" dirty="0" smtClean="0"/>
          </a:p>
          <a:p>
            <a:r>
              <a:rPr lang="en-US" dirty="0" smtClean="0"/>
              <a:t>Used for limiting </a:t>
            </a:r>
            <a:r>
              <a:rPr lang="en-US" dirty="0"/>
              <a:t>concurrency by preventing too many threads from executing a particular piece of code at </a:t>
            </a:r>
            <a:r>
              <a:rPr lang="en-US" dirty="0" smtClean="0"/>
              <a:t>once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05992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258</TotalTime>
  <Words>99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Concurrency in .NET Framework</vt:lpstr>
      <vt:lpstr>Summary</vt:lpstr>
      <vt:lpstr>Threads</vt:lpstr>
      <vt:lpstr>Concurrency</vt:lpstr>
      <vt:lpstr>Lock keyword</vt:lpstr>
      <vt:lpstr>Mutex</vt:lpstr>
      <vt:lpstr>Mutex</vt:lpstr>
      <vt:lpstr>Semaphore</vt:lpstr>
      <vt:lpstr>Semaphore</vt:lpstr>
      <vt:lpstr>Monitor</vt:lpstr>
      <vt:lpstr>Monitor</vt:lpstr>
      <vt:lpstr>[Synchronization] Attribute</vt:lpstr>
    </vt:vector>
  </TitlesOfParts>
  <Company>Cegekanv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in the .NET Framework</dc:title>
  <dc:creator>Creanga Elena</dc:creator>
  <cp:lastModifiedBy>Creanga Elena</cp:lastModifiedBy>
  <cp:revision>11</cp:revision>
  <dcterms:created xsi:type="dcterms:W3CDTF">2016-03-23T03:24:00Z</dcterms:created>
  <dcterms:modified xsi:type="dcterms:W3CDTF">2016-03-23T07:42:04Z</dcterms:modified>
</cp:coreProperties>
</file>