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AD2A-4CF4-41FF-B4CA-BDB3FFBB731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932C-1BB7-46E0-8348-F41B625DB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/>
          <p:cNvSpPr txBox="1"/>
          <p:nvPr/>
        </p:nvSpPr>
        <p:spPr>
          <a:xfrm>
            <a:off x="211441" y="6456951"/>
            <a:ext cx="4724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Raleway" panose="020B0604020202020204"/>
              </a:rPr>
              <a:t>* Significant at p &lt; 0.05, ** p &lt; 0.01, *** p &lt; 0.001</a:t>
            </a:r>
            <a:endParaRPr lang="en-US" sz="900" dirty="0">
              <a:latin typeface="Raleway" panose="020B0604020202020204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75719" y="909343"/>
            <a:ext cx="11048003" cy="4940600"/>
            <a:chOff x="75669" y="1166518"/>
            <a:chExt cx="11048003" cy="4940600"/>
          </a:xfrm>
        </p:grpSpPr>
        <p:sp>
          <p:nvSpPr>
            <p:cNvPr id="4" name="Textfeld 3"/>
            <p:cNvSpPr txBox="1"/>
            <p:nvPr/>
          </p:nvSpPr>
          <p:spPr>
            <a:xfrm>
              <a:off x="7040325" y="5763765"/>
              <a:ext cx="1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aleway" panose="020B0604020202020204"/>
                </a:rPr>
                <a:t>&lt;75 y.     75 – 84 y.     &gt; 85 y.</a:t>
              </a:r>
              <a:endParaRPr lang="en-US" sz="900" dirty="0">
                <a:latin typeface="Raleway" panose="020B0604020202020204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027296" y="5767133"/>
              <a:ext cx="10764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Raleway" panose="020B0604020202020204"/>
                </a:rPr>
                <a:t>Age Category</a:t>
              </a:r>
              <a:endParaRPr lang="en-US" sz="900" b="1" dirty="0">
                <a:latin typeface="Raleway" panose="020B0604020202020204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825" y="2164865"/>
              <a:ext cx="1374018" cy="16975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nhaltsplatzhalter 21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8" t="34915" r="27618" b="31305"/>
            <a:stretch/>
          </p:blipFill>
          <p:spPr>
            <a:xfrm>
              <a:off x="230677" y="2059038"/>
              <a:ext cx="1463047" cy="194375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t="4682" r="21016"/>
            <a:stretch/>
          </p:blipFill>
          <p:spPr>
            <a:xfrm>
              <a:off x="1833099" y="1171575"/>
              <a:ext cx="3562099" cy="4374074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 flipV="1">
              <a:off x="4011268" y="1175362"/>
              <a:ext cx="1" cy="397234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97" t="55619" r="12193" b="41186"/>
            <a:stretch/>
          </p:blipFill>
          <p:spPr>
            <a:xfrm>
              <a:off x="6871742" y="5750995"/>
              <a:ext cx="330459" cy="24360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97" t="59627" r="12562" b="37267"/>
            <a:stretch/>
          </p:blipFill>
          <p:spPr>
            <a:xfrm>
              <a:off x="7347125" y="5784355"/>
              <a:ext cx="302756" cy="236785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2916166" y="5767133"/>
              <a:ext cx="16951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Raleway" panose="020B0604020202020204"/>
                </a:rPr>
                <a:t>Diagnosis after 24 months</a:t>
              </a:r>
              <a:endParaRPr lang="en-US" sz="900" b="1" dirty="0">
                <a:latin typeface="Raleway" panose="020B0604020202020204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59992" y="5583532"/>
              <a:ext cx="21820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Raleway" panose="020B0604020202020204"/>
              </a:endParaRPr>
            </a:p>
            <a:p>
              <a:r>
                <a:rPr lang="en-US" sz="300" dirty="0" smtClean="0">
                  <a:latin typeface="Raleway" panose="020B0604020202020204"/>
                </a:rPr>
                <a:t> </a:t>
              </a:r>
              <a:endParaRPr lang="en-US" sz="100" dirty="0">
                <a:latin typeface="Raleway" panose="020B0604020202020204"/>
              </a:endParaRPr>
            </a:p>
            <a:p>
              <a:r>
                <a:rPr lang="en-US" sz="900" dirty="0" smtClean="0">
                  <a:latin typeface="Raleway" panose="020B0604020202020204"/>
                </a:rPr>
                <a:t>MCI (n=362)        AD (n=100)</a:t>
              </a:r>
              <a:endParaRPr lang="en-US" sz="900" dirty="0">
                <a:latin typeface="Raleway" panose="020B0604020202020204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464657" y="5394314"/>
              <a:ext cx="111542" cy="5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.</a:t>
              </a:r>
              <a:endParaRPr lang="en-US" dirty="0"/>
            </a:p>
          </p:txBody>
        </p:sp>
        <p:sp>
          <p:nvSpPr>
            <p:cNvPr id="15" name="Gleichschenkliges Dreieck 14"/>
            <p:cNvSpPr/>
            <p:nvPr/>
          </p:nvSpPr>
          <p:spPr>
            <a:xfrm>
              <a:off x="5397950" y="5835803"/>
              <a:ext cx="78220" cy="873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472267" y="1726784"/>
              <a:ext cx="1165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2B7000"/>
                  </a:solidFill>
                  <a:latin typeface="Raleway" panose="020B0604020202020204"/>
                </a:rPr>
                <a:t>negative BPAD</a:t>
              </a:r>
            </a:p>
            <a:p>
              <a:pPr algn="ctr"/>
              <a:r>
                <a:rPr lang="en-US" sz="800" dirty="0" smtClean="0">
                  <a:solidFill>
                    <a:srgbClr val="2B7000"/>
                  </a:solidFill>
                  <a:latin typeface="Raleway" panose="020B0604020202020204"/>
                </a:rPr>
                <a:t>Total: 159</a:t>
              </a:r>
            </a:p>
            <a:p>
              <a:pPr algn="ctr"/>
              <a:r>
                <a:rPr lang="en-US" sz="800" dirty="0" smtClean="0">
                  <a:solidFill>
                    <a:srgbClr val="2B7000"/>
                  </a:solidFill>
                  <a:latin typeface="Raleway" panose="020B0604020202020204"/>
                </a:rPr>
                <a:t>Converters: 16 (10%)</a:t>
              </a:r>
              <a:endParaRPr lang="en-US" sz="800" dirty="0">
                <a:solidFill>
                  <a:srgbClr val="2B7000"/>
                </a:solidFill>
                <a:latin typeface="Raleway" panose="020B0604020202020204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3968155" y="1767424"/>
              <a:ext cx="958688" cy="751447"/>
            </a:xfrm>
            <a:prstGeom prst="rect">
              <a:avLst/>
            </a:prstGeom>
            <a:solidFill>
              <a:srgbClr val="FFFFFF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081757" y="4319114"/>
              <a:ext cx="1156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20013"/>
                  </a:solidFill>
                  <a:latin typeface="Raleway" panose="020B0604020202020204"/>
                </a:rPr>
                <a:t>positive BPAD</a:t>
              </a:r>
            </a:p>
            <a:p>
              <a:pPr algn="ctr"/>
              <a:r>
                <a:rPr lang="en-US" sz="800" dirty="0" smtClean="0">
                  <a:solidFill>
                    <a:srgbClr val="A20013"/>
                  </a:solidFill>
                  <a:latin typeface="Raleway" panose="020B0604020202020204"/>
                </a:rPr>
                <a:t>Total: 303</a:t>
              </a:r>
            </a:p>
            <a:p>
              <a:pPr algn="ctr"/>
              <a:r>
                <a:rPr lang="en-US" sz="800" dirty="0" smtClean="0">
                  <a:solidFill>
                    <a:srgbClr val="A20013"/>
                  </a:solidFill>
                  <a:latin typeface="Raleway" panose="020B0604020202020204"/>
                </a:rPr>
                <a:t>Converters: 84 (28%)</a:t>
              </a:r>
              <a:endParaRPr lang="en-US" sz="800" dirty="0">
                <a:solidFill>
                  <a:srgbClr val="A20013"/>
                </a:solidFill>
                <a:latin typeface="Raleway" panose="020B0604020202020204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04979" y="2550386"/>
              <a:ext cx="1565564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Raleway" panose="020B0604020202020204"/>
                </a:rPr>
                <a:t>3</a:t>
              </a:r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Raleway" panose="020B0604020202020204"/>
                </a:rPr>
                <a:t>6%</a:t>
              </a:r>
            </a:p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Raleway" panose="020B0604020202020204"/>
                </a:rPr>
                <a:t>***</a:t>
              </a:r>
              <a:endPara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aleway" panose="020B0604020202020204"/>
              </a:endParaRPr>
            </a:p>
          </p:txBody>
        </p:sp>
        <p:pic>
          <p:nvPicPr>
            <p:cNvPr id="20" name="Inhaltsplatzhalt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0" r="19648"/>
            <a:stretch/>
          </p:blipFill>
          <p:spPr>
            <a:xfrm>
              <a:off x="7623027" y="1166518"/>
              <a:ext cx="3500645" cy="4380946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8251673" y="1396495"/>
              <a:ext cx="10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2B7000"/>
                  </a:solidFill>
                  <a:latin typeface="Raleway" panose="020B0604020202020204"/>
                </a:rPr>
                <a:t>negative BPAD</a:t>
              </a:r>
            </a:p>
            <a:p>
              <a:pPr algn="ctr"/>
              <a:r>
                <a:rPr lang="en-US" sz="800" dirty="0" smtClean="0">
                  <a:solidFill>
                    <a:srgbClr val="2B7000"/>
                  </a:solidFill>
                  <a:latin typeface="Raleway" panose="020B0604020202020204"/>
                </a:rPr>
                <a:t>Total: 131</a:t>
              </a:r>
            </a:p>
            <a:p>
              <a:pPr algn="ctr"/>
              <a:r>
                <a:rPr lang="en-US" sz="800" dirty="0" smtClean="0">
                  <a:solidFill>
                    <a:srgbClr val="2B7000"/>
                  </a:solidFill>
                  <a:latin typeface="Raleway" panose="020B0604020202020204"/>
                </a:rPr>
                <a:t>Converters: 5 (4%)</a:t>
              </a:r>
              <a:endParaRPr lang="en-US" sz="800" dirty="0">
                <a:solidFill>
                  <a:srgbClr val="2B7000"/>
                </a:solidFill>
                <a:latin typeface="Raleway" panose="020B0604020202020204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9732649" y="4302375"/>
              <a:ext cx="11747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20013"/>
                  </a:solidFill>
                  <a:latin typeface="Raleway" panose="020B0604020202020204"/>
                </a:rPr>
                <a:t>positive BPAD</a:t>
              </a:r>
            </a:p>
            <a:p>
              <a:pPr algn="ctr"/>
              <a:r>
                <a:rPr lang="en-US" sz="800" dirty="0" smtClean="0">
                  <a:solidFill>
                    <a:srgbClr val="A20013"/>
                  </a:solidFill>
                  <a:latin typeface="Raleway" panose="020B0604020202020204"/>
                </a:rPr>
                <a:t>Total: 331</a:t>
              </a:r>
            </a:p>
            <a:p>
              <a:pPr algn="ctr"/>
              <a:r>
                <a:rPr lang="en-US" sz="800" dirty="0" smtClean="0">
                  <a:solidFill>
                    <a:srgbClr val="A20013"/>
                  </a:solidFill>
                  <a:latin typeface="Raleway" panose="020B0604020202020204"/>
                </a:rPr>
                <a:t>Converters: 95 (29%)</a:t>
              </a:r>
              <a:endParaRPr lang="en-US" sz="800" dirty="0">
                <a:solidFill>
                  <a:srgbClr val="A20013"/>
                </a:solidFill>
                <a:latin typeface="Raleway" panose="020B0604020202020204"/>
              </a:endParaRPr>
            </a:p>
          </p:txBody>
        </p:sp>
        <p:cxnSp>
          <p:nvCxnSpPr>
            <p:cNvPr id="23" name="Gerader Verbinder 22"/>
            <p:cNvCxnSpPr/>
            <p:nvPr/>
          </p:nvCxnSpPr>
          <p:spPr>
            <a:xfrm flipV="1">
              <a:off x="9364440" y="1166518"/>
              <a:ext cx="9685" cy="398351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9277164" y="5235569"/>
              <a:ext cx="209955" cy="102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233468" y="5141166"/>
              <a:ext cx="17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Raleway" panose="020B0604020202020204"/>
                </a:rPr>
                <a:t>0</a:t>
              </a:r>
              <a:endParaRPr lang="en-US" sz="1000" dirty="0">
                <a:latin typeface="Raleway" panose="020B0604020202020204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810159" y="2466009"/>
              <a:ext cx="1565564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Raleway" panose="020B0604020202020204"/>
                </a:rPr>
                <a:t>46%</a:t>
              </a:r>
            </a:p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Raleway" panose="020B0604020202020204"/>
                </a:rPr>
                <a:t>***</a:t>
              </a:r>
              <a:endPara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aleway" panose="020B0604020202020204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75669" y="3678402"/>
              <a:ext cx="1847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 smtClean="0">
                <a:latin typeface="Raleway" panose="020B0604020202020204"/>
              </a:endParaRPr>
            </a:p>
            <a:p>
              <a:pPr algn="ctr"/>
              <a:r>
                <a:rPr lang="en-US" sz="300" dirty="0" smtClean="0">
                  <a:latin typeface="Raleway" panose="020B0604020202020204"/>
                </a:rPr>
                <a:t> </a:t>
              </a:r>
              <a:endParaRPr lang="en-US" sz="100" dirty="0">
                <a:latin typeface="Raleway" panose="020B0604020202020204"/>
              </a:endParaRPr>
            </a:p>
            <a:p>
              <a:pPr algn="ctr"/>
              <a:r>
                <a:rPr lang="en-US" sz="900" dirty="0" smtClean="0">
                  <a:latin typeface="Raleway" panose="020B0604020202020204"/>
                </a:rPr>
                <a:t>increased odds per 1 year BPAD to develop AD within 2 years</a:t>
              </a:r>
              <a:endParaRPr lang="en-US" sz="900" dirty="0">
                <a:latin typeface="Raleway" panose="020B0604020202020204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96770" y="3678402"/>
              <a:ext cx="1847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 smtClean="0">
                <a:latin typeface="Raleway" panose="020B0604020202020204"/>
              </a:endParaRPr>
            </a:p>
            <a:p>
              <a:pPr algn="ctr"/>
              <a:r>
                <a:rPr lang="en-US" sz="300" dirty="0" smtClean="0">
                  <a:latin typeface="Raleway" panose="020B0604020202020204"/>
                </a:rPr>
                <a:t> </a:t>
              </a:r>
              <a:endParaRPr lang="en-US" sz="100" dirty="0">
                <a:latin typeface="Raleway" panose="020B0604020202020204"/>
              </a:endParaRPr>
            </a:p>
            <a:p>
              <a:pPr algn="ctr"/>
              <a:r>
                <a:rPr lang="en-US" sz="900" dirty="0" smtClean="0">
                  <a:latin typeface="Raleway" panose="020B0604020202020204"/>
                </a:rPr>
                <a:t>increased odds per 1 year BPAD to develop AD within 2 years</a:t>
              </a:r>
              <a:endParaRPr lang="en-US" sz="900" dirty="0">
                <a:latin typeface="Raleway" panose="020B0604020202020204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968155" y="5295456"/>
              <a:ext cx="217583" cy="107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923765" y="5248220"/>
              <a:ext cx="217583" cy="107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872528" y="5141166"/>
              <a:ext cx="281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Raleway" panose="020B0604020202020204"/>
                </a:rPr>
                <a:t>0</a:t>
              </a:r>
              <a:endParaRPr lang="en-US" sz="1000" dirty="0">
                <a:latin typeface="Raleway" panose="020B0604020202020204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427308" y="4818953"/>
              <a:ext cx="532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b="1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21431" y="4816471"/>
              <a:ext cx="532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97" t="63398" r="13228" b="32685"/>
            <a:stretch/>
          </p:blipFill>
          <p:spPr>
            <a:xfrm>
              <a:off x="7956681" y="5808461"/>
              <a:ext cx="252890" cy="298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4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Office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4</cp:revision>
  <dcterms:created xsi:type="dcterms:W3CDTF">2022-03-11T10:36:47Z</dcterms:created>
  <dcterms:modified xsi:type="dcterms:W3CDTF">2022-03-11T10:44:50Z</dcterms:modified>
</cp:coreProperties>
</file>