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7" r:id="rId3"/>
    <p:sldId id="261" r:id="rId4"/>
    <p:sldId id="258" r:id="rId5"/>
    <p:sldId id="262" r:id="rId6"/>
    <p:sldId id="259" r:id="rId7"/>
    <p:sldId id="264" r:id="rId8"/>
    <p:sldId id="256" r:id="rId9"/>
    <p:sldId id="265" r:id="rId10"/>
    <p:sldId id="263" r:id="rId11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2FA"/>
    <a:srgbClr val="FFAE60"/>
    <a:srgbClr val="32A1A1"/>
    <a:srgbClr val="EFC998"/>
    <a:srgbClr val="2D2D9F"/>
    <a:srgbClr val="FF7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6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7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4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80E3-2491-4614-A3B2-5138786373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4C33-E5B7-41AB-8CB9-6AE04832E5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iff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tiff"/><Relationship Id="rId4" Type="http://schemas.openxmlformats.org/officeDocument/2006/relationships/image" Target="../media/image19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83" y="3670283"/>
            <a:ext cx="2541937" cy="155242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2" t="18222" r="23580" b="17037"/>
          <a:stretch/>
        </p:blipFill>
        <p:spPr>
          <a:xfrm>
            <a:off x="3609696" y="5105015"/>
            <a:ext cx="1319431" cy="103146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3670283"/>
            <a:ext cx="2541937" cy="15524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1" t="16000" r="22947" b="18518"/>
          <a:stretch/>
        </p:blipFill>
        <p:spPr>
          <a:xfrm>
            <a:off x="1059806" y="5077778"/>
            <a:ext cx="1365300" cy="105870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152396" y="4963479"/>
            <a:ext cx="1234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FDG-PET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873974" y="4963478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MRI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71450" y="5859264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a)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781020" y="5859264"/>
            <a:ext cx="82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86996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Ellipse 42"/>
          <p:cNvSpPr/>
          <p:nvPr/>
        </p:nvSpPr>
        <p:spPr>
          <a:xfrm>
            <a:off x="1113125" y="4575944"/>
            <a:ext cx="56882" cy="568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6" name="Ellipse 45"/>
          <p:cNvSpPr/>
          <p:nvPr/>
        </p:nvSpPr>
        <p:spPr>
          <a:xfrm>
            <a:off x="1265525" y="4728344"/>
            <a:ext cx="56882" cy="568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7" name="Grafik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313" y="3368656"/>
            <a:ext cx="6852498" cy="30482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545993" y="4157908"/>
            <a:ext cx="445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OLD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8"/>
          <a:stretch/>
        </p:blipFill>
        <p:spPr>
          <a:xfrm>
            <a:off x="1558555" y="2777134"/>
            <a:ext cx="2794704" cy="3409745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3519534" y="6243898"/>
            <a:ext cx="650924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FDG-PET</a:t>
            </a:r>
          </a:p>
          <a:p>
            <a:pPr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MRI</a:t>
            </a:r>
          </a:p>
        </p:txBody>
      </p:sp>
      <p:sp>
        <p:nvSpPr>
          <p:cNvPr id="31" name="Rechteck 30"/>
          <p:cNvSpPr/>
          <p:nvPr/>
        </p:nvSpPr>
        <p:spPr>
          <a:xfrm>
            <a:off x="3387304" y="6284545"/>
            <a:ext cx="155517" cy="78516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2" name="Rechteck 31"/>
          <p:cNvSpPr/>
          <p:nvPr/>
        </p:nvSpPr>
        <p:spPr>
          <a:xfrm>
            <a:off x="3387304" y="6388623"/>
            <a:ext cx="155517" cy="78516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3" name="Gruppieren 32"/>
          <p:cNvGrpSpPr/>
          <p:nvPr/>
        </p:nvGrpSpPr>
        <p:grpSpPr>
          <a:xfrm>
            <a:off x="1622634" y="6238595"/>
            <a:ext cx="1233200" cy="297517"/>
            <a:chOff x="3400523" y="6240476"/>
            <a:chExt cx="2192355" cy="528918"/>
          </a:xfrm>
        </p:grpSpPr>
        <p:sp>
          <p:nvSpPr>
            <p:cNvPr id="34" name="Textfeld 33"/>
            <p:cNvSpPr txBox="1"/>
            <p:nvPr/>
          </p:nvSpPr>
          <p:spPr>
            <a:xfrm>
              <a:off x="4556750" y="6240476"/>
              <a:ext cx="1036128" cy="5289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Female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400523" y="6311564"/>
              <a:ext cx="1073196" cy="369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800" dirty="0">
                  <a:latin typeface="Helvetica" pitchFamily="2" charset="0"/>
                </a:rPr>
                <a:t>Sex</a:t>
              </a:r>
            </a:p>
          </p:txBody>
        </p:sp>
      </p:grpSp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2218787" y="6224979"/>
            <a:ext cx="88106" cy="361819"/>
          </a:xfrm>
          <a:prstGeom prst="rect">
            <a:avLst/>
          </a:prstGeom>
        </p:spPr>
      </p:pic>
      <p:cxnSp>
        <p:nvCxnSpPr>
          <p:cNvPr id="37" name="Gerader Verbinder 36"/>
          <p:cNvCxnSpPr/>
          <p:nvPr/>
        </p:nvCxnSpPr>
        <p:spPr>
          <a:xfrm flipH="1" flipV="1">
            <a:off x="3471690" y="6323923"/>
            <a:ext cx="71131" cy="8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3406592" y="6323803"/>
            <a:ext cx="19268" cy="120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 flipV="1">
            <a:off x="3471251" y="6428936"/>
            <a:ext cx="71131" cy="8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3406153" y="6428817"/>
            <a:ext cx="19268" cy="120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756649" y="6283884"/>
            <a:ext cx="60367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en-US" sz="800" dirty="0">
                <a:latin typeface="Helvetica" pitchFamily="2" charset="0"/>
              </a:rPr>
              <a:t>Modality</a:t>
            </a:r>
          </a:p>
        </p:txBody>
      </p:sp>
      <p:sp>
        <p:nvSpPr>
          <p:cNvPr id="43" name="Textfeld 42"/>
          <p:cNvSpPr txBox="1"/>
          <p:nvPr/>
        </p:nvSpPr>
        <p:spPr>
          <a:xfrm rot="16200000">
            <a:off x="58764" y="4231090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>
                <a:latin typeface="Helvetica" pitchFamily="2" charset="0"/>
              </a:rPr>
              <a:t>ADNI_MEM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65893" y="5576957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6633" y="6030706"/>
            <a:ext cx="1224895" cy="14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9" name="Textfeld 48"/>
          <p:cNvSpPr txBox="1"/>
          <p:nvPr/>
        </p:nvSpPr>
        <p:spPr>
          <a:xfrm>
            <a:off x="1756288" y="5983330"/>
            <a:ext cx="258534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652717" y="5515402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-.391**</a:t>
            </a:r>
          </a:p>
          <a:p>
            <a:r>
              <a:rPr lang="el-GR" sz="800" dirty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-.208**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5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2" y="2714103"/>
            <a:ext cx="3386661" cy="338666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8"/>
          <a:stretch/>
        </p:blipFill>
        <p:spPr>
          <a:xfrm>
            <a:off x="3134617" y="2708802"/>
            <a:ext cx="2788364" cy="339830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986282" y="5999722"/>
            <a:ext cx="1224895" cy="14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" name="Textfeld 4"/>
          <p:cNvSpPr txBox="1"/>
          <p:nvPr/>
        </p:nvSpPr>
        <p:spPr>
          <a:xfrm>
            <a:off x="495424" y="5905896"/>
            <a:ext cx="2623580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675" dirty="0">
                <a:latin typeface="Helvetica" pitchFamily="2" charset="0"/>
              </a:rPr>
              <a:t>BPAD [years]</a:t>
            </a:r>
          </a:p>
        </p:txBody>
      </p:sp>
      <p:sp>
        <p:nvSpPr>
          <p:cNvPr id="6" name="Rechteck 5"/>
          <p:cNvSpPr/>
          <p:nvPr/>
        </p:nvSpPr>
        <p:spPr>
          <a:xfrm>
            <a:off x="4146355" y="5954432"/>
            <a:ext cx="1224895" cy="141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7" name="Textfeld 6"/>
          <p:cNvSpPr txBox="1"/>
          <p:nvPr/>
        </p:nvSpPr>
        <p:spPr>
          <a:xfrm>
            <a:off x="3326009" y="5907056"/>
            <a:ext cx="258534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675" dirty="0">
                <a:latin typeface="Helvetica" pitchFamily="2" charset="0"/>
              </a:rPr>
              <a:t>BPAD [years]</a:t>
            </a:r>
          </a:p>
        </p:txBody>
      </p:sp>
      <p:sp>
        <p:nvSpPr>
          <p:cNvPr id="8" name="Textfeld 7"/>
          <p:cNvSpPr txBox="1"/>
          <p:nvPr/>
        </p:nvSpPr>
        <p:spPr>
          <a:xfrm rot="16200000">
            <a:off x="-1188528" y="4154814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675" dirty="0">
                <a:latin typeface="Helvetica" pitchFamily="2" charset="0"/>
              </a:rPr>
              <a:t>ADNI_EF</a:t>
            </a:r>
            <a:endParaRPr lang="en-US" sz="675" baseline="-250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1629007" y="4154817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675" dirty="0">
                <a:latin typeface="Helvetica" pitchFamily="2" charset="0"/>
              </a:rPr>
              <a:t>ADNI_EF</a:t>
            </a:r>
            <a:endParaRPr lang="en-US" sz="675" baseline="-25000" dirty="0">
              <a:latin typeface="Helvetica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38195" y="6086911"/>
            <a:ext cx="709113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844"/>
              </a:lnSpc>
            </a:pPr>
            <a:r>
              <a:rPr lang="en-US" sz="675" dirty="0">
                <a:latin typeface="Helvetica" pitchFamily="2" charset="0"/>
              </a:rPr>
              <a:t>FDG-PET</a:t>
            </a:r>
          </a:p>
          <a:p>
            <a:pPr>
              <a:lnSpc>
                <a:spcPts val="844"/>
              </a:lnSpc>
            </a:pPr>
            <a:r>
              <a:rPr lang="en-US" sz="675" dirty="0">
                <a:latin typeface="Helvetica" pitchFamily="2" charset="0"/>
              </a:rPr>
              <a:t>MRI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5967" y="6141411"/>
            <a:ext cx="155517" cy="78516"/>
          </a:xfrm>
          <a:prstGeom prst="rect">
            <a:avLst/>
          </a:prstGeom>
          <a:solidFill>
            <a:srgbClr val="FF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Rechteck 11"/>
          <p:cNvSpPr/>
          <p:nvPr/>
        </p:nvSpPr>
        <p:spPr>
          <a:xfrm>
            <a:off x="3605967" y="6245489"/>
            <a:ext cx="155517" cy="78516"/>
          </a:xfrm>
          <a:prstGeom prst="rect">
            <a:avLst/>
          </a:prstGeom>
          <a:solidFill>
            <a:srgbClr val="CC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3" name="Gruppieren 12"/>
          <p:cNvGrpSpPr/>
          <p:nvPr/>
        </p:nvGrpSpPr>
        <p:grpSpPr>
          <a:xfrm>
            <a:off x="1894637" y="6074674"/>
            <a:ext cx="1153916" cy="297517"/>
            <a:chOff x="3400523" y="6203531"/>
            <a:chExt cx="2051406" cy="528918"/>
          </a:xfrm>
        </p:grpSpPr>
        <p:sp>
          <p:nvSpPr>
            <p:cNvPr id="14" name="Textfeld 13"/>
            <p:cNvSpPr txBox="1"/>
            <p:nvPr/>
          </p:nvSpPr>
          <p:spPr>
            <a:xfrm>
              <a:off x="4556750" y="6203531"/>
              <a:ext cx="895179" cy="5289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675" dirty="0">
                  <a:latin typeface="Helvetica" pitchFamily="2" charset="0"/>
                </a:rPr>
                <a:t>Male</a:t>
              </a:r>
            </a:p>
            <a:p>
              <a:pPr>
                <a:lnSpc>
                  <a:spcPts val="844"/>
                </a:lnSpc>
              </a:pPr>
              <a:r>
                <a:rPr lang="en-US" sz="675" dirty="0">
                  <a:latin typeface="Helvetica" pitchFamily="2" charset="0"/>
                </a:rPr>
                <a:t>Female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400523" y="6311564"/>
              <a:ext cx="1073196" cy="369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675" dirty="0">
                  <a:latin typeface="Helvetica" pitchFamily="2" charset="0"/>
                </a:rPr>
                <a:t>Sex</a:t>
              </a:r>
            </a:p>
          </p:txBody>
        </p:sp>
      </p:grp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89" t="44538" r="14837" b="48174"/>
          <a:stretch/>
        </p:blipFill>
        <p:spPr>
          <a:xfrm>
            <a:off x="2490790" y="6081847"/>
            <a:ext cx="88106" cy="361819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 flipH="1" flipV="1">
            <a:off x="3690354" y="6180790"/>
            <a:ext cx="71131" cy="83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3625255" y="6180669"/>
            <a:ext cx="19268" cy="120"/>
          </a:xfrm>
          <a:prstGeom prst="line">
            <a:avLst/>
          </a:prstGeom>
          <a:ln w="28575">
            <a:solidFill>
              <a:srgbClr val="FF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 flipV="1">
            <a:off x="3689915" y="6285804"/>
            <a:ext cx="71131" cy="83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624817" y="6285683"/>
            <a:ext cx="19268" cy="120"/>
          </a:xfrm>
          <a:prstGeom prst="line">
            <a:avLst/>
          </a:prstGeom>
          <a:ln w="28575">
            <a:solidFill>
              <a:srgbClr val="008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975312" y="6140751"/>
            <a:ext cx="603674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900"/>
              </a:lnSpc>
            </a:pPr>
            <a:r>
              <a:rPr lang="en-US" sz="675" dirty="0">
                <a:latin typeface="Helvetica" pitchFamily="2" charset="0"/>
              </a:rPr>
              <a:t>Modality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41927" y="5500681"/>
            <a:ext cx="918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0E0E0"/>
                </a:solidFill>
              </a:rPr>
              <a:t>CN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335614" y="5500681"/>
            <a:ext cx="918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0E0E0"/>
                </a:solidFill>
              </a:rPr>
              <a:t>MCI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34812" y="5884232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013" dirty="0">
                <a:latin typeface="Helvetica" pitchFamily="2" charset="0"/>
              </a:rPr>
              <a:t>a)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166773" y="5884233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013" dirty="0">
                <a:latin typeface="Helvetica" pitchFamily="2" charset="0"/>
              </a:rPr>
              <a:t>b)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90236" y="5388988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-.150**</a:t>
            </a:r>
          </a:p>
          <a:p>
            <a:r>
              <a:rPr lang="de-DE" sz="800" dirty="0" err="1" smtClean="0">
                <a:solidFill>
                  <a:srgbClr val="FF7643"/>
                </a:solidFill>
                <a:latin typeface="Helvetica" pitchFamily="2" charset="0"/>
              </a:rPr>
              <a:t>ns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278383" y="5388988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-.285**</a:t>
            </a:r>
          </a:p>
          <a:p>
            <a:r>
              <a:rPr lang="el-GR" sz="800" dirty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</a:t>
            </a:r>
            <a:r>
              <a:rPr lang="de-DE" sz="800" smtClean="0">
                <a:solidFill>
                  <a:srgbClr val="FF7643"/>
                </a:solidFill>
                <a:latin typeface="Helvetica" pitchFamily="2" charset="0"/>
              </a:rPr>
              <a:t>-.246**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2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27060" y="1920553"/>
            <a:ext cx="2845618" cy="3416881"/>
            <a:chOff x="2859639" y="88902"/>
            <a:chExt cx="5058876" cy="607445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36"/>
            <a:stretch/>
          </p:blipFill>
          <p:spPr>
            <a:xfrm>
              <a:off x="2967980" y="98887"/>
              <a:ext cx="4950535" cy="6025191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463296" y="5816823"/>
              <a:ext cx="4397072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BPAD [years]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 rot="16200000">
              <a:off x="298376" y="2650165"/>
              <a:ext cx="5469059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CSF A</a:t>
              </a:r>
              <a:r>
                <a:rPr lang="el-GR" sz="800" dirty="0">
                  <a:latin typeface="Helvetica" pitchFamily="2" charset="0"/>
                </a:rPr>
                <a:t>β</a:t>
              </a:r>
              <a:r>
                <a:rPr lang="de-DE" sz="800" baseline="-25000" dirty="0">
                  <a:latin typeface="Helvetica" pitchFamily="2" charset="0"/>
                </a:rPr>
                <a:t>1-42 </a:t>
              </a:r>
              <a:r>
                <a:rPr lang="de-DE" sz="800" dirty="0">
                  <a:latin typeface="Helvetica" pitchFamily="2" charset="0"/>
                </a:rPr>
                <a:t>[pg/ml]</a:t>
              </a:r>
              <a:endParaRPr lang="en-US" sz="800" baseline="-25000" dirty="0">
                <a:latin typeface="Helvetica" pitchFamily="2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1"/>
          <a:stretch/>
        </p:blipFill>
        <p:spPr>
          <a:xfrm>
            <a:off x="3071083" y="1936776"/>
            <a:ext cx="2774072" cy="338386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349699" y="5141895"/>
            <a:ext cx="247335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1569432" y="3361264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CSF A</a:t>
            </a:r>
            <a:r>
              <a:rPr lang="el-GR" sz="800" dirty="0">
                <a:latin typeface="Helvetica" pitchFamily="2" charset="0"/>
              </a:rPr>
              <a:t>β</a:t>
            </a:r>
            <a:r>
              <a:rPr lang="de-DE" sz="800" baseline="-25000" dirty="0">
                <a:latin typeface="Helvetica" pitchFamily="2" charset="0"/>
              </a:rPr>
              <a:t>1-42 </a:t>
            </a:r>
            <a:r>
              <a:rPr lang="de-DE" sz="800" dirty="0">
                <a:latin typeface="Helvetica" pitchFamily="2" charset="0"/>
              </a:rPr>
              <a:t>[pg/ml]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8303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CN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431385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0" y="5120149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080852" y="5119565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  <p:grpSp>
        <p:nvGrpSpPr>
          <p:cNvPr id="58" name="Gruppieren 57"/>
          <p:cNvGrpSpPr/>
          <p:nvPr/>
        </p:nvGrpSpPr>
        <p:grpSpPr>
          <a:xfrm>
            <a:off x="406507" y="6735519"/>
            <a:ext cx="2547824" cy="361819"/>
            <a:chOff x="1919814" y="6202119"/>
            <a:chExt cx="2547824" cy="361819"/>
          </a:xfrm>
        </p:grpSpPr>
        <p:sp>
          <p:nvSpPr>
            <p:cNvPr id="46" name="Textfeld 45"/>
            <p:cNvSpPr txBox="1"/>
            <p:nvPr/>
          </p:nvSpPr>
          <p:spPr>
            <a:xfrm>
              <a:off x="3816714" y="6221038"/>
              <a:ext cx="650924" cy="297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FDG-PET</a:t>
              </a:r>
            </a:p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MRI</a:t>
              </a: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84484" y="6261685"/>
              <a:ext cx="155517" cy="78516"/>
            </a:xfrm>
            <a:prstGeom prst="rect">
              <a:avLst/>
            </a:prstGeom>
            <a:solidFill>
              <a:srgbClr val="FFD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684484" y="6365763"/>
              <a:ext cx="155517" cy="78516"/>
            </a:xfrm>
            <a:prstGeom prst="rect">
              <a:avLst/>
            </a:prstGeom>
            <a:solidFill>
              <a:srgbClr val="CC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1919814" y="6215735"/>
              <a:ext cx="1233200" cy="297517"/>
              <a:chOff x="3400523" y="6240476"/>
              <a:chExt cx="2192355" cy="528918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4556750" y="6240476"/>
                <a:ext cx="1036128" cy="5289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Male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Female</a:t>
                </a: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400523" y="6311564"/>
                <a:ext cx="1073196" cy="369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en-US" sz="800" dirty="0">
                    <a:latin typeface="Helvetica" pitchFamily="2" charset="0"/>
                  </a:rPr>
                  <a:t>Sex</a:t>
                </a:r>
              </a:p>
            </p:txBody>
          </p:sp>
        </p:grpSp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837" b="48174"/>
            <a:stretch/>
          </p:blipFill>
          <p:spPr>
            <a:xfrm>
              <a:off x="2515967" y="6202119"/>
              <a:ext cx="88106" cy="361819"/>
            </a:xfrm>
            <a:prstGeom prst="rect">
              <a:avLst/>
            </a:prstGeom>
          </p:spPr>
        </p:pic>
        <p:cxnSp>
          <p:nvCxnSpPr>
            <p:cNvPr id="53" name="Gerader Verbinder 52"/>
            <p:cNvCxnSpPr/>
            <p:nvPr/>
          </p:nvCxnSpPr>
          <p:spPr>
            <a:xfrm flipH="1" flipV="1">
              <a:off x="3768870" y="6301063"/>
              <a:ext cx="71131" cy="83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>
              <a:off x="3703772" y="6300943"/>
              <a:ext cx="19268" cy="120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 flipV="1">
              <a:off x="3768431" y="6406076"/>
              <a:ext cx="71131" cy="83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3703333" y="6405957"/>
              <a:ext cx="19268" cy="120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3053829" y="6261024"/>
              <a:ext cx="603674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800" dirty="0">
                  <a:latin typeface="Helvetica" pitchFamily="2" charset="0"/>
                </a:rPr>
                <a:t>Modality</a:t>
              </a:r>
            </a:p>
          </p:txBody>
        </p:sp>
      </p:grpSp>
      <p:pic>
        <p:nvPicPr>
          <p:cNvPr id="71" name="Grafik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r="18618"/>
          <a:stretch/>
        </p:blipFill>
        <p:spPr>
          <a:xfrm>
            <a:off x="3307079" y="5448527"/>
            <a:ext cx="2538075" cy="3260820"/>
          </a:xfrm>
          <a:prstGeom prst="rect">
            <a:avLst/>
          </a:prstGeom>
        </p:spPr>
      </p:pic>
      <p:sp>
        <p:nvSpPr>
          <p:cNvPr id="80" name="Textfeld 79"/>
          <p:cNvSpPr txBox="1"/>
          <p:nvPr/>
        </p:nvSpPr>
        <p:spPr>
          <a:xfrm>
            <a:off x="3501757" y="8566649"/>
            <a:ext cx="247335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</a:p>
        </p:txBody>
      </p:sp>
      <p:sp>
        <p:nvSpPr>
          <p:cNvPr id="81" name="Textfeld 80"/>
          <p:cNvSpPr txBox="1"/>
          <p:nvPr/>
        </p:nvSpPr>
        <p:spPr>
          <a:xfrm rot="16200000">
            <a:off x="1628533" y="6844631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>
                <a:latin typeface="Helvetica" pitchFamily="2" charset="0"/>
              </a:rPr>
              <a:t>pTau</a:t>
            </a:r>
            <a:r>
              <a:rPr lang="de-DE" sz="800" baseline="-25000" dirty="0">
                <a:latin typeface="Helvetica" pitchFamily="2" charset="0"/>
              </a:rPr>
              <a:t>181 </a:t>
            </a:r>
            <a:r>
              <a:rPr lang="de-DE" sz="800" dirty="0">
                <a:latin typeface="Helvetica" pitchFamily="2" charset="0"/>
              </a:rPr>
              <a:t>[pg/ml]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086157" y="8532494"/>
            <a:ext cx="665873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c</a:t>
            </a:r>
            <a:r>
              <a:rPr lang="en-US" sz="1200" b="1" dirty="0" smtClean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431385" y="8134736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2355721" y="4660385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-.126*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-.160**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5145862" y="4655306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-.261**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-.216**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157354" y="8065093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.138**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</a:t>
            </a:r>
            <a:r>
              <a:rPr lang="de-DE" sz="800" dirty="0" err="1" smtClean="0">
                <a:solidFill>
                  <a:srgbClr val="FF7643"/>
                </a:solidFill>
                <a:latin typeface="Helvetica" pitchFamily="2" charset="0"/>
              </a:rPr>
              <a:t>ns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27060" y="1920553"/>
            <a:ext cx="2845618" cy="3416881"/>
            <a:chOff x="2859639" y="88902"/>
            <a:chExt cx="5058876" cy="6074454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36"/>
            <a:stretch/>
          </p:blipFill>
          <p:spPr>
            <a:xfrm>
              <a:off x="2967980" y="98887"/>
              <a:ext cx="4950535" cy="6025191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3463296" y="5816823"/>
              <a:ext cx="4397072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BPAD [years]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 rot="16200000">
              <a:off x="298376" y="2650165"/>
              <a:ext cx="5469059" cy="3465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CSF A</a:t>
              </a:r>
              <a:r>
                <a:rPr lang="el-GR" sz="800" dirty="0">
                  <a:latin typeface="Helvetica" pitchFamily="2" charset="0"/>
                </a:rPr>
                <a:t>β</a:t>
              </a:r>
              <a:r>
                <a:rPr lang="de-DE" sz="800" baseline="-25000" dirty="0">
                  <a:latin typeface="Helvetica" pitchFamily="2" charset="0"/>
                </a:rPr>
                <a:t>1-42 </a:t>
              </a:r>
              <a:r>
                <a:rPr lang="de-DE" sz="800" dirty="0">
                  <a:latin typeface="Helvetica" pitchFamily="2" charset="0"/>
                </a:rPr>
                <a:t>[pg/ml]</a:t>
              </a:r>
              <a:endParaRPr lang="en-US" sz="800" baseline="-25000" dirty="0">
                <a:latin typeface="Helvetica" pitchFamily="2" charset="0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1"/>
          <a:stretch/>
        </p:blipFill>
        <p:spPr>
          <a:xfrm>
            <a:off x="3071083" y="1936776"/>
            <a:ext cx="2774072" cy="3383867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349699" y="5141895"/>
            <a:ext cx="247335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BPAD 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1569432" y="3361264"/>
            <a:ext cx="307634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CSF A</a:t>
            </a:r>
            <a:r>
              <a:rPr lang="el-GR" sz="800" dirty="0">
                <a:latin typeface="Helvetica" pitchFamily="2" charset="0"/>
              </a:rPr>
              <a:t>β</a:t>
            </a:r>
            <a:r>
              <a:rPr lang="de-DE" sz="800" baseline="-25000" dirty="0">
                <a:latin typeface="Helvetica" pitchFamily="2" charset="0"/>
              </a:rPr>
              <a:t>1-42 </a:t>
            </a:r>
            <a:r>
              <a:rPr lang="de-DE" sz="800" dirty="0">
                <a:latin typeface="Helvetica" pitchFamily="2" charset="0"/>
              </a:rPr>
              <a:t>[pg/ml]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48303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CN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431385" y="4736598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MCI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0" y="5120149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080852" y="5119565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  <p:grpSp>
        <p:nvGrpSpPr>
          <p:cNvPr id="58" name="Gruppieren 57"/>
          <p:cNvGrpSpPr/>
          <p:nvPr/>
        </p:nvGrpSpPr>
        <p:grpSpPr>
          <a:xfrm>
            <a:off x="2038551" y="5458060"/>
            <a:ext cx="2547824" cy="361819"/>
            <a:chOff x="1919814" y="6202119"/>
            <a:chExt cx="2547824" cy="361819"/>
          </a:xfrm>
        </p:grpSpPr>
        <p:sp>
          <p:nvSpPr>
            <p:cNvPr id="46" name="Textfeld 45"/>
            <p:cNvSpPr txBox="1"/>
            <p:nvPr/>
          </p:nvSpPr>
          <p:spPr>
            <a:xfrm>
              <a:off x="3816714" y="6221038"/>
              <a:ext cx="650924" cy="2975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FDG-PET</a:t>
              </a:r>
            </a:p>
            <a:p>
              <a:pPr>
                <a:lnSpc>
                  <a:spcPts val="844"/>
                </a:lnSpc>
              </a:pPr>
              <a:r>
                <a:rPr lang="en-US" sz="800" dirty="0">
                  <a:latin typeface="Helvetica" pitchFamily="2" charset="0"/>
                </a:rPr>
                <a:t>MRI</a:t>
              </a:r>
            </a:p>
          </p:txBody>
        </p:sp>
        <p:sp>
          <p:nvSpPr>
            <p:cNvPr id="47" name="Rechteck 46"/>
            <p:cNvSpPr/>
            <p:nvPr/>
          </p:nvSpPr>
          <p:spPr>
            <a:xfrm>
              <a:off x="3684484" y="6261685"/>
              <a:ext cx="155517" cy="78516"/>
            </a:xfrm>
            <a:prstGeom prst="rect">
              <a:avLst/>
            </a:prstGeom>
            <a:solidFill>
              <a:srgbClr val="FFD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3684484" y="6365763"/>
              <a:ext cx="155517" cy="78516"/>
            </a:xfrm>
            <a:prstGeom prst="rect">
              <a:avLst/>
            </a:prstGeom>
            <a:solidFill>
              <a:srgbClr val="CC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grpSp>
          <p:nvGrpSpPr>
            <p:cNvPr id="49" name="Gruppieren 48"/>
            <p:cNvGrpSpPr/>
            <p:nvPr/>
          </p:nvGrpSpPr>
          <p:grpSpPr>
            <a:xfrm>
              <a:off x="1919814" y="6215735"/>
              <a:ext cx="1233200" cy="297517"/>
              <a:chOff x="3400523" y="6240476"/>
              <a:chExt cx="2192355" cy="528918"/>
            </a:xfrm>
          </p:grpSpPr>
          <p:sp>
            <p:nvSpPr>
              <p:cNvPr id="50" name="Textfeld 49"/>
              <p:cNvSpPr txBox="1"/>
              <p:nvPr/>
            </p:nvSpPr>
            <p:spPr>
              <a:xfrm>
                <a:off x="4556750" y="6240476"/>
                <a:ext cx="1036128" cy="5289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Male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Female</a:t>
                </a:r>
              </a:p>
            </p:txBody>
          </p:sp>
          <p:sp>
            <p:nvSpPr>
              <p:cNvPr id="51" name="Textfeld 50"/>
              <p:cNvSpPr txBox="1"/>
              <p:nvPr/>
            </p:nvSpPr>
            <p:spPr>
              <a:xfrm>
                <a:off x="3400523" y="6311564"/>
                <a:ext cx="1073196" cy="369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en-US" sz="800" dirty="0">
                    <a:latin typeface="Helvetica" pitchFamily="2" charset="0"/>
                  </a:rPr>
                  <a:t>Sex</a:t>
                </a:r>
              </a:p>
            </p:txBody>
          </p:sp>
        </p:grpSp>
        <p:pic>
          <p:nvPicPr>
            <p:cNvPr id="52" name="Grafik 5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837" b="48174"/>
            <a:stretch/>
          </p:blipFill>
          <p:spPr>
            <a:xfrm>
              <a:off x="2515967" y="6202119"/>
              <a:ext cx="88106" cy="361819"/>
            </a:xfrm>
            <a:prstGeom prst="rect">
              <a:avLst/>
            </a:prstGeom>
          </p:spPr>
        </p:pic>
        <p:cxnSp>
          <p:nvCxnSpPr>
            <p:cNvPr id="53" name="Gerader Verbinder 52"/>
            <p:cNvCxnSpPr/>
            <p:nvPr/>
          </p:nvCxnSpPr>
          <p:spPr>
            <a:xfrm flipH="1" flipV="1">
              <a:off x="3768870" y="6301063"/>
              <a:ext cx="71131" cy="83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>
              <a:off x="3703772" y="6300943"/>
              <a:ext cx="19268" cy="120"/>
            </a:xfrm>
            <a:prstGeom prst="line">
              <a:avLst/>
            </a:prstGeom>
            <a:ln w="28575">
              <a:solidFill>
                <a:srgbClr val="FF7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/>
            <p:nvPr/>
          </p:nvCxnSpPr>
          <p:spPr>
            <a:xfrm flipH="1" flipV="1">
              <a:off x="3768431" y="6406076"/>
              <a:ext cx="71131" cy="83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>
              <a:off x="3703333" y="6405957"/>
              <a:ext cx="19268" cy="120"/>
            </a:xfrm>
            <a:prstGeom prst="line">
              <a:avLst/>
            </a:prstGeom>
            <a:ln w="28575">
              <a:solidFill>
                <a:srgbClr val="00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3053829" y="6261024"/>
              <a:ext cx="603674" cy="2077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en-US" sz="800" dirty="0">
                  <a:latin typeface="Helvetica" pitchFamily="2" charset="0"/>
                </a:rPr>
                <a:t>Modality</a:t>
              </a:r>
            </a:p>
          </p:txBody>
        </p:sp>
      </p:grpSp>
      <p:sp>
        <p:nvSpPr>
          <p:cNvPr id="93" name="Textfeld 92"/>
          <p:cNvSpPr txBox="1"/>
          <p:nvPr/>
        </p:nvSpPr>
        <p:spPr>
          <a:xfrm>
            <a:off x="2355721" y="4660385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-.126*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-.160**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5145862" y="4655306"/>
            <a:ext cx="810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>
                <a:solidFill>
                  <a:srgbClr val="32A1A1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32A1A1"/>
                </a:solidFill>
                <a:latin typeface="Helvetica" pitchFamily="2" charset="0"/>
              </a:rPr>
              <a:t> = -.262**</a:t>
            </a:r>
          </a:p>
          <a:p>
            <a:r>
              <a:rPr lang="el-GR" sz="800" dirty="0" smtClean="0">
                <a:solidFill>
                  <a:srgbClr val="FF7643"/>
                </a:solidFill>
                <a:latin typeface="Helvetica" pitchFamily="2" charset="0"/>
              </a:rPr>
              <a:t>ρ</a:t>
            </a:r>
            <a:r>
              <a:rPr lang="de-DE" sz="800" dirty="0" smtClean="0">
                <a:solidFill>
                  <a:srgbClr val="FF7643"/>
                </a:solidFill>
                <a:latin typeface="Helvetica" pitchFamily="2" charset="0"/>
              </a:rPr>
              <a:t> = -.216**</a:t>
            </a:r>
            <a:endParaRPr lang="en-US" sz="800" dirty="0">
              <a:solidFill>
                <a:srgbClr val="FF7643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950721" y="6149410"/>
            <a:ext cx="2784355" cy="467471"/>
            <a:chOff x="3416416" y="6009278"/>
            <a:chExt cx="4949966" cy="83105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416416" y="6129030"/>
              <a:ext cx="2794162" cy="711307"/>
              <a:chOff x="2688599" y="6123018"/>
              <a:chExt cx="2794162" cy="711307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4587582" y="6123018"/>
                <a:ext cx="895179" cy="7113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CN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MCI</a:t>
                </a:r>
              </a:p>
              <a:p>
                <a:pPr>
                  <a:lnSpc>
                    <a:spcPts val="844"/>
                  </a:lnSpc>
                </a:pPr>
                <a:r>
                  <a:rPr lang="en-US" sz="800" dirty="0">
                    <a:latin typeface="Helvetica" pitchFamily="2" charset="0"/>
                  </a:rPr>
                  <a:t>AD</a:t>
                </a: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2688599" y="6311564"/>
                <a:ext cx="178512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en-US" sz="800" dirty="0">
                    <a:latin typeface="Helvetica" pitchFamily="2" charset="0"/>
                  </a:rPr>
                  <a:t>DX after 2 years</a:t>
                </a:r>
              </a:p>
            </p:txBody>
          </p:sp>
        </p:grpSp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89" t="44538" r="14734" b="52697"/>
            <a:stretch/>
          </p:blipFill>
          <p:spPr>
            <a:xfrm>
              <a:off x="5188165" y="6097197"/>
              <a:ext cx="165704" cy="244090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5223309" y="6406995"/>
              <a:ext cx="93983" cy="88455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8" name="Ellipse 7"/>
            <p:cNvSpPr/>
            <p:nvPr/>
          </p:nvSpPr>
          <p:spPr>
            <a:xfrm>
              <a:off x="7402198" y="6194908"/>
              <a:ext cx="82550" cy="82550"/>
            </a:xfrm>
            <a:prstGeom prst="ellipse">
              <a:avLst/>
            </a:prstGeom>
            <a:solidFill>
              <a:srgbClr val="87C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Ellipse 8"/>
            <p:cNvSpPr/>
            <p:nvPr/>
          </p:nvSpPr>
          <p:spPr>
            <a:xfrm>
              <a:off x="7402198" y="6405280"/>
              <a:ext cx="82550" cy="82550"/>
            </a:xfrm>
            <a:prstGeom prst="ellipse">
              <a:avLst/>
            </a:prstGeom>
            <a:solidFill>
              <a:srgbClr val="C4C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Ellipse 9"/>
            <p:cNvSpPr/>
            <p:nvPr/>
          </p:nvSpPr>
          <p:spPr>
            <a:xfrm>
              <a:off x="7402198" y="6598365"/>
              <a:ext cx="82550" cy="82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916485" y="6323018"/>
              <a:ext cx="13705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de-DE" sz="800" dirty="0">
                  <a:latin typeface="Helvetica" pitchFamily="2" charset="0"/>
                </a:rPr>
                <a:t>A</a:t>
              </a:r>
              <a:r>
                <a:rPr lang="el-GR" sz="800" dirty="0">
                  <a:latin typeface="Helvetica" pitchFamily="2" charset="0"/>
                </a:rPr>
                <a:t>β</a:t>
              </a:r>
              <a:r>
                <a:rPr lang="de-DE" sz="800" dirty="0">
                  <a:latin typeface="Helvetica" pitchFamily="2" charset="0"/>
                </a:rPr>
                <a:t> </a:t>
              </a:r>
              <a:r>
                <a:rPr lang="de-DE" sz="800" dirty="0" err="1">
                  <a:latin typeface="Helvetica" pitchFamily="2" charset="0"/>
                </a:rPr>
                <a:t>status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471203" y="6009278"/>
              <a:ext cx="895179" cy="8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Helvetica" pitchFamily="2" charset="0"/>
                </a:rPr>
                <a:t>-</a:t>
              </a:r>
            </a:p>
            <a:p>
              <a:r>
                <a:rPr lang="en-US" sz="800" dirty="0">
                  <a:latin typeface="Helvetica" pitchFamily="2" charset="0"/>
                </a:rPr>
                <a:t>NA</a:t>
              </a:r>
            </a:p>
            <a:p>
              <a:r>
                <a:rPr lang="en-US" sz="800" dirty="0">
                  <a:latin typeface="Helvetica" pitchFamily="2" charset="0"/>
                </a:rPr>
                <a:t>+</a:t>
              </a: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-172490" y="5884232"/>
            <a:ext cx="808502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029095" y="5884233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  <p:sp>
        <p:nvSpPr>
          <p:cNvPr id="17" name="Rechteck 16"/>
          <p:cNvSpPr/>
          <p:nvPr/>
        </p:nvSpPr>
        <p:spPr>
          <a:xfrm rot="18900000">
            <a:off x="2968999" y="6494387"/>
            <a:ext cx="46419" cy="46419"/>
          </a:xfrm>
          <a:prstGeom prst="rect">
            <a:avLst/>
          </a:prstGeom>
          <a:solidFill>
            <a:srgbClr val="CCD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15278"/>
          <a:stretch/>
        </p:blipFill>
        <p:spPr>
          <a:xfrm>
            <a:off x="375487" y="2914430"/>
            <a:ext cx="2549173" cy="3095116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586968" y="59234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PET-BPAD [years]</a:t>
            </a: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1273237" y="4272088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cxnSp>
        <p:nvCxnSpPr>
          <p:cNvPr id="22" name="Gerader Verbinder 21"/>
          <p:cNvCxnSpPr/>
          <p:nvPr/>
        </p:nvCxnSpPr>
        <p:spPr>
          <a:xfrm>
            <a:off x="541625" y="4354753"/>
            <a:ext cx="1279326" cy="140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1820951" y="4354753"/>
            <a:ext cx="1" cy="149465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83565" y="3021807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1</a:t>
            </a: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5278"/>
          <a:stretch/>
        </p:blipFill>
        <p:spPr>
          <a:xfrm>
            <a:off x="3492103" y="2917343"/>
            <a:ext cx="2557861" cy="3100436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>
            <a:off x="3647011" y="4365469"/>
            <a:ext cx="133341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980429" y="4365469"/>
            <a:ext cx="0" cy="148373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703584" y="59234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>
                <a:latin typeface="Helvetica" pitchFamily="2" charset="0"/>
              </a:rPr>
              <a:t>PET-BPAD </a:t>
            </a:r>
            <a:r>
              <a:rPr lang="en-US" sz="800" dirty="0">
                <a:latin typeface="Helvetica" pitchFamily="2" charset="0"/>
              </a:rPr>
              <a:t>[years]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800181" y="3021810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2</a:t>
            </a: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1843379" y="4272088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545993" y="4157908"/>
            <a:ext cx="4450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OLD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3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1"/>
          <a:stretch/>
        </p:blipFill>
        <p:spPr>
          <a:xfrm>
            <a:off x="292947" y="2877968"/>
            <a:ext cx="2588040" cy="30527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61"/>
          <a:stretch/>
        </p:blipFill>
        <p:spPr>
          <a:xfrm>
            <a:off x="3303764" y="2877969"/>
            <a:ext cx="2595995" cy="305270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029095" y="5884233"/>
            <a:ext cx="665873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86968" y="58472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 dirty="0">
                <a:latin typeface="Helvetica" pitchFamily="2" charset="0"/>
              </a:rPr>
              <a:t>PET-BPAD 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1272551" y="4248597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3565" y="3021807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1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703584" y="5847203"/>
            <a:ext cx="24162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800">
                <a:latin typeface="Helvetica" pitchFamily="2" charset="0"/>
              </a:rPr>
              <a:t>PET-BPAD </a:t>
            </a:r>
            <a:r>
              <a:rPr lang="en-US" sz="800" dirty="0">
                <a:latin typeface="Helvetica" pitchFamily="2" charset="0"/>
              </a:rPr>
              <a:t>[years]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800181" y="3021810"/>
            <a:ext cx="918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0E0E0"/>
                </a:solidFill>
              </a:rPr>
              <a:t>Sample 2</a:t>
            </a:r>
          </a:p>
        </p:txBody>
      </p:sp>
      <p:sp>
        <p:nvSpPr>
          <p:cNvPr id="24" name="Textfeld 23"/>
          <p:cNvSpPr txBox="1"/>
          <p:nvPr/>
        </p:nvSpPr>
        <p:spPr>
          <a:xfrm rot="16200000">
            <a:off x="1740293" y="4254160"/>
            <a:ext cx="3076347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1005788" y="6244588"/>
            <a:ext cx="4358691" cy="418017"/>
            <a:chOff x="1005788" y="6244588"/>
            <a:chExt cx="4358691" cy="41801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2408003" y="6244588"/>
              <a:ext cx="2956476" cy="418017"/>
              <a:chOff x="3416416" y="6097197"/>
              <a:chExt cx="5255959" cy="743140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3416416" y="6129030"/>
                <a:ext cx="2794162" cy="711307"/>
                <a:chOff x="2688599" y="6123018"/>
                <a:chExt cx="2794162" cy="711307"/>
              </a:xfrm>
            </p:grpSpPr>
            <p:sp>
              <p:nvSpPr>
                <p:cNvPr id="15" name="Textfeld 14"/>
                <p:cNvSpPr txBox="1"/>
                <p:nvPr/>
              </p:nvSpPr>
              <p:spPr>
                <a:xfrm>
                  <a:off x="4587582" y="6123018"/>
                  <a:ext cx="895179" cy="7113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844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CN</a:t>
                  </a:r>
                </a:p>
                <a:p>
                  <a:pPr>
                    <a:lnSpc>
                      <a:spcPts val="844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MCI</a:t>
                  </a:r>
                </a:p>
                <a:p>
                  <a:pPr>
                    <a:lnSpc>
                      <a:spcPts val="844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16" name="Textfeld 15"/>
                <p:cNvSpPr txBox="1"/>
                <p:nvPr/>
              </p:nvSpPr>
              <p:spPr>
                <a:xfrm>
                  <a:off x="2688599" y="6311564"/>
                  <a:ext cx="178512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900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DX after 2 years</a:t>
                  </a:r>
                </a:p>
              </p:txBody>
            </p:sp>
          </p:grpSp>
          <p:pic>
            <p:nvPicPr>
              <p:cNvPr id="8" name="Grafik 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389" t="44538" r="14734" b="52697"/>
              <a:stretch/>
            </p:blipFill>
            <p:spPr>
              <a:xfrm>
                <a:off x="5188165" y="6097197"/>
                <a:ext cx="165704" cy="244090"/>
              </a:xfrm>
              <a:prstGeom prst="rect">
                <a:avLst/>
              </a:prstGeom>
            </p:spPr>
          </p:pic>
          <p:sp>
            <p:nvSpPr>
              <p:cNvPr id="9" name="Rechteck 8"/>
              <p:cNvSpPr/>
              <p:nvPr/>
            </p:nvSpPr>
            <p:spPr>
              <a:xfrm>
                <a:off x="5223309" y="6406995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" name="Ellipse 9"/>
              <p:cNvSpPr/>
              <p:nvPr/>
            </p:nvSpPr>
            <p:spPr>
              <a:xfrm>
                <a:off x="7402199" y="6330375"/>
                <a:ext cx="82549" cy="82549"/>
              </a:xfrm>
              <a:prstGeom prst="ellipse">
                <a:avLst/>
              </a:prstGeom>
              <a:solidFill>
                <a:srgbClr val="87C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7402199" y="6544179"/>
                <a:ext cx="82549" cy="8254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5916485" y="6323018"/>
                <a:ext cx="13705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900"/>
                  </a:lnSpc>
                </a:pPr>
                <a:r>
                  <a:rPr lang="de-DE" sz="800" dirty="0">
                    <a:latin typeface="Helvetica" pitchFamily="2" charset="0"/>
                  </a:rPr>
                  <a:t>A</a:t>
                </a:r>
                <a:r>
                  <a:rPr lang="el-GR" sz="800" dirty="0">
                    <a:latin typeface="Helvetica" pitchFamily="2" charset="0"/>
                  </a:rPr>
                  <a:t>β</a:t>
                </a:r>
                <a:r>
                  <a:rPr lang="de-DE" sz="800" dirty="0">
                    <a:latin typeface="Helvetica" pitchFamily="2" charset="0"/>
                  </a:rPr>
                  <a:t> </a:t>
                </a:r>
                <a:r>
                  <a:rPr lang="de-DE" sz="800" dirty="0" err="1">
                    <a:latin typeface="Helvetica" pitchFamily="2" charset="0"/>
                  </a:rPr>
                  <a:t>status</a:t>
                </a:r>
                <a:endParaRPr lang="en-US" sz="800" dirty="0">
                  <a:latin typeface="Helvetica" pitchFamily="2" charset="0"/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7484746" y="6171096"/>
                <a:ext cx="1187629" cy="6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Helvetica" pitchFamily="2" charset="0"/>
                  </a:rPr>
                  <a:t>negative</a:t>
                </a:r>
                <a:endParaRPr lang="en-US" sz="800" dirty="0">
                  <a:latin typeface="Helvetica" pitchFamily="2" charset="0"/>
                </a:endParaRPr>
              </a:p>
              <a:p>
                <a:r>
                  <a:rPr lang="en-US" sz="800" dirty="0" smtClean="0">
                    <a:latin typeface="Helvetica" pitchFamily="2" charset="0"/>
                  </a:rPr>
                  <a:t>positive</a:t>
                </a:r>
                <a:endParaRPr lang="en-US" sz="800" dirty="0">
                  <a:latin typeface="Helvetica" pitchFamily="2" charset="0"/>
                </a:endParaRPr>
              </a:p>
            </p:txBody>
          </p:sp>
        </p:grpSp>
        <p:sp>
          <p:nvSpPr>
            <p:cNvPr id="18" name="Rechteck 17"/>
            <p:cNvSpPr/>
            <p:nvPr/>
          </p:nvSpPr>
          <p:spPr>
            <a:xfrm rot="18900000">
              <a:off x="3426199" y="6532487"/>
              <a:ext cx="46419" cy="46419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005788" y="6302611"/>
              <a:ext cx="770951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ts val="900"/>
                </a:lnSpc>
              </a:pPr>
              <a:r>
                <a:rPr lang="de-DE" sz="800" dirty="0" smtClean="0">
                  <a:latin typeface="Helvetica" pitchFamily="2" charset="0"/>
                </a:rPr>
                <a:t>APOE-</a:t>
              </a:r>
              <a:r>
                <a:rPr lang="el-GR" sz="800" dirty="0" smtClean="0">
                  <a:latin typeface="Helvetica" pitchFamily="2" charset="0"/>
                </a:rPr>
                <a:t>ε</a:t>
              </a:r>
              <a:r>
                <a:rPr lang="de-DE" sz="800" dirty="0" smtClean="0">
                  <a:latin typeface="Helvetica" pitchFamily="2" charset="0"/>
                </a:rPr>
                <a:t>4 carriership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781256" y="6286152"/>
              <a:ext cx="704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Helvetica" pitchFamily="2" charset="0"/>
                </a:rPr>
                <a:t>carrier</a:t>
              </a:r>
            </a:p>
            <a:p>
              <a:r>
                <a:rPr lang="en-US" sz="800" dirty="0" smtClean="0">
                  <a:latin typeface="Helvetica" pitchFamily="2" charset="0"/>
                </a:rPr>
                <a:t>non-carrier</a:t>
              </a:r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769645" y="6368127"/>
              <a:ext cx="46434" cy="46434"/>
            </a:xfrm>
            <a:prstGeom prst="ellipse">
              <a:avLst/>
            </a:prstGeom>
            <a:solidFill>
              <a:srgbClr val="2D2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1769645" y="6497667"/>
              <a:ext cx="46434" cy="46434"/>
            </a:xfrm>
            <a:prstGeom prst="ellipse">
              <a:avLst/>
            </a:prstGeom>
            <a:solidFill>
              <a:srgbClr val="EF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90205" y="5884233"/>
            <a:ext cx="665873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44"/>
              </a:lnSpc>
            </a:pPr>
            <a:r>
              <a:rPr lang="en-US" sz="1200" b="1" dirty="0">
                <a:latin typeface="Helvetica" pitchFamily="2" charset="0"/>
              </a:rPr>
              <a:t>a</a:t>
            </a:r>
            <a:r>
              <a:rPr lang="en-US" sz="1200" b="1" dirty="0" smtClean="0">
                <a:latin typeface="Helvetica" pitchFamily="2" charset="0"/>
              </a:rPr>
              <a:t>)</a:t>
            </a:r>
            <a:endParaRPr lang="en-US" sz="1200" b="1" dirty="0">
              <a:latin typeface="Helvetica" pitchFamily="2" charset="0"/>
            </a:endParaRPr>
          </a:p>
        </p:txBody>
      </p:sp>
      <p:cxnSp>
        <p:nvCxnSpPr>
          <p:cNvPr id="34" name="Gerader Verbinder 33"/>
          <p:cNvCxnSpPr/>
          <p:nvPr/>
        </p:nvCxnSpPr>
        <p:spPr>
          <a:xfrm>
            <a:off x="521115" y="4346059"/>
            <a:ext cx="228834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3531015" y="4329953"/>
            <a:ext cx="23198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669874" y="7016012"/>
            <a:ext cx="1495562" cy="297517"/>
            <a:chOff x="3626236" y="6132721"/>
            <a:chExt cx="2979484" cy="592721"/>
          </a:xfrm>
        </p:grpSpPr>
        <p:grpSp>
          <p:nvGrpSpPr>
            <p:cNvPr id="5" name="Gruppieren 4"/>
            <p:cNvGrpSpPr/>
            <p:nvPr/>
          </p:nvGrpSpPr>
          <p:grpSpPr>
            <a:xfrm>
              <a:off x="3626236" y="6132721"/>
              <a:ext cx="2979484" cy="592721"/>
              <a:chOff x="3231094" y="6168653"/>
              <a:chExt cx="2979484" cy="592721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3231094" y="6168653"/>
                <a:ext cx="2979484" cy="592721"/>
                <a:chOff x="2503277" y="6162641"/>
                <a:chExt cx="2979484" cy="592721"/>
              </a:xfrm>
            </p:grpSpPr>
            <p:sp>
              <p:nvSpPr>
                <p:cNvPr id="9" name="Textfeld 8"/>
                <p:cNvSpPr txBox="1"/>
                <p:nvPr/>
              </p:nvSpPr>
              <p:spPr>
                <a:xfrm>
                  <a:off x="4587582" y="6162641"/>
                  <a:ext cx="895179" cy="5927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5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MCI</a:t>
                  </a:r>
                </a:p>
                <a:p>
                  <a:pPr>
                    <a:lnSpc>
                      <a:spcPts val="75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AD</a:t>
                  </a:r>
                </a:p>
              </p:txBody>
            </p:sp>
            <p:sp>
              <p:nvSpPr>
                <p:cNvPr id="10" name="Textfeld 9"/>
                <p:cNvSpPr txBox="1"/>
                <p:nvPr/>
              </p:nvSpPr>
              <p:spPr>
                <a:xfrm>
                  <a:off x="2503277" y="6311563"/>
                  <a:ext cx="1970446" cy="38833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803"/>
                    </a:lnSpc>
                  </a:pPr>
                  <a:r>
                    <a:rPr lang="en-US" sz="800" dirty="0">
                      <a:latin typeface="Helvetica" pitchFamily="2" charset="0"/>
                    </a:rPr>
                    <a:t>DX after 2 years</a:t>
                  </a:r>
                </a:p>
              </p:txBody>
            </p:sp>
          </p:grpSp>
          <p:sp>
            <p:nvSpPr>
              <p:cNvPr id="8" name="Rechteck 7"/>
              <p:cNvSpPr/>
              <p:nvPr/>
            </p:nvSpPr>
            <p:spPr>
              <a:xfrm>
                <a:off x="5223309" y="6304061"/>
                <a:ext cx="93983" cy="88455"/>
              </a:xfrm>
              <a:prstGeom prst="rect">
                <a:avLst/>
              </a:prstGeom>
              <a:solidFill>
                <a:srgbClr val="CCD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</p:grpSp>
        <p:sp>
          <p:nvSpPr>
            <p:cNvPr id="6" name="Rechteck 5"/>
            <p:cNvSpPr/>
            <p:nvPr/>
          </p:nvSpPr>
          <p:spPr>
            <a:xfrm rot="18900000">
              <a:off x="5623858" y="6459060"/>
              <a:ext cx="82522" cy="82522"/>
            </a:xfrm>
            <a:prstGeom prst="rect">
              <a:avLst/>
            </a:prstGeom>
            <a:solidFill>
              <a:srgbClr val="CC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1" name="Ellipse 10"/>
          <p:cNvSpPr/>
          <p:nvPr/>
        </p:nvSpPr>
        <p:spPr>
          <a:xfrm>
            <a:off x="3726103" y="7097556"/>
            <a:ext cx="41436" cy="41436"/>
          </a:xfrm>
          <a:prstGeom prst="ellipse">
            <a:avLst/>
          </a:prstGeom>
          <a:solidFill>
            <a:srgbClr val="1919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"/>
          </a:p>
        </p:txBody>
      </p:sp>
      <p:sp>
        <p:nvSpPr>
          <p:cNvPr id="12" name="Ellipse 11"/>
          <p:cNvSpPr/>
          <p:nvPr/>
        </p:nvSpPr>
        <p:spPr>
          <a:xfrm>
            <a:off x="3726101" y="7189727"/>
            <a:ext cx="41436" cy="41436"/>
          </a:xfrm>
          <a:prstGeom prst="ellipse">
            <a:avLst/>
          </a:prstGeom>
          <a:solidFill>
            <a:srgbClr val="F0C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5"/>
          </a:p>
        </p:txBody>
      </p:sp>
      <p:sp>
        <p:nvSpPr>
          <p:cNvPr id="13" name="Textfeld 12"/>
          <p:cNvSpPr txBox="1"/>
          <p:nvPr/>
        </p:nvSpPr>
        <p:spPr>
          <a:xfrm>
            <a:off x="3017814" y="7093498"/>
            <a:ext cx="687966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803"/>
              </a:lnSpc>
            </a:pPr>
            <a:r>
              <a:rPr lang="de-DE" sz="800" dirty="0">
                <a:latin typeface="Helvetica" pitchFamily="2" charset="0"/>
              </a:rPr>
              <a:t>APOE-</a:t>
            </a:r>
            <a:r>
              <a:rPr lang="el-GR" sz="800" dirty="0">
                <a:latin typeface="Helvetica" pitchFamily="2" charset="0"/>
              </a:rPr>
              <a:t>ε</a:t>
            </a:r>
            <a:r>
              <a:rPr lang="de-DE" sz="800" dirty="0">
                <a:latin typeface="Helvetica" pitchFamily="2" charset="0"/>
              </a:rPr>
              <a:t>4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767537" y="7016014"/>
            <a:ext cx="840455" cy="2975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carrier</a:t>
            </a:r>
          </a:p>
          <a:p>
            <a:pPr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non-carrier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9"/>
          <a:stretch/>
        </p:blipFill>
        <p:spPr>
          <a:xfrm>
            <a:off x="502602" y="1064151"/>
            <a:ext cx="2357084" cy="2785128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 rot="16200000">
            <a:off x="-868716" y="2280998"/>
            <a:ext cx="2745212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4057" y="3771437"/>
            <a:ext cx="209562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850256" y="1175790"/>
            <a:ext cx="819617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1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711333" y="2375400"/>
            <a:ext cx="117938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1890715" y="2375400"/>
            <a:ext cx="0" cy="1323447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2"/>
          <a:stretch/>
        </p:blipFill>
        <p:spPr>
          <a:xfrm>
            <a:off x="3324755" y="1077898"/>
            <a:ext cx="2323550" cy="277775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 rot="16200000">
            <a:off x="1916165" y="2287374"/>
            <a:ext cx="2745213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677124" y="1182164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2</a:t>
            </a:r>
          </a:p>
        </p:txBody>
      </p:sp>
      <p:cxnSp>
        <p:nvCxnSpPr>
          <p:cNvPr id="26" name="Gerader Verbinder 25"/>
          <p:cNvCxnSpPr/>
          <p:nvPr/>
        </p:nvCxnSpPr>
        <p:spPr>
          <a:xfrm>
            <a:off x="3535013" y="2385024"/>
            <a:ext cx="1315378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50391" y="2385024"/>
            <a:ext cx="0" cy="132126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590924" y="3777812"/>
            <a:ext cx="205738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r="15889"/>
          <a:stretch/>
        </p:blipFill>
        <p:spPr>
          <a:xfrm>
            <a:off x="568476" y="4012305"/>
            <a:ext cx="2290198" cy="280159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r="16203"/>
          <a:stretch/>
        </p:blipFill>
        <p:spPr>
          <a:xfrm>
            <a:off x="3384821" y="4012305"/>
            <a:ext cx="2285466" cy="2801598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 rot="16200000">
            <a:off x="-868717" y="5238442"/>
            <a:ext cx="274521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1916166" y="5238441"/>
            <a:ext cx="2745211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800" dirty="0" err="1">
                <a:latin typeface="Helvetica" pitchFamily="2" charset="0"/>
              </a:rPr>
              <a:t>Predicted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Probability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of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Cognitive</a:t>
            </a:r>
            <a:r>
              <a:rPr lang="de-DE" sz="800" dirty="0">
                <a:latin typeface="Helvetica" pitchFamily="2" charset="0"/>
              </a:rPr>
              <a:t> </a:t>
            </a:r>
            <a:r>
              <a:rPr lang="de-DE" sz="800" dirty="0" err="1">
                <a:latin typeface="Helvetica" pitchFamily="2" charset="0"/>
              </a:rPr>
              <a:t>Decline</a:t>
            </a:r>
            <a:r>
              <a:rPr lang="de-DE" sz="800" dirty="0">
                <a:latin typeface="Helvetica" pitchFamily="2" charset="0"/>
              </a:rPr>
              <a:t> [%]</a:t>
            </a:r>
            <a:endParaRPr lang="en-US" sz="800" baseline="-25000" dirty="0">
              <a:latin typeface="Helvetica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9251" y="6739808"/>
            <a:ext cx="215614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660954" y="6739808"/>
            <a:ext cx="2156149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800" dirty="0">
                <a:latin typeface="Helvetica" pitchFamily="2" charset="0"/>
              </a:rPr>
              <a:t>MRI-BPAD [years]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715966" y="5338141"/>
            <a:ext cx="137339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745125" y="5338140"/>
            <a:ext cx="0" cy="1325310"/>
          </a:xfrm>
          <a:prstGeom prst="line">
            <a:avLst/>
          </a:prstGeom>
          <a:ln w="12700">
            <a:solidFill>
              <a:srgbClr val="1919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2089365" y="5338140"/>
            <a:ext cx="0" cy="1325310"/>
          </a:xfrm>
          <a:prstGeom prst="line">
            <a:avLst/>
          </a:prstGeom>
          <a:ln w="12700">
            <a:solidFill>
              <a:srgbClr val="F0CB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3549877" y="5331186"/>
            <a:ext cx="159063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46092" y="5331186"/>
            <a:ext cx="0" cy="1325310"/>
          </a:xfrm>
          <a:prstGeom prst="line">
            <a:avLst/>
          </a:prstGeom>
          <a:ln w="12700">
            <a:solidFill>
              <a:srgbClr val="19199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5140514" y="5328579"/>
            <a:ext cx="0" cy="1325310"/>
          </a:xfrm>
          <a:prstGeom prst="line">
            <a:avLst/>
          </a:prstGeom>
          <a:ln w="12700">
            <a:solidFill>
              <a:srgbClr val="F0CB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50257" y="4122878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1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677124" y="4113812"/>
            <a:ext cx="819618" cy="277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5" b="1" dirty="0">
                <a:solidFill>
                  <a:srgbClr val="E0E0E0"/>
                </a:solidFill>
              </a:rPr>
              <a:t>Sample 2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-31064" y="3672438"/>
            <a:ext cx="721475" cy="20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a)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871623" y="3672438"/>
            <a:ext cx="594199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b)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-16705" y="6618303"/>
            <a:ext cx="721475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c)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885982" y="6618303"/>
            <a:ext cx="594199" cy="19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200" b="1" dirty="0">
                <a:latin typeface="Helvetica" pitchFamily="2" charset="0"/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97091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9"/>
          <a:stretch/>
        </p:blipFill>
        <p:spPr>
          <a:xfrm>
            <a:off x="3477986" y="2993570"/>
            <a:ext cx="2641827" cy="293370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6" y="2993570"/>
            <a:ext cx="2933701" cy="2933701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217714" y="2634343"/>
            <a:ext cx="1027979" cy="3292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-81713" y="3172289"/>
            <a:ext cx="897421" cy="2491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675" dirty="0">
                <a:latin typeface="Helvetica" pitchFamily="2" charset="0"/>
              </a:rPr>
              <a:t>Education</a:t>
            </a: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675" dirty="0">
                <a:latin typeface="Helvetica" pitchFamily="2" charset="0"/>
              </a:rPr>
              <a:t>PET-BPAD</a:t>
            </a: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675" dirty="0">
                <a:latin typeface="Helvetica" pitchFamily="2" charset="0"/>
              </a:rPr>
              <a:t>MRI-BPAD</a:t>
            </a: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675" dirty="0">
                <a:latin typeface="Helvetica" pitchFamily="2" charset="0"/>
              </a:rPr>
              <a:t>APOE-e4 carrier</a:t>
            </a: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en-US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en-US" sz="675" dirty="0">
                <a:latin typeface="Helvetica" pitchFamily="2" charset="0"/>
              </a:rPr>
              <a:t>A</a:t>
            </a:r>
            <a:r>
              <a:rPr lang="el-GR" sz="675" dirty="0">
                <a:latin typeface="Helvetica" pitchFamily="2" charset="0"/>
              </a:rPr>
              <a:t>β</a:t>
            </a:r>
            <a:r>
              <a:rPr lang="de-DE" sz="675" dirty="0">
                <a:latin typeface="Helvetica" pitchFamily="2" charset="0"/>
              </a:rPr>
              <a:t>+</a:t>
            </a:r>
          </a:p>
          <a:p>
            <a:pPr algn="r">
              <a:lnSpc>
                <a:spcPct val="110000"/>
              </a:lnSpc>
            </a:pPr>
            <a:endParaRPr lang="de-DE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de-DE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endParaRPr lang="de-DE" sz="675" dirty="0">
              <a:latin typeface="Helvetica" pitchFamily="2" charset="0"/>
            </a:endParaRPr>
          </a:p>
          <a:p>
            <a:pPr algn="r">
              <a:lnSpc>
                <a:spcPct val="110000"/>
              </a:lnSpc>
            </a:pPr>
            <a:r>
              <a:rPr lang="de-DE" sz="675" dirty="0">
                <a:latin typeface="Helvetica" pitchFamily="2" charset="0"/>
              </a:rPr>
              <a:t>A</a:t>
            </a:r>
            <a:r>
              <a:rPr lang="el-GR" sz="675" dirty="0">
                <a:latin typeface="Helvetica" pitchFamily="2" charset="0"/>
              </a:rPr>
              <a:t>β</a:t>
            </a:r>
            <a:r>
              <a:rPr lang="de-DE" sz="675" dirty="0">
                <a:latin typeface="Helvetica" pitchFamily="2" charset="0"/>
              </a:rPr>
              <a:t> NA</a:t>
            </a:r>
            <a:endParaRPr lang="en-US" sz="675" dirty="0">
              <a:latin typeface="Helvetica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101725" y="325754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06825" y="325754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1130300" y="370204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870325" y="370204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4034131" y="5051424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691231" y="549909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177925" y="5499099"/>
            <a:ext cx="57150" cy="603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5282218" y="3047651"/>
            <a:ext cx="918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0E0E0"/>
                </a:solidFill>
              </a:rPr>
              <a:t>Sample 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51739" y="3047498"/>
            <a:ext cx="918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E0E0E0"/>
                </a:solidFill>
              </a:rPr>
              <a:t>Sample 1</a:t>
            </a:r>
          </a:p>
        </p:txBody>
      </p:sp>
    </p:spTree>
    <p:extLst>
      <p:ext uri="{BB962C8B-B14F-4D97-AF65-F5344CB8AC3E}">
        <p14:creationId xmlns:p14="http://schemas.microsoft.com/office/powerpoint/2010/main" val="249505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</Words>
  <Application>Microsoft Office PowerPoint</Application>
  <PresentationFormat>Benutzerdefiniert</PresentationFormat>
  <Paragraphs>156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Elena Doering</dc:creator>
  <cp:lastModifiedBy>Elena Doering</cp:lastModifiedBy>
  <cp:revision>27</cp:revision>
  <dcterms:created xsi:type="dcterms:W3CDTF">2022-04-11T10:24:31Z</dcterms:created>
  <dcterms:modified xsi:type="dcterms:W3CDTF">2022-05-17T14:40:57Z</dcterms:modified>
</cp:coreProperties>
</file>