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517"/>
    <a:srgbClr val="FFAE60"/>
    <a:srgbClr val="87CEFA"/>
    <a:srgbClr val="CCD3CC"/>
    <a:srgbClr val="008B8B"/>
    <a:srgbClr val="FF7643"/>
    <a:srgbClr val="CCE8E8"/>
    <a:srgbClr val="FFD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5" autoAdjust="0"/>
  </p:normalViewPr>
  <p:slideViewPr>
    <p:cSldViewPr snapToGrid="0">
      <p:cViewPr>
        <p:scale>
          <a:sx n="70" d="100"/>
          <a:sy n="70" d="100"/>
        </p:scale>
        <p:origin x="10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FB69-3406-4C59-AD22-64EA1F9E83E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7F89-DF45-4F58-B738-F3AE54386E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7F89-DF45-4F58-B738-F3AE54386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E9A3-64E3-4154-A93F-C3B5A961305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F44A-1BD8-44CE-AE67-9805D38373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Neuropathology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36"/>
          <a:stretch/>
        </p:blipFill>
        <p:spPr>
          <a:xfrm>
            <a:off x="2967980" y="98887"/>
            <a:ext cx="4950535" cy="602519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6645681" y="6146801"/>
            <a:ext cx="8951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FDG-PET</a:t>
            </a:r>
            <a:endParaRPr lang="en-US" sz="1200" dirty="0" smtClean="0">
              <a:latin typeface="Helvetica" pitchFamily="2" charset="0"/>
            </a:endParaRP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10606" y="6219064"/>
            <a:ext cx="276474" cy="139584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410606" y="6404092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5" name="Textfeld 4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 flipH="1" flipV="1">
            <a:off x="6560625" y="6289068"/>
            <a:ext cx="126455" cy="147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444896" y="6288856"/>
            <a:ext cx="34253" cy="21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6559844" y="6475758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444115" y="6475546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369418" y="2687464"/>
            <a:ext cx="5469060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CSF 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1"/>
          <a:stretch/>
        </p:blipFill>
        <p:spPr>
          <a:xfrm>
            <a:off x="2967980" y="118832"/>
            <a:ext cx="4931682" cy="60157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45681" y="6146801"/>
            <a:ext cx="8951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FDG-PET</a:t>
            </a:r>
            <a:endParaRPr lang="en-US" sz="1200" dirty="0" smtClean="0">
              <a:latin typeface="Helvetica" pitchFamily="2" charset="0"/>
            </a:endParaRP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10606" y="6219064"/>
            <a:ext cx="276474" cy="139584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410606" y="6404092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10" name="Textfeld 9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 flipH="1" flipV="1">
            <a:off x="6560625" y="6289068"/>
            <a:ext cx="126455" cy="147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444896" y="6288856"/>
            <a:ext cx="34253" cy="21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 flipV="1">
            <a:off x="6559844" y="6475758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6444115" y="6475546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369418" y="2687464"/>
            <a:ext cx="5469060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CSF A</a:t>
            </a:r>
            <a:r>
              <a:rPr lang="el-GR" sz="1200" dirty="0" smtClean="0">
                <a:latin typeface="Helvetica" pitchFamily="2" charset="0"/>
              </a:rPr>
              <a:t>β</a:t>
            </a:r>
            <a:r>
              <a:rPr lang="de-DE" sz="1200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6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8"/>
          <a:stretch/>
        </p:blipFill>
        <p:spPr>
          <a:xfrm>
            <a:off x="2967980" y="93098"/>
            <a:ext cx="4903401" cy="602519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645681" y="6231644"/>
            <a:ext cx="895179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MRI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410606" y="6300395"/>
            <a:ext cx="276474" cy="139584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/>
          <p:cNvGrpSpPr/>
          <p:nvPr/>
        </p:nvGrpSpPr>
        <p:grpSpPr>
          <a:xfrm>
            <a:off x="3368242" y="6137374"/>
            <a:ext cx="2051406" cy="461665"/>
            <a:chOff x="3400523" y="6240476"/>
            <a:chExt cx="2051406" cy="461665"/>
          </a:xfrm>
        </p:grpSpPr>
        <p:sp>
          <p:nvSpPr>
            <p:cNvPr id="8" name="Textfeld 7"/>
            <p:cNvSpPr txBox="1"/>
            <p:nvPr/>
          </p:nvSpPr>
          <p:spPr>
            <a:xfrm>
              <a:off x="4556750" y="6240476"/>
              <a:ext cx="8951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Female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00523" y="6311563"/>
              <a:ext cx="1073197" cy="281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Sex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4428067" y="6113167"/>
            <a:ext cx="156633" cy="643233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 flipH="1" flipV="1">
            <a:off x="6559844" y="6372061"/>
            <a:ext cx="126455" cy="147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444115" y="6371849"/>
            <a:ext cx="34253" cy="21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463296" y="5816823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50368" y="2681085"/>
            <a:ext cx="5469060" cy="2846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smtClean="0">
                <a:latin typeface="Helvetica" pitchFamily="2" charset="0"/>
              </a:rPr>
              <a:t>pTau</a:t>
            </a:r>
            <a:r>
              <a:rPr lang="de-DE" sz="1200" baseline="-25000" dirty="0" smtClean="0">
                <a:latin typeface="Helvetica" pitchFamily="2" charset="0"/>
              </a:rPr>
              <a:t>181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289442" y="6217888"/>
            <a:ext cx="1073197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Modality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0124388" y="5816823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Neuropsychology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0"/>
          <a:stretch/>
        </p:blipFill>
        <p:spPr>
          <a:xfrm>
            <a:off x="2967980" y="88901"/>
            <a:ext cx="4858849" cy="5747395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3070860" y="6010489"/>
            <a:ext cx="2379620" cy="669414"/>
            <a:chOff x="3103141" y="6113591"/>
            <a:chExt cx="2379620" cy="669414"/>
          </a:xfrm>
        </p:grpSpPr>
        <p:sp>
          <p:nvSpPr>
            <p:cNvPr id="11" name="Textfeld 10"/>
            <p:cNvSpPr txBox="1"/>
            <p:nvPr/>
          </p:nvSpPr>
          <p:spPr>
            <a:xfrm>
              <a:off x="4587582" y="6113591"/>
              <a:ext cx="895179" cy="669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CN</a:t>
              </a:r>
              <a:endParaRPr lang="en-US" sz="1200" dirty="0" smtClean="0">
                <a:latin typeface="Helvetica" pitchFamily="2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MCI</a:t>
              </a:r>
            </a:p>
            <a:p>
              <a:pPr>
                <a:lnSpc>
                  <a:spcPts val="1500"/>
                </a:lnSpc>
              </a:pPr>
              <a:r>
                <a:rPr lang="en-US" sz="1200" dirty="0" smtClean="0">
                  <a:latin typeface="Helvetica" pitchFamily="2" charset="0"/>
                </a:rPr>
                <a:t>AD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03141" y="6311563"/>
              <a:ext cx="1370579" cy="297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200" dirty="0" smtClean="0">
                  <a:latin typeface="Helvetica" pitchFamily="2" charset="0"/>
                </a:rPr>
                <a:t>DX after 2 years</a:t>
              </a:r>
              <a:endParaRPr lang="en-US" sz="1200" dirty="0">
                <a:latin typeface="Helvetica" pitchFamily="2" charset="0"/>
              </a:endParaRPr>
            </a:p>
          </p:txBody>
        </p:sp>
      </p:grp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734" b="52697"/>
          <a:stretch/>
        </p:blipFill>
        <p:spPr>
          <a:xfrm>
            <a:off x="4428067" y="5969229"/>
            <a:ext cx="165704" cy="24409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7" t="47674" r="14837" b="48174"/>
          <a:stretch/>
        </p:blipFill>
        <p:spPr>
          <a:xfrm>
            <a:off x="4430486" y="6418332"/>
            <a:ext cx="154214" cy="36648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463211" y="6279027"/>
            <a:ext cx="93983" cy="88455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3453771" y="5692514"/>
            <a:ext cx="4397071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BPAD [years]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350368" y="2687464"/>
            <a:ext cx="5469060" cy="271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de-DE" sz="1200" dirty="0" err="1" smtClean="0">
                <a:latin typeface="Helvetica" pitchFamily="2" charset="0"/>
              </a:rPr>
              <a:t>Probability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of</a:t>
            </a:r>
            <a:r>
              <a:rPr lang="de-DE" sz="1200" dirty="0" smtClean="0">
                <a:latin typeface="Helvetica" pitchFamily="2" charset="0"/>
              </a:rPr>
              <a:t> </a:t>
            </a:r>
            <a:r>
              <a:rPr lang="de-DE" sz="1200" dirty="0" err="1" smtClean="0">
                <a:latin typeface="Helvetica" pitchFamily="2" charset="0"/>
              </a:rPr>
              <a:t>Disease</a:t>
            </a:r>
            <a:r>
              <a:rPr lang="de-DE" sz="1200" dirty="0" smtClean="0">
                <a:latin typeface="Helvetica" pitchFamily="2" charset="0"/>
              </a:rPr>
              <a:t> Progression [%]</a:t>
            </a:r>
            <a:endParaRPr lang="en-US" sz="1200" baseline="-25000" dirty="0">
              <a:latin typeface="Helvetica" pitchFamily="2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642100" y="6105559"/>
            <a:ext cx="82550" cy="8255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6642100" y="6276483"/>
            <a:ext cx="82550" cy="82550"/>
          </a:xfrm>
          <a:prstGeom prst="ellipse">
            <a:avLst/>
          </a:prstGeom>
          <a:solidFill>
            <a:srgbClr val="FF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642100" y="6447407"/>
            <a:ext cx="82550" cy="82550"/>
          </a:xfrm>
          <a:prstGeom prst="ellipse">
            <a:avLst/>
          </a:prstGeom>
          <a:solidFill>
            <a:srgbClr val="945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156387" y="6213904"/>
            <a:ext cx="1370579" cy="281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200" dirty="0" smtClean="0">
                <a:latin typeface="Helvetica" pitchFamily="2" charset="0"/>
              </a:rPr>
              <a:t>APOE-</a:t>
            </a:r>
            <a:r>
              <a:rPr lang="el-GR" sz="1200" dirty="0" smtClean="0">
                <a:latin typeface="Helvetica" pitchFamily="2" charset="0"/>
              </a:rPr>
              <a:t>ε</a:t>
            </a:r>
            <a:r>
              <a:rPr lang="de-DE" sz="1200" dirty="0" smtClean="0">
                <a:latin typeface="Helvetica" pitchFamily="2" charset="0"/>
              </a:rPr>
              <a:t>4 alleles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724650" y="6010489"/>
            <a:ext cx="895179" cy="669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0</a:t>
            </a:r>
            <a:endParaRPr lang="en-US" sz="1200" dirty="0" smtClean="0">
              <a:latin typeface="Helvetica" pitchFamily="2" charset="0"/>
            </a:endParaRP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1</a:t>
            </a:r>
          </a:p>
          <a:p>
            <a:pPr>
              <a:lnSpc>
                <a:spcPts val="1500"/>
              </a:lnSpc>
            </a:pPr>
            <a:r>
              <a:rPr lang="en-US" sz="1200" dirty="0" smtClean="0">
                <a:latin typeface="Helvetica" pitchFamily="2" charset="0"/>
              </a:rPr>
              <a:t>2</a:t>
            </a:r>
          </a:p>
        </p:txBody>
      </p:sp>
      <p:cxnSp>
        <p:nvCxnSpPr>
          <p:cNvPr id="33" name="Gerader Verbinder 32"/>
          <p:cNvCxnSpPr/>
          <p:nvPr/>
        </p:nvCxnSpPr>
        <p:spPr>
          <a:xfrm>
            <a:off x="3453771" y="2895600"/>
            <a:ext cx="23879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5841676" y="2895600"/>
            <a:ext cx="0" cy="26280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9521493" y="5038910"/>
            <a:ext cx="26705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</a:t>
            </a:r>
          </a:p>
          <a:p>
            <a:r>
              <a:rPr lang="en-US" sz="1400" dirty="0" smtClean="0"/>
              <a:t>FDG</a:t>
            </a:r>
          </a:p>
          <a:p>
            <a:r>
              <a:rPr lang="en-US" sz="1400" dirty="0" smtClean="0"/>
              <a:t>Full dataset</a:t>
            </a:r>
          </a:p>
          <a:p>
            <a:r>
              <a:rPr lang="en-US" sz="1400" dirty="0" smtClean="0"/>
              <a:t>P &lt; 0.05</a:t>
            </a:r>
          </a:p>
          <a:p>
            <a:r>
              <a:rPr lang="en-US" sz="1400" dirty="0" smtClean="0"/>
              <a:t>ROC = 73%</a:t>
            </a:r>
          </a:p>
          <a:p>
            <a:r>
              <a:rPr lang="en-US" sz="1400" dirty="0" smtClean="0"/>
              <a:t>OR</a:t>
            </a:r>
            <a:r>
              <a:rPr lang="en-US" sz="1400" baseline="-25000" dirty="0" smtClean="0"/>
              <a:t>FDG</a:t>
            </a:r>
            <a:r>
              <a:rPr lang="en-US" sz="1400" dirty="0" smtClean="0"/>
              <a:t>= 0.758 [0.567 – 0.876]</a:t>
            </a:r>
          </a:p>
          <a:p>
            <a:r>
              <a:rPr lang="en-US" sz="1400" dirty="0" err="1" smtClean="0"/>
              <a:t>OR</a:t>
            </a:r>
            <a:r>
              <a:rPr lang="en-US" sz="1400" baseline="-25000" dirty="0" err="1" smtClean="0"/>
              <a:t>APOEc</a:t>
            </a:r>
            <a:r>
              <a:rPr lang="en-US" sz="1400" dirty="0" smtClean="0"/>
              <a:t> = 0.07 [0.003 – 0.538]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2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521493" y="5038910"/>
            <a:ext cx="26705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CN</a:t>
            </a:r>
          </a:p>
          <a:p>
            <a:r>
              <a:rPr lang="en-US" sz="1400" dirty="0" smtClean="0"/>
              <a:t>FDG</a:t>
            </a:r>
          </a:p>
          <a:p>
            <a:r>
              <a:rPr lang="en-US" sz="1400" dirty="0" smtClean="0"/>
              <a:t>Full dataset</a:t>
            </a:r>
          </a:p>
          <a:p>
            <a:r>
              <a:rPr lang="en-US" sz="1400" dirty="0" smtClean="0"/>
              <a:t>P = 0.07g</a:t>
            </a:r>
          </a:p>
          <a:p>
            <a:r>
              <a:rPr lang="en-US" sz="1400" dirty="0" smtClean="0"/>
              <a:t>ROC = 57%</a:t>
            </a:r>
          </a:p>
          <a:p>
            <a:r>
              <a:rPr lang="en-US" sz="1400" dirty="0" smtClean="0"/>
              <a:t>OR</a:t>
            </a:r>
            <a:r>
              <a:rPr lang="en-US" sz="1400" baseline="-25000" dirty="0" smtClean="0"/>
              <a:t>FDG</a:t>
            </a:r>
            <a:r>
              <a:rPr lang="en-US" sz="1400" dirty="0" smtClean="0"/>
              <a:t>= 0.785 [0.59 – 1.003]</a:t>
            </a:r>
          </a:p>
          <a:p>
            <a:r>
              <a:rPr lang="en-US" sz="1400" dirty="0" err="1" smtClean="0"/>
              <a:t>OR</a:t>
            </a:r>
            <a:r>
              <a:rPr lang="en-US" sz="1400" baseline="-25000" dirty="0" err="1" smtClean="0"/>
              <a:t>APOEc</a:t>
            </a:r>
            <a:r>
              <a:rPr lang="en-US" sz="1400" dirty="0" smtClean="0"/>
              <a:t> = ns</a:t>
            </a:r>
            <a:endParaRPr lang="en-US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957941"/>
            <a:ext cx="5464629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53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</vt:lpstr>
      <vt:lpstr>Neuropathology</vt:lpstr>
      <vt:lpstr>PowerPoint-Präsentation</vt:lpstr>
      <vt:lpstr>PowerPoint-Präsentation</vt:lpstr>
      <vt:lpstr>PowerPoint-Präsentation</vt:lpstr>
      <vt:lpstr>Neuropsychology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14</cp:revision>
  <dcterms:created xsi:type="dcterms:W3CDTF">2022-03-25T15:02:56Z</dcterms:created>
  <dcterms:modified xsi:type="dcterms:W3CDTF">2022-03-29T18:08:42Z</dcterms:modified>
</cp:coreProperties>
</file>