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56" r:id="rId5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43"/>
    <a:srgbClr val="3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3" y="-2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80E3-2491-4614-A3B2-51387863731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8"/>
          <a:stretch/>
        </p:blipFill>
        <p:spPr>
          <a:xfrm>
            <a:off x="1558555" y="2777134"/>
            <a:ext cx="2794704" cy="3409745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3519534" y="6243898"/>
            <a:ext cx="650924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FDG-PET</a:t>
            </a:r>
          </a:p>
          <a:p>
            <a:pPr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MRI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387304" y="6284545"/>
            <a:ext cx="155517" cy="78516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hteck 31"/>
          <p:cNvSpPr/>
          <p:nvPr/>
        </p:nvSpPr>
        <p:spPr>
          <a:xfrm>
            <a:off x="3387304" y="6388623"/>
            <a:ext cx="155517" cy="78516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3" name="Gruppieren 32"/>
          <p:cNvGrpSpPr/>
          <p:nvPr/>
        </p:nvGrpSpPr>
        <p:grpSpPr>
          <a:xfrm>
            <a:off x="1622634" y="6238595"/>
            <a:ext cx="1233200" cy="297517"/>
            <a:chOff x="3400523" y="6240476"/>
            <a:chExt cx="2192355" cy="528918"/>
          </a:xfrm>
        </p:grpSpPr>
        <p:sp>
          <p:nvSpPr>
            <p:cNvPr id="34" name="Textfeld 33"/>
            <p:cNvSpPr txBox="1"/>
            <p:nvPr/>
          </p:nvSpPr>
          <p:spPr>
            <a:xfrm>
              <a:off x="4556750" y="6240476"/>
              <a:ext cx="1036128" cy="5289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Female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400523" y="6311564"/>
              <a:ext cx="1073196" cy="369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800" dirty="0">
                  <a:latin typeface="Helvetica" pitchFamily="2" charset="0"/>
                </a:rPr>
                <a:t>Sex</a:t>
              </a:r>
              <a:endParaRPr lang="en-US" sz="800" dirty="0">
                <a:latin typeface="Helvetica" pitchFamily="2" charset="0"/>
              </a:endParaRPr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2218787" y="6224979"/>
            <a:ext cx="88106" cy="361819"/>
          </a:xfrm>
          <a:prstGeom prst="rect">
            <a:avLst/>
          </a:prstGeom>
        </p:spPr>
      </p:pic>
      <p:cxnSp>
        <p:nvCxnSpPr>
          <p:cNvPr id="37" name="Gerader Verbinder 36"/>
          <p:cNvCxnSpPr/>
          <p:nvPr/>
        </p:nvCxnSpPr>
        <p:spPr>
          <a:xfrm flipH="1" flipV="1">
            <a:off x="3471690" y="6323923"/>
            <a:ext cx="71131" cy="8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3406592" y="6323803"/>
            <a:ext cx="19268" cy="120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 flipV="1">
            <a:off x="3471251" y="6428936"/>
            <a:ext cx="71131" cy="8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3406153" y="6428817"/>
            <a:ext cx="19268" cy="120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756649" y="6283884"/>
            <a:ext cx="60367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en-US" sz="800" dirty="0">
                <a:latin typeface="Helvetica" pitchFamily="2" charset="0"/>
              </a:rPr>
              <a:t>Modality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 rot="16200000">
            <a:off x="58764" y="4231090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>
                <a:latin typeface="Helvetica" pitchFamily="2" charset="0"/>
              </a:rPr>
              <a:t>ADNI_MEM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65893" y="5576957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  <a:endParaRPr lang="en-US" sz="1200" b="1" dirty="0">
              <a:solidFill>
                <a:srgbClr val="E0E0E0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576633" y="6030706"/>
            <a:ext cx="1224895" cy="14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9" name="Textfeld 48"/>
          <p:cNvSpPr txBox="1"/>
          <p:nvPr/>
        </p:nvSpPr>
        <p:spPr>
          <a:xfrm>
            <a:off x="1756288" y="5983330"/>
            <a:ext cx="258534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652717" y="5515402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r = -.391**</a:t>
            </a:r>
          </a:p>
          <a:p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r = -.208**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5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27060" y="1920553"/>
            <a:ext cx="2845618" cy="3416881"/>
            <a:chOff x="2859639" y="88902"/>
            <a:chExt cx="5058876" cy="607445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36"/>
            <a:stretch/>
          </p:blipFill>
          <p:spPr>
            <a:xfrm>
              <a:off x="2967980" y="98887"/>
              <a:ext cx="4950535" cy="6025191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463296" y="5816823"/>
              <a:ext cx="4397072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BPAD [years]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 rot="16200000">
              <a:off x="298376" y="2650165"/>
              <a:ext cx="5469059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CSF A</a:t>
              </a:r>
              <a:r>
                <a:rPr lang="el-GR" sz="800" dirty="0">
                  <a:latin typeface="Helvetica" pitchFamily="2" charset="0"/>
                </a:rPr>
                <a:t>β</a:t>
              </a:r>
              <a:r>
                <a:rPr lang="de-DE" sz="800" baseline="-25000" dirty="0">
                  <a:latin typeface="Helvetica" pitchFamily="2" charset="0"/>
                </a:rPr>
                <a:t>1-42 </a:t>
              </a:r>
              <a:r>
                <a:rPr lang="de-DE" sz="800" dirty="0">
                  <a:latin typeface="Helvetica" pitchFamily="2" charset="0"/>
                </a:rPr>
                <a:t>[pg/ml]</a:t>
              </a:r>
              <a:endParaRPr lang="en-US" sz="800" baseline="-25000" dirty="0">
                <a:latin typeface="Helvetica" pitchFamily="2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1"/>
          <a:stretch/>
        </p:blipFill>
        <p:spPr>
          <a:xfrm>
            <a:off x="3071083" y="1936776"/>
            <a:ext cx="2774072" cy="338386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349699" y="5141895"/>
            <a:ext cx="247335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1569432" y="3361264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CSF A</a:t>
            </a:r>
            <a:r>
              <a:rPr lang="el-GR" sz="800" dirty="0">
                <a:latin typeface="Helvetica" pitchFamily="2" charset="0"/>
              </a:rPr>
              <a:t>β</a:t>
            </a:r>
            <a:r>
              <a:rPr lang="de-DE" sz="800" baseline="-25000" dirty="0">
                <a:latin typeface="Helvetica" pitchFamily="2" charset="0"/>
              </a:rPr>
              <a:t>1-42 </a:t>
            </a:r>
            <a:r>
              <a:rPr lang="de-DE" sz="800" dirty="0">
                <a:latin typeface="Helvetica" pitchFamily="2" charset="0"/>
              </a:rPr>
              <a:t>[pg/ml]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8303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CN</a:t>
            </a:r>
            <a:endParaRPr lang="en-US" sz="1200" b="1" dirty="0">
              <a:solidFill>
                <a:srgbClr val="E0E0E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431385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  <a:endParaRPr lang="en-US" sz="1200" b="1" dirty="0">
              <a:solidFill>
                <a:srgbClr val="E0E0E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5120149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080852" y="5119565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</a:t>
            </a:r>
            <a:r>
              <a:rPr lang="en-US" sz="1200" b="1" dirty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406507" y="6735519"/>
            <a:ext cx="2547824" cy="361819"/>
            <a:chOff x="1919814" y="6202119"/>
            <a:chExt cx="2547824" cy="361819"/>
          </a:xfrm>
        </p:grpSpPr>
        <p:sp>
          <p:nvSpPr>
            <p:cNvPr id="46" name="Textfeld 45"/>
            <p:cNvSpPr txBox="1"/>
            <p:nvPr/>
          </p:nvSpPr>
          <p:spPr>
            <a:xfrm>
              <a:off x="3816714" y="6221038"/>
              <a:ext cx="650924" cy="297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FDG-PET</a:t>
              </a:r>
            </a:p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MRI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84484" y="6261685"/>
              <a:ext cx="155517" cy="78516"/>
            </a:xfrm>
            <a:prstGeom prst="rect">
              <a:avLst/>
            </a:prstGeom>
            <a:solidFill>
              <a:srgbClr val="FFD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684484" y="6365763"/>
              <a:ext cx="155517" cy="78516"/>
            </a:xfrm>
            <a:prstGeom prst="rect">
              <a:avLst/>
            </a:prstGeom>
            <a:solidFill>
              <a:srgbClr val="CC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1919814" y="6215735"/>
              <a:ext cx="1233200" cy="297517"/>
              <a:chOff x="3400523" y="6240476"/>
              <a:chExt cx="2192355" cy="528918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4556750" y="6240476"/>
                <a:ext cx="1036128" cy="5289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Male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Female</a:t>
                </a:r>
                <a:endParaRPr lang="en-US" sz="800" dirty="0">
                  <a:latin typeface="Helvetica" pitchFamily="2" charset="0"/>
                </a:endParaRP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400523" y="6311564"/>
                <a:ext cx="1073196" cy="369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en-US" sz="800" dirty="0">
                    <a:latin typeface="Helvetica" pitchFamily="2" charset="0"/>
                  </a:rPr>
                  <a:t>Sex</a:t>
                </a:r>
                <a:endParaRPr lang="en-US" sz="800" dirty="0">
                  <a:latin typeface="Helvetica" pitchFamily="2" charset="0"/>
                </a:endParaRPr>
              </a:p>
            </p:txBody>
          </p:sp>
        </p:grpSp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837" b="48174"/>
            <a:stretch/>
          </p:blipFill>
          <p:spPr>
            <a:xfrm>
              <a:off x="2515967" y="6202119"/>
              <a:ext cx="88106" cy="361819"/>
            </a:xfrm>
            <a:prstGeom prst="rect">
              <a:avLst/>
            </a:prstGeom>
          </p:spPr>
        </p:pic>
        <p:cxnSp>
          <p:nvCxnSpPr>
            <p:cNvPr id="53" name="Gerader Verbinder 52"/>
            <p:cNvCxnSpPr/>
            <p:nvPr/>
          </p:nvCxnSpPr>
          <p:spPr>
            <a:xfrm flipH="1" flipV="1">
              <a:off x="3768870" y="6301063"/>
              <a:ext cx="71131" cy="83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>
              <a:off x="3703772" y="6300943"/>
              <a:ext cx="19268" cy="120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 flipV="1">
              <a:off x="3768431" y="6406076"/>
              <a:ext cx="71131" cy="83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3703333" y="6405957"/>
              <a:ext cx="19268" cy="120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3053829" y="6261024"/>
              <a:ext cx="603674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800" dirty="0">
                  <a:latin typeface="Helvetica" pitchFamily="2" charset="0"/>
                </a:rPr>
                <a:t>Modality</a:t>
              </a:r>
              <a:endParaRPr lang="en-US" sz="800" dirty="0">
                <a:latin typeface="Helvetica" pitchFamily="2" charset="0"/>
              </a:endParaRPr>
            </a:p>
          </p:txBody>
        </p:sp>
      </p:grpSp>
      <p:pic>
        <p:nvPicPr>
          <p:cNvPr id="71" name="Grafik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r="18618"/>
          <a:stretch/>
        </p:blipFill>
        <p:spPr>
          <a:xfrm>
            <a:off x="3307079" y="5448527"/>
            <a:ext cx="2538075" cy="3260820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501757" y="8566649"/>
            <a:ext cx="247335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 rot="16200000">
            <a:off x="1628533" y="6844631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>
                <a:latin typeface="Helvetica" pitchFamily="2" charset="0"/>
              </a:rPr>
              <a:t>pTau</a:t>
            </a:r>
            <a:r>
              <a:rPr lang="de-DE" sz="800" baseline="-25000" dirty="0">
                <a:latin typeface="Helvetica" pitchFamily="2" charset="0"/>
              </a:rPr>
              <a:t>181 </a:t>
            </a:r>
            <a:r>
              <a:rPr lang="de-DE" sz="800" dirty="0">
                <a:latin typeface="Helvetica" pitchFamily="2" charset="0"/>
              </a:rPr>
              <a:t>[pg/ml]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086157" y="8532494"/>
            <a:ext cx="665873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c</a:t>
            </a:r>
            <a:r>
              <a:rPr lang="en-US" sz="1200" b="1" dirty="0" smtClean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431385" y="8134736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  <a:endParaRPr lang="en-US" sz="1200" b="1" dirty="0">
              <a:solidFill>
                <a:srgbClr val="E0E0E0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355721" y="4660385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-.126*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-.160**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5145862" y="4655306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-.261**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-.216**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157354" y="8065093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.138**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</a:t>
            </a:r>
            <a:r>
              <a:rPr lang="de-DE" sz="800" dirty="0" err="1" smtClean="0">
                <a:solidFill>
                  <a:srgbClr val="FF7643"/>
                </a:solidFill>
                <a:latin typeface="Helvetica" pitchFamily="2" charset="0"/>
              </a:rPr>
              <a:t>ns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6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50721" y="6149410"/>
            <a:ext cx="2784355" cy="467471"/>
            <a:chOff x="3416416" y="6009278"/>
            <a:chExt cx="4949966" cy="83105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416416" y="6129030"/>
              <a:ext cx="2794162" cy="711307"/>
              <a:chOff x="2688599" y="6123018"/>
              <a:chExt cx="2794162" cy="711307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4587582" y="6123018"/>
                <a:ext cx="895179" cy="71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CN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MCI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AD</a:t>
                </a: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2688599" y="6311564"/>
                <a:ext cx="17851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en-US" sz="800" dirty="0">
                    <a:latin typeface="Helvetica" pitchFamily="2" charset="0"/>
                  </a:rPr>
                  <a:t>DX after 2 years</a:t>
                </a:r>
                <a:endParaRPr lang="en-US" sz="800" dirty="0">
                  <a:latin typeface="Helvetica" pitchFamily="2" charset="0"/>
                </a:endParaRPr>
              </a:p>
            </p:txBody>
          </p:sp>
        </p:grpSp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734" b="52697"/>
            <a:stretch/>
          </p:blipFill>
          <p:spPr>
            <a:xfrm>
              <a:off x="5188165" y="6097197"/>
              <a:ext cx="165704" cy="244090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5223309" y="6406995"/>
              <a:ext cx="93983" cy="88455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Ellipse 7"/>
            <p:cNvSpPr/>
            <p:nvPr/>
          </p:nvSpPr>
          <p:spPr>
            <a:xfrm>
              <a:off x="7402198" y="6194908"/>
              <a:ext cx="82550" cy="8255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Ellipse 8"/>
            <p:cNvSpPr/>
            <p:nvPr/>
          </p:nvSpPr>
          <p:spPr>
            <a:xfrm>
              <a:off x="7402198" y="6405280"/>
              <a:ext cx="82550" cy="82550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402198" y="6598365"/>
              <a:ext cx="82550" cy="82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16485" y="6323018"/>
              <a:ext cx="1370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de-DE" sz="800" dirty="0">
                  <a:latin typeface="Helvetica" pitchFamily="2" charset="0"/>
                </a:rPr>
                <a:t>A</a:t>
              </a:r>
              <a:r>
                <a:rPr lang="el-GR" sz="800" dirty="0">
                  <a:latin typeface="Helvetica" pitchFamily="2" charset="0"/>
                </a:rPr>
                <a:t>β</a:t>
              </a:r>
              <a:r>
                <a:rPr lang="de-DE" sz="800" dirty="0">
                  <a:latin typeface="Helvetica" pitchFamily="2" charset="0"/>
                </a:rPr>
                <a:t> </a:t>
              </a:r>
              <a:r>
                <a:rPr lang="de-DE" sz="800" dirty="0" err="1">
                  <a:latin typeface="Helvetica" pitchFamily="2" charset="0"/>
                </a:rPr>
                <a:t>status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471203" y="6009278"/>
              <a:ext cx="895179" cy="8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-</a:t>
              </a:r>
              <a:endParaRPr lang="en-US" sz="800" dirty="0">
                <a:latin typeface="Helvetica" pitchFamily="2" charset="0"/>
              </a:endParaRPr>
            </a:p>
            <a:p>
              <a:r>
                <a:rPr lang="en-US" sz="800" dirty="0">
                  <a:latin typeface="Helvetica" pitchFamily="2" charset="0"/>
                </a:rPr>
                <a:t>NA</a:t>
              </a:r>
            </a:p>
            <a:p>
              <a:r>
                <a:rPr lang="en-US" sz="800" dirty="0">
                  <a:latin typeface="Helvetica" pitchFamily="2" charset="0"/>
                </a:rPr>
                <a:t>+</a:t>
              </a:r>
              <a:endParaRPr lang="en-US" sz="800" dirty="0">
                <a:latin typeface="Helvetica" pitchFamily="2" charset="0"/>
              </a:endParaRP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-172490" y="5884232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029095" y="5884233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</a:t>
            </a:r>
            <a:r>
              <a:rPr lang="en-US" sz="1200" b="1" dirty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 rot="18900000">
            <a:off x="2968999" y="6494387"/>
            <a:ext cx="46419" cy="46419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15278"/>
          <a:stretch/>
        </p:blipFill>
        <p:spPr>
          <a:xfrm>
            <a:off x="375487" y="2914430"/>
            <a:ext cx="2549173" cy="309511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86968" y="59234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PET-BPAD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1273237" y="4272088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541625" y="4354753"/>
            <a:ext cx="1279326" cy="14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1820951" y="4354753"/>
            <a:ext cx="1" cy="14946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83565" y="3021807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1</a:t>
            </a:r>
            <a:endParaRPr lang="en-US" sz="1200" b="1" dirty="0">
              <a:solidFill>
                <a:srgbClr val="E0E0E0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5278"/>
          <a:stretch/>
        </p:blipFill>
        <p:spPr>
          <a:xfrm>
            <a:off x="3492103" y="2917343"/>
            <a:ext cx="2557861" cy="3100436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>
            <a:off x="3647011" y="4365469"/>
            <a:ext cx="133341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980429" y="4365469"/>
            <a:ext cx="0" cy="148373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703584" y="59234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>
                <a:latin typeface="Helvetica" pitchFamily="2" charset="0"/>
              </a:rPr>
              <a:t>PET-BPAD </a:t>
            </a:r>
            <a:r>
              <a:rPr lang="en-US" sz="800" dirty="0">
                <a:latin typeface="Helvetica" pitchFamily="2" charset="0"/>
              </a:rPr>
              <a:t>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800181" y="3021810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2</a:t>
            </a:r>
            <a:endParaRPr lang="en-US" sz="1200" b="1" dirty="0">
              <a:solidFill>
                <a:srgbClr val="E0E0E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1843379" y="4272088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3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669874" y="7016012"/>
            <a:ext cx="1495562" cy="297517"/>
            <a:chOff x="3626236" y="6132721"/>
            <a:chExt cx="2979484" cy="592721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626236" y="6132721"/>
              <a:ext cx="2979484" cy="592721"/>
              <a:chOff x="3231094" y="6168653"/>
              <a:chExt cx="2979484" cy="592721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3231094" y="6168653"/>
                <a:ext cx="2979484" cy="592721"/>
                <a:chOff x="2503277" y="6162641"/>
                <a:chExt cx="2979484" cy="592721"/>
              </a:xfrm>
            </p:grpSpPr>
            <p:sp>
              <p:nvSpPr>
                <p:cNvPr id="9" name="Textfeld 8"/>
                <p:cNvSpPr txBox="1"/>
                <p:nvPr/>
              </p:nvSpPr>
              <p:spPr>
                <a:xfrm>
                  <a:off x="4587582" y="6162641"/>
                  <a:ext cx="895179" cy="5927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5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MCI</a:t>
                  </a:r>
                </a:p>
                <a:p>
                  <a:pPr>
                    <a:lnSpc>
                      <a:spcPts val="75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10" name="Textfeld 9"/>
                <p:cNvSpPr txBox="1"/>
                <p:nvPr/>
              </p:nvSpPr>
              <p:spPr>
                <a:xfrm>
                  <a:off x="2503277" y="6311563"/>
                  <a:ext cx="1970446" cy="3883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80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DX after 2 years</a:t>
                  </a:r>
                  <a:endParaRPr lang="en-US" sz="8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Rechteck 7"/>
              <p:cNvSpPr/>
              <p:nvPr/>
            </p:nvSpPr>
            <p:spPr>
              <a:xfrm>
                <a:off x="5223309" y="6304061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" name="Rechteck 5"/>
            <p:cNvSpPr/>
            <p:nvPr/>
          </p:nvSpPr>
          <p:spPr>
            <a:xfrm rot="18900000">
              <a:off x="5623858" y="6459060"/>
              <a:ext cx="82522" cy="82522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" name="Ellipse 10"/>
          <p:cNvSpPr/>
          <p:nvPr/>
        </p:nvSpPr>
        <p:spPr>
          <a:xfrm>
            <a:off x="3726103" y="7097556"/>
            <a:ext cx="41436" cy="41436"/>
          </a:xfrm>
          <a:prstGeom prst="ellipse">
            <a:avLst/>
          </a:prstGeom>
          <a:solidFill>
            <a:srgbClr val="191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"/>
          </a:p>
        </p:txBody>
      </p:sp>
      <p:sp>
        <p:nvSpPr>
          <p:cNvPr id="12" name="Ellipse 11"/>
          <p:cNvSpPr/>
          <p:nvPr/>
        </p:nvSpPr>
        <p:spPr>
          <a:xfrm>
            <a:off x="3726101" y="7189727"/>
            <a:ext cx="41436" cy="41436"/>
          </a:xfrm>
          <a:prstGeom prst="ellipse">
            <a:avLst/>
          </a:prstGeom>
          <a:solidFill>
            <a:srgbClr val="F0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"/>
          </a:p>
        </p:txBody>
      </p:sp>
      <p:sp>
        <p:nvSpPr>
          <p:cNvPr id="13" name="Textfeld 12"/>
          <p:cNvSpPr txBox="1"/>
          <p:nvPr/>
        </p:nvSpPr>
        <p:spPr>
          <a:xfrm>
            <a:off x="3017814" y="7093498"/>
            <a:ext cx="68796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803"/>
              </a:lnSpc>
            </a:pPr>
            <a:r>
              <a:rPr lang="de-DE" sz="800" dirty="0">
                <a:latin typeface="Helvetica" pitchFamily="2" charset="0"/>
              </a:rPr>
              <a:t>APOE-</a:t>
            </a:r>
            <a:r>
              <a:rPr lang="el-GR" sz="800" dirty="0">
                <a:latin typeface="Helvetica" pitchFamily="2" charset="0"/>
              </a:rPr>
              <a:t>ε</a:t>
            </a:r>
            <a:r>
              <a:rPr lang="de-DE" sz="800" dirty="0">
                <a:latin typeface="Helvetica" pitchFamily="2" charset="0"/>
              </a:rPr>
              <a:t>4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767537" y="7016014"/>
            <a:ext cx="840455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carrier</a:t>
            </a:r>
          </a:p>
          <a:p>
            <a:pPr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non-carrier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9"/>
          <a:stretch/>
        </p:blipFill>
        <p:spPr>
          <a:xfrm>
            <a:off x="502602" y="1064151"/>
            <a:ext cx="2357084" cy="278512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 rot="16200000">
            <a:off x="-868716" y="2280998"/>
            <a:ext cx="274521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4057" y="3771437"/>
            <a:ext cx="20956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50256" y="1175790"/>
            <a:ext cx="81961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1</a:t>
            </a:r>
            <a:endParaRPr lang="en-US" sz="1205" b="1" dirty="0">
              <a:solidFill>
                <a:srgbClr val="E0E0E0"/>
              </a:solidFill>
            </a:endParaRPr>
          </a:p>
        </p:txBody>
      </p:sp>
      <p:cxnSp>
        <p:nvCxnSpPr>
          <p:cNvPr id="20" name="Gerader Verbinder 19"/>
          <p:cNvCxnSpPr/>
          <p:nvPr/>
        </p:nvCxnSpPr>
        <p:spPr>
          <a:xfrm>
            <a:off x="711333" y="2375400"/>
            <a:ext cx="117938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1890715" y="2375400"/>
            <a:ext cx="0" cy="132344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2"/>
          <a:stretch/>
        </p:blipFill>
        <p:spPr>
          <a:xfrm>
            <a:off x="3324755" y="1077898"/>
            <a:ext cx="2323550" cy="277775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 rot="16200000">
            <a:off x="1916165" y="2287374"/>
            <a:ext cx="2745213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677124" y="1182164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2</a:t>
            </a:r>
            <a:endParaRPr lang="en-US" sz="1205" b="1" dirty="0">
              <a:solidFill>
                <a:srgbClr val="E0E0E0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3535013" y="2385024"/>
            <a:ext cx="131537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50391" y="2385024"/>
            <a:ext cx="0" cy="132126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590924" y="3777812"/>
            <a:ext cx="205738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  <a:endParaRPr lang="en-US" sz="800" dirty="0">
              <a:latin typeface="Helvetica" pitchFamily="2" charset="0"/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r="15889"/>
          <a:stretch/>
        </p:blipFill>
        <p:spPr>
          <a:xfrm>
            <a:off x="568476" y="4012305"/>
            <a:ext cx="2290198" cy="280159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r="16203"/>
          <a:stretch/>
        </p:blipFill>
        <p:spPr>
          <a:xfrm>
            <a:off x="3384821" y="4012305"/>
            <a:ext cx="2285466" cy="2801598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 rot="16200000">
            <a:off x="-868717" y="5238442"/>
            <a:ext cx="274521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1916166" y="5238441"/>
            <a:ext cx="274521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9251" y="6739808"/>
            <a:ext cx="215614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660954" y="6739808"/>
            <a:ext cx="215614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  <a:endParaRPr lang="en-US" sz="800" dirty="0">
              <a:latin typeface="Helvetica" pitchFamily="2" charset="0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715966" y="5338141"/>
            <a:ext cx="137339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745125" y="5338140"/>
            <a:ext cx="0" cy="1325310"/>
          </a:xfrm>
          <a:prstGeom prst="line">
            <a:avLst/>
          </a:prstGeom>
          <a:ln w="12700">
            <a:solidFill>
              <a:srgbClr val="1919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089365" y="5338140"/>
            <a:ext cx="0" cy="1325310"/>
          </a:xfrm>
          <a:prstGeom prst="line">
            <a:avLst/>
          </a:prstGeom>
          <a:ln w="12700">
            <a:solidFill>
              <a:srgbClr val="F0CB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3549877" y="5331186"/>
            <a:ext cx="159063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46092" y="5331186"/>
            <a:ext cx="0" cy="1325310"/>
          </a:xfrm>
          <a:prstGeom prst="line">
            <a:avLst/>
          </a:prstGeom>
          <a:ln w="12700">
            <a:solidFill>
              <a:srgbClr val="1919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5140514" y="5328579"/>
            <a:ext cx="0" cy="1325310"/>
          </a:xfrm>
          <a:prstGeom prst="line">
            <a:avLst/>
          </a:prstGeom>
          <a:ln w="12700">
            <a:solidFill>
              <a:srgbClr val="F0CB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50257" y="4122878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1</a:t>
            </a:r>
            <a:endParaRPr lang="en-US" sz="1205" b="1" dirty="0">
              <a:solidFill>
                <a:srgbClr val="E0E0E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677124" y="4113812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2</a:t>
            </a:r>
            <a:endParaRPr lang="en-US" sz="1205" b="1" dirty="0">
              <a:solidFill>
                <a:srgbClr val="E0E0E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-31064" y="3672438"/>
            <a:ext cx="721475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871623" y="3672438"/>
            <a:ext cx="594199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b</a:t>
            </a:r>
            <a:r>
              <a:rPr lang="en-US" sz="1200" b="1" dirty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-16705" y="6618303"/>
            <a:ext cx="72147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c)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885982" y="6618303"/>
            <a:ext cx="594199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d)</a:t>
            </a:r>
            <a:endParaRPr lang="en-US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203</Words>
  <Application>Microsoft Office PowerPoint</Application>
  <PresentationFormat>Benutzerdefiniert</PresentationFormat>
  <Paragraphs>73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12</cp:revision>
  <dcterms:created xsi:type="dcterms:W3CDTF">2022-04-11T10:24:31Z</dcterms:created>
  <dcterms:modified xsi:type="dcterms:W3CDTF">2022-04-11T12:26:17Z</dcterms:modified>
</cp:coreProperties>
</file>