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1" r:id="rId3"/>
    <p:sldId id="263" r:id="rId4"/>
    <p:sldId id="283" r:id="rId5"/>
    <p:sldId id="262" r:id="rId6"/>
    <p:sldId id="264" r:id="rId7"/>
    <p:sldId id="265" r:id="rId8"/>
    <p:sldId id="268" r:id="rId9"/>
    <p:sldId id="269" r:id="rId10"/>
    <p:sldId id="266" r:id="rId11"/>
    <p:sldId id="267" r:id="rId12"/>
    <p:sldId id="270" r:id="rId13"/>
    <p:sldId id="271" r:id="rId14"/>
    <p:sldId id="281" r:id="rId15"/>
    <p:sldId id="282" r:id="rId16"/>
    <p:sldId id="258" r:id="rId17"/>
    <p:sldId id="272" r:id="rId18"/>
    <p:sldId id="273" r:id="rId19"/>
    <p:sldId id="274" r:id="rId20"/>
    <p:sldId id="275" r:id="rId21"/>
    <p:sldId id="257" r:id="rId22"/>
    <p:sldId id="260" r:id="rId23"/>
    <p:sldId id="259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BE9F4-19AD-4AB3-90C3-6AFB90DEB931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34473-45AA-4F38-841A-4CCE21B65D2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4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THRESHOLD HIPPO GMV?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34473-45AA-4F38-841A-4CCE21B65D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83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ANCOVA results pending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34473-45AA-4F38-841A-4CCE21B65D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8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9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1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0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6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2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3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0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F1EA4-EEA0-4F88-BE18-ACDA2D95939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1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 PET MR Age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5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86" y="2120675"/>
            <a:ext cx="4961646" cy="413470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PET AV45 Spearman (n = 98)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7592417" y="3625333"/>
            <a:ext cx="2696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 coeff = 0.112 , p = 0.2774"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091066" y="1358886"/>
            <a:ext cx="539295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coeff</a:t>
            </a:r>
            <a:r>
              <a:rPr lang="en-US" dirty="0" smtClean="0"/>
              <a:t> = 0.018 , p = 0.8584</a:t>
            </a:r>
          </a:p>
          <a:p>
            <a:r>
              <a:rPr lang="en-US" dirty="0" smtClean="0"/>
              <a:t>Moderation of amyloid on interaction </a:t>
            </a:r>
          </a:p>
          <a:p>
            <a:r>
              <a:rPr lang="en-US" dirty="0" smtClean="0"/>
              <a:t>PET.BAG - ABETA42_recalculated: 0.0583890322486342</a:t>
            </a:r>
          </a:p>
          <a:p>
            <a:r>
              <a:rPr lang="en-US" dirty="0" smtClean="0"/>
              <a:t>AT+: </a:t>
            </a:r>
            <a:r>
              <a:rPr lang="en-US" dirty="0" err="1" smtClean="0"/>
              <a:t>coeff</a:t>
            </a:r>
            <a:r>
              <a:rPr lang="en-US" dirty="0" smtClean="0"/>
              <a:t> = 0.438 , p = 0.0535“ (n = 15)</a:t>
            </a:r>
          </a:p>
          <a:p>
            <a:r>
              <a:rPr lang="en-US" dirty="0" smtClean="0"/>
              <a:t>AT-: </a:t>
            </a:r>
            <a:r>
              <a:rPr lang="en-US" dirty="0" err="1" smtClean="0"/>
              <a:t>coeff</a:t>
            </a:r>
            <a:r>
              <a:rPr lang="en-US" dirty="0" smtClean="0"/>
              <a:t> = -0.021 , p = 0.871 (n = 58)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2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521" y="2119192"/>
            <a:ext cx="4134703" cy="413470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CSF ABETA Spearman n = 84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7876025" y="2131413"/>
            <a:ext cx="271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coeff</a:t>
            </a:r>
            <a:r>
              <a:rPr lang="en-US" dirty="0" smtClean="0"/>
              <a:t> = -0.186 , p = 0.0815"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885534" y="3680135"/>
            <a:ext cx="262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coeff</a:t>
            </a:r>
            <a:r>
              <a:rPr lang="en-US" dirty="0" smtClean="0"/>
              <a:t> = -0.172 , p = 0.1079</a:t>
            </a:r>
          </a:p>
        </p:txBody>
      </p:sp>
    </p:spTree>
    <p:extLst>
      <p:ext uri="{BB962C8B-B14F-4D97-AF65-F5344CB8AC3E}">
        <p14:creationId xmlns:p14="http://schemas.microsoft.com/office/powerpoint/2010/main" val="332055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CSF t-tau spearman n = 84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09" y="2131413"/>
            <a:ext cx="4134702" cy="4134702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661088" y="3684601"/>
            <a:ext cx="262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coeff</a:t>
            </a:r>
            <a:r>
              <a:rPr lang="en-US" dirty="0" smtClean="0"/>
              <a:t> = -0.161 , p = 0.1318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8260935" y="2050534"/>
            <a:ext cx="271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coeff</a:t>
            </a:r>
            <a:r>
              <a:rPr lang="en-US" dirty="0" smtClean="0"/>
              <a:t> = -0.232 , p = 0.0285"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1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44" y="2131413"/>
            <a:ext cx="4144770" cy="41447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66" y="2115180"/>
            <a:ext cx="4140200" cy="41402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CSF p-tau spearman n = 84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7998468" y="2177534"/>
            <a:ext cx="271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coeff = -0.257 , p = 0.0151"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267468" y="1992868"/>
            <a:ext cx="271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coeff</a:t>
            </a:r>
            <a:r>
              <a:rPr lang="en-US" dirty="0" smtClean="0"/>
              <a:t> = -0.176 , p = 0.0996"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1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91" y="2468041"/>
            <a:ext cx="10515600" cy="381239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428207" y="6054252"/>
            <a:ext cx="4450080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FDG-PET BAG </a:t>
            </a:r>
            <a:r>
              <a:rPr lang="en-US" sz="1100" b="1" dirty="0">
                <a:latin typeface="Helvetica" pitchFamily="2" charset="0"/>
              </a:rPr>
              <a:t>[years]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773005" y="6050675"/>
            <a:ext cx="4450080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MRI </a:t>
            </a:r>
            <a:r>
              <a:rPr lang="en-US" sz="1100" b="1" dirty="0" smtClean="0">
                <a:latin typeface="Helvetica" pitchFamily="2" charset="0"/>
              </a:rPr>
              <a:t>BAG </a:t>
            </a:r>
            <a:r>
              <a:rPr lang="en-US" sz="1100" b="1" dirty="0">
                <a:latin typeface="Helvetica" pitchFamily="2" charset="0"/>
              </a:rPr>
              <a:t>[years]</a:t>
            </a:r>
          </a:p>
        </p:txBody>
      </p:sp>
      <p:sp>
        <p:nvSpPr>
          <p:cNvPr id="7" name="Rechteck 6"/>
          <p:cNvSpPr/>
          <p:nvPr/>
        </p:nvSpPr>
        <p:spPr>
          <a:xfrm>
            <a:off x="5068389" y="2697553"/>
            <a:ext cx="505097" cy="13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5172891" y="2867372"/>
            <a:ext cx="583475" cy="32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10387105" y="2698603"/>
            <a:ext cx="505097" cy="13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10491607" y="2868422"/>
            <a:ext cx="583475" cy="32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4876801" y="2636590"/>
            <a:ext cx="879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pitchFamily="2" charset="0"/>
              </a:rPr>
              <a:t>Category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0223864" y="2636590"/>
            <a:ext cx="885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pitchFamily="2" charset="0"/>
              </a:rPr>
              <a:t>Category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059405" y="2787123"/>
            <a:ext cx="879566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pitchFamily="2" charset="0"/>
              </a:rPr>
              <a:t>Stable</a:t>
            </a:r>
          </a:p>
          <a:p>
            <a:pPr>
              <a:lnSpc>
                <a:spcPct val="120000"/>
              </a:lnSpc>
            </a:pPr>
            <a:r>
              <a:rPr lang="en-US" sz="1100" dirty="0" smtClean="0">
                <a:latin typeface="Helvetica" pitchFamily="2" charset="0"/>
              </a:rPr>
              <a:t>Decline 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0385995" y="2795538"/>
            <a:ext cx="879566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pitchFamily="2" charset="0"/>
              </a:rPr>
              <a:t>Stable</a:t>
            </a:r>
          </a:p>
          <a:p>
            <a:pPr>
              <a:lnSpc>
                <a:spcPct val="120000"/>
              </a:lnSpc>
            </a:pPr>
            <a:r>
              <a:rPr lang="en-US" sz="1100" dirty="0" smtClean="0">
                <a:latin typeface="Helvetica" pitchFamily="2" charset="0"/>
              </a:rPr>
              <a:t>Decline 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721906" y="1998318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1.416332 0.237664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7609490" y="1998318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0.271483 0.603834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2525486" y="504497"/>
            <a:ext cx="65923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Mean PET BAG stables: [0.50717513], mean PET BAG decliners: [1.60438448]. </a:t>
            </a:r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Mean </a:t>
            </a:r>
            <a:r>
              <a:rPr lang="en-US" sz="1200" dirty="0">
                <a:latin typeface="Consolas" panose="020B0609020204030204" pitchFamily="49" charset="0"/>
              </a:rPr>
              <a:t>MRI BAG stables: [-0.18032244], mean MRI BAG decliners: [0.72815609].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1950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2591278" y="1858981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PET: AUC 0.59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7444028" y="1858981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MRI: AUC 0.54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9712610" y="1858981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HGMV: AUC 0.803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910" y="2396606"/>
            <a:ext cx="5102362" cy="39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46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MCI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1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PTAU/ABETA status not different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838200" y="1588925"/>
            <a:ext cx="8809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ANCOVA F(462, 1) = 11.4517, p= 0.0007751	ANCOVA F(462, 1) = 15.5113 p = 9.467e-05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454" y="2125131"/>
            <a:ext cx="4131734" cy="413173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01" y="2116226"/>
            <a:ext cx="4140637" cy="414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80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ADNI-MEM n=587 spearman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01" y="2112402"/>
            <a:ext cx="4142978" cy="414297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79" y="2115180"/>
            <a:ext cx="4140200" cy="414020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464991" y="1580402"/>
            <a:ext cx="44655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coeff</a:t>
            </a:r>
            <a:r>
              <a:rPr lang="en-US" dirty="0" smtClean="0"/>
              <a:t> = -0.368 , p = 0</a:t>
            </a:r>
          </a:p>
          <a:p>
            <a:r>
              <a:rPr lang="en-US" dirty="0" smtClean="0"/>
              <a:t>Moderation of amyloid/</a:t>
            </a:r>
            <a:r>
              <a:rPr lang="en-US" dirty="0" err="1" smtClean="0"/>
              <a:t>ptau</a:t>
            </a:r>
            <a:r>
              <a:rPr lang="en-US" dirty="0" smtClean="0"/>
              <a:t> on interaction </a:t>
            </a:r>
          </a:p>
          <a:p>
            <a:r>
              <a:rPr lang="en-US" dirty="0" smtClean="0"/>
              <a:t>MRI.BAG - ADNI_MEM: 0.0544170190616781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3087767" y="2042067"/>
            <a:ext cx="2188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coeff</a:t>
            </a:r>
            <a:r>
              <a:rPr lang="en-US" dirty="0" smtClean="0"/>
              <a:t> = -0.206 , p = 0"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62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ADNI-MEM moderation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79" y="2112402"/>
            <a:ext cx="4971573" cy="414297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8021653" y="1195401"/>
            <a:ext cx="31423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A/T+: </a:t>
            </a:r>
            <a:r>
              <a:rPr lang="en-US" dirty="0" err="1" smtClean="0"/>
              <a:t>coeff</a:t>
            </a:r>
            <a:r>
              <a:rPr lang="en-US" dirty="0" smtClean="0"/>
              <a:t> = -0.239 , p = 1e-04</a:t>
            </a:r>
          </a:p>
          <a:p>
            <a:r>
              <a:rPr lang="en-US" dirty="0" smtClean="0"/>
              <a:t>A/T-: </a:t>
            </a:r>
            <a:r>
              <a:rPr lang="en-US" dirty="0" err="1" smtClean="0"/>
              <a:t>coeff</a:t>
            </a:r>
            <a:r>
              <a:rPr lang="en-US" dirty="0" smtClean="0"/>
              <a:t> = -0.164 , p = 0.0176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7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CN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1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ADNI-EF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78" y="2112401"/>
            <a:ext cx="4147021" cy="414702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01" y="2112402"/>
            <a:ext cx="4142978" cy="4142978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9124203" y="1532212"/>
            <a:ext cx="2071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coeff</a:t>
            </a:r>
            <a:r>
              <a:rPr lang="en-US" dirty="0" smtClean="0"/>
              <a:t> = -0.25 , p = 0"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3608848" y="1532212"/>
            <a:ext cx="2095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coeff</a:t>
            </a:r>
            <a:r>
              <a:rPr lang="en-US" dirty="0" smtClean="0"/>
              <a:t> = -0.248 , p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95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 AV45 </a:t>
            </a:r>
            <a:r>
              <a:rPr lang="en-US" dirty="0" err="1" smtClean="0"/>
              <a:t>sp</a:t>
            </a:r>
            <a:r>
              <a:rPr lang="en-US" dirty="0" smtClean="0"/>
              <a:t> n = 411</a:t>
            </a:r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067" y="2108360"/>
            <a:ext cx="4140200" cy="41402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3" y="2109110"/>
            <a:ext cx="4150311" cy="4150311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5183244" y="1185030"/>
            <a:ext cx="70464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coeff</a:t>
            </a:r>
            <a:r>
              <a:rPr lang="en-US" dirty="0" smtClean="0"/>
              <a:t> = 0.154 , p = 0.0018</a:t>
            </a:r>
          </a:p>
          <a:p>
            <a:r>
              <a:rPr lang="en-US" dirty="0" smtClean="0"/>
              <a:t>Moderation of amyloid on interaction</a:t>
            </a:r>
          </a:p>
          <a:p>
            <a:r>
              <a:rPr lang="en-US" dirty="0" smtClean="0"/>
              <a:t>MRI.BAG - SUMMARYSUVR_WHOLECEREBNORM: 0.00404006231951806</a:t>
            </a:r>
            <a:endParaRPr lang="en-US" dirty="0"/>
          </a:p>
        </p:txBody>
      </p:sp>
      <p:sp>
        <p:nvSpPr>
          <p:cNvPr id="18" name="Rechteck 17"/>
          <p:cNvSpPr/>
          <p:nvPr/>
        </p:nvSpPr>
        <p:spPr>
          <a:xfrm>
            <a:off x="2023684" y="1437859"/>
            <a:ext cx="2455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oeff</a:t>
            </a:r>
            <a:r>
              <a:rPr lang="en-US" dirty="0" smtClean="0"/>
              <a:t> = 0.114 , p = 0.0213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72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 AV45 Moderation </a:t>
            </a:r>
            <a:r>
              <a:rPr lang="en-US" dirty="0" err="1" smtClean="0"/>
              <a:t>sp</a:t>
            </a:r>
            <a:r>
              <a:rPr lang="en-US" dirty="0" smtClean="0"/>
              <a:t> n = 411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79" y="2112402"/>
            <a:ext cx="4971574" cy="414297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8237049" y="1506022"/>
            <a:ext cx="31167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A/T+: </a:t>
            </a:r>
            <a:r>
              <a:rPr lang="en-US" dirty="0" err="1" smtClean="0"/>
              <a:t>coeff</a:t>
            </a:r>
            <a:r>
              <a:rPr lang="en-US" dirty="0" smtClean="0"/>
              <a:t> = 0.214 , p = 0.0027</a:t>
            </a:r>
          </a:p>
          <a:p>
            <a:r>
              <a:rPr lang="en-US" dirty="0" smtClean="0"/>
              <a:t>A/T-: </a:t>
            </a:r>
            <a:r>
              <a:rPr lang="en-US" dirty="0" err="1" smtClean="0"/>
              <a:t>coeff</a:t>
            </a:r>
            <a:r>
              <a:rPr lang="en-US" dirty="0" smtClean="0"/>
              <a:t> = -0.034 , p = 0.6501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40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CSF ABETA1-42 </a:t>
            </a:r>
            <a:r>
              <a:rPr lang="en-US" dirty="0" err="1" smtClean="0"/>
              <a:t>sp</a:t>
            </a:r>
            <a:r>
              <a:rPr lang="en-US" dirty="0" smtClean="0"/>
              <a:t> n = 469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429" y="2112403"/>
            <a:ext cx="4127704" cy="412770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76" y="2108360"/>
            <a:ext cx="4157134" cy="415713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9154514" y="1618734"/>
            <a:ext cx="2095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coeff</a:t>
            </a:r>
            <a:r>
              <a:rPr lang="en-US" dirty="0" smtClean="0"/>
              <a:t> = -0.234 , p = 0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871821" y="1690688"/>
            <a:ext cx="262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coeff</a:t>
            </a:r>
            <a:r>
              <a:rPr lang="en-US" dirty="0" smtClean="0"/>
              <a:t> = -0.141 , p = 0.0023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09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T-tau </a:t>
            </a:r>
            <a:r>
              <a:rPr lang="en-US" dirty="0" err="1" smtClean="0"/>
              <a:t>sp</a:t>
            </a:r>
            <a:r>
              <a:rPr lang="en-US" dirty="0" smtClean="0"/>
              <a:t> n = 468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7004954" y="3244334"/>
            <a:ext cx="2550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coeff</a:t>
            </a:r>
            <a:r>
              <a:rPr lang="en-US" dirty="0" smtClean="0"/>
              <a:t> = 0.071 , p = 0.1269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645554" y="3244334"/>
            <a:ext cx="2550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coeff</a:t>
            </a:r>
            <a:r>
              <a:rPr lang="en-US" dirty="0" smtClean="0"/>
              <a:t> = 0.053 , p = 0.2522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64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780" y="2108360"/>
            <a:ext cx="4131747" cy="41317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P-tau </a:t>
            </a:r>
            <a:r>
              <a:rPr lang="en-US" dirty="0" err="1" smtClean="0"/>
              <a:t>sp</a:t>
            </a:r>
            <a:r>
              <a:rPr lang="en-US" dirty="0" smtClean="0"/>
              <a:t> n = 468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9079287" y="2152134"/>
            <a:ext cx="2550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coeff</a:t>
            </a:r>
            <a:r>
              <a:rPr lang="en-US" dirty="0" smtClean="0"/>
              <a:t> = 0.081 , p = 0.0811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534731" y="1552079"/>
            <a:ext cx="2433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coeff</a:t>
            </a:r>
            <a:r>
              <a:rPr lang="en-US" dirty="0" smtClean="0"/>
              <a:t> = 0.057 , p = 0.224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24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750" y="2108360"/>
            <a:ext cx="4134777" cy="413477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10" y="2108359"/>
            <a:ext cx="4148681" cy="41486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P-tau/AB </a:t>
            </a:r>
            <a:r>
              <a:rPr lang="en-US" dirty="0" err="1" smtClean="0"/>
              <a:t>sp</a:t>
            </a:r>
            <a:r>
              <a:rPr lang="en-US" dirty="0" smtClean="0"/>
              <a:t> n=468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9328694" y="1847334"/>
            <a:ext cx="2025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coeff</a:t>
            </a:r>
            <a:r>
              <a:rPr lang="en-US" dirty="0" smtClean="0"/>
              <a:t> = 0.207 , p = 0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646488" y="1923534"/>
            <a:ext cx="2550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coeff</a:t>
            </a:r>
            <a:r>
              <a:rPr lang="en-US" dirty="0" smtClean="0"/>
              <a:t> = 0.139 , p = 0.0026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11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6700"/>
            <a:ext cx="10496308" cy="3805401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>
            <a:off x="3699435" y="3106101"/>
            <a:ext cx="2375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506694" y="2771001"/>
            <a:ext cx="860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pitchFamily="2" charset="0"/>
              </a:rPr>
              <a:t>p = .002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649467" y="1984989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9.408502 0.002289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7501903" y="1984989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60.516651 4.955284e-14</a:t>
            </a:r>
            <a:endParaRPr lang="en-US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9207606" y="3174274"/>
            <a:ext cx="4414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8998045" y="2829102"/>
            <a:ext cx="860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pitchFamily="2" charset="0"/>
              </a:rPr>
              <a:t>p &lt; .001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428207" y="6054252"/>
            <a:ext cx="4450080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FDG-PET BAG </a:t>
            </a:r>
            <a:r>
              <a:rPr lang="en-US" sz="1100" b="1" dirty="0">
                <a:latin typeface="Helvetica" pitchFamily="2" charset="0"/>
              </a:rPr>
              <a:t>[years]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773005" y="6050675"/>
            <a:ext cx="4450080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MRI </a:t>
            </a:r>
            <a:r>
              <a:rPr lang="en-US" sz="1100" b="1" dirty="0" smtClean="0">
                <a:latin typeface="Helvetica" pitchFamily="2" charset="0"/>
              </a:rPr>
              <a:t>BAG </a:t>
            </a:r>
            <a:r>
              <a:rPr lang="en-US" sz="1100" b="1" dirty="0">
                <a:latin typeface="Helvetica" pitchFamily="2" charset="0"/>
              </a:rPr>
              <a:t>[years]</a:t>
            </a:r>
          </a:p>
        </p:txBody>
      </p:sp>
      <p:sp>
        <p:nvSpPr>
          <p:cNvPr id="16" name="Rechteck 15"/>
          <p:cNvSpPr/>
          <p:nvPr/>
        </p:nvSpPr>
        <p:spPr>
          <a:xfrm>
            <a:off x="5068389" y="2697553"/>
            <a:ext cx="505097" cy="13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5172891" y="2867372"/>
            <a:ext cx="583475" cy="32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10387105" y="2698603"/>
            <a:ext cx="505097" cy="13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10491607" y="2868422"/>
            <a:ext cx="583475" cy="32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4876801" y="2636590"/>
            <a:ext cx="879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pitchFamily="2" charset="0"/>
              </a:rPr>
              <a:t>Category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0223864" y="2636590"/>
            <a:ext cx="885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pitchFamily="2" charset="0"/>
              </a:rPr>
              <a:t>Category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059405" y="2787123"/>
            <a:ext cx="879566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pitchFamily="2" charset="0"/>
              </a:rPr>
              <a:t>Stable</a:t>
            </a:r>
          </a:p>
          <a:p>
            <a:pPr>
              <a:lnSpc>
                <a:spcPct val="120000"/>
              </a:lnSpc>
            </a:pPr>
            <a:r>
              <a:rPr lang="en-US" sz="1100" dirty="0" smtClean="0">
                <a:latin typeface="Helvetica" pitchFamily="2" charset="0"/>
              </a:rPr>
              <a:t>Decline 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10385995" y="2795538"/>
            <a:ext cx="879566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pitchFamily="2" charset="0"/>
              </a:rPr>
              <a:t>Stable</a:t>
            </a:r>
          </a:p>
          <a:p>
            <a:pPr>
              <a:lnSpc>
                <a:spcPct val="120000"/>
              </a:lnSpc>
            </a:pPr>
            <a:r>
              <a:rPr lang="en-US" sz="1100" dirty="0" smtClean="0">
                <a:latin typeface="Helvetica" pitchFamily="2" charset="0"/>
              </a:rPr>
              <a:t>Decline 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038354" y="55038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Mean PET BAG stables: [0.44088474], mean PET BAG decliners: [1.4092022]. </a:t>
            </a:r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Mean </a:t>
            </a:r>
            <a:r>
              <a:rPr lang="en-US" sz="1200" dirty="0">
                <a:latin typeface="Consolas" panose="020B0609020204030204" pitchFamily="49" charset="0"/>
              </a:rPr>
              <a:t>MRI BAG stables: [1.69080886], mean MRI BAG decliners: [4.58393377].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17683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819" y="2258782"/>
            <a:ext cx="5102362" cy="3977648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9720590" y="2155763"/>
            <a:ext cx="194688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MRI BAG AUC 0.74</a:t>
            </a:r>
          </a:p>
          <a:p>
            <a:r>
              <a:rPr lang="en-US" dirty="0" smtClean="0"/>
              <a:t>FDG BAG AUC 0.58</a:t>
            </a:r>
          </a:p>
          <a:p>
            <a:r>
              <a:rPr lang="en-US" dirty="0" smtClean="0"/>
              <a:t>HGMV </a:t>
            </a:r>
            <a:r>
              <a:rPr lang="en-US" dirty="0"/>
              <a:t>AUC </a:t>
            </a:r>
            <a:r>
              <a:rPr lang="en-US" dirty="0" smtClean="0"/>
              <a:t>0.75</a:t>
            </a:r>
          </a:p>
          <a:p>
            <a:r>
              <a:rPr lang="en-US" dirty="0" smtClean="0"/>
              <a:t>PTAU/AB AUC 0.79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053421" y="1990300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0.540144 0.463483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6912804" y="1990300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0.002156 0.963028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8040"/>
            <a:ext cx="10515600" cy="381239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428207" y="6054252"/>
            <a:ext cx="4450080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FDG-PET BAG </a:t>
            </a:r>
            <a:r>
              <a:rPr lang="en-US" sz="1100" b="1" dirty="0">
                <a:latin typeface="Helvetica" pitchFamily="2" charset="0"/>
              </a:rPr>
              <a:t>[years]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773005" y="6050675"/>
            <a:ext cx="4450080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MRI </a:t>
            </a:r>
            <a:r>
              <a:rPr lang="en-US" sz="1100" b="1" dirty="0" smtClean="0">
                <a:latin typeface="Helvetica" pitchFamily="2" charset="0"/>
              </a:rPr>
              <a:t>BAG </a:t>
            </a:r>
            <a:r>
              <a:rPr lang="en-US" sz="1100" b="1" dirty="0">
                <a:latin typeface="Helvetica" pitchFamily="2" charset="0"/>
              </a:rPr>
              <a:t>[years]</a:t>
            </a:r>
          </a:p>
        </p:txBody>
      </p:sp>
      <p:sp>
        <p:nvSpPr>
          <p:cNvPr id="9" name="Rechteck 8"/>
          <p:cNvSpPr/>
          <p:nvPr/>
        </p:nvSpPr>
        <p:spPr>
          <a:xfrm>
            <a:off x="5068389" y="2697553"/>
            <a:ext cx="505097" cy="13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5172891" y="2867372"/>
            <a:ext cx="583475" cy="32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10387105" y="2698603"/>
            <a:ext cx="505097" cy="13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10491607" y="2868422"/>
            <a:ext cx="583475" cy="32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4876801" y="2636590"/>
            <a:ext cx="879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pitchFamily="2" charset="0"/>
              </a:rPr>
              <a:t>Category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0223864" y="2636590"/>
            <a:ext cx="885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pitchFamily="2" charset="0"/>
              </a:rPr>
              <a:t>Category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059405" y="2787123"/>
            <a:ext cx="879566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pitchFamily="2" charset="0"/>
              </a:rPr>
              <a:t>Stable</a:t>
            </a:r>
          </a:p>
          <a:p>
            <a:pPr>
              <a:lnSpc>
                <a:spcPct val="120000"/>
              </a:lnSpc>
            </a:pPr>
            <a:r>
              <a:rPr lang="en-US" sz="1100" dirty="0" smtClean="0">
                <a:latin typeface="Helvetica" pitchFamily="2" charset="0"/>
              </a:rPr>
              <a:t>Decline 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0385995" y="2795538"/>
            <a:ext cx="879566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pitchFamily="2" charset="0"/>
              </a:rPr>
              <a:t>Stable</a:t>
            </a:r>
          </a:p>
          <a:p>
            <a:pPr>
              <a:lnSpc>
                <a:spcPct val="120000"/>
              </a:lnSpc>
            </a:pPr>
            <a:r>
              <a:rPr lang="en-US" sz="1100" dirty="0" smtClean="0">
                <a:latin typeface="Helvetica" pitchFamily="2" charset="0"/>
              </a:rPr>
              <a:t>Decline 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978332" y="885932"/>
            <a:ext cx="68101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Mean PET BAG stables: [0.07794588], mean PET BAG decliners: [0.57635034</a:t>
            </a:r>
            <a:r>
              <a:rPr lang="en-US" sz="1200" dirty="0" smtClean="0">
                <a:latin typeface="Consolas" panose="020B0609020204030204" pitchFamily="49" charset="0"/>
              </a:rPr>
              <a:t>].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Mean </a:t>
            </a:r>
            <a:r>
              <a:rPr lang="en-US" sz="1200" dirty="0">
                <a:latin typeface="Consolas" panose="020B0609020204030204" pitchFamily="49" charset="0"/>
              </a:rPr>
              <a:t>MRI BAG stables: [0.27079871], mean MRI BAG decliners: [0.28547579].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9004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819" y="2014941"/>
            <a:ext cx="5102362" cy="3977648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9755101" y="2190596"/>
            <a:ext cx="18353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HGMV AUC 0.709</a:t>
            </a:r>
          </a:p>
          <a:p>
            <a:r>
              <a:rPr lang="en-US" dirty="0"/>
              <a:t>Age AUC </a:t>
            </a:r>
            <a:r>
              <a:rPr lang="en-US" dirty="0" smtClean="0"/>
              <a:t>0.665</a:t>
            </a:r>
          </a:p>
          <a:p>
            <a:r>
              <a:rPr lang="en-US" dirty="0"/>
              <a:t>PET.BAG </a:t>
            </a:r>
            <a:r>
              <a:rPr lang="en-US" dirty="0" smtClean="0"/>
              <a:t>0.551</a:t>
            </a:r>
          </a:p>
          <a:p>
            <a:r>
              <a:rPr lang="en-US" dirty="0" smtClean="0"/>
              <a:t>MRI.BAG 0.471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4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5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ADNI-MEM Pearson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1" y="2125131"/>
            <a:ext cx="4131733" cy="413173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454" y="2125131"/>
            <a:ext cx="4131734" cy="4131734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7702134" y="2125131"/>
            <a:ext cx="271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coeff = -0.221 , p = 0.0288"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723735" y="1940465"/>
            <a:ext cx="271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coeff</a:t>
            </a:r>
            <a:r>
              <a:rPr lang="en-US" dirty="0" smtClean="0"/>
              <a:t> = -0.188 , p = 0.0642"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ADNI-EF Pearson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21" y="2125131"/>
            <a:ext cx="4131733" cy="413173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176587" y="1723243"/>
            <a:ext cx="271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coeff</a:t>
            </a:r>
            <a:r>
              <a:rPr lang="en-US" dirty="0" smtClean="0"/>
              <a:t> = -0.209 , p = 0.0388"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7769867" y="3591467"/>
            <a:ext cx="271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coeff</a:t>
            </a:r>
            <a:r>
              <a:rPr lang="en-US" dirty="0" smtClean="0"/>
              <a:t> = -0.057 , p = 0.5763"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interaction effects.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3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PTAU/ABETA status not different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85" y="2119194"/>
            <a:ext cx="4137669" cy="413766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454" y="2125131"/>
            <a:ext cx="4131734" cy="4131734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8376703" y="1937497"/>
            <a:ext cx="2977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F(87,1) = 0.7367 p = 0.393075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3719280" y="1931560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0.5731 0.4511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0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</Words>
  <Application>Microsoft Office PowerPoint</Application>
  <PresentationFormat>Breitbild</PresentationFormat>
  <Paragraphs>116</Paragraphs>
  <Slides>28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Helvetica</vt:lpstr>
      <vt:lpstr>Office</vt:lpstr>
      <vt:lpstr>Results PET MR Age</vt:lpstr>
      <vt:lpstr>CN</vt:lpstr>
      <vt:lpstr>PowerPoint-Präsentation</vt:lpstr>
      <vt:lpstr>PowerPoint-Präsentation</vt:lpstr>
      <vt:lpstr>SCD</vt:lpstr>
      <vt:lpstr>ADNI-MEM Pearson</vt:lpstr>
      <vt:lpstr>ADNI-EF Pearson</vt:lpstr>
      <vt:lpstr>No interaction effects.</vt:lpstr>
      <vt:lpstr>PTAU/ABETA status not different</vt:lpstr>
      <vt:lpstr>PET AV45 Spearman (n = 98)</vt:lpstr>
      <vt:lpstr>CSF ABETA Spearman n = 84</vt:lpstr>
      <vt:lpstr>CSF t-tau spearman n = 84</vt:lpstr>
      <vt:lpstr>CSF p-tau spearman n = 84</vt:lpstr>
      <vt:lpstr>PowerPoint-Präsentation</vt:lpstr>
      <vt:lpstr>PowerPoint-Präsentation</vt:lpstr>
      <vt:lpstr>MCI</vt:lpstr>
      <vt:lpstr>PTAU/ABETA status not different</vt:lpstr>
      <vt:lpstr>ADNI-MEM n=587 spearman</vt:lpstr>
      <vt:lpstr>ADNI-MEM moderation</vt:lpstr>
      <vt:lpstr>ADNI-EF</vt:lpstr>
      <vt:lpstr>PET AV45 sp n = 411</vt:lpstr>
      <vt:lpstr>PET AV45 Moderation sp n = 411</vt:lpstr>
      <vt:lpstr>CSF ABETA1-42 sp n = 469</vt:lpstr>
      <vt:lpstr>T-tau sp n = 468</vt:lpstr>
      <vt:lpstr>P-tau sp n = 468</vt:lpstr>
      <vt:lpstr>P-tau/AB sp n=468</vt:lpstr>
      <vt:lpstr>PowerPoint-Präsentation</vt:lpstr>
      <vt:lpstr>PowerPoint-Präsentation</vt:lpstr>
    </vt:vector>
  </TitlesOfParts>
  <Company>Universitätsklinikum Köln (AöR)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PET MR Age</dc:title>
  <dc:creator>Elena Doering</dc:creator>
  <cp:lastModifiedBy>Elena Doering</cp:lastModifiedBy>
  <cp:revision>19</cp:revision>
  <dcterms:created xsi:type="dcterms:W3CDTF">2023-03-10T17:01:25Z</dcterms:created>
  <dcterms:modified xsi:type="dcterms:W3CDTF">2023-03-13T20:45:15Z</dcterms:modified>
</cp:coreProperties>
</file>