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93" r:id="rId4"/>
    <p:sldId id="296" r:id="rId5"/>
    <p:sldId id="297" r:id="rId6"/>
    <p:sldId id="291" r:id="rId7"/>
    <p:sldId id="294" r:id="rId8"/>
    <p:sldId id="295" r:id="rId9"/>
    <p:sldId id="298" r:id="rId10"/>
    <p:sldId id="300" r:id="rId11"/>
    <p:sldId id="301" r:id="rId12"/>
    <p:sldId id="292" r:id="rId13"/>
    <p:sldId id="286" r:id="rId14"/>
    <p:sldId id="284" r:id="rId15"/>
    <p:sldId id="263" r:id="rId16"/>
    <p:sldId id="287" r:id="rId17"/>
    <p:sldId id="283" r:id="rId18"/>
    <p:sldId id="258" r:id="rId19"/>
    <p:sldId id="288" r:id="rId20"/>
    <p:sldId id="290" r:id="rId21"/>
    <p:sldId id="289" r:id="rId22"/>
    <p:sldId id="279" r:id="rId23"/>
    <p:sldId id="280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BE9F4-19AD-4AB3-90C3-6AFB90DEB9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34473-45AA-4F38-841A-4CCE21B65D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ANCOVA results pending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34473-45AA-4F38-841A-4CCE21B65D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1EA4-EEA0-4F88-BE18-ACDA2D9593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PET MR Age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Decline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617694" y="26998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FDG-PET BAG:      </a:t>
            </a:r>
            <a:endParaRPr lang="en-US" sz="1000" dirty="0" smtClean="0"/>
          </a:p>
          <a:p>
            <a:r>
              <a:rPr lang="en-US" sz="1000" dirty="0" smtClean="0"/>
              <a:t>Source          	SS  	DF         	F     	p-</a:t>
            </a:r>
            <a:r>
              <a:rPr lang="en-US" sz="1000" dirty="0" err="1" smtClean="0"/>
              <a:t>unc</a:t>
            </a:r>
            <a:r>
              <a:rPr lang="en-US" sz="1000" dirty="0" smtClean="0"/>
              <a:t>       	np2</a:t>
            </a:r>
            <a:endParaRPr lang="en-US" sz="1000" dirty="0"/>
          </a:p>
          <a:p>
            <a:r>
              <a:rPr lang="en-US" sz="1000" dirty="0"/>
              <a:t>0  </a:t>
            </a:r>
            <a:r>
              <a:rPr lang="en-US" sz="1000" dirty="0" err="1"/>
              <a:t>DX.cat.n</a:t>
            </a:r>
            <a:r>
              <a:rPr lang="en-US" sz="1000" dirty="0"/>
              <a:t>   </a:t>
            </a:r>
            <a:r>
              <a:rPr lang="en-US" sz="1000" dirty="0" smtClean="0"/>
              <a:t>	17.154630   	1  	1.655094  	0.202072  	0.020778</a:t>
            </a:r>
            <a:endParaRPr lang="en-US" sz="1000" dirty="0"/>
          </a:p>
          <a:p>
            <a:r>
              <a:rPr lang="en-US" sz="1000" dirty="0"/>
              <a:t>1  PTEDUCAT   </a:t>
            </a:r>
            <a:r>
              <a:rPr lang="en-US" sz="1000" dirty="0" smtClean="0"/>
              <a:t>	36.891986   	1  	3.559371  	0.062932  	0.043641</a:t>
            </a:r>
            <a:endParaRPr lang="en-US" sz="1000" dirty="0"/>
          </a:p>
          <a:p>
            <a:r>
              <a:rPr lang="en-US" sz="1000" dirty="0"/>
              <a:t>2     APOE4    </a:t>
            </a:r>
            <a:r>
              <a:rPr lang="en-US" sz="1000" dirty="0" smtClean="0"/>
              <a:t>	0.483006   	1  	0.046601  	0.829651  	0.000597</a:t>
            </a:r>
            <a:endParaRPr lang="en-US" sz="1000" dirty="0"/>
          </a:p>
          <a:p>
            <a:r>
              <a:rPr lang="en-US" sz="1000" dirty="0"/>
              <a:t>3  PTGENDER    </a:t>
            </a:r>
            <a:r>
              <a:rPr lang="en-US" sz="1000" dirty="0" smtClean="0"/>
              <a:t>	2.148206   	1  	0.207261  	0.650188  	0.002650</a:t>
            </a:r>
            <a:endParaRPr lang="en-US" sz="1000" dirty="0"/>
          </a:p>
          <a:p>
            <a:pPr marL="228600" indent="-228600">
              <a:buAutoNum type="arabicPlain" startAt="4"/>
            </a:pPr>
            <a:r>
              <a:rPr lang="en-US" sz="1000" dirty="0" smtClean="0"/>
              <a:t>Residual  	808.450371  	78       	</a:t>
            </a:r>
            <a:r>
              <a:rPr lang="en-US" sz="1000" dirty="0" err="1" smtClean="0"/>
              <a:t>NaN</a:t>
            </a:r>
            <a:r>
              <a:rPr lang="en-US" sz="1000" dirty="0" smtClean="0"/>
              <a:t>       	</a:t>
            </a:r>
            <a:r>
              <a:rPr lang="en-US" sz="1000" dirty="0" err="1" smtClean="0"/>
              <a:t>NaN</a:t>
            </a:r>
            <a:r>
              <a:rPr lang="en-US" sz="1000" dirty="0" smtClean="0"/>
              <a:t>      	</a:t>
            </a:r>
            <a:r>
              <a:rPr lang="en-US" sz="1000" dirty="0" err="1" smtClean="0"/>
              <a:t>NaN</a:t>
            </a:r>
            <a:endParaRPr lang="en-US" sz="1000" dirty="0" smtClean="0"/>
          </a:p>
          <a:p>
            <a:pPr marL="228600" indent="-228600">
              <a:buAutoNum type="arabicPlain" startAt="4"/>
            </a:pPr>
            <a:endParaRPr lang="en-US" sz="1000" dirty="0"/>
          </a:p>
          <a:p>
            <a:r>
              <a:rPr lang="en-US" sz="1000" dirty="0"/>
              <a:t>MRI BAG:       </a:t>
            </a:r>
            <a:endParaRPr lang="en-US" sz="1000" dirty="0" smtClean="0"/>
          </a:p>
          <a:p>
            <a:r>
              <a:rPr lang="en-US" sz="1000" dirty="0" smtClean="0"/>
              <a:t>Source          	SS  	DF         	F     	p-</a:t>
            </a:r>
            <a:r>
              <a:rPr lang="en-US" sz="1000" dirty="0" err="1" smtClean="0"/>
              <a:t>unc</a:t>
            </a:r>
            <a:r>
              <a:rPr lang="en-US" sz="1000" dirty="0" smtClean="0"/>
              <a:t>       	np2</a:t>
            </a:r>
            <a:endParaRPr lang="en-US" sz="1000" dirty="0"/>
          </a:p>
          <a:p>
            <a:r>
              <a:rPr lang="en-US" sz="1000" dirty="0"/>
              <a:t>0  </a:t>
            </a:r>
            <a:r>
              <a:rPr lang="en-US" sz="1000" dirty="0" err="1"/>
              <a:t>DX.cat.n</a:t>
            </a:r>
            <a:r>
              <a:rPr lang="en-US" sz="1000" dirty="0"/>
              <a:t>    </a:t>
            </a:r>
            <a:r>
              <a:rPr lang="en-US" sz="1000" dirty="0" smtClean="0"/>
              <a:t>	2.213411   	1  	0.247204  	0.620449  	0.003159</a:t>
            </a:r>
            <a:endParaRPr lang="en-US" sz="1000" dirty="0"/>
          </a:p>
          <a:p>
            <a:r>
              <a:rPr lang="en-US" sz="1000" dirty="0"/>
              <a:t>1  PTEDUCAT    </a:t>
            </a:r>
            <a:r>
              <a:rPr lang="en-US" sz="1000" dirty="0" smtClean="0"/>
              <a:t>	3.034701   	1  	0.338930  	0.562126  	0.004326</a:t>
            </a:r>
            <a:endParaRPr lang="en-US" sz="1000" dirty="0"/>
          </a:p>
          <a:p>
            <a:r>
              <a:rPr lang="en-US" sz="1000" dirty="0"/>
              <a:t>2  </a:t>
            </a:r>
            <a:r>
              <a:rPr lang="en-US" sz="1000" dirty="0" smtClean="0"/>
              <a:t>APOE4    	0.929472   	1  	0.103808  	0.748169  	0.001329</a:t>
            </a:r>
            <a:endParaRPr lang="en-US" sz="1000" dirty="0"/>
          </a:p>
          <a:p>
            <a:r>
              <a:rPr lang="en-US" sz="1000" dirty="0"/>
              <a:t>3  PTGENDER   </a:t>
            </a:r>
            <a:r>
              <a:rPr lang="en-US" sz="1000" dirty="0" smtClean="0"/>
              <a:t>	54.052781   	1  	6.036876  	0.016230  	0.071836</a:t>
            </a:r>
            <a:endParaRPr lang="en-US" sz="1000" dirty="0"/>
          </a:p>
          <a:p>
            <a:pPr marL="228600" indent="-228600">
              <a:buAutoNum type="arabicPlain" startAt="4"/>
            </a:pPr>
            <a:r>
              <a:rPr lang="en-US" sz="1000" dirty="0" smtClean="0"/>
              <a:t>Residual  	698.393853  	78       	</a:t>
            </a:r>
            <a:r>
              <a:rPr lang="en-US" sz="1000" dirty="0" err="1" smtClean="0"/>
              <a:t>NaN</a:t>
            </a:r>
            <a:r>
              <a:rPr lang="en-US" sz="1000" dirty="0" smtClean="0"/>
              <a:t>       	</a:t>
            </a:r>
            <a:r>
              <a:rPr lang="en-US" sz="1000" dirty="0" err="1" smtClean="0"/>
              <a:t>NaN</a:t>
            </a:r>
            <a:r>
              <a:rPr lang="en-US" sz="1000" dirty="0" smtClean="0"/>
              <a:t>       	</a:t>
            </a:r>
            <a:r>
              <a:rPr lang="en-US" sz="1000" dirty="0" err="1" smtClean="0"/>
              <a:t>NaN</a:t>
            </a:r>
            <a:endParaRPr lang="en-US" sz="1000" dirty="0" smtClean="0"/>
          </a:p>
          <a:p>
            <a:pPr marL="228600" indent="-228600">
              <a:buAutoNum type="arabicPlain" startAt="4"/>
            </a:pPr>
            <a:endParaRPr lang="en-US" sz="1000" dirty="0"/>
          </a:p>
          <a:p>
            <a:r>
              <a:rPr lang="en-US" sz="1000" dirty="0"/>
              <a:t>Mean FDG-PET BAG stables: [0.44264944], mean FDG-PET BAG decliners: [1.77055891].</a:t>
            </a:r>
          </a:p>
          <a:p>
            <a:r>
              <a:rPr lang="en-US" sz="1000" dirty="0"/>
              <a:t>Mean MRI BAG stables: [-0.00479381], mean MRI BAG decliners: [0.95311537].</a:t>
            </a:r>
          </a:p>
        </p:txBody>
      </p:sp>
    </p:spTree>
    <p:extLst>
      <p:ext uri="{BB962C8B-B14F-4D97-AF65-F5344CB8AC3E}">
        <p14:creationId xmlns:p14="http://schemas.microsoft.com/office/powerpoint/2010/main" val="236304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" name="Gruppieren 24"/>
          <p:cNvGrpSpPr/>
          <p:nvPr/>
        </p:nvGrpSpPr>
        <p:grpSpPr>
          <a:xfrm>
            <a:off x="833462" y="2469815"/>
            <a:ext cx="10505907" cy="3808881"/>
            <a:chOff x="833462" y="2469815"/>
            <a:chExt cx="10505907" cy="3808881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62" y="2469815"/>
              <a:ext cx="10505907" cy="3808881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1428207" y="6050854"/>
              <a:ext cx="4450080" cy="201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753"/>
                </a:lnSpc>
              </a:pPr>
              <a:r>
                <a:rPr lang="en-US" sz="1100" b="1" dirty="0" smtClean="0">
                  <a:latin typeface="Helvetica" pitchFamily="2" charset="0"/>
                </a:rPr>
                <a:t>FDG-PET BAG </a:t>
              </a:r>
              <a:r>
                <a:rPr lang="en-US" sz="1100" dirty="0">
                  <a:latin typeface="Helvetica" pitchFamily="2" charset="0"/>
                </a:rPr>
                <a:t>[years]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773005" y="6047277"/>
              <a:ext cx="4450080" cy="201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753"/>
                </a:lnSpc>
              </a:pPr>
              <a:r>
                <a:rPr lang="en-US" sz="1100" b="1" dirty="0" smtClean="0">
                  <a:latin typeface="Helvetica" pitchFamily="2" charset="0"/>
                </a:rPr>
                <a:t>MRI BAG </a:t>
              </a:r>
              <a:r>
                <a:rPr lang="en-US" sz="1100" dirty="0">
                  <a:latin typeface="Helvetica" pitchFamily="2" charset="0"/>
                </a:rPr>
                <a:t>[years]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5068389" y="2697553"/>
              <a:ext cx="505097" cy="131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5172891" y="2867372"/>
              <a:ext cx="583475" cy="32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387105" y="2698603"/>
              <a:ext cx="505097" cy="131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491607" y="2868422"/>
              <a:ext cx="583475" cy="32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781002" y="2636590"/>
              <a:ext cx="879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Helvetica" pitchFamily="2" charset="0"/>
                </a:rPr>
                <a:t>Category</a:t>
              </a:r>
              <a:endParaRPr lang="en-US" sz="1100" b="1" dirty="0">
                <a:latin typeface="Helvetica" pitchFamily="2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101938" y="2636590"/>
              <a:ext cx="8851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Helvetica" pitchFamily="2" charset="0"/>
                </a:rPr>
                <a:t>Category</a:t>
              </a:r>
              <a:endParaRPr lang="en-US" sz="1100" b="1" dirty="0">
                <a:latin typeface="Helvetica" pitchFamily="2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059405" y="2787123"/>
              <a:ext cx="879566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Helvetica" pitchFamily="2" charset="0"/>
                </a:rPr>
                <a:t>Stable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Helvetica" pitchFamily="2" charset="0"/>
                </a:rPr>
                <a:t>Decline </a:t>
              </a:r>
              <a:endParaRPr lang="en-US" sz="1100" dirty="0">
                <a:latin typeface="Helvetica" pitchFamily="2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385995" y="2795538"/>
              <a:ext cx="879566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Helvetica" pitchFamily="2" charset="0"/>
                </a:rPr>
                <a:t>Stable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Helvetica" pitchFamily="2" charset="0"/>
                </a:rPr>
                <a:t>Decline </a:t>
              </a:r>
              <a:endParaRPr lang="en-US" sz="1100" dirty="0">
                <a:latin typeface="Helvetica" pitchFamily="2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16200000">
              <a:off x="-684725" y="4120357"/>
              <a:ext cx="3307977" cy="1950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753"/>
                </a:lnSpc>
              </a:pPr>
              <a:r>
                <a:rPr lang="en-US" sz="1100" b="1" dirty="0" smtClean="0">
                  <a:latin typeface="Helvetica" pitchFamily="2" charset="0"/>
                </a:rPr>
                <a:t>Density</a:t>
              </a:r>
              <a:endParaRPr lang="en-US" sz="1100" b="1" dirty="0">
                <a:latin typeface="Helvetica" pitchFamily="2" charset="0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6200000">
              <a:off x="4634099" y="4120356"/>
              <a:ext cx="3307977" cy="1950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753"/>
                </a:lnSpc>
              </a:pPr>
              <a:r>
                <a:rPr lang="en-US" sz="1100" b="1" dirty="0" smtClean="0">
                  <a:latin typeface="Helvetica" pitchFamily="2" charset="0"/>
                </a:rPr>
                <a:t>Density</a:t>
              </a:r>
              <a:endParaRPr lang="en-US" sz="1100" b="1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4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38200" y="220826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ADNI_EF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237 -0.019401  [-0.15, 0.11]  0.768312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 0.022626  [-0.11, 0.15]  0.731185</a:t>
            </a:r>
          </a:p>
          <a:p>
            <a:r>
              <a:rPr lang="en-US" sz="1000" dirty="0"/>
              <a:t>ADNI_MEM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237 -0.015334  [-0.14, 0.11]  0.815902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237 -0.04841  [-0.18, 0.08]  </a:t>
            </a:r>
            <a:r>
              <a:rPr lang="en-US" sz="1000" dirty="0" smtClean="0"/>
              <a:t>0.462096</a:t>
            </a:r>
            <a:endParaRPr lang="en-US" sz="1000" dirty="0"/>
          </a:p>
        </p:txBody>
      </p:sp>
      <p:sp>
        <p:nvSpPr>
          <p:cNvPr id="7" name="Rechteck 6"/>
          <p:cNvSpPr/>
          <p:nvPr/>
        </p:nvSpPr>
        <p:spPr>
          <a:xfrm>
            <a:off x="5154706" y="592438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230  0.061144  [-0.07, 0.19]  0.360211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230  0.004653  [-0.13, 0.14]  0.944545</a:t>
            </a:r>
          </a:p>
          <a:p>
            <a:r>
              <a:rPr lang="en-US" sz="1000" b="1" dirty="0"/>
              <a:t>ABETA42_recalculated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 n         r 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210 -0.144092  [-0.28, -0.01]  0.038798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210 -0.075456  [-0.21, 0.06]  0.281061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210 -0.041969  [-0.18, 0.1]  0.549195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210 -0.065518  [-0.2, 0.07]  0.349459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209 -0.048816  [-0.18, 0.09]  0.487005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209 -0.055656  [-0.19, 0.08]  0.428001</a:t>
            </a:r>
          </a:p>
          <a:p>
            <a:r>
              <a:rPr lang="en-US" sz="1000" b="1" dirty="0"/>
              <a:t>PTAU.ABETA42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 n        r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209  0.11616  [-0.02, 0.25]  0.097195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209  0.019165  [-0.12, 0.16]  0.785052</a:t>
            </a:r>
          </a:p>
        </p:txBody>
      </p:sp>
    </p:spTree>
    <p:extLst>
      <p:ext uri="{BB962C8B-B14F-4D97-AF65-F5344CB8AC3E}">
        <p14:creationId xmlns:p14="http://schemas.microsoft.com/office/powerpoint/2010/main" val="43867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5" y="1832443"/>
            <a:ext cx="4688696" cy="45824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479176" y="6213209"/>
            <a:ext cx="3478306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735220" y="4149890"/>
            <a:ext cx="3478306" cy="208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CSF A</a:t>
            </a:r>
            <a:r>
              <a:rPr lang="el-GR" sz="1200" b="1" dirty="0" smtClean="0">
                <a:latin typeface="Helvetica" pitchFamily="2" charset="0"/>
              </a:rPr>
              <a:t>β</a:t>
            </a:r>
            <a:r>
              <a:rPr lang="de-DE" sz="1200" b="1" baseline="-25000" dirty="0" smtClean="0">
                <a:latin typeface="Helvetica" pitchFamily="2" charset="0"/>
              </a:rPr>
              <a:t>1-42 </a:t>
            </a:r>
            <a:r>
              <a:rPr lang="de-DE" sz="1200" dirty="0" smtClean="0">
                <a:latin typeface="Helvetica" pitchFamily="2" charset="0"/>
              </a:rPr>
              <a:t>[pg/ml]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6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2" y="2472576"/>
            <a:ext cx="10505907" cy="380888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28207" y="6050854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73005" y="6047277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MRI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9" name="Rechteck 8"/>
          <p:cNvSpPr/>
          <p:nvPr/>
        </p:nvSpPr>
        <p:spPr>
          <a:xfrm>
            <a:off x="5068389" y="269755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5172891" y="286737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387105" y="269860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0491607" y="286842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4781002" y="2636590"/>
            <a:ext cx="87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101938" y="2636590"/>
            <a:ext cx="88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59405" y="2787123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385995" y="2795538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 rot="16200000">
            <a:off x="-684725" y="4120357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4634099" y="4120356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4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Outcome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7726490" y="1059597"/>
            <a:ext cx="26736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PET.BAG</a:t>
            </a:r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/>
              <a:t>AUC:  0.6305555555555555</a:t>
            </a:r>
          </a:p>
          <a:p>
            <a:r>
              <a:rPr lang="en-US" sz="1000" dirty="0"/>
              <a:t>MRI.BAG</a:t>
            </a:r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/>
              <a:t>AUC:  0.5564935064935066</a:t>
            </a:r>
          </a:p>
          <a:p>
            <a:r>
              <a:rPr lang="en-US" sz="1000" dirty="0" err="1"/>
              <a:t>Hippocampus_GMV</a:t>
            </a:r>
            <a:endParaRPr lang="en-US" sz="1000" dirty="0"/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/>
              <a:t>AUC:  0.7373737373737373</a:t>
            </a:r>
          </a:p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230 subjects with full information.</a:t>
            </a:r>
          </a:p>
          <a:p>
            <a:r>
              <a:rPr lang="en-US" sz="1000" dirty="0"/>
              <a:t>AUC:  0.5454761904761904</a:t>
            </a:r>
          </a:p>
          <a:p>
            <a:r>
              <a:rPr lang="en-US" sz="1000" dirty="0" err="1"/>
              <a:t>Precuneus_SUVR</a:t>
            </a:r>
            <a:endParaRPr lang="en-US" sz="1000" dirty="0"/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/>
              <a:t>AUC:  0.5762626262626263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209 subjects with full information.</a:t>
            </a:r>
          </a:p>
          <a:p>
            <a:r>
              <a:rPr lang="en-US" sz="1000" dirty="0"/>
              <a:t>AUC:  0.6052631578947368</a:t>
            </a:r>
          </a:p>
          <a:p>
            <a:r>
              <a:rPr lang="en-US" sz="1000" dirty="0"/>
              <a:t>ADNI_MEM</a:t>
            </a:r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/>
              <a:t>AUC:  0.7696969696969698</a:t>
            </a:r>
          </a:p>
          <a:p>
            <a:r>
              <a:rPr lang="en-US" sz="1000" dirty="0" err="1"/>
              <a:t>meanage</a:t>
            </a:r>
            <a:endParaRPr lang="en-US" sz="1000" dirty="0"/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/>
              <a:t>AUC:  0.6384199134199134</a:t>
            </a:r>
          </a:p>
        </p:txBody>
      </p:sp>
      <p:sp>
        <p:nvSpPr>
          <p:cNvPr id="5" name="Rechteck 4"/>
          <p:cNvSpPr/>
          <p:nvPr/>
        </p:nvSpPr>
        <p:spPr>
          <a:xfrm>
            <a:off x="932873" y="2598480"/>
            <a:ext cx="64562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FDG-PET BAG:       Source           SS   DF         F     p-</a:t>
            </a:r>
            <a:r>
              <a:rPr lang="en-US" sz="1000" dirty="0" err="1"/>
              <a:t>unc</a:t>
            </a:r>
            <a:r>
              <a:rPr lang="en-US" sz="1000" dirty="0"/>
              <a:t>       np2</a:t>
            </a:r>
          </a:p>
          <a:p>
            <a:r>
              <a:rPr lang="en-US" sz="1000" dirty="0"/>
              <a:t>0  </a:t>
            </a:r>
            <a:r>
              <a:rPr lang="en-US" sz="1000" dirty="0" err="1"/>
              <a:t>DX.cat.n</a:t>
            </a:r>
            <a:r>
              <a:rPr lang="en-US" sz="1000" dirty="0"/>
              <a:t>     6.837289    1  0.619197  0.432149  0.002662</a:t>
            </a:r>
          </a:p>
          <a:p>
            <a:r>
              <a:rPr lang="en-US" sz="1000" dirty="0"/>
              <a:t>1  PTEDUCAT    23.887457    1  2.163292  0.142697  0.009238</a:t>
            </a:r>
          </a:p>
          <a:p>
            <a:r>
              <a:rPr lang="en-US" sz="1000" dirty="0"/>
              <a:t>2     APOE4     1.361825    1  0.123329  0.725770  0.000531</a:t>
            </a:r>
          </a:p>
          <a:p>
            <a:r>
              <a:rPr lang="en-US" sz="1000" dirty="0"/>
              <a:t>3  PTGENDER    16.879719    1  1.528658  0.217564  0.006546</a:t>
            </a:r>
          </a:p>
          <a:p>
            <a:r>
              <a:rPr lang="en-US" sz="1000" dirty="0"/>
              <a:t>4  Residual  2561.785948  232       </a:t>
            </a:r>
            <a:r>
              <a:rPr lang="en-US" sz="1000" dirty="0" err="1"/>
              <a:t>NaN</a:t>
            </a:r>
            <a:r>
              <a:rPr lang="en-US" sz="1000" dirty="0"/>
              <a:t>       </a:t>
            </a:r>
            <a:r>
              <a:rPr lang="en-US" sz="1000" dirty="0" err="1"/>
              <a:t>NaN</a:t>
            </a:r>
            <a:r>
              <a:rPr lang="en-US" sz="1000" dirty="0"/>
              <a:t>       </a:t>
            </a:r>
            <a:r>
              <a:rPr lang="en-US" sz="1000" dirty="0" err="1"/>
              <a:t>NaN</a:t>
            </a:r>
            <a:endParaRPr lang="en-US" sz="1000" dirty="0"/>
          </a:p>
          <a:p>
            <a:r>
              <a:rPr lang="en-US" sz="1000" dirty="0"/>
              <a:t>MRI BAG:       Source           SS   DF          F     p-</a:t>
            </a:r>
            <a:r>
              <a:rPr lang="en-US" sz="1000" dirty="0" err="1"/>
              <a:t>unc</a:t>
            </a:r>
            <a:r>
              <a:rPr lang="en-US" sz="1000" dirty="0"/>
              <a:t>       np2</a:t>
            </a:r>
          </a:p>
          <a:p>
            <a:r>
              <a:rPr lang="en-US" sz="1000" dirty="0"/>
              <a:t>0  </a:t>
            </a:r>
            <a:r>
              <a:rPr lang="en-US" sz="1000" dirty="0" err="1"/>
              <a:t>DX.cat.n</a:t>
            </a:r>
            <a:r>
              <a:rPr lang="en-US" sz="1000" dirty="0"/>
              <a:t>     8.060314    1   0.870007  0.351923  0.003736</a:t>
            </a:r>
          </a:p>
          <a:p>
            <a:r>
              <a:rPr lang="en-US" sz="1000" dirty="0"/>
              <a:t>1  PTEDUCAT     2.160633    1   0.233212  0.629607  0.001004</a:t>
            </a:r>
          </a:p>
          <a:p>
            <a:r>
              <a:rPr lang="en-US" sz="1000" dirty="0"/>
              <a:t>2     APOE4     1.332777    1   0.143856  0.704824  0.000620</a:t>
            </a:r>
          </a:p>
          <a:p>
            <a:r>
              <a:rPr lang="en-US" sz="1000" dirty="0"/>
              <a:t>3  PTGENDER   175.282953    1  18.919538  0.000020  0.075401</a:t>
            </a:r>
          </a:p>
          <a:p>
            <a:r>
              <a:rPr lang="en-US" sz="1000" dirty="0"/>
              <a:t>4  Residual  2149.399517  232        </a:t>
            </a:r>
            <a:r>
              <a:rPr lang="en-US" sz="1000" dirty="0" err="1"/>
              <a:t>NaN</a:t>
            </a:r>
            <a:r>
              <a:rPr lang="en-US" sz="1000" dirty="0"/>
              <a:t>       </a:t>
            </a:r>
            <a:r>
              <a:rPr lang="en-US" sz="1000" dirty="0" err="1"/>
              <a:t>NaN</a:t>
            </a:r>
            <a:r>
              <a:rPr lang="en-US" sz="1000" dirty="0"/>
              <a:t>       </a:t>
            </a:r>
            <a:r>
              <a:rPr lang="en-US" sz="1000" dirty="0" err="1"/>
              <a:t>NaN</a:t>
            </a:r>
            <a:endParaRPr lang="en-US" sz="1000" dirty="0"/>
          </a:p>
          <a:p>
            <a:r>
              <a:rPr lang="en-US" sz="1000" dirty="0"/>
              <a:t>Mean PET BAG stables: [0.23242853], mean PET BAG decliners: [0.6248515].</a:t>
            </a:r>
          </a:p>
          <a:p>
            <a:r>
              <a:rPr lang="en-US" sz="1000" dirty="0"/>
              <a:t>Mean MRI BAG stables: [0.01487119], mean MRI BAG decliners: [0.83653551].</a:t>
            </a:r>
          </a:p>
        </p:txBody>
      </p:sp>
    </p:spTree>
    <p:extLst>
      <p:ext uri="{BB962C8B-B14F-4D97-AF65-F5344CB8AC3E}">
        <p14:creationId xmlns:p14="http://schemas.microsoft.com/office/powerpoint/2010/main" val="394844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2"/>
          <a:stretch/>
        </p:blipFill>
        <p:spPr>
          <a:xfrm>
            <a:off x="3268923" y="2222466"/>
            <a:ext cx="5285242" cy="39045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3818455" y="5877252"/>
            <a:ext cx="4549418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1-Specificity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1703434" y="3856213"/>
            <a:ext cx="3415554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Sensitivity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400800" y="4410635"/>
            <a:ext cx="1882588" cy="1147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7162800" y="4168588"/>
            <a:ext cx="1205073" cy="1442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6363393" y="4347720"/>
            <a:ext cx="15794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smtClean="0">
                <a:latin typeface="Helvetica" pitchFamily="2" charset="0"/>
              </a:rPr>
              <a:t>FDG-PET BAG</a:t>
            </a:r>
          </a:p>
          <a:p>
            <a:r>
              <a:rPr lang="en-US" sz="950" b="1" dirty="0" smtClean="0">
                <a:latin typeface="Helvetica" pitchFamily="2" charset="0"/>
              </a:rPr>
              <a:t>MRI BAG</a:t>
            </a:r>
          </a:p>
          <a:p>
            <a:r>
              <a:rPr lang="en-US" sz="950" b="1" dirty="0" smtClean="0">
                <a:latin typeface="Helvetica" pitchFamily="2" charset="0"/>
              </a:rPr>
              <a:t>Hippocampus GMV</a:t>
            </a:r>
          </a:p>
          <a:p>
            <a:r>
              <a:rPr lang="en-US" sz="950" b="1" dirty="0" smtClean="0">
                <a:latin typeface="Helvetica" pitchFamily="2" charset="0"/>
              </a:rPr>
              <a:t>AV45-PET </a:t>
            </a:r>
          </a:p>
          <a:p>
            <a:r>
              <a:rPr lang="en-US" sz="950" b="1" dirty="0" smtClean="0">
                <a:latin typeface="Helvetica" pitchFamily="2" charset="0"/>
              </a:rPr>
              <a:t>Precuneus SUVR</a:t>
            </a:r>
          </a:p>
          <a:p>
            <a:r>
              <a:rPr lang="en-US" sz="950" b="1" dirty="0" smtClean="0">
                <a:latin typeface="Helvetica" pitchFamily="2" charset="0"/>
              </a:rPr>
              <a:t>p-tau</a:t>
            </a:r>
            <a:r>
              <a:rPr lang="en-US" sz="950" b="1" baseline="-25000" dirty="0" smtClean="0">
                <a:latin typeface="Helvetica" pitchFamily="2" charset="0"/>
              </a:rPr>
              <a:t>181</a:t>
            </a:r>
            <a:r>
              <a:rPr lang="en-US" sz="950" b="1" dirty="0" smtClean="0">
                <a:latin typeface="Helvetica" pitchFamily="2" charset="0"/>
              </a:rPr>
              <a:t>/A</a:t>
            </a:r>
            <a:r>
              <a:rPr lang="el-GR" sz="950" b="1" dirty="0" smtClean="0">
                <a:latin typeface="Helvetica" pitchFamily="2" charset="0"/>
              </a:rPr>
              <a:t>β</a:t>
            </a:r>
            <a:r>
              <a:rPr lang="de-DE" sz="950" b="1" baseline="-25000" dirty="0" smtClean="0">
                <a:latin typeface="Helvetica" pitchFamily="2" charset="0"/>
              </a:rPr>
              <a:t>1-42</a:t>
            </a:r>
            <a:r>
              <a:rPr lang="de-DE" sz="950" b="1" dirty="0" smtClean="0">
                <a:latin typeface="Helvetica" pitchFamily="2" charset="0"/>
              </a:rPr>
              <a:t> </a:t>
            </a:r>
            <a:r>
              <a:rPr lang="de-DE" sz="950" b="1" dirty="0" err="1" smtClean="0">
                <a:latin typeface="Helvetica" pitchFamily="2" charset="0"/>
              </a:rPr>
              <a:t>ratio</a:t>
            </a:r>
            <a:endParaRPr lang="en-US" sz="950" b="1" dirty="0" smtClean="0">
              <a:latin typeface="Helvetica" pitchFamily="2" charset="0"/>
            </a:endParaRPr>
          </a:p>
          <a:p>
            <a:r>
              <a:rPr lang="en-US" sz="950" b="1" dirty="0" smtClean="0">
                <a:latin typeface="Helvetica" pitchFamily="2" charset="0"/>
              </a:rPr>
              <a:t>ADNI-MEM</a:t>
            </a:r>
          </a:p>
          <a:p>
            <a:r>
              <a:rPr lang="en-US" sz="950" b="1" dirty="0" smtClean="0">
                <a:latin typeface="Helvetica" pitchFamily="2" charset="0"/>
              </a:rPr>
              <a:t>age</a:t>
            </a:r>
            <a:endParaRPr lang="en-US" sz="950" b="1" dirty="0">
              <a:latin typeface="Helvetica" pitchFamily="2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076540" y="4393275"/>
            <a:ext cx="2064718" cy="1188000"/>
          </a:xfrm>
          <a:prstGeom prst="roundRect">
            <a:avLst>
              <a:gd name="adj" fmla="val 1823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" y="3349923"/>
            <a:ext cx="3247845" cy="32552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53" y="3353189"/>
            <a:ext cx="3314786" cy="32486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53" y="97494"/>
            <a:ext cx="3349190" cy="328239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" y="97494"/>
            <a:ext cx="3239568" cy="32469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25706" y="-172755"/>
            <a:ext cx="10515600" cy="1325563"/>
          </a:xfrm>
        </p:spPr>
        <p:txBody>
          <a:bodyPr/>
          <a:lstStyle/>
          <a:p>
            <a:pPr algn="r"/>
            <a:r>
              <a:rPr lang="en-US" dirty="0" smtClean="0"/>
              <a:t>Cognitive Performance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49002" y="3184962"/>
            <a:ext cx="2590033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FDG-PET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9379" y="6448067"/>
            <a:ext cx="259965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MRI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856712" y="6448067"/>
            <a:ext cx="259965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MRI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793491" y="3214888"/>
            <a:ext cx="265287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FDG-PET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9593" y="228908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ADNI_EF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 CI95%    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460 -0.237727  [-0.32, -0.15]  2.801281e-07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460 -0.225374  [-0.31, -0.14]  0.000001</a:t>
            </a:r>
          </a:p>
          <a:p>
            <a:r>
              <a:rPr lang="en-US" sz="1000" dirty="0"/>
              <a:t>ADNI_MEM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 CI95%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460 -0.179125  [-0.27, -0.09]  0.00012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 CI95%    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460 -0.397101  [-0.47, -0.32]  1.126132e-18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910058" y="1764534"/>
            <a:ext cx="2492188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ADNI-EF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16200000">
            <a:off x="-897510" y="5103326"/>
            <a:ext cx="2492188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ADNI-EF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 rot="16200000">
            <a:off x="2350442" y="4974674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ADNI-MEM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2324315" y="1822200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ADNI-MEM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2350443" y="1765308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ADNI-MEM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766102" y="637345"/>
            <a:ext cx="1536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 pitchFamily="2" charset="0"/>
              </a:rPr>
              <a:t>r = -.238, p &lt; .001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26870" y="636335"/>
            <a:ext cx="1536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 pitchFamily="2" charset="0"/>
              </a:rPr>
              <a:t>r = -.179, p &lt; .001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082044" y="3928965"/>
            <a:ext cx="1536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 pitchFamily="2" charset="0"/>
              </a:rPr>
              <a:t>r = -.397, p &lt; .001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66101" y="3925110"/>
            <a:ext cx="1536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 pitchFamily="2" charset="0"/>
              </a:rPr>
              <a:t>r = -.225, p &lt; .001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0" y="3359048"/>
            <a:ext cx="3317974" cy="324281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9" y="101588"/>
            <a:ext cx="3317973" cy="324281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40" y="3344403"/>
            <a:ext cx="3307179" cy="32574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6400" y="-221534"/>
            <a:ext cx="10515600" cy="1325563"/>
          </a:xfrm>
        </p:spPr>
        <p:txBody>
          <a:bodyPr/>
          <a:lstStyle/>
          <a:p>
            <a:pPr algn="r"/>
            <a:r>
              <a:rPr lang="en-US" dirty="0" smtClean="0"/>
              <a:t>Pathology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146472" y="1069767"/>
            <a:ext cx="290945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326  0.056035  [-0.05, 0.16]  0.316159</a:t>
            </a:r>
          </a:p>
          <a:p>
            <a:r>
              <a:rPr lang="en-US" sz="1000" b="1" dirty="0"/>
              <a:t>MRI BAG: </a:t>
            </a:r>
          </a:p>
          <a:p>
            <a:r>
              <a:rPr lang="en-US" sz="1000" b="1" dirty="0"/>
              <a:t>            n         r         CI95%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326  0.095495  [-0.01, 0.2]  0.08711</a:t>
            </a:r>
          </a:p>
          <a:p>
            <a:r>
              <a:rPr lang="en-US" sz="1000" dirty="0"/>
              <a:t>ABETA42_recalculated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 n        r 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376 -0.12584  [-0.22, -0.02]  0.015157</a:t>
            </a:r>
          </a:p>
          <a:p>
            <a:r>
              <a:rPr lang="en-US" sz="1000" b="1" dirty="0"/>
              <a:t>MRI BAG: </a:t>
            </a:r>
          </a:p>
          <a:p>
            <a:r>
              <a:rPr lang="en-US" sz="1000" b="1" dirty="0"/>
              <a:t>            n         r 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376 -0.230316  [-0.32, -0.13]  0.000007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r          CI95%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0.00831  [-0.09, 0.11]  0.87309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0.047291  [-0.05, 0.15]  0.363057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0.009136  [-0.09, 0.11]  0.860591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0.055329  [-0.05, 0.16]  0.287158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 n         r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376  0.100708  [-0.0, 0.2]  0.052285</a:t>
            </a:r>
          </a:p>
          <a:p>
            <a:r>
              <a:rPr lang="en-US" sz="1000" b="1" dirty="0"/>
              <a:t>MRI BAG: </a:t>
            </a:r>
          </a:p>
          <a:p>
            <a:r>
              <a:rPr lang="en-US" sz="1000" b="1" dirty="0"/>
              <a:t>            n         r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376  0.200282  [0.1, 0.3]  0.000101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41914" y="3199303"/>
            <a:ext cx="2497121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FDG-PET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39379" y="6448805"/>
            <a:ext cx="2599656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MRI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856712" y="6448805"/>
            <a:ext cx="2599656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MRI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-1078909" y="1690303"/>
            <a:ext cx="2639697" cy="2011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dirty="0" smtClean="0">
                <a:latin typeface="Helvetica" pitchFamily="2" charset="0"/>
              </a:rPr>
              <a:t>[pg/ml]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 rot="16200000">
            <a:off x="-996925" y="5105249"/>
            <a:ext cx="2492188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dirty="0" smtClean="0">
                <a:latin typeface="Helvetica" pitchFamily="2" charset="0"/>
              </a:rPr>
              <a:t>[pg/ml]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 rot="16200000">
            <a:off x="2370495" y="4974674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p-Tau</a:t>
            </a:r>
            <a:r>
              <a:rPr lang="en-US" sz="1000" b="1" baseline="-25000" dirty="0" smtClean="0">
                <a:latin typeface="Helvetica" pitchFamily="2" charset="0"/>
              </a:rPr>
              <a:t>181</a:t>
            </a:r>
            <a:r>
              <a:rPr lang="en-US" sz="1000" b="1" dirty="0" smtClean="0">
                <a:latin typeface="Helvetica" pitchFamily="2" charset="0"/>
              </a:rPr>
              <a:t>/CSF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b="1" dirty="0" err="1" smtClean="0">
                <a:latin typeface="Helvetica" pitchFamily="2" charset="0"/>
              </a:rPr>
              <a:t>ratio</a:t>
            </a:r>
            <a:endParaRPr lang="en-US" sz="1100" b="1" dirty="0">
              <a:latin typeface="Helvetica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24" y="98814"/>
            <a:ext cx="3295257" cy="3245718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 rot="16200000">
            <a:off x="2370496" y="1766161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p-Tau</a:t>
            </a:r>
            <a:r>
              <a:rPr lang="en-US" sz="1000" b="1" baseline="-25000" dirty="0" smtClean="0">
                <a:latin typeface="Helvetica" pitchFamily="2" charset="0"/>
              </a:rPr>
              <a:t>181</a:t>
            </a:r>
            <a:r>
              <a:rPr lang="en-US" sz="1000" b="1" dirty="0" smtClean="0">
                <a:latin typeface="Helvetica" pitchFamily="2" charset="0"/>
              </a:rPr>
              <a:t>/CSF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b="1" dirty="0" err="1" smtClean="0">
                <a:latin typeface="Helvetica" pitchFamily="2" charset="0"/>
              </a:rPr>
              <a:t>ratio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851909" y="3181713"/>
            <a:ext cx="253992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FDG-PET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739207" y="637345"/>
            <a:ext cx="1536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 pitchFamily="2" charset="0"/>
              </a:rPr>
              <a:t>rho = -.126, p = .015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144800" y="636335"/>
            <a:ext cx="1536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 pitchFamily="2" charset="0"/>
              </a:rPr>
              <a:t>rho = .100, p = .052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144799" y="3928965"/>
            <a:ext cx="1536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 pitchFamily="2" charset="0"/>
              </a:rPr>
              <a:t>rho = .200, p &lt; .001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739206" y="3925110"/>
            <a:ext cx="1536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 pitchFamily="2" charset="0"/>
              </a:rPr>
              <a:t>rho = -.230, p &lt; .001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6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766047" y="311802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FDG-PET BAG:       </a:t>
            </a:r>
            <a:endParaRPr lang="en-US" sz="1050" dirty="0" smtClean="0"/>
          </a:p>
          <a:p>
            <a:r>
              <a:rPr lang="en-US" sz="1050" dirty="0" smtClean="0"/>
              <a:t>Source           	SS   	DF         	F     	p-</a:t>
            </a:r>
            <a:r>
              <a:rPr lang="en-US" sz="1050" dirty="0" err="1" smtClean="0"/>
              <a:t>unc</a:t>
            </a:r>
            <a:r>
              <a:rPr lang="en-US" sz="1050" dirty="0" smtClean="0"/>
              <a:t>       	np2</a:t>
            </a:r>
            <a:endParaRPr lang="en-US" sz="1050" dirty="0"/>
          </a:p>
          <a:p>
            <a:r>
              <a:rPr lang="en-US" sz="1050" dirty="0"/>
              <a:t>0  </a:t>
            </a:r>
            <a:r>
              <a:rPr lang="en-US" sz="1050" dirty="0" err="1"/>
              <a:t>DX.cat.n</a:t>
            </a:r>
            <a:r>
              <a:rPr lang="en-US" sz="1050" dirty="0"/>
              <a:t>    </a:t>
            </a:r>
            <a:r>
              <a:rPr lang="en-US" sz="1050" dirty="0" smtClean="0"/>
              <a:t>	95.843181    	1  	9.346308  	0.002366  	0.020128</a:t>
            </a:r>
            <a:endParaRPr lang="en-US" sz="1050" dirty="0"/>
          </a:p>
          <a:p>
            <a:r>
              <a:rPr lang="en-US" sz="1050" dirty="0"/>
              <a:t>1  PTEDUCAT     </a:t>
            </a:r>
            <a:r>
              <a:rPr lang="en-US" sz="1050" dirty="0" smtClean="0"/>
              <a:t>	1.202126    	1  	0.117227  	0.732219  	0.000258</a:t>
            </a:r>
            <a:endParaRPr lang="en-US" sz="1050" dirty="0"/>
          </a:p>
          <a:p>
            <a:r>
              <a:rPr lang="en-US" sz="1050" dirty="0"/>
              <a:t>2  </a:t>
            </a:r>
            <a:r>
              <a:rPr lang="en-US" sz="1050" dirty="0" smtClean="0"/>
              <a:t>APOE4     	4.202522    	1  	0.409816  	0.522385  	0.000900</a:t>
            </a:r>
            <a:endParaRPr lang="en-US" sz="1050" dirty="0"/>
          </a:p>
          <a:p>
            <a:r>
              <a:rPr lang="en-US" sz="1050" dirty="0"/>
              <a:t>3  PTGENDER    </a:t>
            </a:r>
            <a:r>
              <a:rPr lang="en-US" sz="1050" dirty="0" smtClean="0"/>
              <a:t>	39.643049    	1  	3.865858  	0.049886  	0.008425</a:t>
            </a:r>
            <a:endParaRPr lang="en-US" sz="1050" dirty="0"/>
          </a:p>
          <a:p>
            <a:r>
              <a:rPr lang="en-US" sz="1050" dirty="0"/>
              <a:t>4  Residual  </a:t>
            </a:r>
            <a:r>
              <a:rPr lang="en-US" sz="1050" dirty="0" smtClean="0"/>
              <a:t>	4665.868761  	455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	</a:t>
            </a:r>
            <a:r>
              <a:rPr lang="en-US" sz="1050" dirty="0" err="1" smtClean="0"/>
              <a:t>NaN</a:t>
            </a:r>
            <a:endParaRPr lang="en-US" sz="1050" dirty="0"/>
          </a:p>
          <a:p>
            <a:r>
              <a:rPr lang="en-US" sz="1050" dirty="0"/>
              <a:t>MRI BAG:       </a:t>
            </a:r>
            <a:endParaRPr lang="en-US" sz="1050" dirty="0" smtClean="0"/>
          </a:p>
          <a:p>
            <a:r>
              <a:rPr lang="en-US" sz="1050" dirty="0" smtClean="0"/>
              <a:t>Source           	SS   	DF          	F         	p-</a:t>
            </a:r>
            <a:r>
              <a:rPr lang="en-US" sz="1050" dirty="0" err="1" smtClean="0"/>
              <a:t>unc</a:t>
            </a:r>
            <a:r>
              <a:rPr lang="en-US" sz="1050" dirty="0" smtClean="0"/>
              <a:t>       	np2</a:t>
            </a:r>
            <a:endParaRPr lang="en-US" sz="1050" dirty="0"/>
          </a:p>
          <a:p>
            <a:r>
              <a:rPr lang="en-US" sz="1050" dirty="0"/>
              <a:t>0  </a:t>
            </a:r>
            <a:r>
              <a:rPr lang="en-US" sz="1050" dirty="0" err="1"/>
              <a:t>DX.cat.n</a:t>
            </a:r>
            <a:r>
              <a:rPr lang="en-US" sz="1050" dirty="0"/>
              <a:t>   </a:t>
            </a:r>
            <a:r>
              <a:rPr lang="en-US" sz="1050" dirty="0" smtClean="0"/>
              <a:t>	657.402966    	1  	66.034264  	4.221225e-15  	0.126737</a:t>
            </a:r>
            <a:endParaRPr lang="en-US" sz="1050" dirty="0"/>
          </a:p>
          <a:p>
            <a:r>
              <a:rPr lang="en-US" sz="1050" dirty="0"/>
              <a:t>1  PTEDUCAT     </a:t>
            </a:r>
            <a:r>
              <a:rPr lang="en-US" sz="1050" dirty="0" smtClean="0"/>
              <a:t>	0.499288    	1   	0.050152  	8.228994e-01  	0.000110</a:t>
            </a:r>
            <a:endParaRPr lang="en-US" sz="1050" dirty="0"/>
          </a:p>
          <a:p>
            <a:r>
              <a:rPr lang="en-US" sz="1050" dirty="0" smtClean="0"/>
              <a:t>2  </a:t>
            </a:r>
            <a:r>
              <a:rPr lang="en-US" sz="1050" dirty="0"/>
              <a:t>APOE4     </a:t>
            </a:r>
            <a:r>
              <a:rPr lang="en-US" sz="1050" dirty="0" smtClean="0"/>
              <a:t>	0.486270    	1   	0.048844  	8.251856e-01  	0.000107</a:t>
            </a:r>
            <a:endParaRPr lang="en-US" sz="1050" dirty="0"/>
          </a:p>
          <a:p>
            <a:r>
              <a:rPr lang="en-US" sz="1050" dirty="0"/>
              <a:t>3  PTGENDER   </a:t>
            </a:r>
            <a:r>
              <a:rPr lang="en-US" sz="1050" dirty="0" smtClean="0"/>
              <a:t>	347.291806    	1  	34.884477  	6.856291e-09  	0.071210</a:t>
            </a:r>
            <a:endParaRPr lang="en-US" sz="1050" dirty="0"/>
          </a:p>
          <a:p>
            <a:r>
              <a:rPr lang="en-US" sz="1050" dirty="0"/>
              <a:t>4  Residual  </a:t>
            </a:r>
            <a:r>
              <a:rPr lang="en-US" sz="1050" dirty="0" smtClean="0"/>
              <a:t>	4529.744589  	455 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	</a:t>
            </a:r>
            <a:r>
              <a:rPr lang="en-US" sz="1050" dirty="0" err="1" smtClean="0"/>
              <a:t>NaN</a:t>
            </a:r>
            <a:endParaRPr lang="en-US" sz="1050" dirty="0"/>
          </a:p>
          <a:p>
            <a:r>
              <a:rPr lang="en-US" sz="1050" dirty="0"/>
              <a:t>Mean FDG-PET BAG stables: [0.30563297], mean FDG-PET BAG decliners: [1.3491923].</a:t>
            </a:r>
          </a:p>
          <a:p>
            <a:r>
              <a:rPr lang="en-US" sz="1050" dirty="0"/>
              <a:t>Mean MRI BAG stables: [1.58252294], mean MRI BAG decliners: [4.50295814].</a:t>
            </a:r>
          </a:p>
        </p:txBody>
      </p:sp>
    </p:spTree>
    <p:extLst>
      <p:ext uri="{BB962C8B-B14F-4D97-AF65-F5344CB8AC3E}">
        <p14:creationId xmlns:p14="http://schemas.microsoft.com/office/powerpoint/2010/main" val="384980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3" y="2465295"/>
            <a:ext cx="10485921" cy="380163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06694" y="2771001"/>
            <a:ext cx="860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p = .002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428207" y="6050854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764040" y="6047277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MRI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16" name="Rechteck 15"/>
          <p:cNvSpPr/>
          <p:nvPr/>
        </p:nvSpPr>
        <p:spPr>
          <a:xfrm>
            <a:off x="5068389" y="269755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5172891" y="286737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10387105" y="269860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0491607" y="286842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4769221" y="2636590"/>
            <a:ext cx="87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089389" y="2636590"/>
            <a:ext cx="88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59405" y="2787123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0385995" y="2795538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3693459" y="3090712"/>
            <a:ext cx="15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9069765" y="2771001"/>
            <a:ext cx="860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p &lt; .001</a:t>
            </a:r>
            <a:endParaRPr lang="en-US" sz="1100" dirty="0">
              <a:latin typeface="Helvetica" pitchFamily="2" charset="0"/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9184810" y="3090712"/>
            <a:ext cx="4432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 rot="16200000">
            <a:off x="-684725" y="4120357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6200000">
            <a:off x="4634099" y="4120356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8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97" y="1974239"/>
            <a:ext cx="5285242" cy="41605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5598629" y="5899421"/>
            <a:ext cx="4549418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1-Specificity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3483608" y="3905277"/>
            <a:ext cx="3415554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Sensitivity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180974" y="4431057"/>
            <a:ext cx="1882588" cy="1147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143568" y="4189010"/>
            <a:ext cx="1973590" cy="1442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8143567" y="4368142"/>
            <a:ext cx="15794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smtClean="0">
                <a:latin typeface="Helvetica" pitchFamily="2" charset="0"/>
              </a:rPr>
              <a:t>FDG-PET BAG</a:t>
            </a:r>
          </a:p>
          <a:p>
            <a:r>
              <a:rPr lang="en-US" sz="950" b="1" dirty="0" smtClean="0">
                <a:latin typeface="Helvetica" pitchFamily="2" charset="0"/>
              </a:rPr>
              <a:t>MRI BAG</a:t>
            </a:r>
          </a:p>
          <a:p>
            <a:r>
              <a:rPr lang="en-US" sz="950" b="1" dirty="0" smtClean="0">
                <a:latin typeface="Helvetica" pitchFamily="2" charset="0"/>
              </a:rPr>
              <a:t>Hippocampus GMV</a:t>
            </a:r>
          </a:p>
          <a:p>
            <a:r>
              <a:rPr lang="en-US" sz="950" b="1" dirty="0" smtClean="0">
                <a:latin typeface="Helvetica" pitchFamily="2" charset="0"/>
              </a:rPr>
              <a:t>AV45-PET </a:t>
            </a:r>
          </a:p>
          <a:p>
            <a:r>
              <a:rPr lang="en-US" sz="950" b="1" dirty="0" smtClean="0">
                <a:latin typeface="Helvetica" pitchFamily="2" charset="0"/>
              </a:rPr>
              <a:t>Precuneus SUVR</a:t>
            </a:r>
          </a:p>
          <a:p>
            <a:r>
              <a:rPr lang="en-US" sz="950" b="1" dirty="0" smtClean="0">
                <a:latin typeface="Helvetica" pitchFamily="2" charset="0"/>
              </a:rPr>
              <a:t>p-tau</a:t>
            </a:r>
            <a:r>
              <a:rPr lang="en-US" sz="950" b="1" baseline="-25000" dirty="0" smtClean="0">
                <a:latin typeface="Helvetica" pitchFamily="2" charset="0"/>
              </a:rPr>
              <a:t>181</a:t>
            </a:r>
            <a:r>
              <a:rPr lang="en-US" sz="950" b="1" dirty="0" smtClean="0">
                <a:latin typeface="Helvetica" pitchFamily="2" charset="0"/>
              </a:rPr>
              <a:t>/A</a:t>
            </a:r>
            <a:r>
              <a:rPr lang="el-GR" sz="950" b="1" dirty="0" smtClean="0">
                <a:latin typeface="Helvetica" pitchFamily="2" charset="0"/>
              </a:rPr>
              <a:t>β</a:t>
            </a:r>
            <a:r>
              <a:rPr lang="de-DE" sz="950" b="1" baseline="-25000" dirty="0" smtClean="0">
                <a:latin typeface="Helvetica" pitchFamily="2" charset="0"/>
              </a:rPr>
              <a:t>1-42</a:t>
            </a:r>
            <a:r>
              <a:rPr lang="de-DE" sz="950" b="1" dirty="0" smtClean="0">
                <a:latin typeface="Helvetica" pitchFamily="2" charset="0"/>
              </a:rPr>
              <a:t> </a:t>
            </a:r>
            <a:r>
              <a:rPr lang="de-DE" sz="950" b="1" dirty="0" err="1" smtClean="0">
                <a:latin typeface="Helvetica" pitchFamily="2" charset="0"/>
              </a:rPr>
              <a:t>ratio</a:t>
            </a:r>
            <a:endParaRPr lang="en-US" sz="950" b="1" dirty="0" smtClean="0">
              <a:latin typeface="Helvetica" pitchFamily="2" charset="0"/>
            </a:endParaRPr>
          </a:p>
          <a:p>
            <a:r>
              <a:rPr lang="en-US" sz="950" b="1" dirty="0" smtClean="0">
                <a:latin typeface="Helvetica" pitchFamily="2" charset="0"/>
              </a:rPr>
              <a:t>ADNI-MEM</a:t>
            </a:r>
          </a:p>
          <a:p>
            <a:r>
              <a:rPr lang="en-US" sz="950" b="1" dirty="0" smtClean="0">
                <a:latin typeface="Helvetica" pitchFamily="2" charset="0"/>
              </a:rPr>
              <a:t>age</a:t>
            </a:r>
            <a:endParaRPr lang="en-US" sz="950" b="1" dirty="0">
              <a:latin typeface="Helvetica" pitchFamily="2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6714" y="4400550"/>
            <a:ext cx="2064718" cy="1201147"/>
          </a:xfrm>
          <a:prstGeom prst="roundRect">
            <a:avLst>
              <a:gd name="adj" fmla="val 1823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838200" y="2109913"/>
            <a:ext cx="36844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PET.BAG</a:t>
            </a:r>
          </a:p>
          <a:p>
            <a:r>
              <a:rPr lang="en-US" sz="1000" dirty="0"/>
              <a:t>460 subjects with full information.</a:t>
            </a:r>
          </a:p>
          <a:p>
            <a:r>
              <a:rPr lang="en-US" sz="1000" dirty="0"/>
              <a:t>AUC:  0.6058651642475171</a:t>
            </a:r>
          </a:p>
          <a:p>
            <a:r>
              <a:rPr lang="en-US" sz="1000" b="1" dirty="0"/>
              <a:t>MRI.BAG</a:t>
            </a:r>
          </a:p>
          <a:p>
            <a:r>
              <a:rPr lang="en-US" sz="1000" b="1" dirty="0"/>
              <a:t>460 subjects with full information.</a:t>
            </a:r>
          </a:p>
          <a:p>
            <a:r>
              <a:rPr lang="en-US" sz="1000" b="1" dirty="0"/>
              <a:t>AUC:  0.7504469060351414</a:t>
            </a:r>
          </a:p>
          <a:p>
            <a:r>
              <a:rPr lang="en-US" sz="1000" b="1" dirty="0" err="1"/>
              <a:t>Hippocampus_GMV</a:t>
            </a:r>
            <a:endParaRPr lang="en-US" sz="1000" b="1" dirty="0"/>
          </a:p>
          <a:p>
            <a:r>
              <a:rPr lang="en-US" sz="1000" b="1" dirty="0"/>
              <a:t>460 subjects with full information.</a:t>
            </a:r>
          </a:p>
          <a:p>
            <a:r>
              <a:rPr lang="en-US" sz="1000" b="1" dirty="0"/>
              <a:t>AUC:  0.7588286223580342</a:t>
            </a:r>
          </a:p>
          <a:p>
            <a:r>
              <a:rPr lang="en-US" sz="1000" b="1" dirty="0"/>
              <a:t>SUMMARYSUVR_WHOLECEREBNORM</a:t>
            </a:r>
          </a:p>
          <a:p>
            <a:r>
              <a:rPr lang="en-US" sz="1000" b="1" dirty="0"/>
              <a:t>326 subjects with full information.</a:t>
            </a:r>
          </a:p>
          <a:p>
            <a:r>
              <a:rPr lang="en-US" sz="1000" b="1" dirty="0"/>
              <a:t>AUC:  0.7859267399267399</a:t>
            </a:r>
          </a:p>
          <a:p>
            <a:r>
              <a:rPr lang="en-US" sz="1000" dirty="0" err="1"/>
              <a:t>Precuneus_SUVR</a:t>
            </a:r>
            <a:endParaRPr lang="en-US" sz="1000" dirty="0"/>
          </a:p>
          <a:p>
            <a:r>
              <a:rPr lang="en-US" sz="1000" dirty="0"/>
              <a:t>460 subjects with full information.</a:t>
            </a:r>
          </a:p>
          <a:p>
            <a:r>
              <a:rPr lang="en-US" sz="1000" dirty="0"/>
              <a:t>AUC:  0.6707620320855614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376 subjects with full information.</a:t>
            </a:r>
          </a:p>
          <a:p>
            <a:r>
              <a:rPr lang="en-US" sz="1000" dirty="0"/>
              <a:t>AUC:  0.7263095238095237</a:t>
            </a:r>
          </a:p>
          <a:p>
            <a:r>
              <a:rPr lang="en-US" sz="1000" b="1" dirty="0"/>
              <a:t>ADNI_MEM</a:t>
            </a:r>
          </a:p>
          <a:p>
            <a:r>
              <a:rPr lang="en-US" sz="1000" b="1" dirty="0"/>
              <a:t>460 subjects with full information.</a:t>
            </a:r>
          </a:p>
          <a:p>
            <a:r>
              <a:rPr lang="en-US" sz="1000" b="1" dirty="0"/>
              <a:t>AUC:  0.7968270944741532</a:t>
            </a:r>
          </a:p>
          <a:p>
            <a:r>
              <a:rPr lang="en-US" sz="1000" dirty="0" err="1"/>
              <a:t>meanage</a:t>
            </a:r>
            <a:endParaRPr lang="en-US" sz="1000" dirty="0"/>
          </a:p>
          <a:p>
            <a:r>
              <a:rPr lang="en-US" sz="1000" dirty="0"/>
              <a:t>460 subjects with full information.</a:t>
            </a:r>
          </a:p>
          <a:p>
            <a:r>
              <a:rPr lang="en-US" sz="1000" dirty="0"/>
              <a:t>AUC:  0.6065234275528393</a:t>
            </a:r>
          </a:p>
        </p:txBody>
      </p:sp>
    </p:spTree>
    <p:extLst>
      <p:ext uri="{BB962C8B-B14F-4D97-AF65-F5344CB8AC3E}">
        <p14:creationId xmlns:p14="http://schemas.microsoft.com/office/powerpoint/2010/main" val="35536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FOR DELCODE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9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488141" y="2190338"/>
            <a:ext cx="3092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ADNI_EF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154  0.100538  [-0.06, 0.26]  0.220902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154  0.016362  [-0.14, 0.18]  0.842471</a:t>
            </a:r>
          </a:p>
          <a:p>
            <a:r>
              <a:rPr lang="en-US" sz="1000" dirty="0"/>
              <a:t>ADNI_MEM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154  0.095433  [-0.07, 0.25]  0.245361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154 -0.00149  [-0.16, 0.16]  </a:t>
            </a:r>
            <a:r>
              <a:rPr lang="en-US" sz="1000" dirty="0" smtClean="0"/>
              <a:t>0.985563</a:t>
            </a:r>
            <a:endParaRPr lang="en-US" sz="1000" dirty="0"/>
          </a:p>
        </p:txBody>
      </p:sp>
      <p:sp>
        <p:nvSpPr>
          <p:cNvPr id="4" name="Rechteck 3"/>
          <p:cNvSpPr/>
          <p:nvPr/>
        </p:nvSpPr>
        <p:spPr>
          <a:xfrm>
            <a:off x="6893859" y="574510"/>
            <a:ext cx="294042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148  0.010911  [-0.15, 0.17]  0.896732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148 -0.00295  [-0.17, 0.16]  0.972006</a:t>
            </a:r>
          </a:p>
          <a:p>
            <a:r>
              <a:rPr lang="en-US" sz="1000" dirty="0"/>
              <a:t>ABETA42_recalculated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133 -0.10999  [-0.28, 0.06]  0.214659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133  0.003742  [-0.17, 0.18]  0.966431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133  0.030792  [-0.14, 0.2]  0.729038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133  0.067567  [-0.11, 0.24]  0.446771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132  0.027696  [-0.15, 0.2]  0.756307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132  0.096077  [-0.08, 0.27]  0.280666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132  0.140656  [-0.03, 0.31]  0.113281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132  0.028804  [-0.15, 0.2]  0.746884</a:t>
            </a:r>
          </a:p>
        </p:txBody>
      </p:sp>
    </p:spTree>
    <p:extLst>
      <p:ext uri="{BB962C8B-B14F-4D97-AF65-F5344CB8AC3E}">
        <p14:creationId xmlns:p14="http://schemas.microsoft.com/office/powerpoint/2010/main" val="11074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Decline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599765" y="278049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FDG-PET BAG:       </a:t>
            </a:r>
            <a:endParaRPr lang="en-US" sz="1200" dirty="0" smtClean="0"/>
          </a:p>
          <a:p>
            <a:r>
              <a:rPr lang="en-US" sz="1200" dirty="0" smtClean="0"/>
              <a:t>Source           	SS   	DF         	F     	p-</a:t>
            </a:r>
            <a:r>
              <a:rPr lang="en-US" sz="1200" dirty="0" err="1" smtClean="0"/>
              <a:t>unc</a:t>
            </a:r>
            <a:r>
              <a:rPr lang="en-US" sz="1200" dirty="0" smtClean="0"/>
              <a:t>       	np2</a:t>
            </a:r>
            <a:endParaRPr lang="en-US" sz="1200" dirty="0"/>
          </a:p>
          <a:p>
            <a:r>
              <a:rPr lang="en-US" sz="1200" dirty="0"/>
              <a:t>0  </a:t>
            </a:r>
            <a:r>
              <a:rPr lang="en-US" sz="1200" dirty="0" err="1"/>
              <a:t>DX.cat.n</a:t>
            </a:r>
            <a:r>
              <a:rPr lang="en-US" sz="1200" dirty="0"/>
              <a:t>     </a:t>
            </a:r>
            <a:r>
              <a:rPr lang="en-US" sz="1200" dirty="0" smtClean="0"/>
              <a:t>	0.264328    	1  	0.022995 	0.879676  	0.000154</a:t>
            </a:r>
            <a:endParaRPr lang="en-US" sz="1200" dirty="0"/>
          </a:p>
          <a:p>
            <a:r>
              <a:rPr lang="en-US" sz="1200" dirty="0"/>
              <a:t>1  PTEDUCAT    </a:t>
            </a:r>
            <a:r>
              <a:rPr lang="en-US" sz="1200" dirty="0" smtClean="0"/>
              <a:t>2.322164    	1  	0.202013  	0.653754  	0.001354</a:t>
            </a:r>
            <a:endParaRPr lang="en-US" sz="1200" dirty="0"/>
          </a:p>
          <a:p>
            <a:r>
              <a:rPr lang="en-US" sz="1200" dirty="0"/>
              <a:t>2  </a:t>
            </a:r>
            <a:r>
              <a:rPr lang="en-US" sz="1200" dirty="0" smtClean="0"/>
              <a:t>APOE4     	2.083316    	1  	0.181235	0.670928  	0.001215</a:t>
            </a:r>
            <a:endParaRPr lang="en-US" sz="1200" dirty="0"/>
          </a:p>
          <a:p>
            <a:r>
              <a:rPr lang="en-US" sz="1200" dirty="0" smtClean="0"/>
              <a:t>3  PTGENDER   9.784358    	1  	0.851176  	0.357711  	0.005680</a:t>
            </a:r>
          </a:p>
          <a:p>
            <a:r>
              <a:rPr lang="en-US" sz="1200" dirty="0" smtClean="0"/>
              <a:t>4  Residual  	1712.770207  </a:t>
            </a:r>
            <a:r>
              <a:rPr lang="en-US" sz="1200" dirty="0"/>
              <a:t>149       </a:t>
            </a:r>
            <a:r>
              <a:rPr lang="en-US" sz="1200" dirty="0" smtClean="0"/>
              <a:t>	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	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	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MRI BAG:       </a:t>
            </a:r>
            <a:endParaRPr lang="en-US" sz="1200" dirty="0" smtClean="0"/>
          </a:p>
          <a:p>
            <a:r>
              <a:rPr lang="en-US" sz="1200" dirty="0" smtClean="0"/>
              <a:t>Source           	SS   	DF          	F     	p-</a:t>
            </a:r>
            <a:r>
              <a:rPr lang="en-US" sz="1200" dirty="0" err="1" smtClean="0"/>
              <a:t>unc</a:t>
            </a:r>
            <a:r>
              <a:rPr lang="en-US" sz="1200" dirty="0" smtClean="0"/>
              <a:t>      	np2</a:t>
            </a:r>
            <a:endParaRPr lang="en-US" sz="1200" dirty="0"/>
          </a:p>
          <a:p>
            <a:r>
              <a:rPr lang="en-US" sz="1200" dirty="0"/>
              <a:t>0  </a:t>
            </a:r>
            <a:r>
              <a:rPr lang="en-US" sz="1200" dirty="0" err="1"/>
              <a:t>DX.cat.n</a:t>
            </a:r>
            <a:r>
              <a:rPr lang="en-US" sz="1200" dirty="0"/>
              <a:t>     </a:t>
            </a:r>
            <a:r>
              <a:rPr lang="en-US" sz="1200" dirty="0" smtClean="0"/>
              <a:t>	5.907111    	1   	0.616708  	0.433520  	0.004122</a:t>
            </a:r>
            <a:endParaRPr lang="en-US" sz="1200" dirty="0"/>
          </a:p>
          <a:p>
            <a:r>
              <a:rPr lang="en-US" sz="1200" dirty="0"/>
              <a:t>1  PTEDUCAT    11.308085    </a:t>
            </a:r>
            <a:r>
              <a:rPr lang="en-US" sz="1200" dirty="0" smtClean="0"/>
              <a:t>	1   	1.180575  	0.278994  	0.007861</a:t>
            </a:r>
            <a:endParaRPr lang="en-US" sz="1200" dirty="0"/>
          </a:p>
          <a:p>
            <a:r>
              <a:rPr lang="en-US" sz="1200" dirty="0"/>
              <a:t>2  </a:t>
            </a:r>
            <a:r>
              <a:rPr lang="en-US" sz="1200" dirty="0" smtClean="0"/>
              <a:t>APOE4     	7.125908    	1   	0.743952  	0.389784  	0.004968</a:t>
            </a:r>
            <a:endParaRPr lang="en-US" sz="1200" dirty="0"/>
          </a:p>
          <a:p>
            <a:r>
              <a:rPr lang="en-US" sz="1200" dirty="0"/>
              <a:t>3  PTGENDER   112.687111    </a:t>
            </a:r>
            <a:r>
              <a:rPr lang="en-US" sz="1200" dirty="0" smtClean="0"/>
              <a:t>	1  	11.764645  	0.000781  	0.073179</a:t>
            </a:r>
            <a:endParaRPr lang="en-US" sz="1200" dirty="0"/>
          </a:p>
          <a:p>
            <a:pPr marL="228600" indent="-228600">
              <a:buAutoNum type="arabicPlain" startAt="4"/>
            </a:pPr>
            <a:r>
              <a:rPr lang="en-US" sz="1200" dirty="0" smtClean="0"/>
              <a:t>Residual  	1427.189635  </a:t>
            </a:r>
            <a:r>
              <a:rPr lang="en-US" sz="1200" dirty="0"/>
              <a:t>149        </a:t>
            </a:r>
            <a:r>
              <a:rPr lang="en-US" sz="1200" dirty="0" smtClean="0"/>
              <a:t>	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	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	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Mean PET BAG stables: [0.12122472], mean PET BAG decliners: [-0.09121563].</a:t>
            </a:r>
          </a:p>
          <a:p>
            <a:r>
              <a:rPr lang="en-US" sz="1200" dirty="0"/>
              <a:t>Mean MRI BAG stables: [0.02527369], mean MRI BAG decliners: [0.7636731].</a:t>
            </a:r>
          </a:p>
        </p:txBody>
      </p:sp>
    </p:spTree>
    <p:extLst>
      <p:ext uri="{BB962C8B-B14F-4D97-AF65-F5344CB8AC3E}">
        <p14:creationId xmlns:p14="http://schemas.microsoft.com/office/powerpoint/2010/main" val="357872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2" y="2287162"/>
            <a:ext cx="11442215" cy="41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3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SCD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5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488141" y="2190338"/>
            <a:ext cx="3092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ADNI_EF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n         r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pearson  83 -0.190052  [-0.39, 0.03]  0.093421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83  0.047778  [-0.18, 0.27]  0.675854</a:t>
            </a:r>
          </a:p>
          <a:p>
            <a:r>
              <a:rPr lang="en-US" sz="1000" b="1" dirty="0"/>
              <a:t>ADNI_MEM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n        r 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pearson  83 -0.25925  [-0.45, -0.04]  0.021048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83 -0.131784  [-0.34, 0.09]  </a:t>
            </a:r>
            <a:r>
              <a:rPr lang="en-US" sz="1000" dirty="0" smtClean="0"/>
              <a:t>0.246983</a:t>
            </a:r>
            <a:endParaRPr lang="en-US" sz="1000" dirty="0"/>
          </a:p>
        </p:txBody>
      </p:sp>
      <p:sp>
        <p:nvSpPr>
          <p:cNvPr id="4" name="Rechteck 3"/>
          <p:cNvSpPr/>
          <p:nvPr/>
        </p:nvSpPr>
        <p:spPr>
          <a:xfrm>
            <a:off x="6893859" y="574510"/>
            <a:ext cx="294042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n         r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82  0.190656  [-0.03, 0.4]  0.094522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82  0.013653  [-0.21, 0.24]  0.905565</a:t>
            </a:r>
          </a:p>
          <a:p>
            <a:r>
              <a:rPr lang="en-US" sz="1000" dirty="0"/>
              <a:t>ABETA42_recalculated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77 -0.161349  [-0.38, 0.07]  0.172655</a:t>
            </a:r>
          </a:p>
          <a:p>
            <a:r>
              <a:rPr lang="en-US" sz="1000" b="1" dirty="0"/>
              <a:t>MRI BAG: </a:t>
            </a:r>
          </a:p>
          <a:p>
            <a:r>
              <a:rPr lang="en-US" sz="1000" b="1" dirty="0"/>
              <a:t>          n         r 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pearson  77 -0.238304  [-0.44, -0.01]  0.042328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77 -0.155753  [-0.37, 0.08]  0.18823</a:t>
            </a:r>
          </a:p>
          <a:p>
            <a:r>
              <a:rPr lang="en-US" sz="1000" b="1" dirty="0"/>
              <a:t>MRI BAG: </a:t>
            </a:r>
          </a:p>
          <a:p>
            <a:r>
              <a:rPr lang="en-US" sz="1000" b="1" dirty="0"/>
              <a:t>           n         r 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77 -0.258662  [-0.46, -0.03]  0.027132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77 -0.165186  [-0.38, 0.07]  0.162532</a:t>
            </a:r>
          </a:p>
          <a:p>
            <a:r>
              <a:rPr lang="en-US" sz="1000" b="1" dirty="0"/>
              <a:t>MRI BAG: </a:t>
            </a:r>
          </a:p>
          <a:p>
            <a:r>
              <a:rPr lang="en-US" sz="1000" b="1" dirty="0"/>
              <a:t>           n         r 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77 -0.262292  [-0.46, -0.03]  0.024977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77  0.087179  [-0.15, 0.31]  0.463316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77  0.016899  [-0.21, 0.25]  0.887157</a:t>
            </a:r>
          </a:p>
        </p:txBody>
      </p:sp>
    </p:spTree>
    <p:extLst>
      <p:ext uri="{BB962C8B-B14F-4D97-AF65-F5344CB8AC3E}">
        <p14:creationId xmlns:p14="http://schemas.microsoft.com/office/powerpoint/2010/main" val="22796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2" y="1514079"/>
            <a:ext cx="3285063" cy="32832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Performance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7046259" y="1902460"/>
            <a:ext cx="4141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negative correlation between FDG-PET BAG and memory performance could suggest that FDG-PET BAG is sensitive to very early memory decline that may already be felt by participants. This is also evident from the trend significant advanced FDG-PET BAG (</a:t>
            </a:r>
            <a:r>
              <a:rPr lang="en-US" smtClean="0"/>
              <a:t>not observed on MRI) </a:t>
            </a:r>
            <a:r>
              <a:rPr lang="en-US" dirty="0" smtClean="0"/>
              <a:t>in SCD compared to CN as well as, although not significant, the higher BAG in decliners compared </a:t>
            </a:r>
            <a:r>
              <a:rPr lang="en-US" smtClean="0"/>
              <a:t>to stables.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-436767" y="3124249"/>
            <a:ext cx="2528050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100" b="1" dirty="0" smtClean="0">
                <a:latin typeface="Helvetica" pitchFamily="2" charset="0"/>
              </a:rPr>
              <a:t>ADNI-MEM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19473" y="4630588"/>
            <a:ext cx="2510117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</p:spTree>
    <p:extLst>
      <p:ext uri="{BB962C8B-B14F-4D97-AF65-F5344CB8AC3E}">
        <p14:creationId xmlns:p14="http://schemas.microsoft.com/office/powerpoint/2010/main" val="17326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Neuropathology</a:t>
            </a:r>
            <a:endParaRPr lang="en-US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54424" y="1514079"/>
            <a:ext cx="3418891" cy="3305701"/>
            <a:chOff x="709502" y="1514080"/>
            <a:chExt cx="3417603" cy="330445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70" y="1514080"/>
              <a:ext cx="3358035" cy="3281970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1174376" y="4623611"/>
              <a:ext cx="2455170" cy="1949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753"/>
                </a:lnSpc>
              </a:pPr>
              <a:r>
                <a:rPr lang="en-US" sz="1100" b="1" dirty="0" smtClean="0">
                  <a:latin typeface="Helvetica" pitchFamily="2" charset="0"/>
                </a:rPr>
                <a:t>MRI BAG </a:t>
              </a:r>
              <a:r>
                <a:rPr lang="en-US" sz="1100" dirty="0">
                  <a:latin typeface="Helvetica" pitchFamily="2" charset="0"/>
                </a:rPr>
                <a:t>[years]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-468898" y="3135921"/>
              <a:ext cx="2551725" cy="1949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753"/>
                </a:lnSpc>
              </a:pPr>
              <a:r>
                <a:rPr lang="en-US" sz="1100" b="1" dirty="0" smtClean="0">
                  <a:latin typeface="Helvetica" pitchFamily="2" charset="0"/>
                </a:rPr>
                <a:t>CSF A</a:t>
              </a:r>
              <a:r>
                <a:rPr lang="el-GR" sz="1200" b="1" dirty="0" smtClean="0">
                  <a:latin typeface="Helvetica" pitchFamily="2" charset="0"/>
                </a:rPr>
                <a:t>β</a:t>
              </a:r>
              <a:r>
                <a:rPr lang="de-DE" sz="1200" b="1" baseline="-25000" dirty="0" smtClean="0">
                  <a:latin typeface="Helvetica" pitchFamily="2" charset="0"/>
                </a:rPr>
                <a:t>1-42 </a:t>
              </a:r>
              <a:r>
                <a:rPr lang="de-DE" sz="1200" dirty="0" smtClean="0">
                  <a:latin typeface="Helvetica" pitchFamily="2" charset="0"/>
                </a:rPr>
                <a:t>[pg/ml]</a:t>
              </a:r>
              <a:endParaRPr lang="en-US" sz="14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24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2224</Words>
  <Application>Microsoft Office PowerPoint</Application>
  <PresentationFormat>Breitbild</PresentationFormat>
  <Paragraphs>413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Office</vt:lpstr>
      <vt:lpstr>Results PET MR Age</vt:lpstr>
      <vt:lpstr>CN</vt:lpstr>
      <vt:lpstr>Correlations</vt:lpstr>
      <vt:lpstr>Cognitive Decline</vt:lpstr>
      <vt:lpstr>PowerPoint-Präsentation</vt:lpstr>
      <vt:lpstr>SCD</vt:lpstr>
      <vt:lpstr>Correlations</vt:lpstr>
      <vt:lpstr>Cognitive Performance</vt:lpstr>
      <vt:lpstr>Neuropathology</vt:lpstr>
      <vt:lpstr>Cognitive Decline</vt:lpstr>
      <vt:lpstr>PowerPoint-Präsentation</vt:lpstr>
      <vt:lpstr>CU</vt:lpstr>
      <vt:lpstr>Correlations</vt:lpstr>
      <vt:lpstr>Pathology</vt:lpstr>
      <vt:lpstr>PowerPoint-Präsentation</vt:lpstr>
      <vt:lpstr>Cognitive Outcome</vt:lpstr>
      <vt:lpstr>PowerPoint-Präsentation</vt:lpstr>
      <vt:lpstr>MCI</vt:lpstr>
      <vt:lpstr>Cognitive Performance</vt:lpstr>
      <vt:lpstr>Pathology</vt:lpstr>
      <vt:lpstr>PowerPoint-Präsentation</vt:lpstr>
      <vt:lpstr>PowerPoint-Präsentation</vt:lpstr>
      <vt:lpstr>PowerPoint-Präsentation</vt:lpstr>
      <vt:lpstr>THRESHOLD FOR DELCODE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PET MR Age</dc:title>
  <dc:creator>Elena Doering</dc:creator>
  <cp:lastModifiedBy>Elena Doering</cp:lastModifiedBy>
  <cp:revision>50</cp:revision>
  <dcterms:created xsi:type="dcterms:W3CDTF">2023-03-10T17:01:25Z</dcterms:created>
  <dcterms:modified xsi:type="dcterms:W3CDTF">2023-03-28T15:39:08Z</dcterms:modified>
</cp:coreProperties>
</file>