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56" r:id="rId3"/>
    <p:sldId id="257" r:id="rId4"/>
    <p:sldId id="260" r:id="rId5"/>
    <p:sldId id="258" r:id="rId6"/>
    <p:sldId id="261" r:id="rId7"/>
    <p:sldId id="264" r:id="rId8"/>
    <p:sldId id="265" r:id="rId9"/>
    <p:sldId id="267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E60"/>
    <a:srgbClr val="CCD3CC"/>
    <a:srgbClr val="C4C4C4"/>
    <a:srgbClr val="E0E0E0"/>
    <a:srgbClr val="EBEBEB"/>
    <a:srgbClr val="945517"/>
    <a:srgbClr val="87CEFA"/>
    <a:srgbClr val="008B8B"/>
    <a:srgbClr val="FF7643"/>
    <a:srgbClr val="CC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400" autoAdjust="0"/>
  </p:normalViewPr>
  <p:slideViewPr>
    <p:cSldViewPr snapToGrid="0">
      <p:cViewPr>
        <p:scale>
          <a:sx n="80" d="100"/>
          <a:sy n="80" d="100"/>
        </p:scale>
        <p:origin x="6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5FB69-3406-4C59-AD22-64EA1F9E83E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57F89-DF45-4F58-B738-F3AE54386E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25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7F89-DF45-4F58-B738-F3AE54386E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9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 1 CN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 = 0.5 </a:t>
            </a:r>
            <a:r>
              <a:rPr lang="en-US" dirty="0" smtClean="0">
                <a:sym typeface="Wingdings" panose="05000000000000000000" pitchFamily="2" charset="2"/>
              </a:rPr>
              <a:t> x ~ </a:t>
            </a:r>
            <a:r>
              <a:rPr lang="en-US" dirty="0" smtClean="0">
                <a:sym typeface="Wingdings" panose="05000000000000000000" pitchFamily="2" charset="2"/>
              </a:rPr>
              <a:t>0.17 </a:t>
            </a:r>
            <a:r>
              <a:rPr lang="en-US" dirty="0" smtClean="0">
                <a:sym typeface="Wingdings" panose="05000000000000000000" pitchFamily="2" charset="2"/>
              </a:rPr>
              <a:t>years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7F89-DF45-4F58-B738-F3AE54386E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27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Sample 2 CN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 = 0.5 </a:t>
            </a:r>
            <a:r>
              <a:rPr lang="en-US" dirty="0" smtClean="0">
                <a:sym typeface="Wingdings" panose="05000000000000000000" pitchFamily="2" charset="2"/>
              </a:rPr>
              <a:t> x ~ </a:t>
            </a:r>
            <a:r>
              <a:rPr lang="en-US" dirty="0" smtClean="0">
                <a:sym typeface="Wingdings" panose="05000000000000000000" pitchFamily="2" charset="2"/>
              </a:rPr>
              <a:t>0.86 </a:t>
            </a:r>
            <a:r>
              <a:rPr lang="en-US" dirty="0" smtClean="0">
                <a:sym typeface="Wingdings" panose="05000000000000000000" pitchFamily="2" charset="2"/>
              </a:rPr>
              <a:t>years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7F89-DF45-4F58-B738-F3AE54386E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7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Figure X. Cross-validated</a:t>
            </a:r>
            <a:r>
              <a:rPr lang="en-US" b="1" baseline="0" dirty="0" smtClean="0"/>
              <a:t> p</a:t>
            </a:r>
            <a:r>
              <a:rPr lang="en-US" b="1" dirty="0" smtClean="0"/>
              <a:t>robability of cognitive impairment at Year</a:t>
            </a:r>
            <a:r>
              <a:rPr lang="en-US" b="1" baseline="0" dirty="0" smtClean="0"/>
              <a:t> 2 with a baseline diagnosis of CN by PET-BPAD. </a:t>
            </a:r>
            <a:r>
              <a:rPr lang="en-US" baseline="0" dirty="0" smtClean="0"/>
              <a:t>PET-BPAD marginally (p = 0.05; a)) to significantly (p &lt; 0.05; b)) predicted progression to cognitive impairment after two years. a) APOE-e4 carriership-predominant prediction was observed in sample 1, given that all but one APOE-e4 carriers in this sample showed cognitive impairment at year 2. The PET-BPAD-derived decision boundary in sample 1 (50% probability of disease progression; dotted line) was 0.33 years. b) PET-BPAD-predominant prediction was observed in sample 2. The PET-BPAD-derived decision boundary in sample 2 was 0.44 years. DX = diagnosis.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7F89-DF45-4F58-B738-F3AE54386E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61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Sample 1 MCI</a:t>
            </a:r>
          </a:p>
          <a:p>
            <a:r>
              <a:rPr lang="en-US" dirty="0" smtClean="0"/>
              <a:t>2.1 years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7F89-DF45-4F58-B738-F3AE54386E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Sample 2 MCI</a:t>
            </a:r>
          </a:p>
          <a:p>
            <a:r>
              <a:rPr lang="en-US" dirty="0" smtClean="0"/>
              <a:t>2.2 years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7F89-DF45-4F58-B738-F3AE54386E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92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Figure X. Cross-validated</a:t>
            </a:r>
            <a:r>
              <a:rPr lang="en-US" b="1" baseline="0" dirty="0" smtClean="0"/>
              <a:t> p</a:t>
            </a:r>
            <a:r>
              <a:rPr lang="en-US" b="1" dirty="0" smtClean="0"/>
              <a:t>robability of AD at Year</a:t>
            </a:r>
            <a:r>
              <a:rPr lang="en-US" b="1" baseline="0" dirty="0" smtClean="0"/>
              <a:t> 2 with a baseline diagnosis of MCI by MRI-BPAD. </a:t>
            </a:r>
            <a:r>
              <a:rPr lang="en-US" b="0" baseline="0" dirty="0" smtClean="0"/>
              <a:t>MRI</a:t>
            </a:r>
            <a:r>
              <a:rPr lang="en-US" baseline="0" dirty="0" smtClean="0"/>
              <a:t>-BPAD very significantly (p &lt; 0.001) predicted AD at Year 2 in both samples, beyond other AD-associated risk factors, such as APOE-e4 carriership. The MRI-BPAD-derived decision boundary in sample 1 and 2 (50% probability of disease progression; dotted line) was 2.3 (a)) and 2.6 years (b)), respectively. DX = diagnosis.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7F89-DF45-4F58-B738-F3AE54386E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72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E9A3-64E3-4154-A93F-C3B5A961305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F44A-1BD8-44CE-AE67-9805D38373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3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E9A3-64E3-4154-A93F-C3B5A961305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F44A-1BD8-44CE-AE67-9805D38373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59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E9A3-64E3-4154-A93F-C3B5A961305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F44A-1BD8-44CE-AE67-9805D38373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E9A3-64E3-4154-A93F-C3B5A961305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F44A-1BD8-44CE-AE67-9805D38373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82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E9A3-64E3-4154-A93F-C3B5A961305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F44A-1BD8-44CE-AE67-9805D38373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9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E9A3-64E3-4154-A93F-C3B5A961305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F44A-1BD8-44CE-AE67-9805D38373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6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E9A3-64E3-4154-A93F-C3B5A961305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F44A-1BD8-44CE-AE67-9805D38373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6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E9A3-64E3-4154-A93F-C3B5A961305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F44A-1BD8-44CE-AE67-9805D38373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1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E9A3-64E3-4154-A93F-C3B5A961305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F44A-1BD8-44CE-AE67-9805D38373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8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E9A3-64E3-4154-A93F-C3B5A961305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F44A-1BD8-44CE-AE67-9805D38373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3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E9A3-64E3-4154-A93F-C3B5A961305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F44A-1BD8-44CE-AE67-9805D38373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8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9E9A3-64E3-4154-A93F-C3B5A961305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BF44A-1BD8-44CE-AE67-9805D38373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7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Neuropathology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77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 rot="16200000">
            <a:off x="973259" y="2808809"/>
            <a:ext cx="5469060" cy="2846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de-DE" sz="1200" dirty="0" err="1" smtClean="0">
                <a:latin typeface="Helvetica" pitchFamily="2" charset="0"/>
              </a:rPr>
              <a:t>Probability</a:t>
            </a:r>
            <a:r>
              <a:rPr lang="de-DE" sz="1200" dirty="0" smtClean="0">
                <a:latin typeface="Helvetica" pitchFamily="2" charset="0"/>
              </a:rPr>
              <a:t> </a:t>
            </a:r>
            <a:r>
              <a:rPr lang="de-DE" sz="1200" dirty="0" err="1" smtClean="0">
                <a:latin typeface="Helvetica" pitchFamily="2" charset="0"/>
              </a:rPr>
              <a:t>of</a:t>
            </a:r>
            <a:r>
              <a:rPr lang="de-DE" sz="1200" dirty="0" smtClean="0">
                <a:latin typeface="Helvetica" pitchFamily="2" charset="0"/>
              </a:rPr>
              <a:t> </a:t>
            </a:r>
            <a:r>
              <a:rPr lang="de-DE" sz="1200" dirty="0" err="1" smtClean="0">
                <a:latin typeface="Helvetica" pitchFamily="2" charset="0"/>
              </a:rPr>
              <a:t>Disease</a:t>
            </a:r>
            <a:r>
              <a:rPr lang="de-DE" sz="1200" dirty="0" smtClean="0">
                <a:latin typeface="Helvetica" pitchFamily="2" charset="0"/>
              </a:rPr>
              <a:t> Progression </a:t>
            </a:r>
            <a:r>
              <a:rPr lang="de-DE" sz="1200" dirty="0" smtClean="0">
                <a:latin typeface="Helvetica" pitchFamily="2" charset="0"/>
              </a:rPr>
              <a:t>[%]</a:t>
            </a:r>
            <a:endParaRPr lang="en-US" sz="1200" baseline="-25000" dirty="0">
              <a:latin typeface="Helvetica" pitchFamily="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226100" y="5726265"/>
            <a:ext cx="4295519" cy="2846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200" dirty="0" smtClean="0">
                <a:latin typeface="Helvetica" pitchFamily="2" charset="0"/>
              </a:rPr>
              <a:t>BPAD [years]</a:t>
            </a:r>
            <a:endParaRPr lang="en-US" sz="1200" dirty="0">
              <a:latin typeface="Helvetica" pitchFamily="2" charset="0"/>
            </a:endParaRPr>
          </a:p>
        </p:txBody>
      </p:sp>
      <p:grpSp>
        <p:nvGrpSpPr>
          <p:cNvPr id="20" name="Gruppieren 19"/>
          <p:cNvGrpSpPr/>
          <p:nvPr/>
        </p:nvGrpSpPr>
        <p:grpSpPr>
          <a:xfrm>
            <a:off x="4226100" y="6083671"/>
            <a:ext cx="4548969" cy="669414"/>
            <a:chOff x="4226100" y="6083671"/>
            <a:chExt cx="4548969" cy="669414"/>
          </a:xfrm>
        </p:grpSpPr>
        <p:grpSp>
          <p:nvGrpSpPr>
            <p:cNvPr id="7" name="Gruppieren 6"/>
            <p:cNvGrpSpPr/>
            <p:nvPr/>
          </p:nvGrpSpPr>
          <p:grpSpPr>
            <a:xfrm>
              <a:off x="4226100" y="6083671"/>
              <a:ext cx="4548969" cy="669414"/>
              <a:chOff x="3830958" y="6119603"/>
              <a:chExt cx="4548969" cy="669414"/>
            </a:xfrm>
          </p:grpSpPr>
          <p:grpSp>
            <p:nvGrpSpPr>
              <p:cNvPr id="8" name="Gruppieren 7"/>
              <p:cNvGrpSpPr/>
              <p:nvPr/>
            </p:nvGrpSpPr>
            <p:grpSpPr>
              <a:xfrm>
                <a:off x="3830958" y="6214196"/>
                <a:ext cx="2379620" cy="477054"/>
                <a:chOff x="3103141" y="6208184"/>
                <a:chExt cx="2379620" cy="477054"/>
              </a:xfrm>
            </p:grpSpPr>
            <p:sp>
              <p:nvSpPr>
                <p:cNvPr id="17" name="Textfeld 16"/>
                <p:cNvSpPr txBox="1"/>
                <p:nvPr/>
              </p:nvSpPr>
              <p:spPr>
                <a:xfrm>
                  <a:off x="4587582" y="6208184"/>
                  <a:ext cx="895179" cy="4770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1500"/>
                    </a:lnSpc>
                  </a:pPr>
                  <a:r>
                    <a:rPr lang="en-US" sz="1200" dirty="0" smtClean="0">
                      <a:latin typeface="Helvetica" pitchFamily="2" charset="0"/>
                    </a:rPr>
                    <a:t>MCI</a:t>
                  </a:r>
                  <a:endParaRPr lang="en-US" sz="1200" dirty="0" smtClean="0">
                    <a:latin typeface="Helvetica" pitchFamily="2" charset="0"/>
                  </a:endParaRPr>
                </a:p>
                <a:p>
                  <a:pPr>
                    <a:lnSpc>
                      <a:spcPts val="1500"/>
                    </a:lnSpc>
                  </a:pPr>
                  <a:r>
                    <a:rPr lang="en-US" sz="1200" dirty="0" smtClean="0">
                      <a:latin typeface="Helvetica" pitchFamily="2" charset="0"/>
                    </a:rPr>
                    <a:t>AD</a:t>
                  </a:r>
                </a:p>
              </p:txBody>
            </p:sp>
            <p:sp>
              <p:nvSpPr>
                <p:cNvPr id="18" name="Textfeld 17"/>
                <p:cNvSpPr txBox="1"/>
                <p:nvPr/>
              </p:nvSpPr>
              <p:spPr>
                <a:xfrm>
                  <a:off x="3103141" y="6311563"/>
                  <a:ext cx="1370579" cy="29751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ts val="1600"/>
                    </a:lnSpc>
                  </a:pPr>
                  <a:r>
                    <a:rPr lang="en-US" sz="1200" dirty="0" smtClean="0">
                      <a:latin typeface="Helvetica" pitchFamily="2" charset="0"/>
                    </a:rPr>
                    <a:t>DX after 2 years</a:t>
                  </a:r>
                  <a:endParaRPr lang="en-US" sz="1200" dirty="0">
                    <a:latin typeface="Helvetica" pitchFamily="2" charset="0"/>
                  </a:endParaRPr>
                </a:p>
              </p:txBody>
            </p:sp>
          </p:grpSp>
          <p:sp>
            <p:nvSpPr>
              <p:cNvPr id="11" name="Rechteck 10"/>
              <p:cNvSpPr/>
              <p:nvPr/>
            </p:nvSpPr>
            <p:spPr>
              <a:xfrm>
                <a:off x="5223309" y="6304061"/>
                <a:ext cx="93983" cy="88455"/>
              </a:xfrm>
              <a:prstGeom prst="rect">
                <a:avLst/>
              </a:prstGeom>
              <a:solidFill>
                <a:srgbClr val="CCD3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7402202" y="6214673"/>
                <a:ext cx="82550" cy="82550"/>
              </a:xfrm>
              <a:prstGeom prst="ellipse">
                <a:avLst/>
              </a:prstGeom>
              <a:solidFill>
                <a:srgbClr val="87CE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7402198" y="6385597"/>
                <a:ext cx="82550" cy="82550"/>
              </a:xfrm>
              <a:prstGeom prst="ellipse">
                <a:avLst/>
              </a:prstGeom>
              <a:solidFill>
                <a:srgbClr val="FFA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Ellipse 13"/>
              <p:cNvSpPr/>
              <p:nvPr/>
            </p:nvSpPr>
            <p:spPr>
              <a:xfrm>
                <a:off x="7402198" y="6556521"/>
                <a:ext cx="82550" cy="82550"/>
              </a:xfrm>
              <a:prstGeom prst="ellipse">
                <a:avLst/>
              </a:prstGeom>
              <a:solidFill>
                <a:srgbClr val="9455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feld 14"/>
              <p:cNvSpPr txBox="1"/>
              <p:nvPr/>
            </p:nvSpPr>
            <p:spPr>
              <a:xfrm>
                <a:off x="5916485" y="6323018"/>
                <a:ext cx="1370579" cy="28155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1600"/>
                  </a:lnSpc>
                </a:pPr>
                <a:r>
                  <a:rPr lang="en-US" sz="1200" dirty="0" smtClean="0">
                    <a:latin typeface="Helvetica" pitchFamily="2" charset="0"/>
                  </a:rPr>
                  <a:t>APOE-</a:t>
                </a:r>
                <a:r>
                  <a:rPr lang="el-GR" sz="1200" dirty="0" smtClean="0">
                    <a:latin typeface="Helvetica" pitchFamily="2" charset="0"/>
                  </a:rPr>
                  <a:t>ε</a:t>
                </a:r>
                <a:r>
                  <a:rPr lang="de-DE" sz="1200" dirty="0" smtClean="0">
                    <a:latin typeface="Helvetica" pitchFamily="2" charset="0"/>
                  </a:rPr>
                  <a:t>4 alleles</a:t>
                </a:r>
                <a:endParaRPr lang="en-US" sz="1200" dirty="0">
                  <a:latin typeface="Helvetica" pitchFamily="2" charset="0"/>
                </a:endParaRPr>
              </a:p>
            </p:txBody>
          </p:sp>
          <p:sp>
            <p:nvSpPr>
              <p:cNvPr id="16" name="Textfeld 15"/>
              <p:cNvSpPr txBox="1"/>
              <p:nvPr/>
            </p:nvSpPr>
            <p:spPr>
              <a:xfrm>
                <a:off x="7484748" y="6119603"/>
                <a:ext cx="895179" cy="6694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sz="1200" dirty="0" smtClean="0">
                    <a:latin typeface="Helvetica" pitchFamily="2" charset="0"/>
                  </a:rPr>
                  <a:t>0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1200" dirty="0" smtClean="0">
                    <a:latin typeface="Helvetica" pitchFamily="2" charset="0"/>
                  </a:rPr>
                  <a:t>1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1200" dirty="0" smtClean="0">
                    <a:latin typeface="Helvetica" pitchFamily="2" charset="0"/>
                  </a:rPr>
                  <a:t>2</a:t>
                </a:r>
              </a:p>
            </p:txBody>
          </p:sp>
        </p:grpSp>
        <p:sp>
          <p:nvSpPr>
            <p:cNvPr id="19" name="Rechteck 18"/>
            <p:cNvSpPr/>
            <p:nvPr/>
          </p:nvSpPr>
          <p:spPr>
            <a:xfrm rot="18900000">
              <a:off x="5623858" y="6459060"/>
              <a:ext cx="82522" cy="82522"/>
            </a:xfrm>
            <a:prstGeom prst="rect">
              <a:avLst/>
            </a:prstGeom>
            <a:solidFill>
              <a:srgbClr val="CCD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feld 21"/>
          <p:cNvSpPr txBox="1"/>
          <p:nvPr/>
        </p:nvSpPr>
        <p:spPr>
          <a:xfrm>
            <a:off x="4397829" y="555171"/>
            <a:ext cx="1632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0E0E0"/>
                </a:solidFill>
              </a:rPr>
              <a:t>Sample </a:t>
            </a:r>
            <a:r>
              <a:rPr lang="en-US" sz="2400" b="1" dirty="0" smtClean="0">
                <a:solidFill>
                  <a:srgbClr val="E0E0E0"/>
                </a:solidFill>
              </a:rPr>
              <a:t>1</a:t>
            </a:r>
            <a:endParaRPr lang="en-US" sz="2400" b="1" dirty="0">
              <a:solidFill>
                <a:srgbClr val="E0E0E0"/>
              </a:solidFill>
            </a:endParaRPr>
          </a:p>
        </p:txBody>
      </p:sp>
      <p:cxnSp>
        <p:nvCxnSpPr>
          <p:cNvPr id="23" name="Gerader Verbinder 22"/>
          <p:cNvCxnSpPr/>
          <p:nvPr/>
        </p:nvCxnSpPr>
        <p:spPr>
          <a:xfrm>
            <a:off x="4172844" y="2900674"/>
            <a:ext cx="2186925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6359769" y="2900674"/>
            <a:ext cx="0" cy="268537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293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feld 23"/>
          <p:cNvSpPr txBox="1"/>
          <p:nvPr/>
        </p:nvSpPr>
        <p:spPr>
          <a:xfrm rot="16200000">
            <a:off x="973259" y="2808809"/>
            <a:ext cx="5469060" cy="2846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de-DE" sz="1200" dirty="0" err="1" smtClean="0">
                <a:latin typeface="Helvetica" pitchFamily="2" charset="0"/>
              </a:rPr>
              <a:t>Probability</a:t>
            </a:r>
            <a:r>
              <a:rPr lang="de-DE" sz="1200" dirty="0" smtClean="0">
                <a:latin typeface="Helvetica" pitchFamily="2" charset="0"/>
              </a:rPr>
              <a:t> </a:t>
            </a:r>
            <a:r>
              <a:rPr lang="de-DE" sz="1200" dirty="0" err="1" smtClean="0">
                <a:latin typeface="Helvetica" pitchFamily="2" charset="0"/>
              </a:rPr>
              <a:t>of</a:t>
            </a:r>
            <a:r>
              <a:rPr lang="de-DE" sz="1200" dirty="0" smtClean="0">
                <a:latin typeface="Helvetica" pitchFamily="2" charset="0"/>
              </a:rPr>
              <a:t> </a:t>
            </a:r>
            <a:r>
              <a:rPr lang="de-DE" sz="1200" dirty="0" err="1" smtClean="0">
                <a:latin typeface="Helvetica" pitchFamily="2" charset="0"/>
              </a:rPr>
              <a:t>Disease</a:t>
            </a:r>
            <a:r>
              <a:rPr lang="de-DE" sz="1200" dirty="0" smtClean="0">
                <a:latin typeface="Helvetica" pitchFamily="2" charset="0"/>
              </a:rPr>
              <a:t> Progression </a:t>
            </a:r>
            <a:r>
              <a:rPr lang="de-DE" sz="1200" dirty="0" smtClean="0">
                <a:latin typeface="Helvetica" pitchFamily="2" charset="0"/>
              </a:rPr>
              <a:t>[%]</a:t>
            </a:r>
            <a:endParaRPr lang="en-US" sz="1200" baseline="-25000" dirty="0">
              <a:latin typeface="Helvetica" pitchFamily="2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226100" y="5726265"/>
            <a:ext cx="4295519" cy="2846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200" dirty="0" smtClean="0">
                <a:latin typeface="Helvetica" pitchFamily="2" charset="0"/>
              </a:rPr>
              <a:t>BPAD [years]</a:t>
            </a:r>
            <a:endParaRPr lang="en-US" sz="1200" dirty="0">
              <a:latin typeface="Helvetica" pitchFamily="2" charset="0"/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4226100" y="6083671"/>
            <a:ext cx="4548969" cy="669414"/>
            <a:chOff x="4226100" y="6083671"/>
            <a:chExt cx="4548969" cy="669414"/>
          </a:xfrm>
        </p:grpSpPr>
        <p:grpSp>
          <p:nvGrpSpPr>
            <p:cNvPr id="27" name="Gruppieren 26"/>
            <p:cNvGrpSpPr/>
            <p:nvPr/>
          </p:nvGrpSpPr>
          <p:grpSpPr>
            <a:xfrm>
              <a:off x="4226100" y="6083671"/>
              <a:ext cx="4548969" cy="669414"/>
              <a:chOff x="3830958" y="6119603"/>
              <a:chExt cx="4548969" cy="669414"/>
            </a:xfrm>
          </p:grpSpPr>
          <p:grpSp>
            <p:nvGrpSpPr>
              <p:cNvPr id="29" name="Gruppieren 28"/>
              <p:cNvGrpSpPr/>
              <p:nvPr/>
            </p:nvGrpSpPr>
            <p:grpSpPr>
              <a:xfrm>
                <a:off x="3830958" y="6214196"/>
                <a:ext cx="2379620" cy="477054"/>
                <a:chOff x="3103141" y="6208184"/>
                <a:chExt cx="2379620" cy="477054"/>
              </a:xfrm>
            </p:grpSpPr>
            <p:sp>
              <p:nvSpPr>
                <p:cNvPr id="36" name="Textfeld 35"/>
                <p:cNvSpPr txBox="1"/>
                <p:nvPr/>
              </p:nvSpPr>
              <p:spPr>
                <a:xfrm>
                  <a:off x="4587582" y="6208184"/>
                  <a:ext cx="895179" cy="4770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1500"/>
                    </a:lnSpc>
                  </a:pPr>
                  <a:r>
                    <a:rPr lang="en-US" sz="1200" dirty="0" smtClean="0">
                      <a:latin typeface="Helvetica" pitchFamily="2" charset="0"/>
                    </a:rPr>
                    <a:t>MCI</a:t>
                  </a:r>
                  <a:endParaRPr lang="en-US" sz="1200" dirty="0" smtClean="0">
                    <a:latin typeface="Helvetica" pitchFamily="2" charset="0"/>
                  </a:endParaRPr>
                </a:p>
                <a:p>
                  <a:pPr>
                    <a:lnSpc>
                      <a:spcPts val="1500"/>
                    </a:lnSpc>
                  </a:pPr>
                  <a:r>
                    <a:rPr lang="en-US" sz="1200" dirty="0" smtClean="0">
                      <a:latin typeface="Helvetica" pitchFamily="2" charset="0"/>
                    </a:rPr>
                    <a:t>AD</a:t>
                  </a:r>
                </a:p>
              </p:txBody>
            </p:sp>
            <p:sp>
              <p:nvSpPr>
                <p:cNvPr id="37" name="Textfeld 36"/>
                <p:cNvSpPr txBox="1"/>
                <p:nvPr/>
              </p:nvSpPr>
              <p:spPr>
                <a:xfrm>
                  <a:off x="3103141" y="6311563"/>
                  <a:ext cx="1370579" cy="29751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ts val="1600"/>
                    </a:lnSpc>
                  </a:pPr>
                  <a:r>
                    <a:rPr lang="en-US" sz="1200" dirty="0" smtClean="0">
                      <a:latin typeface="Helvetica" pitchFamily="2" charset="0"/>
                    </a:rPr>
                    <a:t>DX after 2 years</a:t>
                  </a:r>
                  <a:endParaRPr lang="en-US" sz="1200" dirty="0">
                    <a:latin typeface="Helvetica" pitchFamily="2" charset="0"/>
                  </a:endParaRPr>
                </a:p>
              </p:txBody>
            </p:sp>
          </p:grpSp>
          <p:sp>
            <p:nvSpPr>
              <p:cNvPr id="30" name="Rechteck 29"/>
              <p:cNvSpPr/>
              <p:nvPr/>
            </p:nvSpPr>
            <p:spPr>
              <a:xfrm>
                <a:off x="5223309" y="6304061"/>
                <a:ext cx="93983" cy="88455"/>
              </a:xfrm>
              <a:prstGeom prst="rect">
                <a:avLst/>
              </a:prstGeom>
              <a:solidFill>
                <a:srgbClr val="CCD3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Ellipse 30"/>
              <p:cNvSpPr/>
              <p:nvPr/>
            </p:nvSpPr>
            <p:spPr>
              <a:xfrm>
                <a:off x="7402202" y="6214673"/>
                <a:ext cx="82550" cy="82550"/>
              </a:xfrm>
              <a:prstGeom prst="ellipse">
                <a:avLst/>
              </a:prstGeom>
              <a:solidFill>
                <a:srgbClr val="87CE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Ellipse 31"/>
              <p:cNvSpPr/>
              <p:nvPr/>
            </p:nvSpPr>
            <p:spPr>
              <a:xfrm>
                <a:off x="7402198" y="6385597"/>
                <a:ext cx="82550" cy="82550"/>
              </a:xfrm>
              <a:prstGeom prst="ellipse">
                <a:avLst/>
              </a:prstGeom>
              <a:solidFill>
                <a:srgbClr val="FFA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Ellipse 32"/>
              <p:cNvSpPr/>
              <p:nvPr/>
            </p:nvSpPr>
            <p:spPr>
              <a:xfrm>
                <a:off x="7402198" y="6556521"/>
                <a:ext cx="82550" cy="82550"/>
              </a:xfrm>
              <a:prstGeom prst="ellipse">
                <a:avLst/>
              </a:prstGeom>
              <a:solidFill>
                <a:srgbClr val="9455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feld 33"/>
              <p:cNvSpPr txBox="1"/>
              <p:nvPr/>
            </p:nvSpPr>
            <p:spPr>
              <a:xfrm>
                <a:off x="5916485" y="6323018"/>
                <a:ext cx="1370579" cy="28155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1600"/>
                  </a:lnSpc>
                </a:pPr>
                <a:r>
                  <a:rPr lang="en-US" sz="1200" dirty="0" smtClean="0">
                    <a:latin typeface="Helvetica" pitchFamily="2" charset="0"/>
                  </a:rPr>
                  <a:t>APOE-</a:t>
                </a:r>
                <a:r>
                  <a:rPr lang="el-GR" sz="1200" dirty="0" smtClean="0">
                    <a:latin typeface="Helvetica" pitchFamily="2" charset="0"/>
                  </a:rPr>
                  <a:t>ε</a:t>
                </a:r>
                <a:r>
                  <a:rPr lang="de-DE" sz="1200" dirty="0" smtClean="0">
                    <a:latin typeface="Helvetica" pitchFamily="2" charset="0"/>
                  </a:rPr>
                  <a:t>4 alleles</a:t>
                </a:r>
                <a:endParaRPr lang="en-US" sz="1200" dirty="0">
                  <a:latin typeface="Helvetica" pitchFamily="2" charset="0"/>
                </a:endParaRPr>
              </a:p>
            </p:txBody>
          </p:sp>
          <p:sp>
            <p:nvSpPr>
              <p:cNvPr id="35" name="Textfeld 34"/>
              <p:cNvSpPr txBox="1"/>
              <p:nvPr/>
            </p:nvSpPr>
            <p:spPr>
              <a:xfrm>
                <a:off x="7484748" y="6119603"/>
                <a:ext cx="895179" cy="6694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sz="1200" dirty="0" smtClean="0">
                    <a:latin typeface="Helvetica" pitchFamily="2" charset="0"/>
                  </a:rPr>
                  <a:t>0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1200" dirty="0" smtClean="0">
                    <a:latin typeface="Helvetica" pitchFamily="2" charset="0"/>
                  </a:rPr>
                  <a:t>1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1200" dirty="0" smtClean="0">
                    <a:latin typeface="Helvetica" pitchFamily="2" charset="0"/>
                  </a:rPr>
                  <a:t>2</a:t>
                </a:r>
              </a:p>
            </p:txBody>
          </p:sp>
        </p:grpSp>
        <p:sp>
          <p:nvSpPr>
            <p:cNvPr id="28" name="Rechteck 27"/>
            <p:cNvSpPr/>
            <p:nvPr/>
          </p:nvSpPr>
          <p:spPr>
            <a:xfrm rot="18900000">
              <a:off x="5623858" y="6459060"/>
              <a:ext cx="82522" cy="82522"/>
            </a:xfrm>
            <a:prstGeom prst="rect">
              <a:avLst/>
            </a:prstGeom>
            <a:solidFill>
              <a:srgbClr val="CCD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feld 37"/>
          <p:cNvSpPr txBox="1"/>
          <p:nvPr/>
        </p:nvSpPr>
        <p:spPr>
          <a:xfrm>
            <a:off x="4397829" y="555171"/>
            <a:ext cx="1632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0E0E0"/>
                </a:solidFill>
              </a:rPr>
              <a:t>Sample 2</a:t>
            </a:r>
            <a:endParaRPr lang="en-US" sz="2400" b="1" dirty="0">
              <a:solidFill>
                <a:srgbClr val="E0E0E0"/>
              </a:solidFill>
            </a:endParaRPr>
          </a:p>
        </p:txBody>
      </p:sp>
      <p:cxnSp>
        <p:nvCxnSpPr>
          <p:cNvPr id="39" name="Gerader Verbinder 38"/>
          <p:cNvCxnSpPr/>
          <p:nvPr/>
        </p:nvCxnSpPr>
        <p:spPr>
          <a:xfrm>
            <a:off x="4149396" y="2900674"/>
            <a:ext cx="2385139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/>
          <p:nvPr/>
        </p:nvCxnSpPr>
        <p:spPr>
          <a:xfrm>
            <a:off x="6534535" y="2900674"/>
            <a:ext cx="0" cy="269123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888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3930102" y="6080675"/>
            <a:ext cx="4548969" cy="669414"/>
            <a:chOff x="4226100" y="6055096"/>
            <a:chExt cx="4548969" cy="669414"/>
          </a:xfrm>
        </p:grpSpPr>
        <p:grpSp>
          <p:nvGrpSpPr>
            <p:cNvPr id="6" name="Gruppieren 5"/>
            <p:cNvGrpSpPr/>
            <p:nvPr/>
          </p:nvGrpSpPr>
          <p:grpSpPr>
            <a:xfrm>
              <a:off x="4226100" y="6055096"/>
              <a:ext cx="4548969" cy="669414"/>
              <a:chOff x="3830958" y="6091028"/>
              <a:chExt cx="4548969" cy="669414"/>
            </a:xfrm>
          </p:grpSpPr>
          <p:grpSp>
            <p:nvGrpSpPr>
              <p:cNvPr id="8" name="Gruppieren 7"/>
              <p:cNvGrpSpPr/>
              <p:nvPr/>
            </p:nvGrpSpPr>
            <p:grpSpPr>
              <a:xfrm>
                <a:off x="3830958" y="6214196"/>
                <a:ext cx="2379620" cy="477054"/>
                <a:chOff x="3103141" y="6208184"/>
                <a:chExt cx="2379620" cy="477054"/>
              </a:xfrm>
            </p:grpSpPr>
            <p:sp>
              <p:nvSpPr>
                <p:cNvPr id="15" name="Textfeld 14"/>
                <p:cNvSpPr txBox="1"/>
                <p:nvPr/>
              </p:nvSpPr>
              <p:spPr>
                <a:xfrm>
                  <a:off x="4587582" y="6208184"/>
                  <a:ext cx="895179" cy="4770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1500"/>
                    </a:lnSpc>
                  </a:pPr>
                  <a:r>
                    <a:rPr lang="en-US" sz="1200" dirty="0" smtClean="0">
                      <a:latin typeface="Helvetica" pitchFamily="2" charset="0"/>
                    </a:rPr>
                    <a:t>MCI</a:t>
                  </a:r>
                  <a:endParaRPr lang="en-US" sz="1200" dirty="0" smtClean="0">
                    <a:latin typeface="Helvetica" pitchFamily="2" charset="0"/>
                  </a:endParaRPr>
                </a:p>
                <a:p>
                  <a:pPr>
                    <a:lnSpc>
                      <a:spcPts val="1500"/>
                    </a:lnSpc>
                  </a:pPr>
                  <a:r>
                    <a:rPr lang="en-US" sz="1200" dirty="0" smtClean="0">
                      <a:latin typeface="Helvetica" pitchFamily="2" charset="0"/>
                    </a:rPr>
                    <a:t>AD</a:t>
                  </a:r>
                </a:p>
              </p:txBody>
            </p:sp>
            <p:sp>
              <p:nvSpPr>
                <p:cNvPr id="16" name="Textfeld 15"/>
                <p:cNvSpPr txBox="1"/>
                <p:nvPr/>
              </p:nvSpPr>
              <p:spPr>
                <a:xfrm>
                  <a:off x="3103141" y="6311563"/>
                  <a:ext cx="1370579" cy="29751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ts val="1600"/>
                    </a:lnSpc>
                  </a:pPr>
                  <a:r>
                    <a:rPr lang="en-US" sz="1200" dirty="0" smtClean="0">
                      <a:latin typeface="Helvetica" pitchFamily="2" charset="0"/>
                    </a:rPr>
                    <a:t>DX after 2 years</a:t>
                  </a:r>
                  <a:endParaRPr lang="en-US" sz="1200" dirty="0">
                    <a:latin typeface="Helvetica" pitchFamily="2" charset="0"/>
                  </a:endParaRPr>
                </a:p>
              </p:txBody>
            </p:sp>
          </p:grpSp>
          <p:sp>
            <p:nvSpPr>
              <p:cNvPr id="9" name="Rechteck 8"/>
              <p:cNvSpPr/>
              <p:nvPr/>
            </p:nvSpPr>
            <p:spPr>
              <a:xfrm>
                <a:off x="5223309" y="6304061"/>
                <a:ext cx="93983" cy="88455"/>
              </a:xfrm>
              <a:prstGeom prst="rect">
                <a:avLst/>
              </a:prstGeom>
              <a:solidFill>
                <a:srgbClr val="CCD3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7402202" y="6214673"/>
                <a:ext cx="82550" cy="82550"/>
              </a:xfrm>
              <a:prstGeom prst="ellipse">
                <a:avLst/>
              </a:prstGeom>
              <a:solidFill>
                <a:srgbClr val="87CE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Ellipse 10"/>
              <p:cNvSpPr/>
              <p:nvPr/>
            </p:nvSpPr>
            <p:spPr>
              <a:xfrm>
                <a:off x="7402198" y="6385597"/>
                <a:ext cx="82550" cy="82550"/>
              </a:xfrm>
              <a:prstGeom prst="ellipse">
                <a:avLst/>
              </a:prstGeom>
              <a:solidFill>
                <a:srgbClr val="CCD3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7402198" y="6556521"/>
                <a:ext cx="82550" cy="82550"/>
              </a:xfrm>
              <a:prstGeom prst="ellipse">
                <a:avLst/>
              </a:prstGeom>
              <a:solidFill>
                <a:srgbClr val="FFA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feld 12"/>
              <p:cNvSpPr txBox="1"/>
              <p:nvPr/>
            </p:nvSpPr>
            <p:spPr>
              <a:xfrm>
                <a:off x="5916485" y="6323018"/>
                <a:ext cx="1370579" cy="28155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1600"/>
                  </a:lnSpc>
                </a:pPr>
                <a:r>
                  <a:rPr lang="de-DE" sz="1200" dirty="0" smtClean="0">
                    <a:latin typeface="Helvetica" pitchFamily="2" charset="0"/>
                  </a:rPr>
                  <a:t>A</a:t>
                </a:r>
                <a:r>
                  <a:rPr lang="el-GR" sz="1200" dirty="0" smtClean="0">
                    <a:latin typeface="Helvetica" pitchFamily="2" charset="0"/>
                  </a:rPr>
                  <a:t>β</a:t>
                </a:r>
                <a:r>
                  <a:rPr lang="de-DE" sz="1200" dirty="0" smtClean="0">
                    <a:latin typeface="Helvetica" pitchFamily="2" charset="0"/>
                  </a:rPr>
                  <a:t> </a:t>
                </a:r>
                <a:r>
                  <a:rPr lang="de-DE" sz="1200" dirty="0" err="1" smtClean="0">
                    <a:latin typeface="Helvetica" pitchFamily="2" charset="0"/>
                  </a:rPr>
                  <a:t>status</a:t>
                </a:r>
                <a:endParaRPr lang="en-US" sz="1200" dirty="0">
                  <a:latin typeface="Helvetica" pitchFamily="2" charset="0"/>
                </a:endParaRPr>
              </a:p>
            </p:txBody>
          </p:sp>
          <p:sp>
            <p:nvSpPr>
              <p:cNvPr id="14" name="Textfeld 13"/>
              <p:cNvSpPr txBox="1"/>
              <p:nvPr/>
            </p:nvSpPr>
            <p:spPr>
              <a:xfrm>
                <a:off x="7484748" y="6091028"/>
                <a:ext cx="895179" cy="6694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sz="1200" dirty="0" smtClean="0">
                    <a:latin typeface="Helvetica" pitchFamily="2" charset="0"/>
                  </a:rPr>
                  <a:t>-</a:t>
                </a:r>
                <a:endParaRPr lang="en-US" sz="1200" dirty="0" smtClean="0">
                  <a:latin typeface="Helvetica" pitchFamily="2" charset="0"/>
                </a:endParaRPr>
              </a:p>
              <a:p>
                <a:pPr>
                  <a:lnSpc>
                    <a:spcPts val="1500"/>
                  </a:lnSpc>
                </a:pPr>
                <a:r>
                  <a:rPr lang="en-US" sz="1200" dirty="0" smtClean="0">
                    <a:latin typeface="Helvetica" pitchFamily="2" charset="0"/>
                  </a:rPr>
                  <a:t>NA</a:t>
                </a:r>
                <a:endParaRPr lang="en-US" sz="1200" dirty="0" smtClean="0">
                  <a:latin typeface="Helvetica" pitchFamily="2" charset="0"/>
                </a:endParaRPr>
              </a:p>
              <a:p>
                <a:pPr>
                  <a:lnSpc>
                    <a:spcPts val="1500"/>
                  </a:lnSpc>
                </a:pPr>
                <a:r>
                  <a:rPr lang="en-US" sz="1200" dirty="0">
                    <a:latin typeface="Helvetica" pitchFamily="2" charset="0"/>
                  </a:rPr>
                  <a:t>+</a:t>
                </a:r>
                <a:endParaRPr lang="en-US" sz="1200" dirty="0" smtClean="0">
                  <a:latin typeface="Helvetica" pitchFamily="2" charset="0"/>
                </a:endParaRPr>
              </a:p>
            </p:txBody>
          </p:sp>
        </p:grpSp>
        <p:sp>
          <p:nvSpPr>
            <p:cNvPr id="7" name="Rechteck 6"/>
            <p:cNvSpPr/>
            <p:nvPr/>
          </p:nvSpPr>
          <p:spPr>
            <a:xfrm rot="18900000">
              <a:off x="5623858" y="6459060"/>
              <a:ext cx="82522" cy="82522"/>
            </a:xfrm>
            <a:prstGeom prst="rect">
              <a:avLst/>
            </a:prstGeom>
            <a:solidFill>
              <a:srgbClr val="CCD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feld 39"/>
          <p:cNvSpPr txBox="1"/>
          <p:nvPr/>
        </p:nvSpPr>
        <p:spPr>
          <a:xfrm>
            <a:off x="-245076" y="5707426"/>
            <a:ext cx="1437336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dirty="0" smtClean="0">
                <a:latin typeface="Helvetica" pitchFamily="2" charset="0"/>
              </a:rPr>
              <a:t>a)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5325013" y="5707426"/>
            <a:ext cx="118377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dirty="0">
                <a:latin typeface="Helvetica" pitchFamily="2" charset="0"/>
              </a:rPr>
              <a:t>b</a:t>
            </a:r>
            <a:r>
              <a:rPr lang="en-US" dirty="0" smtClean="0">
                <a:latin typeface="Helvetica" pitchFamily="2" charset="0"/>
              </a:rPr>
              <a:t>)</a:t>
            </a: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167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70" y="548274"/>
            <a:ext cx="5248274" cy="5248274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313852" y="5603420"/>
            <a:ext cx="5029200" cy="379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848324" y="5522934"/>
            <a:ext cx="5504253" cy="263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900" dirty="0" smtClean="0">
                <a:latin typeface="Helvetica" pitchFamily="2" charset="0"/>
              </a:rPr>
              <a:t>0	                     5	                                         10</a:t>
            </a:r>
            <a:endParaRPr lang="en-US" sz="900" dirty="0">
              <a:latin typeface="Helvetica" pitchFamily="2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259670" y="5801508"/>
            <a:ext cx="5504253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200" dirty="0" smtClean="0">
                <a:latin typeface="Helvetica" pitchFamily="2" charset="0"/>
              </a:rPr>
              <a:t>Odds ratio</a:t>
            </a:r>
            <a:endParaRPr lang="en-US" sz="1200" dirty="0">
              <a:latin typeface="Helvetica" pitchFamily="2" charset="0"/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6332928" y="548274"/>
            <a:ext cx="5133975" cy="5427516"/>
            <a:chOff x="6685353" y="548274"/>
            <a:chExt cx="5133975" cy="5427516"/>
          </a:xfrm>
        </p:grpSpPr>
        <p:pic>
          <p:nvPicPr>
            <p:cNvPr id="16" name="Grafik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95"/>
            <a:stretch/>
          </p:blipFill>
          <p:spPr>
            <a:xfrm>
              <a:off x="7067550" y="548274"/>
              <a:ext cx="4751778" cy="523874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/>
          </p:nvSpPr>
          <p:spPr>
            <a:xfrm>
              <a:off x="6685353" y="5596376"/>
              <a:ext cx="5029200" cy="3794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6044809" y="5529978"/>
            <a:ext cx="5916223" cy="263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900" dirty="0" smtClean="0">
                <a:latin typeface="Helvetica" pitchFamily="2" charset="0"/>
              </a:rPr>
              <a:t>0	   2    	      4	         6	            8</a:t>
            </a:r>
            <a:endParaRPr lang="en-US" sz="900" dirty="0">
              <a:latin typeface="Helvetica" pitchFamily="2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6411498" y="5801507"/>
            <a:ext cx="5504253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200" dirty="0" smtClean="0">
                <a:latin typeface="Helvetica" pitchFamily="2" charset="0"/>
              </a:rPr>
              <a:t>Odds ratio</a:t>
            </a:r>
            <a:endParaRPr lang="en-US" sz="1200" dirty="0">
              <a:latin typeface="Helvetica" pitchFamily="2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57225" y="827767"/>
            <a:ext cx="1085252" cy="4870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160741" y="930947"/>
            <a:ext cx="1595414" cy="434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200" dirty="0" smtClean="0">
                <a:latin typeface="Helvetica" pitchFamily="2" charset="0"/>
              </a:rPr>
              <a:t>Education</a:t>
            </a:r>
          </a:p>
          <a:p>
            <a:pPr algn="r">
              <a:lnSpc>
                <a:spcPct val="110000"/>
              </a:lnSpc>
            </a:pPr>
            <a:endParaRPr lang="en-US" sz="1200" dirty="0" smtClean="0">
              <a:latin typeface="Helvetica" pitchFamily="2" charset="0"/>
            </a:endParaRPr>
          </a:p>
          <a:p>
            <a:pPr algn="r">
              <a:lnSpc>
                <a:spcPct val="110000"/>
              </a:lnSpc>
            </a:pPr>
            <a:endParaRPr lang="en-US" sz="1200" dirty="0" smtClean="0">
              <a:latin typeface="Helvetica" pitchFamily="2" charset="0"/>
            </a:endParaRPr>
          </a:p>
          <a:p>
            <a:pPr algn="r">
              <a:lnSpc>
                <a:spcPct val="110000"/>
              </a:lnSpc>
            </a:pPr>
            <a:endParaRPr lang="en-US" sz="1200" dirty="0">
              <a:latin typeface="Helvetica" pitchFamily="2" charset="0"/>
            </a:endParaRPr>
          </a:p>
          <a:p>
            <a:pPr algn="r">
              <a:lnSpc>
                <a:spcPct val="110000"/>
              </a:lnSpc>
            </a:pPr>
            <a:r>
              <a:rPr lang="en-US" sz="1200" dirty="0" smtClean="0">
                <a:latin typeface="Helvetica" pitchFamily="2" charset="0"/>
              </a:rPr>
              <a:t>PET-BPAD</a:t>
            </a:r>
          </a:p>
          <a:p>
            <a:pPr algn="r">
              <a:lnSpc>
                <a:spcPct val="110000"/>
              </a:lnSpc>
            </a:pPr>
            <a:endParaRPr lang="en-US" sz="1200" dirty="0" smtClean="0">
              <a:latin typeface="Helvetica" pitchFamily="2" charset="0"/>
            </a:endParaRPr>
          </a:p>
          <a:p>
            <a:pPr algn="r">
              <a:lnSpc>
                <a:spcPct val="110000"/>
              </a:lnSpc>
            </a:pPr>
            <a:endParaRPr lang="en-US" sz="1200" dirty="0">
              <a:latin typeface="Helvetica" pitchFamily="2" charset="0"/>
            </a:endParaRPr>
          </a:p>
          <a:p>
            <a:pPr algn="r">
              <a:lnSpc>
                <a:spcPct val="110000"/>
              </a:lnSpc>
            </a:pPr>
            <a:endParaRPr lang="en-US" sz="1200" dirty="0">
              <a:latin typeface="Helvetica" pitchFamily="2" charset="0"/>
            </a:endParaRPr>
          </a:p>
          <a:p>
            <a:pPr algn="r">
              <a:lnSpc>
                <a:spcPct val="110000"/>
              </a:lnSpc>
            </a:pPr>
            <a:r>
              <a:rPr lang="en-US" sz="1200" dirty="0" smtClean="0">
                <a:latin typeface="Helvetica" pitchFamily="2" charset="0"/>
              </a:rPr>
              <a:t>MRI-BPAD</a:t>
            </a:r>
          </a:p>
          <a:p>
            <a:pPr algn="r">
              <a:lnSpc>
                <a:spcPct val="110000"/>
              </a:lnSpc>
            </a:pPr>
            <a:endParaRPr lang="en-US" sz="1200" dirty="0" smtClean="0">
              <a:latin typeface="Helvetica" pitchFamily="2" charset="0"/>
            </a:endParaRPr>
          </a:p>
          <a:p>
            <a:pPr algn="r">
              <a:lnSpc>
                <a:spcPct val="110000"/>
              </a:lnSpc>
            </a:pPr>
            <a:endParaRPr lang="en-US" sz="1200" dirty="0">
              <a:latin typeface="Helvetica" pitchFamily="2" charset="0"/>
            </a:endParaRPr>
          </a:p>
          <a:p>
            <a:pPr algn="r">
              <a:lnSpc>
                <a:spcPct val="110000"/>
              </a:lnSpc>
            </a:pPr>
            <a:endParaRPr lang="en-US" sz="1200" dirty="0">
              <a:latin typeface="Helvetica" pitchFamily="2" charset="0"/>
            </a:endParaRPr>
          </a:p>
          <a:p>
            <a:pPr algn="r">
              <a:lnSpc>
                <a:spcPct val="110000"/>
              </a:lnSpc>
            </a:pPr>
            <a:r>
              <a:rPr lang="en-US" sz="1200" dirty="0" smtClean="0">
                <a:latin typeface="Helvetica" pitchFamily="2" charset="0"/>
              </a:rPr>
              <a:t>APOE-e4 carrier</a:t>
            </a:r>
          </a:p>
          <a:p>
            <a:pPr algn="r">
              <a:lnSpc>
                <a:spcPct val="110000"/>
              </a:lnSpc>
            </a:pPr>
            <a:endParaRPr lang="en-US" sz="1200" dirty="0" smtClean="0">
              <a:latin typeface="Helvetica" pitchFamily="2" charset="0"/>
            </a:endParaRPr>
          </a:p>
          <a:p>
            <a:pPr algn="r">
              <a:lnSpc>
                <a:spcPct val="110000"/>
              </a:lnSpc>
            </a:pPr>
            <a:endParaRPr lang="en-US" sz="1200" dirty="0">
              <a:latin typeface="Helvetica" pitchFamily="2" charset="0"/>
            </a:endParaRPr>
          </a:p>
          <a:p>
            <a:pPr algn="r">
              <a:lnSpc>
                <a:spcPct val="110000"/>
              </a:lnSpc>
            </a:pPr>
            <a:endParaRPr lang="en-US" sz="1200" dirty="0">
              <a:latin typeface="Helvetica" pitchFamily="2" charset="0"/>
            </a:endParaRPr>
          </a:p>
          <a:p>
            <a:pPr algn="r">
              <a:lnSpc>
                <a:spcPct val="110000"/>
              </a:lnSpc>
            </a:pPr>
            <a:r>
              <a:rPr lang="en-US" sz="1200" dirty="0" smtClean="0">
                <a:latin typeface="Helvetica" pitchFamily="2" charset="0"/>
              </a:rPr>
              <a:t>A</a:t>
            </a:r>
            <a:r>
              <a:rPr lang="el-GR" sz="1200" dirty="0" smtClean="0">
                <a:latin typeface="Helvetica" pitchFamily="2" charset="0"/>
              </a:rPr>
              <a:t>β</a:t>
            </a:r>
            <a:r>
              <a:rPr lang="de-DE" sz="1200" dirty="0" smtClean="0">
                <a:latin typeface="Helvetica" pitchFamily="2" charset="0"/>
              </a:rPr>
              <a:t>+</a:t>
            </a:r>
          </a:p>
          <a:p>
            <a:pPr algn="r">
              <a:lnSpc>
                <a:spcPct val="110000"/>
              </a:lnSpc>
            </a:pPr>
            <a:endParaRPr lang="de-DE" sz="1200" dirty="0" smtClean="0">
              <a:latin typeface="Helvetica" pitchFamily="2" charset="0"/>
            </a:endParaRPr>
          </a:p>
          <a:p>
            <a:pPr algn="r">
              <a:lnSpc>
                <a:spcPct val="110000"/>
              </a:lnSpc>
            </a:pPr>
            <a:endParaRPr lang="de-DE" sz="1200" dirty="0">
              <a:latin typeface="Helvetica" pitchFamily="2" charset="0"/>
            </a:endParaRPr>
          </a:p>
          <a:p>
            <a:pPr algn="r">
              <a:lnSpc>
                <a:spcPct val="110000"/>
              </a:lnSpc>
            </a:pPr>
            <a:endParaRPr lang="de-DE" sz="1200" dirty="0">
              <a:latin typeface="Helvetica" pitchFamily="2" charset="0"/>
            </a:endParaRPr>
          </a:p>
          <a:p>
            <a:pPr algn="r">
              <a:lnSpc>
                <a:spcPct val="110000"/>
              </a:lnSpc>
            </a:pPr>
            <a:r>
              <a:rPr lang="de-DE" sz="1200" dirty="0" smtClean="0">
                <a:latin typeface="Helvetica" pitchFamily="2" charset="0"/>
              </a:rPr>
              <a:t>A</a:t>
            </a:r>
            <a:r>
              <a:rPr lang="el-GR" sz="1200" dirty="0" smtClean="0">
                <a:latin typeface="Helvetica" pitchFamily="2" charset="0"/>
              </a:rPr>
              <a:t>β</a:t>
            </a:r>
            <a:r>
              <a:rPr lang="de-DE" sz="1200" dirty="0" smtClean="0">
                <a:latin typeface="Helvetica" pitchFamily="2" charset="0"/>
              </a:rPr>
              <a:t> NA</a:t>
            </a:r>
            <a:endParaRPr lang="en-US" sz="1200" dirty="0">
              <a:latin typeface="Helvetica" pitchFamily="2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9729271" y="700114"/>
            <a:ext cx="1632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0E0E0"/>
                </a:solidFill>
              </a:rPr>
              <a:t>Sample 2</a:t>
            </a:r>
            <a:endParaRPr lang="en-US" sz="2400" b="1" dirty="0">
              <a:solidFill>
                <a:srgbClr val="E0E0E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875087" y="699843"/>
            <a:ext cx="1632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0E0E0"/>
                </a:solidFill>
              </a:rPr>
              <a:t>Sample </a:t>
            </a:r>
            <a:r>
              <a:rPr lang="en-US" sz="2400" b="1" dirty="0" smtClean="0">
                <a:solidFill>
                  <a:srgbClr val="E0E0E0"/>
                </a:solidFill>
              </a:rPr>
              <a:t>1</a:t>
            </a:r>
            <a:endParaRPr lang="en-US" sz="2400" b="1" dirty="0">
              <a:solidFill>
                <a:srgbClr val="E0E0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19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36"/>
          <a:stretch/>
        </p:blipFill>
        <p:spPr>
          <a:xfrm>
            <a:off x="2967980" y="98887"/>
            <a:ext cx="4950535" cy="6025191"/>
          </a:xfrm>
          <a:prstGeom prst="rect">
            <a:avLst/>
          </a:prstGeom>
        </p:spPr>
      </p:pic>
      <p:sp>
        <p:nvSpPr>
          <p:cNvPr id="30" name="Textfeld 29"/>
          <p:cNvSpPr txBox="1"/>
          <p:nvPr/>
        </p:nvSpPr>
        <p:spPr>
          <a:xfrm>
            <a:off x="6645681" y="6146801"/>
            <a:ext cx="895179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dirty="0" smtClean="0">
                <a:latin typeface="Helvetica" pitchFamily="2" charset="0"/>
              </a:rPr>
              <a:t>FDG-PET</a:t>
            </a:r>
          </a:p>
          <a:p>
            <a:pPr>
              <a:lnSpc>
                <a:spcPts val="1500"/>
              </a:lnSpc>
            </a:pPr>
            <a:r>
              <a:rPr lang="en-US" sz="1200" dirty="0" smtClean="0">
                <a:latin typeface="Helvetica" pitchFamily="2" charset="0"/>
              </a:rPr>
              <a:t>MRI</a:t>
            </a:r>
            <a:endParaRPr lang="en-US" sz="1200" dirty="0">
              <a:latin typeface="Helvetica" pitchFamily="2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410606" y="6219064"/>
            <a:ext cx="276474" cy="139584"/>
          </a:xfrm>
          <a:prstGeom prst="rect">
            <a:avLst/>
          </a:prstGeom>
          <a:solidFill>
            <a:srgbClr val="FFD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6410606" y="6404092"/>
            <a:ext cx="276474" cy="139584"/>
          </a:xfrm>
          <a:prstGeom prst="rect">
            <a:avLst/>
          </a:prstGeom>
          <a:solidFill>
            <a:srgbClr val="CC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uppieren 10"/>
          <p:cNvGrpSpPr/>
          <p:nvPr/>
        </p:nvGrpSpPr>
        <p:grpSpPr>
          <a:xfrm>
            <a:off x="3368242" y="6137374"/>
            <a:ext cx="2051406" cy="461665"/>
            <a:chOff x="3400523" y="6240476"/>
            <a:chExt cx="2051406" cy="461665"/>
          </a:xfrm>
        </p:grpSpPr>
        <p:sp>
          <p:nvSpPr>
            <p:cNvPr id="5" name="Textfeld 4"/>
            <p:cNvSpPr txBox="1"/>
            <p:nvPr/>
          </p:nvSpPr>
          <p:spPr>
            <a:xfrm>
              <a:off x="4556750" y="6240476"/>
              <a:ext cx="89517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200" dirty="0" smtClean="0">
                  <a:latin typeface="Helvetica" pitchFamily="2" charset="0"/>
                </a:rPr>
                <a:t>Male</a:t>
              </a:r>
            </a:p>
            <a:p>
              <a:pPr>
                <a:lnSpc>
                  <a:spcPts val="1500"/>
                </a:lnSpc>
              </a:pPr>
              <a:r>
                <a:rPr lang="en-US" sz="1200" dirty="0" smtClean="0">
                  <a:latin typeface="Helvetica" pitchFamily="2" charset="0"/>
                </a:rPr>
                <a:t>Female</a:t>
              </a:r>
              <a:endParaRPr lang="en-US" sz="1200" dirty="0">
                <a:latin typeface="Helvetica" pitchFamily="2" charset="0"/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3400523" y="6311563"/>
              <a:ext cx="1073197" cy="2815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200" dirty="0" smtClean="0">
                  <a:latin typeface="Helvetica" pitchFamily="2" charset="0"/>
                </a:rPr>
                <a:t>Sex</a:t>
              </a:r>
              <a:endParaRPr lang="en-US" sz="1200" dirty="0">
                <a:latin typeface="Helvetica" pitchFamily="2" charset="0"/>
              </a:endParaRPr>
            </a:p>
          </p:txBody>
        </p:sp>
      </p:grpSp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89" t="44538" r="14837" b="48174"/>
          <a:stretch/>
        </p:blipFill>
        <p:spPr>
          <a:xfrm>
            <a:off x="4428067" y="6113167"/>
            <a:ext cx="156633" cy="643233"/>
          </a:xfrm>
          <a:prstGeom prst="rect">
            <a:avLst/>
          </a:prstGeom>
        </p:spPr>
      </p:pic>
      <p:cxnSp>
        <p:nvCxnSpPr>
          <p:cNvPr id="21" name="Gerader Verbinder 20"/>
          <p:cNvCxnSpPr/>
          <p:nvPr/>
        </p:nvCxnSpPr>
        <p:spPr>
          <a:xfrm flipH="1" flipV="1">
            <a:off x="6560625" y="6289068"/>
            <a:ext cx="126455" cy="147"/>
          </a:xfrm>
          <a:prstGeom prst="line">
            <a:avLst/>
          </a:prstGeom>
          <a:ln w="28575">
            <a:solidFill>
              <a:srgbClr val="FF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6444896" y="6288856"/>
            <a:ext cx="34253" cy="213"/>
          </a:xfrm>
          <a:prstGeom prst="line">
            <a:avLst/>
          </a:prstGeom>
          <a:ln w="28575">
            <a:solidFill>
              <a:srgbClr val="FF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 flipH="1" flipV="1">
            <a:off x="6559844" y="6475758"/>
            <a:ext cx="126455" cy="147"/>
          </a:xfrm>
          <a:prstGeom prst="line">
            <a:avLst/>
          </a:prstGeom>
          <a:ln w="28575">
            <a:solidFill>
              <a:srgbClr val="008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>
            <a:off x="6444115" y="6475546"/>
            <a:ext cx="34253" cy="213"/>
          </a:xfrm>
          <a:prstGeom prst="line">
            <a:avLst/>
          </a:prstGeom>
          <a:ln w="28575">
            <a:solidFill>
              <a:srgbClr val="008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3463296" y="5816823"/>
            <a:ext cx="4397071" cy="2719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200" dirty="0" smtClean="0">
                <a:latin typeface="Helvetica" pitchFamily="2" charset="0"/>
              </a:rPr>
              <a:t>BPAD [years]</a:t>
            </a:r>
            <a:endParaRPr lang="en-US" sz="1200" dirty="0">
              <a:latin typeface="Helvetica" pitchFamily="2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 rot="16200000">
            <a:off x="369418" y="2687464"/>
            <a:ext cx="5469060" cy="2719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200" dirty="0" smtClean="0">
                <a:latin typeface="Helvetica" pitchFamily="2" charset="0"/>
              </a:rPr>
              <a:t>CSF A</a:t>
            </a:r>
            <a:r>
              <a:rPr lang="el-GR" sz="1200" dirty="0" smtClean="0">
                <a:latin typeface="Helvetica" pitchFamily="2" charset="0"/>
              </a:rPr>
              <a:t>β</a:t>
            </a:r>
            <a:r>
              <a:rPr lang="de-DE" sz="1200" baseline="-25000" dirty="0" smtClean="0">
                <a:latin typeface="Helvetica" pitchFamily="2" charset="0"/>
              </a:rPr>
              <a:t>1-42 </a:t>
            </a:r>
            <a:r>
              <a:rPr lang="de-DE" sz="1200" dirty="0" smtClean="0">
                <a:latin typeface="Helvetica" pitchFamily="2" charset="0"/>
              </a:rPr>
              <a:t>[pg/ml]</a:t>
            </a:r>
            <a:endParaRPr lang="en-US" sz="1200" baseline="-25000" dirty="0">
              <a:latin typeface="Helvetica" pitchFamily="2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5289442" y="6217888"/>
            <a:ext cx="1073197" cy="2815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200" dirty="0" smtClean="0">
                <a:latin typeface="Helvetica" pitchFamily="2" charset="0"/>
              </a:rPr>
              <a:t>Modality</a:t>
            </a:r>
            <a:endParaRPr lang="en-US" sz="1200" dirty="0">
              <a:latin typeface="Helvetica" pitchFamily="2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0124388" y="5816823"/>
            <a:ext cx="128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69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21"/>
          <a:stretch/>
        </p:blipFill>
        <p:spPr>
          <a:xfrm>
            <a:off x="2967980" y="118832"/>
            <a:ext cx="4931682" cy="601576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6645681" y="6146801"/>
            <a:ext cx="895179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dirty="0" smtClean="0">
                <a:latin typeface="Helvetica" pitchFamily="2" charset="0"/>
              </a:rPr>
              <a:t>FDG-PET</a:t>
            </a:r>
          </a:p>
          <a:p>
            <a:pPr>
              <a:lnSpc>
                <a:spcPts val="1500"/>
              </a:lnSpc>
            </a:pPr>
            <a:r>
              <a:rPr lang="en-US" sz="1200" dirty="0" smtClean="0">
                <a:latin typeface="Helvetica" pitchFamily="2" charset="0"/>
              </a:rPr>
              <a:t>MRI</a:t>
            </a:r>
            <a:endParaRPr lang="en-US" sz="1200" dirty="0">
              <a:latin typeface="Helvetica" pitchFamily="2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410606" y="6219064"/>
            <a:ext cx="276474" cy="139584"/>
          </a:xfrm>
          <a:prstGeom prst="rect">
            <a:avLst/>
          </a:prstGeom>
          <a:solidFill>
            <a:srgbClr val="FFD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6410606" y="6404092"/>
            <a:ext cx="276474" cy="139584"/>
          </a:xfrm>
          <a:prstGeom prst="rect">
            <a:avLst/>
          </a:prstGeom>
          <a:solidFill>
            <a:srgbClr val="CC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uppieren 8"/>
          <p:cNvGrpSpPr/>
          <p:nvPr/>
        </p:nvGrpSpPr>
        <p:grpSpPr>
          <a:xfrm>
            <a:off x="3368242" y="6137374"/>
            <a:ext cx="2051406" cy="461665"/>
            <a:chOff x="3400523" y="6240476"/>
            <a:chExt cx="2051406" cy="461665"/>
          </a:xfrm>
        </p:grpSpPr>
        <p:sp>
          <p:nvSpPr>
            <p:cNvPr id="10" name="Textfeld 9"/>
            <p:cNvSpPr txBox="1"/>
            <p:nvPr/>
          </p:nvSpPr>
          <p:spPr>
            <a:xfrm>
              <a:off x="4556750" y="6240476"/>
              <a:ext cx="89517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200" dirty="0" smtClean="0">
                  <a:latin typeface="Helvetica" pitchFamily="2" charset="0"/>
                </a:rPr>
                <a:t>Male</a:t>
              </a:r>
            </a:p>
            <a:p>
              <a:pPr>
                <a:lnSpc>
                  <a:spcPts val="1500"/>
                </a:lnSpc>
              </a:pPr>
              <a:r>
                <a:rPr lang="en-US" sz="1200" dirty="0" smtClean="0">
                  <a:latin typeface="Helvetica" pitchFamily="2" charset="0"/>
                </a:rPr>
                <a:t>Female</a:t>
              </a:r>
              <a:endParaRPr lang="en-US" sz="1200" dirty="0">
                <a:latin typeface="Helvetica" pitchFamily="2" charset="0"/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400523" y="6311563"/>
              <a:ext cx="1073197" cy="2815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200" dirty="0" smtClean="0">
                  <a:latin typeface="Helvetica" pitchFamily="2" charset="0"/>
                </a:rPr>
                <a:t>Sex</a:t>
              </a:r>
              <a:endParaRPr lang="en-US" sz="1200" dirty="0">
                <a:latin typeface="Helvetica" pitchFamily="2" charset="0"/>
              </a:endParaRPr>
            </a:p>
          </p:txBody>
        </p:sp>
      </p:grp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89" t="44538" r="14837" b="48174"/>
          <a:stretch/>
        </p:blipFill>
        <p:spPr>
          <a:xfrm>
            <a:off x="4428067" y="6113167"/>
            <a:ext cx="156633" cy="643233"/>
          </a:xfrm>
          <a:prstGeom prst="rect">
            <a:avLst/>
          </a:prstGeom>
        </p:spPr>
      </p:pic>
      <p:cxnSp>
        <p:nvCxnSpPr>
          <p:cNvPr id="13" name="Gerader Verbinder 12"/>
          <p:cNvCxnSpPr/>
          <p:nvPr/>
        </p:nvCxnSpPr>
        <p:spPr>
          <a:xfrm flipH="1" flipV="1">
            <a:off x="6560625" y="6289068"/>
            <a:ext cx="126455" cy="147"/>
          </a:xfrm>
          <a:prstGeom prst="line">
            <a:avLst/>
          </a:prstGeom>
          <a:ln w="28575">
            <a:solidFill>
              <a:srgbClr val="FF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6444896" y="6288856"/>
            <a:ext cx="34253" cy="213"/>
          </a:xfrm>
          <a:prstGeom prst="line">
            <a:avLst/>
          </a:prstGeom>
          <a:ln w="28575">
            <a:solidFill>
              <a:srgbClr val="FF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 flipH="1" flipV="1">
            <a:off x="6559844" y="6475758"/>
            <a:ext cx="126455" cy="147"/>
          </a:xfrm>
          <a:prstGeom prst="line">
            <a:avLst/>
          </a:prstGeom>
          <a:ln w="28575">
            <a:solidFill>
              <a:srgbClr val="008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6444115" y="6475546"/>
            <a:ext cx="34253" cy="213"/>
          </a:xfrm>
          <a:prstGeom prst="line">
            <a:avLst/>
          </a:prstGeom>
          <a:ln w="28575">
            <a:solidFill>
              <a:srgbClr val="008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463296" y="5816823"/>
            <a:ext cx="4397071" cy="2719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200" dirty="0" smtClean="0">
                <a:latin typeface="Helvetica" pitchFamily="2" charset="0"/>
              </a:rPr>
              <a:t>BPAD [years]</a:t>
            </a:r>
            <a:endParaRPr lang="en-US" sz="1200" dirty="0">
              <a:latin typeface="Helvetica" pitchFamily="2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 rot="16200000">
            <a:off x="369418" y="2687464"/>
            <a:ext cx="5469060" cy="2719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200" dirty="0" smtClean="0">
                <a:latin typeface="Helvetica" pitchFamily="2" charset="0"/>
              </a:rPr>
              <a:t>CSF A</a:t>
            </a:r>
            <a:r>
              <a:rPr lang="el-GR" sz="1200" dirty="0" smtClean="0">
                <a:latin typeface="Helvetica" pitchFamily="2" charset="0"/>
              </a:rPr>
              <a:t>β</a:t>
            </a:r>
            <a:r>
              <a:rPr lang="de-DE" sz="1200" baseline="-25000" dirty="0" smtClean="0">
                <a:latin typeface="Helvetica" pitchFamily="2" charset="0"/>
              </a:rPr>
              <a:t>1-42 </a:t>
            </a:r>
            <a:r>
              <a:rPr lang="de-DE" sz="1200" dirty="0" smtClean="0">
                <a:latin typeface="Helvetica" pitchFamily="2" charset="0"/>
              </a:rPr>
              <a:t>[pg/ml]</a:t>
            </a:r>
            <a:endParaRPr lang="en-US" sz="1200" baseline="-25000" dirty="0">
              <a:latin typeface="Helvetica" pitchFamily="2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289442" y="6217888"/>
            <a:ext cx="1073197" cy="2815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200" dirty="0" smtClean="0">
                <a:latin typeface="Helvetica" pitchFamily="2" charset="0"/>
              </a:rPr>
              <a:t>Modality</a:t>
            </a:r>
            <a:endParaRPr lang="en-US" sz="1200" dirty="0">
              <a:latin typeface="Helvetica" pitchFamily="2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10124388" y="5816823"/>
            <a:ext cx="128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262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18"/>
          <a:stretch/>
        </p:blipFill>
        <p:spPr>
          <a:xfrm>
            <a:off x="2967980" y="93098"/>
            <a:ext cx="4903401" cy="6025191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6645681" y="6231644"/>
            <a:ext cx="895179" cy="2719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dirty="0" smtClean="0">
                <a:latin typeface="Helvetica" pitchFamily="2" charset="0"/>
              </a:rPr>
              <a:t>MRI</a:t>
            </a:r>
            <a:endParaRPr lang="en-US" sz="1200" dirty="0">
              <a:latin typeface="Helvetica" pitchFamily="2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410606" y="6300395"/>
            <a:ext cx="276474" cy="139584"/>
          </a:xfrm>
          <a:prstGeom prst="rect">
            <a:avLst/>
          </a:prstGeom>
          <a:solidFill>
            <a:srgbClr val="CC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uppieren 6"/>
          <p:cNvGrpSpPr/>
          <p:nvPr/>
        </p:nvGrpSpPr>
        <p:grpSpPr>
          <a:xfrm>
            <a:off x="3368242" y="6137374"/>
            <a:ext cx="2051406" cy="461665"/>
            <a:chOff x="3400523" y="6240476"/>
            <a:chExt cx="2051406" cy="461665"/>
          </a:xfrm>
        </p:grpSpPr>
        <p:sp>
          <p:nvSpPr>
            <p:cNvPr id="8" name="Textfeld 7"/>
            <p:cNvSpPr txBox="1"/>
            <p:nvPr/>
          </p:nvSpPr>
          <p:spPr>
            <a:xfrm>
              <a:off x="4556750" y="6240476"/>
              <a:ext cx="89517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200" dirty="0" smtClean="0">
                  <a:latin typeface="Helvetica" pitchFamily="2" charset="0"/>
                </a:rPr>
                <a:t>Male</a:t>
              </a:r>
            </a:p>
            <a:p>
              <a:pPr>
                <a:lnSpc>
                  <a:spcPts val="1500"/>
                </a:lnSpc>
              </a:pPr>
              <a:r>
                <a:rPr lang="en-US" sz="1200" dirty="0" smtClean="0">
                  <a:latin typeface="Helvetica" pitchFamily="2" charset="0"/>
                </a:rPr>
                <a:t>Female</a:t>
              </a:r>
              <a:endParaRPr lang="en-US" sz="1200" dirty="0">
                <a:latin typeface="Helvetica" pitchFamily="2" charset="0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3400523" y="6311563"/>
              <a:ext cx="1073197" cy="2815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200" dirty="0" smtClean="0">
                  <a:latin typeface="Helvetica" pitchFamily="2" charset="0"/>
                </a:rPr>
                <a:t>Sex</a:t>
              </a:r>
              <a:endParaRPr lang="en-US" sz="1200" dirty="0">
                <a:latin typeface="Helvetica" pitchFamily="2" charset="0"/>
              </a:endParaRPr>
            </a:p>
          </p:txBody>
        </p:sp>
      </p:grp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89" t="44538" r="14837" b="48174"/>
          <a:stretch/>
        </p:blipFill>
        <p:spPr>
          <a:xfrm>
            <a:off x="4428067" y="6113167"/>
            <a:ext cx="156633" cy="643233"/>
          </a:xfrm>
          <a:prstGeom prst="rect">
            <a:avLst/>
          </a:prstGeom>
        </p:spPr>
      </p:pic>
      <p:cxnSp>
        <p:nvCxnSpPr>
          <p:cNvPr id="13" name="Gerader Verbinder 12"/>
          <p:cNvCxnSpPr/>
          <p:nvPr/>
        </p:nvCxnSpPr>
        <p:spPr>
          <a:xfrm flipH="1" flipV="1">
            <a:off x="6559844" y="6372061"/>
            <a:ext cx="126455" cy="147"/>
          </a:xfrm>
          <a:prstGeom prst="line">
            <a:avLst/>
          </a:prstGeom>
          <a:ln w="28575">
            <a:solidFill>
              <a:srgbClr val="008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6444115" y="6371849"/>
            <a:ext cx="34253" cy="213"/>
          </a:xfrm>
          <a:prstGeom prst="line">
            <a:avLst/>
          </a:prstGeom>
          <a:ln w="28575">
            <a:solidFill>
              <a:srgbClr val="008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3463296" y="5816823"/>
            <a:ext cx="4397071" cy="2719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200" dirty="0" smtClean="0">
                <a:latin typeface="Helvetica" pitchFamily="2" charset="0"/>
              </a:rPr>
              <a:t>BPAD [years]</a:t>
            </a:r>
            <a:endParaRPr lang="en-US" sz="1200" dirty="0">
              <a:latin typeface="Helvetica" pitchFamily="2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 rot="16200000">
            <a:off x="350368" y="2681085"/>
            <a:ext cx="5469060" cy="2846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de-DE" sz="1200" dirty="0" smtClean="0">
                <a:latin typeface="Helvetica" pitchFamily="2" charset="0"/>
              </a:rPr>
              <a:t>pTau</a:t>
            </a:r>
            <a:r>
              <a:rPr lang="de-DE" sz="1200" baseline="-25000" dirty="0" smtClean="0">
                <a:latin typeface="Helvetica" pitchFamily="2" charset="0"/>
              </a:rPr>
              <a:t>181 </a:t>
            </a:r>
            <a:r>
              <a:rPr lang="de-DE" sz="1200" dirty="0" smtClean="0">
                <a:latin typeface="Helvetica" pitchFamily="2" charset="0"/>
              </a:rPr>
              <a:t>[pg/ml]</a:t>
            </a:r>
            <a:endParaRPr lang="en-US" sz="1200" baseline="-25000" dirty="0">
              <a:latin typeface="Helvetica" pitchFamily="2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289442" y="6217888"/>
            <a:ext cx="1073197" cy="2815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200" dirty="0" smtClean="0">
                <a:latin typeface="Helvetica" pitchFamily="2" charset="0"/>
              </a:rPr>
              <a:t>Modality</a:t>
            </a:r>
            <a:endParaRPr lang="en-US" sz="1200" dirty="0">
              <a:latin typeface="Helvetica" pitchFamily="2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10124388" y="5816823"/>
            <a:ext cx="128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10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Neuropsychology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36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Decline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06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fik 4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" r="15278"/>
          <a:stretch/>
        </p:blipFill>
        <p:spPr>
          <a:xfrm>
            <a:off x="3850136" y="364276"/>
            <a:ext cx="4531864" cy="5502431"/>
          </a:xfrm>
          <a:prstGeom prst="rect">
            <a:avLst/>
          </a:prstGeom>
        </p:spPr>
      </p:pic>
      <p:sp>
        <p:nvSpPr>
          <p:cNvPr id="22" name="Textfeld 21"/>
          <p:cNvSpPr txBox="1"/>
          <p:nvPr/>
        </p:nvSpPr>
        <p:spPr>
          <a:xfrm>
            <a:off x="4226100" y="5713565"/>
            <a:ext cx="4295519" cy="2846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200" dirty="0" smtClean="0">
                <a:latin typeface="Helvetica" pitchFamily="2" charset="0"/>
              </a:rPr>
              <a:t>BPAD [years]</a:t>
            </a:r>
            <a:endParaRPr lang="en-US" sz="1200" dirty="0">
              <a:latin typeface="Helvetica" pitchFamily="2" charset="0"/>
            </a:endParaRPr>
          </a:p>
        </p:txBody>
      </p:sp>
      <p:grpSp>
        <p:nvGrpSpPr>
          <p:cNvPr id="23" name="Gruppieren 22"/>
          <p:cNvGrpSpPr/>
          <p:nvPr/>
        </p:nvGrpSpPr>
        <p:grpSpPr>
          <a:xfrm>
            <a:off x="4226100" y="6042411"/>
            <a:ext cx="4548969" cy="710674"/>
            <a:chOff x="3830958" y="6078343"/>
            <a:chExt cx="4548969" cy="710674"/>
          </a:xfrm>
        </p:grpSpPr>
        <p:grpSp>
          <p:nvGrpSpPr>
            <p:cNvPr id="25" name="Gruppieren 24"/>
            <p:cNvGrpSpPr/>
            <p:nvPr/>
          </p:nvGrpSpPr>
          <p:grpSpPr>
            <a:xfrm>
              <a:off x="3830958" y="6119603"/>
              <a:ext cx="2379620" cy="669414"/>
              <a:chOff x="3103141" y="6113591"/>
              <a:chExt cx="2379620" cy="669414"/>
            </a:xfrm>
          </p:grpSpPr>
          <p:sp>
            <p:nvSpPr>
              <p:cNvPr id="35" name="Textfeld 34"/>
              <p:cNvSpPr txBox="1"/>
              <p:nvPr/>
            </p:nvSpPr>
            <p:spPr>
              <a:xfrm>
                <a:off x="4587582" y="6113591"/>
                <a:ext cx="895179" cy="6694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sz="1200" dirty="0" smtClean="0">
                    <a:latin typeface="Helvetica" pitchFamily="2" charset="0"/>
                  </a:rPr>
                  <a:t>CN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1200" dirty="0" smtClean="0">
                    <a:latin typeface="Helvetica" pitchFamily="2" charset="0"/>
                  </a:rPr>
                  <a:t>MCI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1200" dirty="0" smtClean="0">
                    <a:latin typeface="Helvetica" pitchFamily="2" charset="0"/>
                  </a:rPr>
                  <a:t>AD</a:t>
                </a:r>
              </a:p>
            </p:txBody>
          </p:sp>
          <p:sp>
            <p:nvSpPr>
              <p:cNvPr id="36" name="Textfeld 35"/>
              <p:cNvSpPr txBox="1"/>
              <p:nvPr/>
            </p:nvSpPr>
            <p:spPr>
              <a:xfrm>
                <a:off x="3103141" y="6311563"/>
                <a:ext cx="1370579" cy="29751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1600"/>
                  </a:lnSpc>
                </a:pPr>
                <a:r>
                  <a:rPr lang="en-US" sz="1200" dirty="0" smtClean="0">
                    <a:latin typeface="Helvetica" pitchFamily="2" charset="0"/>
                  </a:rPr>
                  <a:t>DX after 2 years</a:t>
                </a:r>
                <a:endParaRPr lang="en-US" sz="1200" dirty="0">
                  <a:latin typeface="Helvetica" pitchFamily="2" charset="0"/>
                </a:endParaRPr>
              </a:p>
            </p:txBody>
          </p:sp>
        </p:grpSp>
        <p:pic>
          <p:nvPicPr>
            <p:cNvPr id="26" name="Grafik 2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389" t="44538" r="14734" b="52697"/>
            <a:stretch/>
          </p:blipFill>
          <p:spPr>
            <a:xfrm>
              <a:off x="5188165" y="6078343"/>
              <a:ext cx="165704" cy="244090"/>
            </a:xfrm>
            <a:prstGeom prst="rect">
              <a:avLst/>
            </a:prstGeom>
          </p:spPr>
        </p:pic>
        <p:sp>
          <p:nvSpPr>
            <p:cNvPr id="27" name="Rechteck 26"/>
            <p:cNvSpPr/>
            <p:nvPr/>
          </p:nvSpPr>
          <p:spPr>
            <a:xfrm>
              <a:off x="5223309" y="6388141"/>
              <a:ext cx="93983" cy="88455"/>
            </a:xfrm>
            <a:prstGeom prst="rect">
              <a:avLst/>
            </a:prstGeom>
            <a:solidFill>
              <a:srgbClr val="CCD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Ellipse 27"/>
            <p:cNvSpPr/>
            <p:nvPr/>
          </p:nvSpPr>
          <p:spPr>
            <a:xfrm>
              <a:off x="7402202" y="6201973"/>
              <a:ext cx="82550" cy="82550"/>
            </a:xfrm>
            <a:prstGeom prst="ellipse">
              <a:avLst/>
            </a:prstGeom>
            <a:solidFill>
              <a:srgbClr val="87CE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Ellipse 28"/>
            <p:cNvSpPr/>
            <p:nvPr/>
          </p:nvSpPr>
          <p:spPr>
            <a:xfrm>
              <a:off x="7402198" y="6385597"/>
              <a:ext cx="82550" cy="82550"/>
            </a:xfrm>
            <a:prstGeom prst="ellipse">
              <a:avLst/>
            </a:prstGeom>
            <a:solidFill>
              <a:srgbClr val="C4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Ellipse 29"/>
            <p:cNvSpPr/>
            <p:nvPr/>
          </p:nvSpPr>
          <p:spPr>
            <a:xfrm>
              <a:off x="7402198" y="6569221"/>
              <a:ext cx="82550" cy="82550"/>
            </a:xfrm>
            <a:prstGeom prst="ellipse">
              <a:avLst/>
            </a:prstGeom>
            <a:solidFill>
              <a:srgbClr val="FFA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5916485" y="6323018"/>
              <a:ext cx="1370579" cy="2815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de-DE" sz="1200" dirty="0" smtClean="0">
                  <a:latin typeface="Helvetica" pitchFamily="2" charset="0"/>
                </a:rPr>
                <a:t>A</a:t>
              </a:r>
              <a:r>
                <a:rPr lang="el-GR" sz="1200" dirty="0" smtClean="0">
                  <a:latin typeface="Helvetica" pitchFamily="2" charset="0"/>
                </a:rPr>
                <a:t>β</a:t>
              </a:r>
              <a:r>
                <a:rPr lang="de-DE" sz="1200" dirty="0" smtClean="0">
                  <a:latin typeface="Helvetica" pitchFamily="2" charset="0"/>
                </a:rPr>
                <a:t> Status</a:t>
              </a:r>
              <a:endParaRPr lang="en-US" sz="1200" dirty="0">
                <a:latin typeface="Helvetica" pitchFamily="2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7484748" y="6085064"/>
              <a:ext cx="895179" cy="66941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200" dirty="0">
                  <a:latin typeface="Helvetica" pitchFamily="2" charset="0"/>
                </a:rPr>
                <a:t>-</a:t>
              </a:r>
              <a:endParaRPr lang="en-US" sz="1200" dirty="0" smtClean="0">
                <a:latin typeface="Helvetica" pitchFamily="2" charset="0"/>
              </a:endParaRPr>
            </a:p>
            <a:p>
              <a:pPr>
                <a:lnSpc>
                  <a:spcPts val="1500"/>
                </a:lnSpc>
              </a:pPr>
              <a:r>
                <a:rPr lang="en-US" sz="1200" dirty="0" smtClean="0">
                  <a:latin typeface="Helvetica" pitchFamily="2" charset="0"/>
                </a:rPr>
                <a:t>NA</a:t>
              </a:r>
              <a:endParaRPr lang="en-US" sz="1200" dirty="0" smtClean="0">
                <a:latin typeface="Helvetica" pitchFamily="2" charset="0"/>
              </a:endParaRPr>
            </a:p>
            <a:p>
              <a:pPr>
                <a:lnSpc>
                  <a:spcPts val="1500"/>
                </a:lnSpc>
              </a:pPr>
              <a:r>
                <a:rPr lang="en-US" sz="1200" dirty="0">
                  <a:latin typeface="Helvetica" pitchFamily="2" charset="0"/>
                </a:rPr>
                <a:t>+</a:t>
              </a:r>
              <a:endParaRPr lang="en-US" sz="1200" dirty="0" smtClean="0">
                <a:latin typeface="Helvetica" pitchFamily="2" charset="0"/>
              </a:endParaRPr>
            </a:p>
          </p:txBody>
        </p:sp>
      </p:grpSp>
      <p:sp>
        <p:nvSpPr>
          <p:cNvPr id="37" name="Textfeld 36"/>
          <p:cNvSpPr txBox="1"/>
          <p:nvPr/>
        </p:nvSpPr>
        <p:spPr>
          <a:xfrm rot="16200000">
            <a:off x="973259" y="2808809"/>
            <a:ext cx="5469060" cy="2846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de-DE" sz="1200" dirty="0" err="1" smtClean="0">
                <a:latin typeface="Helvetica" pitchFamily="2" charset="0"/>
              </a:rPr>
              <a:t>Probability</a:t>
            </a:r>
            <a:r>
              <a:rPr lang="de-DE" sz="1200" dirty="0" smtClean="0">
                <a:latin typeface="Helvetica" pitchFamily="2" charset="0"/>
              </a:rPr>
              <a:t> </a:t>
            </a:r>
            <a:r>
              <a:rPr lang="de-DE" sz="1200" dirty="0" err="1" smtClean="0">
                <a:latin typeface="Helvetica" pitchFamily="2" charset="0"/>
              </a:rPr>
              <a:t>of</a:t>
            </a:r>
            <a:r>
              <a:rPr lang="de-DE" sz="1200" dirty="0" smtClean="0">
                <a:latin typeface="Helvetica" pitchFamily="2" charset="0"/>
              </a:rPr>
              <a:t> </a:t>
            </a:r>
            <a:r>
              <a:rPr lang="de-DE" sz="1200" dirty="0" err="1" smtClean="0">
                <a:latin typeface="Helvetica" pitchFamily="2" charset="0"/>
              </a:rPr>
              <a:t>Disease</a:t>
            </a:r>
            <a:r>
              <a:rPr lang="de-DE" sz="1200" dirty="0" smtClean="0">
                <a:latin typeface="Helvetica" pitchFamily="2" charset="0"/>
              </a:rPr>
              <a:t> Progression </a:t>
            </a:r>
            <a:r>
              <a:rPr lang="de-DE" sz="1200" dirty="0" smtClean="0">
                <a:latin typeface="Helvetica" pitchFamily="2" charset="0"/>
              </a:rPr>
              <a:t>[%]</a:t>
            </a:r>
            <a:endParaRPr lang="en-US" sz="1200" baseline="-25000" dirty="0">
              <a:latin typeface="Helvetica" pitchFamily="2" charset="0"/>
            </a:endParaRPr>
          </a:p>
        </p:txBody>
      </p:sp>
      <p:cxnSp>
        <p:nvCxnSpPr>
          <p:cNvPr id="38" name="Gerader Verbinder 37"/>
          <p:cNvCxnSpPr/>
          <p:nvPr/>
        </p:nvCxnSpPr>
        <p:spPr>
          <a:xfrm>
            <a:off x="4145492" y="2924851"/>
            <a:ext cx="2274358" cy="249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>
          <a:xfrm flipH="1">
            <a:off x="6419850" y="2924851"/>
            <a:ext cx="1" cy="265716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4397829" y="555171"/>
            <a:ext cx="1632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0E0E0"/>
                </a:solidFill>
              </a:rPr>
              <a:t>Sample </a:t>
            </a:r>
            <a:r>
              <a:rPr lang="en-US" sz="2400" b="1" dirty="0" smtClean="0">
                <a:solidFill>
                  <a:srgbClr val="E0E0E0"/>
                </a:solidFill>
              </a:rPr>
              <a:t>1</a:t>
            </a:r>
            <a:endParaRPr lang="en-US" sz="2400" b="1" dirty="0">
              <a:solidFill>
                <a:srgbClr val="E0E0E0"/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 rot="18900000">
            <a:off x="5623234" y="6555614"/>
            <a:ext cx="82522" cy="82522"/>
          </a:xfrm>
          <a:prstGeom prst="rect">
            <a:avLst/>
          </a:prstGeom>
          <a:solidFill>
            <a:srgbClr val="CCD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81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r="15278"/>
          <a:stretch/>
        </p:blipFill>
        <p:spPr>
          <a:xfrm>
            <a:off x="3850136" y="369454"/>
            <a:ext cx="4547309" cy="5511889"/>
          </a:xfrm>
          <a:prstGeom prst="rect">
            <a:avLst/>
          </a:prstGeom>
        </p:spPr>
      </p:pic>
      <p:cxnSp>
        <p:nvCxnSpPr>
          <p:cNvPr id="3" name="Gerader Verbinder 2"/>
          <p:cNvCxnSpPr/>
          <p:nvPr/>
        </p:nvCxnSpPr>
        <p:spPr>
          <a:xfrm>
            <a:off x="4125528" y="2943901"/>
            <a:ext cx="237052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/>
          <p:cNvCxnSpPr/>
          <p:nvPr/>
        </p:nvCxnSpPr>
        <p:spPr>
          <a:xfrm>
            <a:off x="6496050" y="2943901"/>
            <a:ext cx="0" cy="2637749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4226100" y="5713565"/>
            <a:ext cx="4295519" cy="2846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200" dirty="0" smtClean="0">
                <a:latin typeface="Helvetica" pitchFamily="2" charset="0"/>
              </a:rPr>
              <a:t>BPAD [years]</a:t>
            </a:r>
            <a:endParaRPr lang="en-US" sz="1200" dirty="0">
              <a:latin typeface="Helvetica" pitchFamily="2" charset="0"/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4226100" y="6042411"/>
            <a:ext cx="4548969" cy="710674"/>
            <a:chOff x="3830958" y="6078343"/>
            <a:chExt cx="4548969" cy="710674"/>
          </a:xfrm>
        </p:grpSpPr>
        <p:grpSp>
          <p:nvGrpSpPr>
            <p:cNvPr id="7" name="Gruppieren 6"/>
            <p:cNvGrpSpPr/>
            <p:nvPr/>
          </p:nvGrpSpPr>
          <p:grpSpPr>
            <a:xfrm>
              <a:off x="3830958" y="6119603"/>
              <a:ext cx="2379620" cy="669414"/>
              <a:chOff x="3103141" y="6113591"/>
              <a:chExt cx="2379620" cy="669414"/>
            </a:xfrm>
          </p:grpSpPr>
          <p:sp>
            <p:nvSpPr>
              <p:cNvPr id="16" name="Textfeld 15"/>
              <p:cNvSpPr txBox="1"/>
              <p:nvPr/>
            </p:nvSpPr>
            <p:spPr>
              <a:xfrm>
                <a:off x="4587582" y="6113591"/>
                <a:ext cx="895179" cy="6694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sz="1200" dirty="0" smtClean="0">
                    <a:latin typeface="Helvetica" pitchFamily="2" charset="0"/>
                  </a:rPr>
                  <a:t>CN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1200" dirty="0" smtClean="0">
                    <a:latin typeface="Helvetica" pitchFamily="2" charset="0"/>
                  </a:rPr>
                  <a:t>MCI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1200" dirty="0" smtClean="0">
                    <a:latin typeface="Helvetica" pitchFamily="2" charset="0"/>
                  </a:rPr>
                  <a:t>AD</a:t>
                </a:r>
              </a:p>
            </p:txBody>
          </p:sp>
          <p:sp>
            <p:nvSpPr>
              <p:cNvPr id="17" name="Textfeld 16"/>
              <p:cNvSpPr txBox="1"/>
              <p:nvPr/>
            </p:nvSpPr>
            <p:spPr>
              <a:xfrm>
                <a:off x="3103141" y="6311563"/>
                <a:ext cx="1370579" cy="29751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1600"/>
                  </a:lnSpc>
                </a:pPr>
                <a:r>
                  <a:rPr lang="en-US" sz="1200" dirty="0" smtClean="0">
                    <a:latin typeface="Helvetica" pitchFamily="2" charset="0"/>
                  </a:rPr>
                  <a:t>DX after 2 years</a:t>
                </a:r>
                <a:endParaRPr lang="en-US" sz="1200" dirty="0">
                  <a:latin typeface="Helvetica" pitchFamily="2" charset="0"/>
                </a:endParaRPr>
              </a:p>
            </p:txBody>
          </p:sp>
        </p:grpSp>
        <p:pic>
          <p:nvPicPr>
            <p:cNvPr id="8" name="Grafik 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389" t="44538" r="14734" b="52697"/>
            <a:stretch/>
          </p:blipFill>
          <p:spPr>
            <a:xfrm>
              <a:off x="5188165" y="6078343"/>
              <a:ext cx="165704" cy="244090"/>
            </a:xfrm>
            <a:prstGeom prst="rect">
              <a:avLst/>
            </a:prstGeom>
          </p:spPr>
        </p:pic>
        <p:sp>
          <p:nvSpPr>
            <p:cNvPr id="10" name="Rechteck 9"/>
            <p:cNvSpPr/>
            <p:nvPr/>
          </p:nvSpPr>
          <p:spPr>
            <a:xfrm>
              <a:off x="5223309" y="6388141"/>
              <a:ext cx="93983" cy="88455"/>
            </a:xfrm>
            <a:prstGeom prst="rect">
              <a:avLst/>
            </a:prstGeom>
            <a:solidFill>
              <a:srgbClr val="CCD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Ellipse 10"/>
            <p:cNvSpPr/>
            <p:nvPr/>
          </p:nvSpPr>
          <p:spPr>
            <a:xfrm>
              <a:off x="7402202" y="6214673"/>
              <a:ext cx="82550" cy="82550"/>
            </a:xfrm>
            <a:prstGeom prst="ellipse">
              <a:avLst/>
            </a:prstGeom>
            <a:solidFill>
              <a:srgbClr val="87CE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llipse 11"/>
            <p:cNvSpPr/>
            <p:nvPr/>
          </p:nvSpPr>
          <p:spPr>
            <a:xfrm>
              <a:off x="7402198" y="6385597"/>
              <a:ext cx="82550" cy="82550"/>
            </a:xfrm>
            <a:prstGeom prst="ellipse">
              <a:avLst/>
            </a:prstGeom>
            <a:solidFill>
              <a:srgbClr val="FFA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Ellipse 12"/>
            <p:cNvSpPr/>
            <p:nvPr/>
          </p:nvSpPr>
          <p:spPr>
            <a:xfrm>
              <a:off x="7402198" y="6556521"/>
              <a:ext cx="82550" cy="82550"/>
            </a:xfrm>
            <a:prstGeom prst="ellipse">
              <a:avLst/>
            </a:prstGeom>
            <a:solidFill>
              <a:srgbClr val="9455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916485" y="6323018"/>
              <a:ext cx="1370579" cy="2815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200" dirty="0" smtClean="0">
                  <a:latin typeface="Helvetica" pitchFamily="2" charset="0"/>
                </a:rPr>
                <a:t>APOE-</a:t>
              </a:r>
              <a:r>
                <a:rPr lang="el-GR" sz="1200" dirty="0" smtClean="0">
                  <a:latin typeface="Helvetica" pitchFamily="2" charset="0"/>
                </a:rPr>
                <a:t>ε</a:t>
              </a:r>
              <a:r>
                <a:rPr lang="de-DE" sz="1200" dirty="0" smtClean="0">
                  <a:latin typeface="Helvetica" pitchFamily="2" charset="0"/>
                </a:rPr>
                <a:t>4 alleles</a:t>
              </a:r>
              <a:endParaRPr lang="en-US" sz="1200" dirty="0">
                <a:latin typeface="Helvetica" pitchFamily="2" charset="0"/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7484748" y="6119603"/>
              <a:ext cx="895179" cy="66941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200" dirty="0" smtClean="0">
                  <a:latin typeface="Helvetica" pitchFamily="2" charset="0"/>
                </a:rPr>
                <a:t>0</a:t>
              </a:r>
            </a:p>
            <a:p>
              <a:pPr>
                <a:lnSpc>
                  <a:spcPts val="1500"/>
                </a:lnSpc>
              </a:pPr>
              <a:r>
                <a:rPr lang="en-US" sz="1200" dirty="0" smtClean="0">
                  <a:latin typeface="Helvetica" pitchFamily="2" charset="0"/>
                </a:rPr>
                <a:t>1</a:t>
              </a:r>
            </a:p>
            <a:p>
              <a:pPr>
                <a:lnSpc>
                  <a:spcPts val="1500"/>
                </a:lnSpc>
              </a:pPr>
              <a:r>
                <a:rPr lang="en-US" sz="1200" dirty="0" smtClean="0">
                  <a:latin typeface="Helvetica" pitchFamily="2" charset="0"/>
                </a:rPr>
                <a:t>2</a:t>
              </a:r>
            </a:p>
          </p:txBody>
        </p:sp>
      </p:grpSp>
      <p:sp>
        <p:nvSpPr>
          <p:cNvPr id="18" name="Textfeld 17"/>
          <p:cNvSpPr txBox="1"/>
          <p:nvPr/>
        </p:nvSpPr>
        <p:spPr>
          <a:xfrm>
            <a:off x="4397829" y="555171"/>
            <a:ext cx="1632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0E0E0"/>
                </a:solidFill>
              </a:rPr>
              <a:t>Sample 2</a:t>
            </a:r>
            <a:endParaRPr lang="en-US" sz="2400" b="1" dirty="0">
              <a:solidFill>
                <a:srgbClr val="E0E0E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 rot="16200000">
            <a:off x="973259" y="2808809"/>
            <a:ext cx="5469060" cy="2846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de-DE" sz="1200" dirty="0" err="1" smtClean="0">
                <a:latin typeface="Helvetica" pitchFamily="2" charset="0"/>
              </a:rPr>
              <a:t>Probability</a:t>
            </a:r>
            <a:r>
              <a:rPr lang="de-DE" sz="1200" dirty="0" smtClean="0">
                <a:latin typeface="Helvetica" pitchFamily="2" charset="0"/>
              </a:rPr>
              <a:t> </a:t>
            </a:r>
            <a:r>
              <a:rPr lang="de-DE" sz="1200" dirty="0" err="1" smtClean="0">
                <a:latin typeface="Helvetica" pitchFamily="2" charset="0"/>
              </a:rPr>
              <a:t>of</a:t>
            </a:r>
            <a:r>
              <a:rPr lang="de-DE" sz="1200" dirty="0" smtClean="0">
                <a:latin typeface="Helvetica" pitchFamily="2" charset="0"/>
              </a:rPr>
              <a:t> </a:t>
            </a:r>
            <a:r>
              <a:rPr lang="de-DE" sz="1200" dirty="0" err="1" smtClean="0">
                <a:latin typeface="Helvetica" pitchFamily="2" charset="0"/>
              </a:rPr>
              <a:t>Disease</a:t>
            </a:r>
            <a:r>
              <a:rPr lang="de-DE" sz="1200" dirty="0" smtClean="0">
                <a:latin typeface="Helvetica" pitchFamily="2" charset="0"/>
              </a:rPr>
              <a:t> Progression </a:t>
            </a:r>
            <a:r>
              <a:rPr lang="de-DE" sz="1200" dirty="0" smtClean="0">
                <a:latin typeface="Helvetica" pitchFamily="2" charset="0"/>
              </a:rPr>
              <a:t>[%]</a:t>
            </a:r>
            <a:endParaRPr lang="en-US" sz="1200" baseline="-25000" dirty="0">
              <a:latin typeface="Helvetica" pitchFamily="2" charset="0"/>
            </a:endParaRPr>
          </a:p>
        </p:txBody>
      </p:sp>
      <p:sp>
        <p:nvSpPr>
          <p:cNvPr id="21" name="Rechteck 20"/>
          <p:cNvSpPr/>
          <p:nvPr/>
        </p:nvSpPr>
        <p:spPr>
          <a:xfrm rot="18900000">
            <a:off x="5623234" y="6555614"/>
            <a:ext cx="82522" cy="82522"/>
          </a:xfrm>
          <a:prstGeom prst="rect">
            <a:avLst/>
          </a:prstGeom>
          <a:solidFill>
            <a:srgbClr val="CCD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77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4082718" y="6004621"/>
            <a:ext cx="4548969" cy="710674"/>
            <a:chOff x="3830958" y="6078343"/>
            <a:chExt cx="4548969" cy="710674"/>
          </a:xfrm>
        </p:grpSpPr>
        <p:grpSp>
          <p:nvGrpSpPr>
            <p:cNvPr id="5" name="Gruppieren 4"/>
            <p:cNvGrpSpPr/>
            <p:nvPr/>
          </p:nvGrpSpPr>
          <p:grpSpPr>
            <a:xfrm>
              <a:off x="3830958" y="6119603"/>
              <a:ext cx="2379620" cy="669414"/>
              <a:chOff x="3103141" y="6113591"/>
              <a:chExt cx="2379620" cy="669414"/>
            </a:xfrm>
          </p:grpSpPr>
          <p:sp>
            <p:nvSpPr>
              <p:cNvPr id="13" name="Textfeld 12"/>
              <p:cNvSpPr txBox="1"/>
              <p:nvPr/>
            </p:nvSpPr>
            <p:spPr>
              <a:xfrm>
                <a:off x="4587582" y="6113591"/>
                <a:ext cx="895179" cy="6694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sz="1200" dirty="0" smtClean="0">
                    <a:latin typeface="Helvetica" pitchFamily="2" charset="0"/>
                  </a:rPr>
                  <a:t>CN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1200" dirty="0" smtClean="0">
                    <a:latin typeface="Helvetica" pitchFamily="2" charset="0"/>
                  </a:rPr>
                  <a:t>MCI</a:t>
                </a:r>
              </a:p>
              <a:p>
                <a:pPr>
                  <a:lnSpc>
                    <a:spcPts val="1500"/>
                  </a:lnSpc>
                </a:pPr>
                <a:r>
                  <a:rPr lang="en-US" sz="1200" dirty="0" smtClean="0">
                    <a:latin typeface="Helvetica" pitchFamily="2" charset="0"/>
                  </a:rPr>
                  <a:t>AD</a:t>
                </a:r>
              </a:p>
            </p:txBody>
          </p:sp>
          <p:sp>
            <p:nvSpPr>
              <p:cNvPr id="14" name="Textfeld 13"/>
              <p:cNvSpPr txBox="1"/>
              <p:nvPr/>
            </p:nvSpPr>
            <p:spPr>
              <a:xfrm>
                <a:off x="3103141" y="6311563"/>
                <a:ext cx="1370579" cy="29751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1600"/>
                  </a:lnSpc>
                </a:pPr>
                <a:r>
                  <a:rPr lang="en-US" sz="1200" dirty="0" smtClean="0">
                    <a:latin typeface="Helvetica" pitchFamily="2" charset="0"/>
                  </a:rPr>
                  <a:t>DX after 2 years</a:t>
                </a:r>
                <a:endParaRPr lang="en-US" sz="1200" dirty="0">
                  <a:latin typeface="Helvetica" pitchFamily="2" charset="0"/>
                </a:endParaRPr>
              </a:p>
            </p:txBody>
          </p:sp>
        </p:grpSp>
        <p:pic>
          <p:nvPicPr>
            <p:cNvPr id="6" name="Grafik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389" t="44538" r="14734" b="52697"/>
            <a:stretch/>
          </p:blipFill>
          <p:spPr>
            <a:xfrm>
              <a:off x="5188165" y="6078343"/>
              <a:ext cx="165704" cy="244090"/>
            </a:xfrm>
            <a:prstGeom prst="rect">
              <a:avLst/>
            </a:prstGeom>
          </p:spPr>
        </p:pic>
        <p:sp>
          <p:nvSpPr>
            <p:cNvPr id="7" name="Rechteck 6"/>
            <p:cNvSpPr/>
            <p:nvPr/>
          </p:nvSpPr>
          <p:spPr>
            <a:xfrm>
              <a:off x="5223309" y="6388141"/>
              <a:ext cx="93983" cy="88455"/>
            </a:xfrm>
            <a:prstGeom prst="rect">
              <a:avLst/>
            </a:prstGeom>
            <a:solidFill>
              <a:srgbClr val="CCD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/>
            <p:cNvSpPr/>
            <p:nvPr/>
          </p:nvSpPr>
          <p:spPr>
            <a:xfrm>
              <a:off x="7402202" y="6214673"/>
              <a:ext cx="82550" cy="82550"/>
            </a:xfrm>
            <a:prstGeom prst="ellipse">
              <a:avLst/>
            </a:prstGeom>
            <a:solidFill>
              <a:srgbClr val="87CE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lipse 8"/>
            <p:cNvSpPr/>
            <p:nvPr/>
          </p:nvSpPr>
          <p:spPr>
            <a:xfrm>
              <a:off x="7402198" y="6385597"/>
              <a:ext cx="82550" cy="82550"/>
            </a:xfrm>
            <a:prstGeom prst="ellipse">
              <a:avLst/>
            </a:prstGeom>
            <a:solidFill>
              <a:srgbClr val="C4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Ellipse 9"/>
            <p:cNvSpPr/>
            <p:nvPr/>
          </p:nvSpPr>
          <p:spPr>
            <a:xfrm>
              <a:off x="7402198" y="6556521"/>
              <a:ext cx="82550" cy="825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5916485" y="6323018"/>
              <a:ext cx="1370579" cy="2815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de-DE" sz="1200" dirty="0" smtClean="0">
                  <a:latin typeface="Helvetica" pitchFamily="2" charset="0"/>
                </a:rPr>
                <a:t>A</a:t>
              </a:r>
              <a:r>
                <a:rPr lang="el-GR" sz="1200" dirty="0" smtClean="0">
                  <a:latin typeface="Helvetica" pitchFamily="2" charset="0"/>
                </a:rPr>
                <a:t>β</a:t>
              </a:r>
              <a:r>
                <a:rPr lang="de-DE" sz="1200" dirty="0" smtClean="0">
                  <a:latin typeface="Helvetica" pitchFamily="2" charset="0"/>
                </a:rPr>
                <a:t> </a:t>
              </a:r>
              <a:r>
                <a:rPr lang="de-DE" sz="1200" dirty="0" err="1" smtClean="0">
                  <a:latin typeface="Helvetica" pitchFamily="2" charset="0"/>
                </a:rPr>
                <a:t>status</a:t>
              </a:r>
              <a:endParaRPr lang="en-US" sz="1200" dirty="0">
                <a:latin typeface="Helvetica" pitchFamily="2" charset="0"/>
              </a:endParaRP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7484748" y="6119603"/>
              <a:ext cx="895179" cy="66941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200" dirty="0">
                  <a:latin typeface="Helvetica" pitchFamily="2" charset="0"/>
                </a:rPr>
                <a:t>-</a:t>
              </a:r>
              <a:endParaRPr lang="en-US" sz="1200" dirty="0" smtClean="0">
                <a:latin typeface="Helvetica" pitchFamily="2" charset="0"/>
              </a:endParaRPr>
            </a:p>
            <a:p>
              <a:pPr>
                <a:lnSpc>
                  <a:spcPts val="1500"/>
                </a:lnSpc>
              </a:pPr>
              <a:r>
                <a:rPr lang="en-US" sz="1200" dirty="0" smtClean="0">
                  <a:latin typeface="Helvetica" pitchFamily="2" charset="0"/>
                </a:rPr>
                <a:t>NA</a:t>
              </a:r>
              <a:endParaRPr lang="en-US" sz="1200" dirty="0" smtClean="0">
                <a:latin typeface="Helvetica" pitchFamily="2" charset="0"/>
              </a:endParaRPr>
            </a:p>
            <a:p>
              <a:pPr>
                <a:lnSpc>
                  <a:spcPts val="1500"/>
                </a:lnSpc>
              </a:pPr>
              <a:r>
                <a:rPr lang="en-US" sz="1200" dirty="0">
                  <a:latin typeface="Helvetica" pitchFamily="2" charset="0"/>
                </a:rPr>
                <a:t>+</a:t>
              </a:r>
              <a:endParaRPr lang="en-US" sz="1200" dirty="0" smtClean="0">
                <a:latin typeface="Helvetica" pitchFamily="2" charset="0"/>
              </a:endParaRPr>
            </a:p>
          </p:txBody>
        </p:sp>
      </p:grpSp>
      <p:sp>
        <p:nvSpPr>
          <p:cNvPr id="27" name="Textfeld 26"/>
          <p:cNvSpPr txBox="1"/>
          <p:nvPr/>
        </p:nvSpPr>
        <p:spPr>
          <a:xfrm>
            <a:off x="-61886" y="5761856"/>
            <a:ext cx="1437336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dirty="0" smtClean="0">
                <a:latin typeface="Helvetica" pitchFamily="2" charset="0"/>
              </a:rPr>
              <a:t>a)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5629815" y="5761856"/>
            <a:ext cx="118377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dirty="0">
                <a:latin typeface="Helvetica" pitchFamily="2" charset="0"/>
              </a:rPr>
              <a:t>b</a:t>
            </a:r>
            <a:r>
              <a:rPr lang="en-US" dirty="0" smtClean="0">
                <a:latin typeface="Helvetica" pitchFamily="2" charset="0"/>
              </a:rPr>
              <a:t>)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29" name="Rechteck 28"/>
          <p:cNvSpPr/>
          <p:nvPr/>
        </p:nvSpPr>
        <p:spPr>
          <a:xfrm rot="18900000">
            <a:off x="5482340" y="6502604"/>
            <a:ext cx="82522" cy="82522"/>
          </a:xfrm>
          <a:prstGeom prst="rect">
            <a:avLst/>
          </a:prstGeom>
          <a:solidFill>
            <a:srgbClr val="CCD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uppieren 35"/>
          <p:cNvGrpSpPr/>
          <p:nvPr/>
        </p:nvGrpSpPr>
        <p:grpSpPr>
          <a:xfrm>
            <a:off x="627593" y="334553"/>
            <a:ext cx="4956177" cy="5781632"/>
            <a:chOff x="765395" y="334554"/>
            <a:chExt cx="4956177" cy="5781632"/>
          </a:xfrm>
        </p:grpSpPr>
        <p:pic>
          <p:nvPicPr>
            <p:cNvPr id="30" name="Grafik 2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1" r="15278"/>
            <a:stretch/>
          </p:blipFill>
          <p:spPr>
            <a:xfrm>
              <a:off x="1050089" y="482204"/>
              <a:ext cx="4531864" cy="5502431"/>
            </a:xfrm>
            <a:prstGeom prst="rect">
              <a:avLst/>
            </a:prstGeom>
          </p:spPr>
        </p:pic>
        <p:sp>
          <p:nvSpPr>
            <p:cNvPr id="31" name="Textfeld 30"/>
            <p:cNvSpPr txBox="1"/>
            <p:nvPr/>
          </p:nvSpPr>
          <p:spPr>
            <a:xfrm>
              <a:off x="1426053" y="5831493"/>
              <a:ext cx="4295519" cy="28469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200" dirty="0" smtClean="0">
                  <a:latin typeface="Helvetica" pitchFamily="2" charset="0"/>
                </a:rPr>
                <a:t>BPAD [years]</a:t>
              </a:r>
              <a:endParaRPr lang="en-US" sz="1200" dirty="0">
                <a:latin typeface="Helvetica" pitchFamily="2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 rot="16200000">
              <a:off x="-1826788" y="2926737"/>
              <a:ext cx="5469060" cy="28469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de-DE" sz="1200" dirty="0" err="1" smtClean="0">
                  <a:latin typeface="Helvetica" pitchFamily="2" charset="0"/>
                </a:rPr>
                <a:t>Probability</a:t>
              </a:r>
              <a:r>
                <a:rPr lang="de-DE" sz="1200" dirty="0" smtClean="0">
                  <a:latin typeface="Helvetica" pitchFamily="2" charset="0"/>
                </a:rPr>
                <a:t> </a:t>
              </a:r>
              <a:r>
                <a:rPr lang="de-DE" sz="1200" dirty="0" err="1" smtClean="0">
                  <a:latin typeface="Helvetica" pitchFamily="2" charset="0"/>
                </a:rPr>
                <a:t>of</a:t>
              </a:r>
              <a:r>
                <a:rPr lang="de-DE" sz="1200" dirty="0" smtClean="0">
                  <a:latin typeface="Helvetica" pitchFamily="2" charset="0"/>
                </a:rPr>
                <a:t> </a:t>
              </a:r>
              <a:r>
                <a:rPr lang="de-DE" sz="1200" dirty="0" err="1" smtClean="0">
                  <a:latin typeface="Helvetica" pitchFamily="2" charset="0"/>
                </a:rPr>
                <a:t>Disease</a:t>
              </a:r>
              <a:r>
                <a:rPr lang="de-DE" sz="1200" dirty="0" smtClean="0">
                  <a:latin typeface="Helvetica" pitchFamily="2" charset="0"/>
                </a:rPr>
                <a:t> Progression </a:t>
              </a:r>
              <a:r>
                <a:rPr lang="de-DE" sz="1200" dirty="0" smtClean="0">
                  <a:latin typeface="Helvetica" pitchFamily="2" charset="0"/>
                </a:rPr>
                <a:t>[%]</a:t>
              </a:r>
              <a:endParaRPr lang="en-US" sz="1200" baseline="-25000" dirty="0">
                <a:latin typeface="Helvetica" pitchFamily="2" charset="0"/>
              </a:endParaRPr>
            </a:p>
          </p:txBody>
        </p:sp>
        <p:cxnSp>
          <p:nvCxnSpPr>
            <p:cNvPr id="33" name="Gerader Verbinder 32"/>
            <p:cNvCxnSpPr/>
            <p:nvPr/>
          </p:nvCxnSpPr>
          <p:spPr>
            <a:xfrm>
              <a:off x="1345445" y="3042779"/>
              <a:ext cx="2274358" cy="249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/>
          </p:nvCxnSpPr>
          <p:spPr>
            <a:xfrm flipH="1">
              <a:off x="3619803" y="3042779"/>
              <a:ext cx="1" cy="2657163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feld 34"/>
            <p:cNvSpPr txBox="1"/>
            <p:nvPr/>
          </p:nvSpPr>
          <p:spPr>
            <a:xfrm>
              <a:off x="1597782" y="673099"/>
              <a:ext cx="1632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E0E0E0"/>
                  </a:solidFill>
                </a:rPr>
                <a:t>Sample </a:t>
              </a:r>
              <a:r>
                <a:rPr lang="en-US" sz="2400" b="1" dirty="0" smtClean="0">
                  <a:solidFill>
                    <a:srgbClr val="E0E0E0"/>
                  </a:solidFill>
                </a:rPr>
                <a:t>1</a:t>
              </a:r>
              <a:endParaRPr lang="en-US" sz="2400" b="1" dirty="0">
                <a:solidFill>
                  <a:srgbClr val="E0E0E0"/>
                </a:solidFill>
              </a:endParaRPr>
            </a:p>
          </p:txBody>
        </p:sp>
      </p:grpSp>
      <p:grpSp>
        <p:nvGrpSpPr>
          <p:cNvPr id="43" name="Gruppieren 42"/>
          <p:cNvGrpSpPr/>
          <p:nvPr/>
        </p:nvGrpSpPr>
        <p:grpSpPr>
          <a:xfrm>
            <a:off x="6168245" y="334553"/>
            <a:ext cx="4956177" cy="5781632"/>
            <a:chOff x="3565442" y="216626"/>
            <a:chExt cx="4956177" cy="5781632"/>
          </a:xfrm>
        </p:grpSpPr>
        <p:pic>
          <p:nvPicPr>
            <p:cNvPr id="37" name="Grafik 3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2" r="15278"/>
            <a:stretch/>
          </p:blipFill>
          <p:spPr>
            <a:xfrm>
              <a:off x="3850136" y="369454"/>
              <a:ext cx="4547309" cy="5511889"/>
            </a:xfrm>
            <a:prstGeom prst="rect">
              <a:avLst/>
            </a:prstGeom>
          </p:spPr>
        </p:pic>
        <p:cxnSp>
          <p:nvCxnSpPr>
            <p:cNvPr id="38" name="Gerader Verbinder 37"/>
            <p:cNvCxnSpPr/>
            <p:nvPr/>
          </p:nvCxnSpPr>
          <p:spPr>
            <a:xfrm>
              <a:off x="4125528" y="2943901"/>
              <a:ext cx="237052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6496050" y="2943901"/>
              <a:ext cx="0" cy="2637749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feld 39"/>
            <p:cNvSpPr txBox="1"/>
            <p:nvPr/>
          </p:nvSpPr>
          <p:spPr>
            <a:xfrm>
              <a:off x="4226100" y="5713565"/>
              <a:ext cx="4295519" cy="28469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200" dirty="0" smtClean="0">
                  <a:latin typeface="Helvetica" pitchFamily="2" charset="0"/>
                </a:rPr>
                <a:t>BPAD [years]</a:t>
              </a:r>
              <a:endParaRPr lang="en-US" sz="1200" dirty="0">
                <a:latin typeface="Helvetica" pitchFamily="2" charset="0"/>
              </a:endParaRPr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4397829" y="555171"/>
              <a:ext cx="1632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E0E0E0"/>
                  </a:solidFill>
                </a:rPr>
                <a:t>Sample 2</a:t>
              </a:r>
              <a:endParaRPr lang="en-US" sz="2400" b="1" dirty="0">
                <a:solidFill>
                  <a:srgbClr val="E0E0E0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 rot="16200000">
              <a:off x="973259" y="2808809"/>
              <a:ext cx="5469060" cy="28469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de-DE" sz="1200" dirty="0" err="1" smtClean="0">
                  <a:latin typeface="Helvetica" pitchFamily="2" charset="0"/>
                </a:rPr>
                <a:t>Probability</a:t>
              </a:r>
              <a:r>
                <a:rPr lang="de-DE" sz="1200" dirty="0" smtClean="0">
                  <a:latin typeface="Helvetica" pitchFamily="2" charset="0"/>
                </a:rPr>
                <a:t> </a:t>
              </a:r>
              <a:r>
                <a:rPr lang="de-DE" sz="1200" dirty="0" err="1" smtClean="0">
                  <a:latin typeface="Helvetica" pitchFamily="2" charset="0"/>
                </a:rPr>
                <a:t>of</a:t>
              </a:r>
              <a:r>
                <a:rPr lang="de-DE" sz="1200" dirty="0" smtClean="0">
                  <a:latin typeface="Helvetica" pitchFamily="2" charset="0"/>
                </a:rPr>
                <a:t> </a:t>
              </a:r>
              <a:r>
                <a:rPr lang="de-DE" sz="1200" dirty="0" err="1" smtClean="0">
                  <a:latin typeface="Helvetica" pitchFamily="2" charset="0"/>
                </a:rPr>
                <a:t>Disease</a:t>
              </a:r>
              <a:r>
                <a:rPr lang="de-DE" sz="1200" dirty="0" smtClean="0">
                  <a:latin typeface="Helvetica" pitchFamily="2" charset="0"/>
                </a:rPr>
                <a:t> Progression </a:t>
              </a:r>
              <a:r>
                <a:rPr lang="de-DE" sz="1200" dirty="0" smtClean="0">
                  <a:latin typeface="Helvetica" pitchFamily="2" charset="0"/>
                </a:rPr>
                <a:t>[%]</a:t>
              </a:r>
              <a:endParaRPr lang="en-US" sz="1200" baseline="-25000" dirty="0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2671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</Words>
  <Application>Microsoft Office PowerPoint</Application>
  <PresentationFormat>Breitbild</PresentationFormat>
  <Paragraphs>140</Paragraphs>
  <Slides>13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Wingdings</vt:lpstr>
      <vt:lpstr>Office</vt:lpstr>
      <vt:lpstr>Neuropathology</vt:lpstr>
      <vt:lpstr>PowerPoint-Präsentation</vt:lpstr>
      <vt:lpstr>PowerPoint-Präsentation</vt:lpstr>
      <vt:lpstr>PowerPoint-Präsentation</vt:lpstr>
      <vt:lpstr>Neuropsychology</vt:lpstr>
      <vt:lpstr>Cognitive Decline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Universitätsklinikum Köln (AöR)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Elena Doering</dc:creator>
  <cp:lastModifiedBy>Elena Doering</cp:lastModifiedBy>
  <cp:revision>36</cp:revision>
  <dcterms:created xsi:type="dcterms:W3CDTF">2022-03-25T15:02:56Z</dcterms:created>
  <dcterms:modified xsi:type="dcterms:W3CDTF">2022-04-07T20:47:44Z</dcterms:modified>
</cp:coreProperties>
</file>