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1" r:id="rId3"/>
    <p:sldId id="286" r:id="rId4"/>
    <p:sldId id="287" r:id="rId5"/>
    <p:sldId id="284" r:id="rId6"/>
    <p:sldId id="285" r:id="rId7"/>
    <p:sldId id="263" r:id="rId8"/>
    <p:sldId id="283" r:id="rId9"/>
    <p:sldId id="258" r:id="rId10"/>
    <p:sldId id="288" r:id="rId11"/>
    <p:sldId id="290" r:id="rId12"/>
    <p:sldId id="289" r:id="rId13"/>
    <p:sldId id="279" r:id="rId14"/>
    <p:sldId id="28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>
        <p:scale>
          <a:sx n="110" d="100"/>
          <a:sy n="110" d="100"/>
        </p:scale>
        <p:origin x="492" y="-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8BE9F4-19AD-4AB3-90C3-6AFB90DEB931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434473-45AA-4F38-841A-4CCE21B65D2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444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 ANCOVA results pending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34473-45AA-4F38-841A-4CCE21B65D2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369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F1EA4-EEA0-4F88-BE18-ACDA2D95939D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1EB1A-59A1-4E60-A0EA-55182FA5A97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743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F1EA4-EEA0-4F88-BE18-ACDA2D95939D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1EB1A-59A1-4E60-A0EA-55182FA5A97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680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F1EA4-EEA0-4F88-BE18-ACDA2D95939D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1EB1A-59A1-4E60-A0EA-55182FA5A97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487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F1EA4-EEA0-4F88-BE18-ACDA2D95939D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1EB1A-59A1-4E60-A0EA-55182FA5A97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892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F1EA4-EEA0-4F88-BE18-ACDA2D95939D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1EB1A-59A1-4E60-A0EA-55182FA5A97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718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F1EA4-EEA0-4F88-BE18-ACDA2D95939D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1EB1A-59A1-4E60-A0EA-55182FA5A97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007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F1EA4-EEA0-4F88-BE18-ACDA2D95939D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1EB1A-59A1-4E60-A0EA-55182FA5A97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069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F1EA4-EEA0-4F88-BE18-ACDA2D95939D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1EB1A-59A1-4E60-A0EA-55182FA5A97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823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F1EA4-EEA0-4F88-BE18-ACDA2D95939D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1EB1A-59A1-4E60-A0EA-55182FA5A97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137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F1EA4-EEA0-4F88-BE18-ACDA2D95939D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1EB1A-59A1-4E60-A0EA-55182FA5A97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508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F1EA4-EEA0-4F88-BE18-ACDA2D95939D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1EB1A-59A1-4E60-A0EA-55182FA5A97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27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0F1EA4-EEA0-4F88-BE18-ACDA2D95939D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1EB1A-59A1-4E60-A0EA-55182FA5A97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215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Results PET MR Age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252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25706" y="-172755"/>
            <a:ext cx="10515600" cy="1325563"/>
          </a:xfrm>
        </p:spPr>
        <p:txBody>
          <a:bodyPr/>
          <a:lstStyle/>
          <a:p>
            <a:pPr algn="r"/>
            <a:r>
              <a:rPr lang="en-US" dirty="0" smtClean="0"/>
              <a:t>Cognitive Performance</a:t>
            </a:r>
            <a:endParaRPr lang="en-US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4427" y="143436"/>
            <a:ext cx="3304227" cy="3238326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23" y="3381762"/>
            <a:ext cx="3231004" cy="3238327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23" y="143436"/>
            <a:ext cx="3231004" cy="3238326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4427" y="3381762"/>
            <a:ext cx="3304227" cy="3238326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562487" y="3214888"/>
            <a:ext cx="2652876" cy="200248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ts val="753"/>
              </a:lnSpc>
            </a:pPr>
            <a:r>
              <a:rPr lang="en-US" sz="1050" b="1" dirty="0" smtClean="0">
                <a:latin typeface="Helvetica" pitchFamily="2" charset="0"/>
              </a:rPr>
              <a:t>FDG-PET BAG </a:t>
            </a:r>
            <a:r>
              <a:rPr lang="en-US" sz="1050" dirty="0">
                <a:latin typeface="Helvetica" pitchFamily="2" charset="0"/>
              </a:rPr>
              <a:t>[years]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439379" y="6448067"/>
            <a:ext cx="2599656" cy="200248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ts val="753"/>
              </a:lnSpc>
            </a:pPr>
            <a:r>
              <a:rPr lang="en-US" sz="1050" b="1" dirty="0" smtClean="0">
                <a:latin typeface="Helvetica" pitchFamily="2" charset="0"/>
              </a:rPr>
              <a:t>MRI BAG </a:t>
            </a:r>
            <a:r>
              <a:rPr lang="en-US" sz="1050" dirty="0">
                <a:latin typeface="Helvetica" pitchFamily="2" charset="0"/>
              </a:rPr>
              <a:t>[years]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3856712" y="6448067"/>
            <a:ext cx="2599656" cy="200248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ts val="753"/>
              </a:lnSpc>
            </a:pPr>
            <a:r>
              <a:rPr lang="en-US" sz="1050" b="1" dirty="0" smtClean="0">
                <a:latin typeface="Helvetica" pitchFamily="2" charset="0"/>
              </a:rPr>
              <a:t>MRI BAG </a:t>
            </a:r>
            <a:r>
              <a:rPr lang="en-US" sz="1050" dirty="0">
                <a:latin typeface="Helvetica" pitchFamily="2" charset="0"/>
              </a:rPr>
              <a:t>[years]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3793491" y="3214888"/>
            <a:ext cx="2652876" cy="200248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ts val="753"/>
              </a:lnSpc>
            </a:pPr>
            <a:r>
              <a:rPr lang="en-US" sz="1050" b="1" dirty="0" smtClean="0">
                <a:latin typeface="Helvetica" pitchFamily="2" charset="0"/>
              </a:rPr>
              <a:t>FDG-PET BAG </a:t>
            </a:r>
            <a:r>
              <a:rPr lang="en-US" sz="1050" dirty="0">
                <a:latin typeface="Helvetica" pitchFamily="2" charset="0"/>
              </a:rPr>
              <a:t>[years]</a:t>
            </a:r>
          </a:p>
        </p:txBody>
      </p:sp>
      <p:sp>
        <p:nvSpPr>
          <p:cNvPr id="11" name="Rechteck 10"/>
          <p:cNvSpPr/>
          <p:nvPr/>
        </p:nvSpPr>
        <p:spPr>
          <a:xfrm>
            <a:off x="7829593" y="2289089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/>
              <a:t>ADNI_EF</a:t>
            </a:r>
          </a:p>
          <a:p>
            <a:r>
              <a:rPr lang="en-US" sz="1000" dirty="0"/>
              <a:t>FDG-PET BAG</a:t>
            </a:r>
          </a:p>
          <a:p>
            <a:r>
              <a:rPr lang="en-US" sz="1000" dirty="0"/>
              <a:t>           n         r           CI95%         p-</a:t>
            </a:r>
            <a:r>
              <a:rPr lang="en-US" sz="1000" dirty="0" err="1"/>
              <a:t>val</a:t>
            </a:r>
            <a:endParaRPr lang="en-US" sz="1000" dirty="0"/>
          </a:p>
          <a:p>
            <a:r>
              <a:rPr lang="en-US" sz="1000" dirty="0"/>
              <a:t>pearson  460 -0.242787  [-0.33, -0.15]  </a:t>
            </a:r>
            <a:r>
              <a:rPr lang="en-US" sz="1000" b="1" dirty="0">
                <a:solidFill>
                  <a:srgbClr val="FF0000"/>
                </a:solidFill>
              </a:rPr>
              <a:t>1.529072e-07</a:t>
            </a:r>
          </a:p>
          <a:p>
            <a:r>
              <a:rPr lang="en-US" sz="1000" dirty="0"/>
              <a:t>MRI BAG: </a:t>
            </a:r>
          </a:p>
          <a:p>
            <a:r>
              <a:rPr lang="en-US" sz="1000" dirty="0"/>
              <a:t>           n         r          CI95%     p-</a:t>
            </a:r>
            <a:r>
              <a:rPr lang="en-US" sz="1000" dirty="0" err="1"/>
              <a:t>val</a:t>
            </a:r>
            <a:endParaRPr lang="en-US" sz="1000" dirty="0"/>
          </a:p>
          <a:p>
            <a:r>
              <a:rPr lang="en-US" sz="1000" dirty="0"/>
              <a:t>pearson  460 -0.217039  [-0.3, -0.13]  </a:t>
            </a:r>
            <a:r>
              <a:rPr lang="en-US" sz="1000" b="1" dirty="0">
                <a:solidFill>
                  <a:srgbClr val="FF0000"/>
                </a:solidFill>
              </a:rPr>
              <a:t>0.000003</a:t>
            </a:r>
          </a:p>
          <a:p>
            <a:r>
              <a:rPr lang="en-US" sz="1000" dirty="0"/>
              <a:t>ADNI_MEM</a:t>
            </a:r>
          </a:p>
          <a:p>
            <a:r>
              <a:rPr lang="en-US" sz="1000" dirty="0"/>
              <a:t>FDG-PET BAG</a:t>
            </a:r>
          </a:p>
          <a:p>
            <a:r>
              <a:rPr lang="en-US" sz="1000" dirty="0"/>
              <a:t>            n         r           CI95%     p-</a:t>
            </a:r>
            <a:r>
              <a:rPr lang="en-US" sz="1000" dirty="0" err="1"/>
              <a:t>val</a:t>
            </a:r>
            <a:endParaRPr lang="en-US" sz="1000" dirty="0"/>
          </a:p>
          <a:p>
            <a:r>
              <a:rPr lang="en-US" sz="1000" dirty="0"/>
              <a:t>spearman  460 -0.159721  [-0.25, -0.07]  </a:t>
            </a:r>
            <a:r>
              <a:rPr lang="en-US" sz="1000" b="1" dirty="0">
                <a:solidFill>
                  <a:srgbClr val="FF0000"/>
                </a:solidFill>
              </a:rPr>
              <a:t>0.000619</a:t>
            </a:r>
          </a:p>
          <a:p>
            <a:r>
              <a:rPr lang="en-US" sz="1000" dirty="0"/>
              <a:t>MRI BAG: </a:t>
            </a:r>
          </a:p>
          <a:p>
            <a:r>
              <a:rPr lang="en-US" sz="1000" dirty="0"/>
              <a:t>            n         r           CI95%         p-</a:t>
            </a:r>
            <a:r>
              <a:rPr lang="en-US" sz="1000" dirty="0" err="1"/>
              <a:t>val</a:t>
            </a:r>
            <a:endParaRPr lang="en-US" sz="1000" dirty="0"/>
          </a:p>
          <a:p>
            <a:r>
              <a:rPr lang="en-US" sz="1000" dirty="0"/>
              <a:t>spearman  460 -0.397462  [-0.47, -0.32]  </a:t>
            </a:r>
            <a:r>
              <a:rPr lang="en-US" sz="1000" b="1" dirty="0" smtClean="0">
                <a:solidFill>
                  <a:srgbClr val="FF0000"/>
                </a:solidFill>
              </a:rPr>
              <a:t>1.041420e-18</a:t>
            </a:r>
            <a:endParaRPr lang="en-US" sz="1000" b="1" dirty="0">
              <a:solidFill>
                <a:srgbClr val="FF0000"/>
              </a:solidFill>
            </a:endParaRPr>
          </a:p>
        </p:txBody>
      </p:sp>
      <p:sp>
        <p:nvSpPr>
          <p:cNvPr id="16" name="Textfeld 15"/>
          <p:cNvSpPr txBox="1"/>
          <p:nvPr/>
        </p:nvSpPr>
        <p:spPr>
          <a:xfrm rot="16200000">
            <a:off x="-910058" y="1764534"/>
            <a:ext cx="2492188" cy="200248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ts val="753"/>
              </a:lnSpc>
            </a:pPr>
            <a:r>
              <a:rPr lang="en-US" sz="1100" b="1" dirty="0" smtClean="0">
                <a:latin typeface="Helvetica" pitchFamily="2" charset="0"/>
              </a:rPr>
              <a:t>ADNI-EF</a:t>
            </a:r>
            <a:endParaRPr lang="en-US" sz="1100" b="1" dirty="0">
              <a:latin typeface="Helvetica" pitchFamily="2" charset="0"/>
            </a:endParaRPr>
          </a:p>
        </p:txBody>
      </p:sp>
      <p:sp>
        <p:nvSpPr>
          <p:cNvPr id="17" name="Textfeld 16"/>
          <p:cNvSpPr txBox="1"/>
          <p:nvPr/>
        </p:nvSpPr>
        <p:spPr>
          <a:xfrm rot="16200000">
            <a:off x="-897510" y="5103326"/>
            <a:ext cx="2492188" cy="19877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ts val="753"/>
              </a:lnSpc>
            </a:pPr>
            <a:r>
              <a:rPr lang="de-DE" sz="1000" b="1" dirty="0" smtClean="0">
                <a:latin typeface="Helvetica" pitchFamily="2" charset="0"/>
              </a:rPr>
              <a:t>ADNI-EF</a:t>
            </a:r>
            <a:endParaRPr lang="en-US" sz="1100" dirty="0">
              <a:latin typeface="Helvetica" pitchFamily="2" charset="0"/>
            </a:endParaRPr>
          </a:p>
        </p:txBody>
      </p:sp>
      <p:sp>
        <p:nvSpPr>
          <p:cNvPr id="18" name="Textfeld 17"/>
          <p:cNvSpPr txBox="1"/>
          <p:nvPr/>
        </p:nvSpPr>
        <p:spPr>
          <a:xfrm rot="16200000">
            <a:off x="2350442" y="4974674"/>
            <a:ext cx="2456329" cy="198698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ts val="753"/>
              </a:lnSpc>
            </a:pPr>
            <a:r>
              <a:rPr lang="de-DE" sz="1000" b="1" dirty="0" smtClean="0">
                <a:latin typeface="Helvetica" pitchFamily="2" charset="0"/>
              </a:rPr>
              <a:t>ADNI-MEM</a:t>
            </a:r>
            <a:endParaRPr lang="en-US" sz="1100" b="1" dirty="0">
              <a:latin typeface="Helvetica" pitchFamily="2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 rot="16200000">
            <a:off x="2324315" y="1822200"/>
            <a:ext cx="2456329" cy="198698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ts val="753"/>
              </a:lnSpc>
            </a:pPr>
            <a:r>
              <a:rPr lang="de-DE" sz="1000" b="1" dirty="0" smtClean="0">
                <a:latin typeface="Helvetica" pitchFamily="2" charset="0"/>
              </a:rPr>
              <a:t>ADNI-MEM</a:t>
            </a:r>
            <a:endParaRPr lang="en-US" sz="1100" b="1" dirty="0">
              <a:latin typeface="Helvetica" pitchFamily="2" charset="0"/>
            </a:endParaRPr>
          </a:p>
        </p:txBody>
      </p:sp>
      <p:sp>
        <p:nvSpPr>
          <p:cNvPr id="20" name="Textfeld 19"/>
          <p:cNvSpPr txBox="1"/>
          <p:nvPr/>
        </p:nvSpPr>
        <p:spPr>
          <a:xfrm rot="16200000">
            <a:off x="2350443" y="1765308"/>
            <a:ext cx="2456329" cy="198698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ts val="753"/>
              </a:lnSpc>
            </a:pPr>
            <a:r>
              <a:rPr lang="de-DE" sz="1000" b="1" dirty="0" smtClean="0">
                <a:latin typeface="Helvetica" pitchFamily="2" charset="0"/>
              </a:rPr>
              <a:t>ADNI-MEM</a:t>
            </a:r>
            <a:endParaRPr lang="en-US" sz="1100" b="1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318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fik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4428" y="3381762"/>
            <a:ext cx="3287752" cy="3238327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140" y="146457"/>
            <a:ext cx="3310287" cy="323530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76400" y="-221534"/>
            <a:ext cx="10515600" cy="1325563"/>
          </a:xfrm>
        </p:spPr>
        <p:txBody>
          <a:bodyPr/>
          <a:lstStyle/>
          <a:p>
            <a:pPr algn="r"/>
            <a:r>
              <a:rPr lang="en-US" dirty="0" smtClean="0"/>
              <a:t>Pathology</a:t>
            </a:r>
            <a:endParaRPr lang="en-US" dirty="0"/>
          </a:p>
        </p:txBody>
      </p:sp>
      <p:sp>
        <p:nvSpPr>
          <p:cNvPr id="3" name="Rechteck 2"/>
          <p:cNvSpPr/>
          <p:nvPr/>
        </p:nvSpPr>
        <p:spPr>
          <a:xfrm>
            <a:off x="8146472" y="1069767"/>
            <a:ext cx="2909455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SUMMARYSUVR_WHOLECEREBNORM</a:t>
            </a:r>
          </a:p>
          <a:p>
            <a:r>
              <a:rPr lang="en-US" sz="1000" dirty="0"/>
              <a:t>FDG-PET BAG</a:t>
            </a:r>
          </a:p>
          <a:p>
            <a:r>
              <a:rPr lang="en-US" sz="1000" dirty="0"/>
              <a:t>            n        r          CI95%    p-</a:t>
            </a:r>
            <a:r>
              <a:rPr lang="en-US" sz="1000" dirty="0" err="1"/>
              <a:t>val</a:t>
            </a:r>
            <a:endParaRPr lang="en-US" sz="1000" dirty="0"/>
          </a:p>
          <a:p>
            <a:r>
              <a:rPr lang="en-US" sz="1000" dirty="0"/>
              <a:t>spearman  326  0.03759  [-0.07, 0.15]  0.50149</a:t>
            </a:r>
          </a:p>
          <a:p>
            <a:r>
              <a:rPr lang="en-US" sz="1000" dirty="0"/>
              <a:t>MRI BAG: </a:t>
            </a:r>
          </a:p>
          <a:p>
            <a:r>
              <a:rPr lang="en-US" sz="1000" dirty="0"/>
              <a:t>            n         r          CI95%     p-</a:t>
            </a:r>
            <a:r>
              <a:rPr lang="en-US" sz="1000" dirty="0" err="1"/>
              <a:t>val</a:t>
            </a:r>
            <a:endParaRPr lang="en-US" sz="1000" dirty="0"/>
          </a:p>
          <a:p>
            <a:r>
              <a:rPr lang="en-US" sz="1000" dirty="0"/>
              <a:t>spearman  326  0.065017  [-0.04, 0.17]  0.244671</a:t>
            </a:r>
          </a:p>
          <a:p>
            <a:r>
              <a:rPr lang="en-US" sz="1000" dirty="0"/>
              <a:t>ABETA42_recalculated</a:t>
            </a:r>
          </a:p>
          <a:p>
            <a:r>
              <a:rPr lang="en-US" sz="1000" dirty="0"/>
              <a:t>FDG-PET BAG</a:t>
            </a:r>
          </a:p>
          <a:p>
            <a:r>
              <a:rPr lang="en-US" sz="1000" dirty="0"/>
              <a:t>            n         r           CI95%     p-</a:t>
            </a:r>
            <a:r>
              <a:rPr lang="en-US" sz="1000" dirty="0" err="1"/>
              <a:t>val</a:t>
            </a:r>
            <a:endParaRPr lang="en-US" sz="1000" dirty="0"/>
          </a:p>
          <a:p>
            <a:r>
              <a:rPr lang="en-US" sz="1000" dirty="0"/>
              <a:t>spearman  376 -0.124063  [-0.22, -0.02]  </a:t>
            </a:r>
            <a:r>
              <a:rPr lang="en-US" sz="1000" b="1" dirty="0">
                <a:solidFill>
                  <a:srgbClr val="FF0000"/>
                </a:solidFill>
              </a:rPr>
              <a:t>0.016664</a:t>
            </a:r>
          </a:p>
          <a:p>
            <a:r>
              <a:rPr lang="en-US" sz="1000" dirty="0"/>
              <a:t>MRI BAG: </a:t>
            </a:r>
          </a:p>
          <a:p>
            <a:r>
              <a:rPr lang="en-US" sz="1000" dirty="0"/>
              <a:t>            n        r           CI95%     p-</a:t>
            </a:r>
            <a:r>
              <a:rPr lang="en-US" sz="1000" dirty="0" err="1"/>
              <a:t>val</a:t>
            </a:r>
            <a:endParaRPr lang="en-US" sz="1000" dirty="0"/>
          </a:p>
          <a:p>
            <a:r>
              <a:rPr lang="en-US" sz="1000" dirty="0"/>
              <a:t>spearman  376 -0.18904  [-0.29, -0.09]  </a:t>
            </a:r>
            <a:r>
              <a:rPr lang="en-US" sz="1000" b="1" dirty="0">
                <a:solidFill>
                  <a:srgbClr val="FF0000"/>
                </a:solidFill>
              </a:rPr>
              <a:t>0.000245</a:t>
            </a:r>
          </a:p>
          <a:p>
            <a:r>
              <a:rPr lang="en-US" sz="1000" dirty="0"/>
              <a:t>TAU</a:t>
            </a:r>
          </a:p>
          <a:p>
            <a:r>
              <a:rPr lang="en-US" sz="1000" dirty="0"/>
              <a:t>FDG-PET BAG</a:t>
            </a:r>
          </a:p>
          <a:p>
            <a:r>
              <a:rPr lang="en-US" sz="1000" dirty="0"/>
              <a:t>            n         r          CI95%     p-</a:t>
            </a:r>
            <a:r>
              <a:rPr lang="en-US" sz="1000" dirty="0" err="1"/>
              <a:t>val</a:t>
            </a:r>
            <a:endParaRPr lang="en-US" sz="1000" dirty="0"/>
          </a:p>
          <a:p>
            <a:r>
              <a:rPr lang="en-US" sz="1000" dirty="0"/>
              <a:t>spearman  376 -0.014175  [-0.12, 0.09]  0.785246</a:t>
            </a:r>
          </a:p>
          <a:p>
            <a:r>
              <a:rPr lang="en-US" sz="1000" dirty="0"/>
              <a:t>MRI BAG: </a:t>
            </a:r>
          </a:p>
          <a:p>
            <a:r>
              <a:rPr lang="en-US" sz="1000" dirty="0"/>
              <a:t>            n         r          CI95%     p-</a:t>
            </a:r>
            <a:r>
              <a:rPr lang="en-US" sz="1000" dirty="0" err="1"/>
              <a:t>val</a:t>
            </a:r>
            <a:endParaRPr lang="en-US" sz="1000" dirty="0"/>
          </a:p>
          <a:p>
            <a:r>
              <a:rPr lang="en-US" sz="1000" dirty="0"/>
              <a:t>spearman  376  0.053608  [-0.05, 0.15]  0.302435</a:t>
            </a:r>
          </a:p>
          <a:p>
            <a:r>
              <a:rPr lang="en-US" sz="1000" dirty="0"/>
              <a:t>PTAU</a:t>
            </a:r>
          </a:p>
          <a:p>
            <a:r>
              <a:rPr lang="en-US" sz="1000" dirty="0"/>
              <a:t>FDG-PET BAG</a:t>
            </a:r>
          </a:p>
          <a:p>
            <a:r>
              <a:rPr lang="en-US" sz="1000" dirty="0"/>
              <a:t>            n        r          CI95%     p-</a:t>
            </a:r>
            <a:r>
              <a:rPr lang="en-US" sz="1000" dirty="0" err="1"/>
              <a:t>val</a:t>
            </a:r>
            <a:endParaRPr lang="en-US" sz="1000" dirty="0"/>
          </a:p>
          <a:p>
            <a:r>
              <a:rPr lang="en-US" sz="1000" dirty="0"/>
              <a:t>spearman  376 -0.01477  [-0.12, 0.09]  0.776468</a:t>
            </a:r>
          </a:p>
          <a:p>
            <a:r>
              <a:rPr lang="en-US" sz="1000" dirty="0"/>
              <a:t>MRI BAG: </a:t>
            </a:r>
          </a:p>
          <a:p>
            <a:r>
              <a:rPr lang="en-US" sz="1000" dirty="0"/>
              <a:t>            n         r          CI95%     p-</a:t>
            </a:r>
            <a:r>
              <a:rPr lang="en-US" sz="1000" dirty="0" err="1"/>
              <a:t>val</a:t>
            </a:r>
            <a:endParaRPr lang="en-US" sz="1000" dirty="0"/>
          </a:p>
          <a:p>
            <a:r>
              <a:rPr lang="en-US" sz="1000" dirty="0"/>
              <a:t>spearman  376  0.058596  [-0.04, 0.16]  0.259609</a:t>
            </a:r>
          </a:p>
          <a:p>
            <a:r>
              <a:rPr lang="en-US" sz="1000" dirty="0"/>
              <a:t>PTAU.ABETA42</a:t>
            </a:r>
          </a:p>
          <a:p>
            <a:r>
              <a:rPr lang="en-US" sz="1000" dirty="0"/>
              <a:t>FDG-PET BAG</a:t>
            </a:r>
          </a:p>
          <a:p>
            <a:r>
              <a:rPr lang="en-US" sz="1000" dirty="0"/>
              <a:t>            n         r          CI95%     p-</a:t>
            </a:r>
            <a:r>
              <a:rPr lang="en-US" sz="1000" dirty="0" err="1"/>
              <a:t>val</a:t>
            </a:r>
            <a:endParaRPr lang="en-US" sz="1000" dirty="0"/>
          </a:p>
          <a:p>
            <a:r>
              <a:rPr lang="en-US" sz="1000" dirty="0"/>
              <a:t>spearman  376  0.082403  [-0.02, 0.18]  0.112583</a:t>
            </a:r>
          </a:p>
          <a:p>
            <a:r>
              <a:rPr lang="en-US" sz="1000" dirty="0"/>
              <a:t>MRI BAG: </a:t>
            </a:r>
          </a:p>
          <a:p>
            <a:r>
              <a:rPr lang="en-US" sz="1000" dirty="0"/>
              <a:t>            n         r         CI95%     p-</a:t>
            </a:r>
            <a:r>
              <a:rPr lang="en-US" sz="1000" dirty="0" err="1"/>
              <a:t>val</a:t>
            </a:r>
            <a:endParaRPr lang="en-US" sz="1000" dirty="0"/>
          </a:p>
          <a:p>
            <a:r>
              <a:rPr lang="en-US" sz="1000" dirty="0"/>
              <a:t>spearman  376  0.174924  [0.07, 0.27]  </a:t>
            </a:r>
            <a:r>
              <a:rPr lang="en-US" sz="1000" b="1" dirty="0">
                <a:solidFill>
                  <a:srgbClr val="FF0000"/>
                </a:solidFill>
              </a:rPr>
              <a:t>0.000702</a:t>
            </a:r>
            <a:endParaRPr lang="en-US" sz="1000" b="1" dirty="0">
              <a:solidFill>
                <a:srgbClr val="FF0000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562487" y="3215626"/>
            <a:ext cx="2652876" cy="19877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ts val="753"/>
              </a:lnSpc>
            </a:pPr>
            <a:r>
              <a:rPr lang="en-US" sz="1000" b="1" dirty="0" smtClean="0">
                <a:latin typeface="Helvetica" pitchFamily="2" charset="0"/>
              </a:rPr>
              <a:t>FDG-PET BAG </a:t>
            </a:r>
            <a:r>
              <a:rPr lang="en-US" sz="1000" dirty="0">
                <a:latin typeface="Helvetica" pitchFamily="2" charset="0"/>
              </a:rPr>
              <a:t>[years]</a:t>
            </a: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140" y="3381761"/>
            <a:ext cx="3313382" cy="3238328"/>
          </a:xfrm>
          <a:prstGeom prst="rect">
            <a:avLst/>
          </a:prstGeom>
        </p:spPr>
      </p:pic>
      <p:sp>
        <p:nvSpPr>
          <p:cNvPr id="15" name="Textfeld 14"/>
          <p:cNvSpPr txBox="1"/>
          <p:nvPr/>
        </p:nvSpPr>
        <p:spPr>
          <a:xfrm>
            <a:off x="439379" y="6448805"/>
            <a:ext cx="2599656" cy="19877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ts val="753"/>
              </a:lnSpc>
            </a:pPr>
            <a:r>
              <a:rPr lang="en-US" sz="1000" b="1" dirty="0" smtClean="0">
                <a:latin typeface="Helvetica" pitchFamily="2" charset="0"/>
              </a:rPr>
              <a:t>MRI BAG </a:t>
            </a:r>
            <a:r>
              <a:rPr lang="en-US" sz="1000" dirty="0">
                <a:latin typeface="Helvetica" pitchFamily="2" charset="0"/>
              </a:rPr>
              <a:t>[years]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3856712" y="6448805"/>
            <a:ext cx="2599656" cy="19877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ts val="753"/>
              </a:lnSpc>
            </a:pPr>
            <a:r>
              <a:rPr lang="en-US" sz="1000" b="1" dirty="0" smtClean="0">
                <a:latin typeface="Helvetica" pitchFamily="2" charset="0"/>
              </a:rPr>
              <a:t>MRI BAG </a:t>
            </a:r>
            <a:r>
              <a:rPr lang="en-US" sz="1000" dirty="0">
                <a:latin typeface="Helvetica" pitchFamily="2" charset="0"/>
              </a:rPr>
              <a:t>[years]</a:t>
            </a:r>
          </a:p>
        </p:txBody>
      </p:sp>
      <p:sp>
        <p:nvSpPr>
          <p:cNvPr id="20" name="Textfeld 19"/>
          <p:cNvSpPr txBox="1"/>
          <p:nvPr/>
        </p:nvSpPr>
        <p:spPr>
          <a:xfrm rot="16200000">
            <a:off x="-1014566" y="1767195"/>
            <a:ext cx="2492188" cy="19492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ts val="753"/>
              </a:lnSpc>
            </a:pPr>
            <a:r>
              <a:rPr lang="en-US" sz="1000" b="1" dirty="0" smtClean="0">
                <a:latin typeface="Helvetica" pitchFamily="2" charset="0"/>
              </a:rPr>
              <a:t>CSF A</a:t>
            </a:r>
            <a:r>
              <a:rPr lang="el-GR" sz="1050" b="1" dirty="0" smtClean="0">
                <a:latin typeface="Helvetica" pitchFamily="2" charset="0"/>
              </a:rPr>
              <a:t>β</a:t>
            </a:r>
            <a:r>
              <a:rPr lang="de-DE" sz="1050" b="1" baseline="-25000" dirty="0" smtClean="0">
                <a:latin typeface="Helvetica" pitchFamily="2" charset="0"/>
              </a:rPr>
              <a:t>1-42 </a:t>
            </a:r>
            <a:r>
              <a:rPr lang="de-DE" sz="1050" dirty="0" smtClean="0">
                <a:latin typeface="Helvetica" pitchFamily="2" charset="0"/>
              </a:rPr>
              <a:t>[pg/ml]</a:t>
            </a:r>
            <a:endParaRPr lang="en-US" sz="1100" dirty="0">
              <a:latin typeface="Helvetica" pitchFamily="2" charset="0"/>
            </a:endParaRPr>
          </a:p>
        </p:txBody>
      </p:sp>
      <p:sp>
        <p:nvSpPr>
          <p:cNvPr id="21" name="Textfeld 20"/>
          <p:cNvSpPr txBox="1"/>
          <p:nvPr/>
        </p:nvSpPr>
        <p:spPr>
          <a:xfrm rot="16200000">
            <a:off x="-1002018" y="5105249"/>
            <a:ext cx="2492188" cy="19492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ts val="753"/>
              </a:lnSpc>
            </a:pPr>
            <a:r>
              <a:rPr lang="en-US" sz="1000" b="1" dirty="0" smtClean="0">
                <a:latin typeface="Helvetica" pitchFamily="2" charset="0"/>
              </a:rPr>
              <a:t>CSF A</a:t>
            </a:r>
            <a:r>
              <a:rPr lang="el-GR" sz="1050" b="1" dirty="0" smtClean="0">
                <a:latin typeface="Helvetica" pitchFamily="2" charset="0"/>
              </a:rPr>
              <a:t>β</a:t>
            </a:r>
            <a:r>
              <a:rPr lang="de-DE" sz="1050" b="1" baseline="-25000" dirty="0" smtClean="0">
                <a:latin typeface="Helvetica" pitchFamily="2" charset="0"/>
              </a:rPr>
              <a:t>1-42 </a:t>
            </a:r>
            <a:r>
              <a:rPr lang="de-DE" sz="1050" dirty="0" smtClean="0">
                <a:latin typeface="Helvetica" pitchFamily="2" charset="0"/>
              </a:rPr>
              <a:t>[pg/ml]</a:t>
            </a:r>
            <a:endParaRPr lang="en-US" sz="1100" dirty="0">
              <a:latin typeface="Helvetica" pitchFamily="2" charset="0"/>
            </a:endParaRPr>
          </a:p>
        </p:txBody>
      </p:sp>
      <p:sp>
        <p:nvSpPr>
          <p:cNvPr id="23" name="Textfeld 22"/>
          <p:cNvSpPr txBox="1"/>
          <p:nvPr/>
        </p:nvSpPr>
        <p:spPr>
          <a:xfrm rot="16200000">
            <a:off x="2324315" y="4974674"/>
            <a:ext cx="2456329" cy="198698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ts val="753"/>
              </a:lnSpc>
            </a:pPr>
            <a:r>
              <a:rPr lang="en-US" sz="1000" b="1" dirty="0" smtClean="0">
                <a:latin typeface="Helvetica" pitchFamily="2" charset="0"/>
              </a:rPr>
              <a:t>p-Tau</a:t>
            </a:r>
            <a:r>
              <a:rPr lang="en-US" sz="1000" b="1" baseline="-25000" dirty="0" smtClean="0">
                <a:latin typeface="Helvetica" pitchFamily="2" charset="0"/>
              </a:rPr>
              <a:t>181</a:t>
            </a:r>
            <a:r>
              <a:rPr lang="en-US" sz="1000" b="1" dirty="0" smtClean="0">
                <a:latin typeface="Helvetica" pitchFamily="2" charset="0"/>
              </a:rPr>
              <a:t>/CSF A</a:t>
            </a:r>
            <a:r>
              <a:rPr lang="el-GR" sz="1050" b="1" dirty="0" smtClean="0">
                <a:latin typeface="Helvetica" pitchFamily="2" charset="0"/>
              </a:rPr>
              <a:t>β</a:t>
            </a:r>
            <a:r>
              <a:rPr lang="de-DE" sz="1050" b="1" baseline="-25000" dirty="0" smtClean="0">
                <a:latin typeface="Helvetica" pitchFamily="2" charset="0"/>
              </a:rPr>
              <a:t>1-42 </a:t>
            </a:r>
            <a:r>
              <a:rPr lang="de-DE" sz="1050" b="1" dirty="0" err="1" smtClean="0">
                <a:latin typeface="Helvetica" pitchFamily="2" charset="0"/>
              </a:rPr>
              <a:t>ratio</a:t>
            </a:r>
            <a:endParaRPr lang="en-US" sz="1100" b="1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260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hteck 3"/>
          <p:cNvSpPr/>
          <p:nvPr/>
        </p:nvSpPr>
        <p:spPr>
          <a:xfrm>
            <a:off x="1766047" y="3118026"/>
            <a:ext cx="6096000" cy="30008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50" dirty="0"/>
              <a:t>FDG-PET BAG:       </a:t>
            </a:r>
            <a:endParaRPr lang="en-US" sz="1050" dirty="0" smtClean="0"/>
          </a:p>
          <a:p>
            <a:r>
              <a:rPr lang="en-US" sz="1050" dirty="0" smtClean="0"/>
              <a:t>Source           	SS   	DF         	F     	p-</a:t>
            </a:r>
            <a:r>
              <a:rPr lang="en-US" sz="1050" dirty="0" err="1" smtClean="0"/>
              <a:t>unc</a:t>
            </a:r>
            <a:r>
              <a:rPr lang="en-US" sz="1050" dirty="0" smtClean="0"/>
              <a:t>       	np2</a:t>
            </a:r>
            <a:endParaRPr lang="en-US" sz="1050" dirty="0"/>
          </a:p>
          <a:p>
            <a:r>
              <a:rPr lang="en-US" sz="1050" dirty="0" err="1" smtClean="0"/>
              <a:t>DX.cat.n</a:t>
            </a:r>
            <a:r>
              <a:rPr lang="en-US" sz="1050" dirty="0" smtClean="0"/>
              <a:t>   	103.724992    	1  	9.006219  	0.002839  	0.019410</a:t>
            </a:r>
          </a:p>
          <a:p>
            <a:r>
              <a:rPr lang="en-US" sz="1050" dirty="0" smtClean="0"/>
              <a:t>PTEDUCAT     	2.167407    	1  	0.188191  	0.664632  	0.000413</a:t>
            </a:r>
            <a:endParaRPr lang="en-US" sz="1050" dirty="0"/>
          </a:p>
          <a:p>
            <a:r>
              <a:rPr lang="en-US" sz="1050" dirty="0" smtClean="0"/>
              <a:t>APOE4    	11.887270    	1  	1.032146  	0.310195  	0.002263</a:t>
            </a:r>
            <a:endParaRPr lang="en-US" sz="1050" dirty="0"/>
          </a:p>
          <a:p>
            <a:r>
              <a:rPr lang="en-US" sz="1050" dirty="0" smtClean="0"/>
              <a:t>PTGENDER    	24.922892    	1  	2.164001  	0.141968  	0.004734</a:t>
            </a:r>
            <a:endParaRPr lang="en-US" sz="1050" dirty="0"/>
          </a:p>
          <a:p>
            <a:r>
              <a:rPr lang="en-US" sz="1050" dirty="0" smtClean="0"/>
              <a:t>Residual  	5240.253368  	455       	</a:t>
            </a:r>
            <a:r>
              <a:rPr lang="en-US" sz="1050" dirty="0" err="1" smtClean="0"/>
              <a:t>NaN</a:t>
            </a:r>
            <a:r>
              <a:rPr lang="en-US" sz="1050" dirty="0" smtClean="0"/>
              <a:t>       	</a:t>
            </a:r>
            <a:r>
              <a:rPr lang="en-US" sz="1050" dirty="0" err="1" smtClean="0"/>
              <a:t>NaN</a:t>
            </a:r>
            <a:r>
              <a:rPr lang="en-US" sz="1050" dirty="0" smtClean="0"/>
              <a:t>       </a:t>
            </a:r>
            <a:r>
              <a:rPr lang="en-US" sz="1050" dirty="0" err="1"/>
              <a:t>NaN</a:t>
            </a:r>
            <a:endParaRPr lang="en-US" sz="1050" dirty="0"/>
          </a:p>
          <a:p>
            <a:endParaRPr lang="en-US" sz="1050" dirty="0" smtClean="0"/>
          </a:p>
          <a:p>
            <a:r>
              <a:rPr lang="en-US" sz="1050" dirty="0" smtClean="0"/>
              <a:t>MRI </a:t>
            </a:r>
            <a:r>
              <a:rPr lang="en-US" sz="1050" dirty="0"/>
              <a:t>BAG:       </a:t>
            </a:r>
            <a:endParaRPr lang="en-US" sz="1050" dirty="0" smtClean="0"/>
          </a:p>
          <a:p>
            <a:r>
              <a:rPr lang="en-US" sz="1050" dirty="0" smtClean="0"/>
              <a:t>Source           	SS   	DF          	F         	p-</a:t>
            </a:r>
            <a:r>
              <a:rPr lang="en-US" sz="1050" dirty="0" err="1" smtClean="0"/>
              <a:t>unc</a:t>
            </a:r>
            <a:r>
              <a:rPr lang="en-US" sz="1050" dirty="0" smtClean="0"/>
              <a:t>       	np2</a:t>
            </a:r>
            <a:endParaRPr lang="en-US" sz="1050" dirty="0"/>
          </a:p>
          <a:p>
            <a:r>
              <a:rPr lang="en-US" sz="1050" dirty="0" err="1" smtClean="0"/>
              <a:t>DX.cat.n</a:t>
            </a:r>
            <a:r>
              <a:rPr lang="en-US" sz="1050" dirty="0" smtClean="0"/>
              <a:t>   	699.012641    	1 	 </a:t>
            </a:r>
            <a:r>
              <a:rPr lang="en-US" sz="1050" dirty="0"/>
              <a:t>63.164473  </a:t>
            </a:r>
            <a:r>
              <a:rPr lang="en-US" sz="1050" dirty="0" smtClean="0"/>
              <a:t>	1.511136e-14  	0.121900</a:t>
            </a:r>
            <a:endParaRPr lang="en-US" sz="1050" dirty="0"/>
          </a:p>
          <a:p>
            <a:r>
              <a:rPr lang="en-US" sz="1050" dirty="0" smtClean="0"/>
              <a:t>PTEDUCAT     	1.750893    	1  	0.158215  	6.909919e-01  	0.000348</a:t>
            </a:r>
            <a:endParaRPr lang="en-US" sz="1050" dirty="0"/>
          </a:p>
          <a:p>
            <a:r>
              <a:rPr lang="en-US" sz="1050" dirty="0" smtClean="0"/>
              <a:t>APOE4     	0.806088    	1   	0.072840  	7.873681e-01  	0.000160</a:t>
            </a:r>
            <a:endParaRPr lang="en-US" sz="1050" dirty="0"/>
          </a:p>
          <a:p>
            <a:r>
              <a:rPr lang="en-US" sz="1050" dirty="0" smtClean="0"/>
              <a:t>PTGENDER   	350.278959    	1  	31.652054  	3.226610e-08  	0.065040</a:t>
            </a:r>
            <a:endParaRPr lang="en-US" sz="1050" dirty="0"/>
          </a:p>
          <a:p>
            <a:r>
              <a:rPr lang="en-US" sz="1050" dirty="0" smtClean="0"/>
              <a:t>Residual  	5035.279144  	455        	</a:t>
            </a:r>
            <a:r>
              <a:rPr lang="en-US" sz="1050" dirty="0" err="1" smtClean="0"/>
              <a:t>NaN</a:t>
            </a:r>
            <a:r>
              <a:rPr lang="en-US" sz="1050" dirty="0" smtClean="0"/>
              <a:t>           	</a:t>
            </a:r>
            <a:r>
              <a:rPr lang="en-US" sz="1050" dirty="0" err="1" smtClean="0"/>
              <a:t>NaN</a:t>
            </a:r>
            <a:r>
              <a:rPr lang="en-US" sz="1050" dirty="0" smtClean="0"/>
              <a:t>       	</a:t>
            </a:r>
            <a:r>
              <a:rPr lang="en-US" sz="1050" dirty="0" err="1" smtClean="0"/>
              <a:t>NaN</a:t>
            </a:r>
            <a:endParaRPr lang="en-US" sz="1050" dirty="0" smtClean="0"/>
          </a:p>
          <a:p>
            <a:endParaRPr lang="en-US" sz="1050" dirty="0"/>
          </a:p>
          <a:p>
            <a:r>
              <a:rPr lang="en-US" sz="1050" dirty="0"/>
              <a:t>Mean PET BAG stables: [0.31872936], mean PET BAG decliners: [1.36297451].</a:t>
            </a:r>
          </a:p>
          <a:p>
            <a:r>
              <a:rPr lang="en-US" sz="1050" dirty="0"/>
              <a:t>Mean MRI BAG stables: [1.5395402], mean MRI BAG decliners: [4.55615362].</a:t>
            </a:r>
          </a:p>
        </p:txBody>
      </p:sp>
    </p:spTree>
    <p:extLst>
      <p:ext uri="{BB962C8B-B14F-4D97-AF65-F5344CB8AC3E}">
        <p14:creationId xmlns:p14="http://schemas.microsoft.com/office/powerpoint/2010/main" val="38498004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683" y="2466427"/>
            <a:ext cx="10490523" cy="3803304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3506694" y="2771001"/>
            <a:ext cx="8606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Helvetica" pitchFamily="2" charset="0"/>
              </a:rPr>
              <a:t>p = .002</a:t>
            </a:r>
            <a:endParaRPr lang="en-US" sz="1100" dirty="0">
              <a:latin typeface="Helvetica" pitchFamily="2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1428207" y="6050854"/>
            <a:ext cx="4450080" cy="20172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ts val="753"/>
              </a:lnSpc>
            </a:pPr>
            <a:r>
              <a:rPr lang="en-US" sz="1100" b="1" dirty="0" smtClean="0">
                <a:latin typeface="Helvetica" pitchFamily="2" charset="0"/>
              </a:rPr>
              <a:t>FDG-PET BAG </a:t>
            </a:r>
            <a:r>
              <a:rPr lang="en-US" sz="1100" dirty="0">
                <a:latin typeface="Helvetica" pitchFamily="2" charset="0"/>
              </a:rPr>
              <a:t>[years]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6764040" y="6047277"/>
            <a:ext cx="4450080" cy="20172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ts val="753"/>
              </a:lnSpc>
            </a:pPr>
            <a:r>
              <a:rPr lang="en-US" sz="1100" b="1" dirty="0" smtClean="0">
                <a:latin typeface="Helvetica" pitchFamily="2" charset="0"/>
              </a:rPr>
              <a:t>MRI BAG </a:t>
            </a:r>
            <a:r>
              <a:rPr lang="en-US" sz="1100" dirty="0">
                <a:latin typeface="Helvetica" pitchFamily="2" charset="0"/>
              </a:rPr>
              <a:t>[years]</a:t>
            </a:r>
          </a:p>
        </p:txBody>
      </p:sp>
      <p:sp>
        <p:nvSpPr>
          <p:cNvPr id="16" name="Rechteck 15"/>
          <p:cNvSpPr/>
          <p:nvPr/>
        </p:nvSpPr>
        <p:spPr>
          <a:xfrm>
            <a:off x="5068389" y="2697553"/>
            <a:ext cx="505097" cy="1315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hteck 16"/>
          <p:cNvSpPr/>
          <p:nvPr/>
        </p:nvSpPr>
        <p:spPr>
          <a:xfrm>
            <a:off x="5172891" y="2867372"/>
            <a:ext cx="583475" cy="324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hteck 17"/>
          <p:cNvSpPr/>
          <p:nvPr/>
        </p:nvSpPr>
        <p:spPr>
          <a:xfrm>
            <a:off x="10387105" y="2698603"/>
            <a:ext cx="505097" cy="1315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hteck 18"/>
          <p:cNvSpPr/>
          <p:nvPr/>
        </p:nvSpPr>
        <p:spPr>
          <a:xfrm>
            <a:off x="10491607" y="2868422"/>
            <a:ext cx="583475" cy="324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feld 19"/>
          <p:cNvSpPr txBox="1"/>
          <p:nvPr/>
        </p:nvSpPr>
        <p:spPr>
          <a:xfrm>
            <a:off x="4769221" y="2636590"/>
            <a:ext cx="8795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Helvetica" pitchFamily="2" charset="0"/>
              </a:rPr>
              <a:t>Category</a:t>
            </a:r>
            <a:endParaRPr lang="en-US" sz="1100" b="1" dirty="0">
              <a:latin typeface="Helvetica" pitchFamily="2" charset="0"/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10089389" y="2636590"/>
            <a:ext cx="8851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Helvetica" pitchFamily="2" charset="0"/>
              </a:rPr>
              <a:t>Category</a:t>
            </a:r>
            <a:endParaRPr lang="en-US" sz="1100" b="1" dirty="0">
              <a:latin typeface="Helvetica" pitchFamily="2" charset="0"/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5059405" y="2787123"/>
            <a:ext cx="879566" cy="464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Helvetica" pitchFamily="2" charset="0"/>
              </a:rPr>
              <a:t>Stable</a:t>
            </a:r>
          </a:p>
          <a:p>
            <a:pPr>
              <a:lnSpc>
                <a:spcPct val="120000"/>
              </a:lnSpc>
            </a:pPr>
            <a:r>
              <a:rPr lang="en-US" sz="1100" dirty="0" smtClean="0">
                <a:latin typeface="Helvetica" pitchFamily="2" charset="0"/>
              </a:rPr>
              <a:t>Decline </a:t>
            </a:r>
            <a:endParaRPr lang="en-US" sz="1100" dirty="0">
              <a:latin typeface="Helvetica" pitchFamily="2" charset="0"/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10385995" y="2795538"/>
            <a:ext cx="879566" cy="464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Helvetica" pitchFamily="2" charset="0"/>
              </a:rPr>
              <a:t>Stable</a:t>
            </a:r>
          </a:p>
          <a:p>
            <a:pPr>
              <a:lnSpc>
                <a:spcPct val="120000"/>
              </a:lnSpc>
            </a:pPr>
            <a:r>
              <a:rPr lang="en-US" sz="1100" dirty="0" smtClean="0">
                <a:latin typeface="Helvetica" pitchFamily="2" charset="0"/>
              </a:rPr>
              <a:t>Decline </a:t>
            </a:r>
            <a:endParaRPr lang="en-US" sz="1100" dirty="0">
              <a:latin typeface="Helvetica" pitchFamily="2" charset="0"/>
            </a:endParaRPr>
          </a:p>
        </p:txBody>
      </p:sp>
      <p:cxnSp>
        <p:nvCxnSpPr>
          <p:cNvPr id="5" name="Gerader Verbinder 4"/>
          <p:cNvCxnSpPr/>
          <p:nvPr/>
        </p:nvCxnSpPr>
        <p:spPr>
          <a:xfrm>
            <a:off x="3693459" y="3090712"/>
            <a:ext cx="1524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feld 23"/>
          <p:cNvSpPr txBox="1"/>
          <p:nvPr/>
        </p:nvSpPr>
        <p:spPr>
          <a:xfrm>
            <a:off x="9069765" y="2771001"/>
            <a:ext cx="8606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Helvetica" pitchFamily="2" charset="0"/>
              </a:rPr>
              <a:t>p </a:t>
            </a:r>
            <a:r>
              <a:rPr lang="en-US" sz="1100" dirty="0" smtClean="0">
                <a:latin typeface="Helvetica" pitchFamily="2" charset="0"/>
              </a:rPr>
              <a:t>&lt; .001</a:t>
            </a:r>
            <a:endParaRPr lang="en-US" sz="1100" dirty="0">
              <a:latin typeface="Helvetica" pitchFamily="2" charset="0"/>
            </a:endParaRPr>
          </a:p>
        </p:txBody>
      </p:sp>
      <p:cxnSp>
        <p:nvCxnSpPr>
          <p:cNvPr id="26" name="Gerader Verbinder 25"/>
          <p:cNvCxnSpPr/>
          <p:nvPr/>
        </p:nvCxnSpPr>
        <p:spPr>
          <a:xfrm>
            <a:off x="9184810" y="3090712"/>
            <a:ext cx="44328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feld 31"/>
          <p:cNvSpPr txBox="1"/>
          <p:nvPr/>
        </p:nvSpPr>
        <p:spPr>
          <a:xfrm rot="16200000">
            <a:off x="-684725" y="4120357"/>
            <a:ext cx="3307977" cy="195073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ts val="753"/>
              </a:lnSpc>
            </a:pPr>
            <a:r>
              <a:rPr lang="en-US" sz="1100" b="1" dirty="0" smtClean="0">
                <a:latin typeface="Helvetica" pitchFamily="2" charset="0"/>
              </a:rPr>
              <a:t>Density</a:t>
            </a:r>
            <a:endParaRPr lang="en-US" sz="1100" b="1" dirty="0">
              <a:latin typeface="Helvetica" pitchFamily="2" charset="0"/>
            </a:endParaRPr>
          </a:p>
        </p:txBody>
      </p:sp>
      <p:sp>
        <p:nvSpPr>
          <p:cNvPr id="33" name="Textfeld 32"/>
          <p:cNvSpPr txBox="1"/>
          <p:nvPr/>
        </p:nvSpPr>
        <p:spPr>
          <a:xfrm rot="16200000">
            <a:off x="4634099" y="4120356"/>
            <a:ext cx="3307977" cy="195073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ts val="753"/>
              </a:lnSpc>
            </a:pPr>
            <a:r>
              <a:rPr lang="en-US" sz="1100" b="1" dirty="0" smtClean="0">
                <a:latin typeface="Helvetica" pitchFamily="2" charset="0"/>
              </a:rPr>
              <a:t>Density</a:t>
            </a:r>
            <a:endParaRPr lang="en-US" sz="1100" b="1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76831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hteck 5"/>
          <p:cNvSpPr/>
          <p:nvPr/>
        </p:nvSpPr>
        <p:spPr>
          <a:xfrm>
            <a:off x="439271" y="2102800"/>
            <a:ext cx="2707341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PET.BAG</a:t>
            </a:r>
          </a:p>
          <a:p>
            <a:r>
              <a:rPr lang="en-US" sz="1100" dirty="0"/>
              <a:t>460 subjects with full information.</a:t>
            </a:r>
          </a:p>
          <a:p>
            <a:r>
              <a:rPr lang="en-US" sz="1100" dirty="0"/>
              <a:t>AUC:  0.5956827797281484</a:t>
            </a:r>
          </a:p>
          <a:p>
            <a:r>
              <a:rPr lang="en-US" sz="1100" dirty="0"/>
              <a:t>MRI.BAG</a:t>
            </a:r>
          </a:p>
          <a:p>
            <a:r>
              <a:rPr lang="en-US" sz="1100" dirty="0"/>
              <a:t>460 subjects with full information.</a:t>
            </a:r>
          </a:p>
          <a:p>
            <a:r>
              <a:rPr lang="en-US" sz="1100" dirty="0"/>
              <a:t>AUC</a:t>
            </a:r>
            <a:r>
              <a:rPr lang="en-US" sz="1100" b="1" dirty="0"/>
              <a:t>:  0.7380264159281172</a:t>
            </a:r>
          </a:p>
          <a:p>
            <a:r>
              <a:rPr lang="en-US" sz="1100" dirty="0" err="1"/>
              <a:t>Hippocampus_GMV</a:t>
            </a:r>
            <a:endParaRPr lang="en-US" sz="1100" dirty="0"/>
          </a:p>
          <a:p>
            <a:r>
              <a:rPr lang="en-US" sz="1100" dirty="0"/>
              <a:t>460 subjects with full information.</a:t>
            </a:r>
          </a:p>
          <a:p>
            <a:r>
              <a:rPr lang="en-US" sz="1100" dirty="0"/>
              <a:t>AUC:  </a:t>
            </a:r>
            <a:r>
              <a:rPr lang="en-US" sz="1100" b="1" dirty="0"/>
              <a:t>0.7603276622558285</a:t>
            </a:r>
          </a:p>
          <a:p>
            <a:r>
              <a:rPr lang="en-US" sz="1100" dirty="0"/>
              <a:t>SUMMARYSUVR_WHOLECEREBNORM</a:t>
            </a:r>
          </a:p>
          <a:p>
            <a:r>
              <a:rPr lang="en-US" sz="1100" dirty="0"/>
              <a:t>326 subjects with full information.</a:t>
            </a:r>
          </a:p>
          <a:p>
            <a:r>
              <a:rPr lang="en-US" sz="1100" dirty="0"/>
              <a:t>AUC:  </a:t>
            </a:r>
            <a:r>
              <a:rPr lang="en-US" sz="1100" b="1" dirty="0"/>
              <a:t>0.7746622909518837</a:t>
            </a:r>
          </a:p>
          <a:p>
            <a:r>
              <a:rPr lang="en-US" sz="1100" dirty="0" err="1"/>
              <a:t>Precuneus_SUVR</a:t>
            </a:r>
            <a:endParaRPr lang="en-US" sz="1100" dirty="0"/>
          </a:p>
          <a:p>
            <a:r>
              <a:rPr lang="en-US" sz="1100" dirty="0"/>
              <a:t>460 subjects with full information.</a:t>
            </a:r>
          </a:p>
          <a:p>
            <a:r>
              <a:rPr lang="en-US" sz="1100" dirty="0"/>
              <a:t>AUC:  0.6722600839614071</a:t>
            </a:r>
          </a:p>
          <a:p>
            <a:r>
              <a:rPr lang="en-US" sz="1100" dirty="0"/>
              <a:t>PTAU.ABETA42</a:t>
            </a:r>
          </a:p>
          <a:p>
            <a:r>
              <a:rPr lang="en-US" sz="1100" dirty="0"/>
              <a:t>376 subjects with full information.</a:t>
            </a:r>
          </a:p>
          <a:p>
            <a:r>
              <a:rPr lang="en-US" sz="1100" dirty="0"/>
              <a:t>AUC</a:t>
            </a:r>
            <a:r>
              <a:rPr lang="en-US" sz="1100" b="1" dirty="0"/>
              <a:t>:  0.7222148939600463</a:t>
            </a:r>
          </a:p>
          <a:p>
            <a:r>
              <a:rPr lang="en-US" sz="1100" dirty="0"/>
              <a:t>MMSE</a:t>
            </a:r>
          </a:p>
          <a:p>
            <a:r>
              <a:rPr lang="en-US" sz="1100" dirty="0"/>
              <a:t>460 subjects with full information.</a:t>
            </a:r>
          </a:p>
          <a:p>
            <a:r>
              <a:rPr lang="en-US" sz="1100" dirty="0"/>
              <a:t>AUC:  0.6447680832085368</a:t>
            </a:r>
          </a:p>
          <a:p>
            <a:r>
              <a:rPr lang="en-US" sz="1100" dirty="0" err="1"/>
              <a:t>meanage</a:t>
            </a:r>
            <a:endParaRPr lang="en-US" sz="1100" dirty="0"/>
          </a:p>
          <a:p>
            <a:r>
              <a:rPr lang="en-US" sz="1100" dirty="0"/>
              <a:t>460 subjects with full information.</a:t>
            </a:r>
          </a:p>
          <a:p>
            <a:r>
              <a:rPr lang="en-US" sz="1100" dirty="0"/>
              <a:t>AUC:  0.6046698418153995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061" y="1985230"/>
            <a:ext cx="5285242" cy="4160528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5598629" y="5926316"/>
            <a:ext cx="4549418" cy="20172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ts val="753"/>
              </a:lnSpc>
            </a:pPr>
            <a:r>
              <a:rPr lang="en-US" sz="1100" b="1" dirty="0" smtClean="0">
                <a:latin typeface="Helvetica" pitchFamily="2" charset="0"/>
              </a:rPr>
              <a:t>1-Specificity</a:t>
            </a:r>
            <a:endParaRPr lang="en-US" sz="1100" dirty="0">
              <a:latin typeface="Helvetica" pitchFamily="2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 rot="16200000">
            <a:off x="3483608" y="3905277"/>
            <a:ext cx="3415554" cy="19492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ts val="753"/>
              </a:lnSpc>
            </a:pPr>
            <a:r>
              <a:rPr lang="en-US" sz="1100" b="1" dirty="0" smtClean="0">
                <a:latin typeface="Helvetica" pitchFamily="2" charset="0"/>
              </a:rPr>
              <a:t>Sensitivity</a:t>
            </a:r>
            <a:endParaRPr lang="en-US" sz="1100" dirty="0">
              <a:latin typeface="Helvetica" pitchFamily="2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8180974" y="4431057"/>
            <a:ext cx="1882588" cy="11474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hteck 10"/>
          <p:cNvSpPr/>
          <p:nvPr/>
        </p:nvSpPr>
        <p:spPr>
          <a:xfrm>
            <a:off x="8942974" y="4189010"/>
            <a:ext cx="1205073" cy="14427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feld 11"/>
          <p:cNvSpPr txBox="1"/>
          <p:nvPr/>
        </p:nvSpPr>
        <p:spPr>
          <a:xfrm>
            <a:off x="8143567" y="4368142"/>
            <a:ext cx="157941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 smtClean="0">
                <a:latin typeface="Helvetica" pitchFamily="2" charset="0"/>
              </a:rPr>
              <a:t>FDG-PET BAG</a:t>
            </a:r>
          </a:p>
          <a:p>
            <a:r>
              <a:rPr lang="en-US" sz="950" b="1" dirty="0" smtClean="0">
                <a:latin typeface="Helvetica" pitchFamily="2" charset="0"/>
              </a:rPr>
              <a:t>MRI BAG</a:t>
            </a:r>
          </a:p>
          <a:p>
            <a:r>
              <a:rPr lang="en-US" sz="950" b="1" dirty="0" smtClean="0">
                <a:latin typeface="Helvetica" pitchFamily="2" charset="0"/>
              </a:rPr>
              <a:t>Hippocampus GMV</a:t>
            </a:r>
          </a:p>
          <a:p>
            <a:r>
              <a:rPr lang="en-US" sz="950" b="1" dirty="0" smtClean="0">
                <a:latin typeface="Helvetica" pitchFamily="2" charset="0"/>
              </a:rPr>
              <a:t>AV45-PET </a:t>
            </a:r>
          </a:p>
          <a:p>
            <a:r>
              <a:rPr lang="en-US" sz="950" b="1" dirty="0" smtClean="0">
                <a:latin typeface="Helvetica" pitchFamily="2" charset="0"/>
              </a:rPr>
              <a:t>Precuneus SUVR</a:t>
            </a:r>
          </a:p>
          <a:p>
            <a:r>
              <a:rPr lang="en-US" sz="950" b="1" dirty="0" smtClean="0">
                <a:latin typeface="Helvetica" pitchFamily="2" charset="0"/>
              </a:rPr>
              <a:t>p-tau</a:t>
            </a:r>
            <a:r>
              <a:rPr lang="en-US" sz="950" b="1" baseline="-25000" dirty="0" smtClean="0">
                <a:latin typeface="Helvetica" pitchFamily="2" charset="0"/>
              </a:rPr>
              <a:t>181</a:t>
            </a:r>
            <a:r>
              <a:rPr lang="en-US" sz="950" b="1" dirty="0" smtClean="0">
                <a:latin typeface="Helvetica" pitchFamily="2" charset="0"/>
              </a:rPr>
              <a:t>/A</a:t>
            </a:r>
            <a:r>
              <a:rPr lang="el-GR" sz="950" b="1" dirty="0" smtClean="0">
                <a:latin typeface="Helvetica" pitchFamily="2" charset="0"/>
              </a:rPr>
              <a:t>β</a:t>
            </a:r>
            <a:r>
              <a:rPr lang="de-DE" sz="950" b="1" baseline="-25000" dirty="0" smtClean="0">
                <a:latin typeface="Helvetica" pitchFamily="2" charset="0"/>
              </a:rPr>
              <a:t>1-42</a:t>
            </a:r>
            <a:r>
              <a:rPr lang="de-DE" sz="950" b="1" dirty="0" smtClean="0">
                <a:latin typeface="Helvetica" pitchFamily="2" charset="0"/>
              </a:rPr>
              <a:t> </a:t>
            </a:r>
            <a:r>
              <a:rPr lang="de-DE" sz="950" b="1" dirty="0" err="1" smtClean="0">
                <a:latin typeface="Helvetica" pitchFamily="2" charset="0"/>
              </a:rPr>
              <a:t>ratio</a:t>
            </a:r>
            <a:endParaRPr lang="en-US" sz="950" b="1" dirty="0" smtClean="0">
              <a:latin typeface="Helvetica" pitchFamily="2" charset="0"/>
            </a:endParaRPr>
          </a:p>
          <a:p>
            <a:r>
              <a:rPr lang="en-US" sz="950" b="1" dirty="0" smtClean="0">
                <a:latin typeface="Helvetica" pitchFamily="2" charset="0"/>
              </a:rPr>
              <a:t>MMSE</a:t>
            </a:r>
          </a:p>
          <a:p>
            <a:r>
              <a:rPr lang="en-US" sz="950" b="1" dirty="0" smtClean="0">
                <a:latin typeface="Helvetica" pitchFamily="2" charset="0"/>
              </a:rPr>
              <a:t>age</a:t>
            </a:r>
            <a:endParaRPr lang="en-US" sz="950" b="1" dirty="0">
              <a:latin typeface="Helvetica" pitchFamily="2" charset="0"/>
            </a:endParaRPr>
          </a:p>
        </p:txBody>
      </p:sp>
      <p:sp>
        <p:nvSpPr>
          <p:cNvPr id="13" name="Abgerundetes Rechteck 12"/>
          <p:cNvSpPr/>
          <p:nvPr/>
        </p:nvSpPr>
        <p:spPr>
          <a:xfrm>
            <a:off x="7856714" y="4413697"/>
            <a:ext cx="2064718" cy="1188000"/>
          </a:xfrm>
          <a:prstGeom prst="roundRect">
            <a:avLst>
              <a:gd name="adj" fmla="val 1823"/>
            </a:avLst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66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CU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1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Correlations</a:t>
            </a:r>
            <a:endParaRPr lang="en-US" dirty="0"/>
          </a:p>
        </p:txBody>
      </p:sp>
      <p:sp>
        <p:nvSpPr>
          <p:cNvPr id="6" name="Rechteck 5"/>
          <p:cNvSpPr/>
          <p:nvPr/>
        </p:nvSpPr>
        <p:spPr>
          <a:xfrm>
            <a:off x="838200" y="2208266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/>
              <a:t>ADNI_EF</a:t>
            </a:r>
          </a:p>
          <a:p>
            <a:r>
              <a:rPr lang="en-US" sz="1000" dirty="0"/>
              <a:t>FDG-PET BAG</a:t>
            </a:r>
          </a:p>
          <a:p>
            <a:r>
              <a:rPr lang="en-US" sz="1000" dirty="0"/>
              <a:t>           n         r          CI95%     p-</a:t>
            </a:r>
            <a:r>
              <a:rPr lang="en-US" sz="1000" dirty="0" err="1"/>
              <a:t>val</a:t>
            </a:r>
            <a:endParaRPr lang="en-US" sz="1000" dirty="0"/>
          </a:p>
          <a:p>
            <a:r>
              <a:rPr lang="en-US" sz="1000" dirty="0"/>
              <a:t>pearson  237  0.012923  [-0.12, 0.14]  0.844115</a:t>
            </a:r>
          </a:p>
          <a:p>
            <a:r>
              <a:rPr lang="en-US" sz="1000" dirty="0"/>
              <a:t>MRI BAG: </a:t>
            </a:r>
          </a:p>
          <a:p>
            <a:r>
              <a:rPr lang="en-US" sz="1000" dirty="0"/>
              <a:t>           n        r          CI95%     p-</a:t>
            </a:r>
            <a:r>
              <a:rPr lang="en-US" sz="1000" dirty="0" err="1"/>
              <a:t>val</a:t>
            </a:r>
            <a:endParaRPr lang="en-US" sz="1000" dirty="0"/>
          </a:p>
          <a:p>
            <a:r>
              <a:rPr lang="en-US" sz="1000" dirty="0"/>
              <a:t>pearson  237  0.03708  [-0.09, 0.16]  0.572505</a:t>
            </a:r>
          </a:p>
          <a:p>
            <a:r>
              <a:rPr lang="en-US" sz="1000" dirty="0"/>
              <a:t>ADNI_MEM</a:t>
            </a:r>
          </a:p>
          <a:p>
            <a:r>
              <a:rPr lang="en-US" sz="1000" dirty="0"/>
              <a:t>FDG-PET BAG</a:t>
            </a:r>
          </a:p>
          <a:p>
            <a:r>
              <a:rPr lang="en-US" sz="1000" dirty="0"/>
              <a:t>           n         r          CI95%     p-</a:t>
            </a:r>
            <a:r>
              <a:rPr lang="en-US" sz="1000" dirty="0" err="1"/>
              <a:t>val</a:t>
            </a:r>
            <a:endParaRPr lang="en-US" sz="1000" dirty="0"/>
          </a:p>
          <a:p>
            <a:r>
              <a:rPr lang="en-US" sz="1000" dirty="0"/>
              <a:t>pearson  237 -0.014314  [-0.14, 0.11]  0.827588</a:t>
            </a:r>
          </a:p>
          <a:p>
            <a:r>
              <a:rPr lang="en-US" sz="1000" dirty="0"/>
              <a:t>MRI BAG: </a:t>
            </a:r>
          </a:p>
          <a:p>
            <a:r>
              <a:rPr lang="en-US" sz="1000" dirty="0"/>
              <a:t>           n         r         CI95%     p-</a:t>
            </a:r>
            <a:r>
              <a:rPr lang="en-US" sz="1000" dirty="0" err="1"/>
              <a:t>val</a:t>
            </a:r>
            <a:endParaRPr lang="en-US" sz="1000" dirty="0"/>
          </a:p>
          <a:p>
            <a:r>
              <a:rPr lang="en-US" sz="1000" dirty="0"/>
              <a:t>pearson  237 -0.023679  [-0.15, 0.1]  </a:t>
            </a:r>
            <a:r>
              <a:rPr lang="en-US" sz="1000" dirty="0" smtClean="0"/>
              <a:t>0.718605</a:t>
            </a:r>
            <a:endParaRPr lang="en-US" sz="1000" dirty="0"/>
          </a:p>
        </p:txBody>
      </p:sp>
      <p:sp>
        <p:nvSpPr>
          <p:cNvPr id="7" name="Rechteck 6"/>
          <p:cNvSpPr/>
          <p:nvPr/>
        </p:nvSpPr>
        <p:spPr>
          <a:xfrm>
            <a:off x="5154706" y="592438"/>
            <a:ext cx="6096000" cy="54784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/>
              <a:t>SUMMARYSUVR_WHOLECEREBNORM</a:t>
            </a:r>
          </a:p>
          <a:p>
            <a:r>
              <a:rPr lang="en-US" sz="1000" dirty="0"/>
              <a:t>FDG-PET BAG</a:t>
            </a:r>
          </a:p>
          <a:p>
            <a:r>
              <a:rPr lang="en-US" sz="1000" dirty="0"/>
              <a:t>            n         r         CI95%    p-</a:t>
            </a:r>
            <a:r>
              <a:rPr lang="en-US" sz="1000" dirty="0" err="1"/>
              <a:t>val</a:t>
            </a:r>
            <a:endParaRPr lang="en-US" sz="1000" dirty="0"/>
          </a:p>
          <a:p>
            <a:r>
              <a:rPr lang="en-US" sz="1000" dirty="0"/>
              <a:t>spearman  230  0.071075  [-0.06, 0.2]  0.28737</a:t>
            </a:r>
          </a:p>
          <a:p>
            <a:r>
              <a:rPr lang="en-US" sz="1000" dirty="0"/>
              <a:t>MRI BAG: </a:t>
            </a:r>
          </a:p>
          <a:p>
            <a:r>
              <a:rPr lang="en-US" sz="1000" dirty="0"/>
              <a:t>            n         r         CI95%     p-</a:t>
            </a:r>
            <a:r>
              <a:rPr lang="en-US" sz="1000" dirty="0" err="1"/>
              <a:t>val</a:t>
            </a:r>
            <a:endParaRPr lang="en-US" sz="1000" dirty="0"/>
          </a:p>
          <a:p>
            <a:r>
              <a:rPr lang="en-US" sz="1000" dirty="0"/>
              <a:t>spearman  230 -0.026349  [-0.16, 0.1]  0.693594</a:t>
            </a:r>
          </a:p>
          <a:p>
            <a:r>
              <a:rPr lang="en-US" sz="1000" dirty="0"/>
              <a:t>ABETA42_recalculated</a:t>
            </a:r>
          </a:p>
          <a:p>
            <a:r>
              <a:rPr lang="en-US" sz="1000" b="1" dirty="0"/>
              <a:t>FDG-PET BAG</a:t>
            </a:r>
          </a:p>
          <a:p>
            <a:r>
              <a:rPr lang="en-US" sz="1000" b="1" dirty="0"/>
              <a:t>            n         r           CI95%     p-</a:t>
            </a:r>
            <a:r>
              <a:rPr lang="en-US" sz="1000" b="1" dirty="0" err="1"/>
              <a:t>val</a:t>
            </a:r>
            <a:endParaRPr lang="en-US" sz="1000" b="1" dirty="0"/>
          </a:p>
          <a:p>
            <a:r>
              <a:rPr lang="en-US" sz="1000" b="1" dirty="0"/>
              <a:t>spearman  210 -0.155491  [-0.29, -0.02]  </a:t>
            </a:r>
            <a:r>
              <a:rPr lang="en-US" sz="1000" b="1" dirty="0" smtClean="0"/>
              <a:t>0.025633 *</a:t>
            </a:r>
            <a:endParaRPr lang="en-US" sz="1000" b="1" dirty="0"/>
          </a:p>
          <a:p>
            <a:r>
              <a:rPr lang="en-US" sz="1000" dirty="0"/>
              <a:t>MRI BAG: </a:t>
            </a:r>
          </a:p>
          <a:p>
            <a:r>
              <a:rPr lang="en-US" sz="1000" dirty="0"/>
              <a:t>            n         r         CI95%     p-</a:t>
            </a:r>
            <a:r>
              <a:rPr lang="en-US" sz="1000" dirty="0" err="1"/>
              <a:t>val</a:t>
            </a:r>
            <a:endParaRPr lang="en-US" sz="1000" dirty="0"/>
          </a:p>
          <a:p>
            <a:r>
              <a:rPr lang="en-US" sz="1000" dirty="0"/>
              <a:t>spearman  210 -0.034029  [-0.17, 0.1]  0.627265</a:t>
            </a:r>
          </a:p>
          <a:p>
            <a:r>
              <a:rPr lang="en-US" sz="1000" dirty="0"/>
              <a:t>TAU</a:t>
            </a:r>
          </a:p>
          <a:p>
            <a:r>
              <a:rPr lang="en-US" sz="1000" dirty="0"/>
              <a:t>FDG-PET BAG</a:t>
            </a:r>
          </a:p>
          <a:p>
            <a:r>
              <a:rPr lang="en-US" sz="1000" dirty="0"/>
              <a:t>            n       r          CI95%     p-</a:t>
            </a:r>
            <a:r>
              <a:rPr lang="en-US" sz="1000" dirty="0" err="1"/>
              <a:t>val</a:t>
            </a:r>
            <a:endParaRPr lang="en-US" sz="1000" dirty="0"/>
          </a:p>
          <a:p>
            <a:r>
              <a:rPr lang="en-US" sz="1000" dirty="0"/>
              <a:t>spearman  210 -0.0445  [-0.18, 0.09]  0.525348</a:t>
            </a:r>
          </a:p>
          <a:p>
            <a:r>
              <a:rPr lang="en-US" sz="1000" dirty="0"/>
              <a:t>MRI BAG: </a:t>
            </a:r>
          </a:p>
          <a:p>
            <a:r>
              <a:rPr lang="en-US" sz="1000" dirty="0"/>
              <a:t>            n         r         CI95%     p-</a:t>
            </a:r>
            <a:r>
              <a:rPr lang="en-US" sz="1000" dirty="0" err="1"/>
              <a:t>val</a:t>
            </a:r>
            <a:endParaRPr lang="en-US" sz="1000" dirty="0"/>
          </a:p>
          <a:p>
            <a:r>
              <a:rPr lang="en-US" sz="1000" dirty="0"/>
              <a:t>spearman  210 -0.032743  [-0.17, 0.1]  0.640342</a:t>
            </a:r>
          </a:p>
          <a:p>
            <a:r>
              <a:rPr lang="en-US" sz="1000" dirty="0"/>
              <a:t>PTAU</a:t>
            </a:r>
          </a:p>
          <a:p>
            <a:r>
              <a:rPr lang="en-US" sz="1000" dirty="0"/>
              <a:t>FDG-PET BAG</a:t>
            </a:r>
          </a:p>
          <a:p>
            <a:r>
              <a:rPr lang="en-US" sz="1000" dirty="0"/>
              <a:t>            n         r          CI95%     p-</a:t>
            </a:r>
            <a:r>
              <a:rPr lang="en-US" sz="1000" dirty="0" err="1"/>
              <a:t>val</a:t>
            </a:r>
            <a:endParaRPr lang="en-US" sz="1000" dirty="0"/>
          </a:p>
          <a:p>
            <a:r>
              <a:rPr lang="en-US" sz="1000" dirty="0"/>
              <a:t>spearman  209 -0.053813  [-0.19, 0.08]  0.443483</a:t>
            </a:r>
          </a:p>
          <a:p>
            <a:r>
              <a:rPr lang="en-US" sz="1000" dirty="0"/>
              <a:t>MRI BAG: </a:t>
            </a:r>
          </a:p>
          <a:p>
            <a:r>
              <a:rPr lang="en-US" sz="1000" dirty="0"/>
              <a:t>            n         r          CI95%     p-</a:t>
            </a:r>
            <a:r>
              <a:rPr lang="en-US" sz="1000" dirty="0" err="1"/>
              <a:t>val</a:t>
            </a:r>
            <a:endParaRPr lang="en-US" sz="1000" dirty="0"/>
          </a:p>
          <a:p>
            <a:r>
              <a:rPr lang="en-US" sz="1000" dirty="0"/>
              <a:t>spearman  209 -0.029502  [-0.17, 0.11]  0.674554</a:t>
            </a:r>
          </a:p>
          <a:p>
            <a:r>
              <a:rPr lang="en-US" sz="1000" dirty="0"/>
              <a:t>PTAU.ABETA42</a:t>
            </a:r>
          </a:p>
          <a:p>
            <a:r>
              <a:rPr lang="en-US" sz="1000" b="1" dirty="0"/>
              <a:t>FDG-PET BAG</a:t>
            </a:r>
          </a:p>
          <a:p>
            <a:r>
              <a:rPr lang="en-US" sz="1000" b="1" dirty="0"/>
              <a:t>            n         r          CI95%     p-</a:t>
            </a:r>
            <a:r>
              <a:rPr lang="en-US" sz="1000" b="1" dirty="0" err="1"/>
              <a:t>val</a:t>
            </a:r>
            <a:endParaRPr lang="en-US" sz="1000" b="1" dirty="0"/>
          </a:p>
          <a:p>
            <a:r>
              <a:rPr lang="en-US" sz="1000" b="1" dirty="0"/>
              <a:t>spearman  209  0.120105  [-0.02, 0.25]  </a:t>
            </a:r>
            <a:r>
              <a:rPr lang="en-US" sz="1000" b="1" dirty="0" smtClean="0"/>
              <a:t>0.086283 +</a:t>
            </a:r>
            <a:endParaRPr lang="en-US" sz="1000" b="1" dirty="0"/>
          </a:p>
          <a:p>
            <a:r>
              <a:rPr lang="en-US" sz="1000" dirty="0"/>
              <a:t>MRI BAG: </a:t>
            </a:r>
          </a:p>
          <a:p>
            <a:r>
              <a:rPr lang="en-US" sz="1000" dirty="0"/>
              <a:t>            n         r          CI95%     p-</a:t>
            </a:r>
            <a:r>
              <a:rPr lang="en-US" sz="1000" dirty="0" err="1"/>
              <a:t>val</a:t>
            </a:r>
            <a:endParaRPr lang="en-US" sz="1000" dirty="0"/>
          </a:p>
          <a:p>
            <a:r>
              <a:rPr lang="en-US" sz="1000" dirty="0"/>
              <a:t>spearman  209 -0.000642  [-0.14, 0.14]  0.992709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38679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Cognitive Outcome</a:t>
            </a:r>
            <a:endParaRPr lang="en-US" dirty="0"/>
          </a:p>
        </p:txBody>
      </p:sp>
      <p:sp>
        <p:nvSpPr>
          <p:cNvPr id="3" name="Rechteck 2"/>
          <p:cNvSpPr/>
          <p:nvPr/>
        </p:nvSpPr>
        <p:spPr>
          <a:xfrm>
            <a:off x="8068236" y="468796"/>
            <a:ext cx="6096000" cy="62478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/>
              <a:t>PET.BAG</a:t>
            </a:r>
          </a:p>
          <a:p>
            <a:r>
              <a:rPr lang="en-US" sz="1000" dirty="0"/>
              <a:t>237 subjects with full information.</a:t>
            </a:r>
          </a:p>
          <a:p>
            <a:r>
              <a:rPr lang="en-US" sz="1000" dirty="0" smtClean="0"/>
              <a:t>AUC</a:t>
            </a:r>
            <a:r>
              <a:rPr lang="en-US" sz="1000" dirty="0"/>
              <a:t>:  0.6336397194536729</a:t>
            </a:r>
          </a:p>
          <a:p>
            <a:r>
              <a:rPr lang="en-US" sz="1000" dirty="0"/>
              <a:t>Feature importance:  ['PET.BAG'] </a:t>
            </a:r>
          </a:p>
          <a:p>
            <a:endParaRPr lang="en-US" sz="1000" dirty="0"/>
          </a:p>
          <a:p>
            <a:r>
              <a:rPr lang="en-US" sz="1000" dirty="0"/>
              <a:t>MRI.BAG</a:t>
            </a:r>
          </a:p>
          <a:p>
            <a:r>
              <a:rPr lang="en-US" sz="1000" dirty="0"/>
              <a:t>237 subjects with full information.</a:t>
            </a:r>
          </a:p>
          <a:p>
            <a:r>
              <a:rPr lang="en-US" sz="1000" dirty="0" smtClean="0"/>
              <a:t>AUC</a:t>
            </a:r>
            <a:r>
              <a:rPr lang="en-US" sz="1000" dirty="0"/>
              <a:t>:  0.5507087486157253</a:t>
            </a:r>
          </a:p>
          <a:p>
            <a:r>
              <a:rPr lang="en-US" sz="1000" dirty="0"/>
              <a:t>Feature importance:  ['MRI.BAG'] </a:t>
            </a:r>
          </a:p>
          <a:p>
            <a:endParaRPr lang="en-US" sz="1000" dirty="0"/>
          </a:p>
          <a:p>
            <a:r>
              <a:rPr lang="en-US" sz="1000" dirty="0" err="1"/>
              <a:t>Hippocampus_GMV</a:t>
            </a:r>
            <a:endParaRPr lang="en-US" sz="1000" dirty="0"/>
          </a:p>
          <a:p>
            <a:r>
              <a:rPr lang="en-US" sz="1000" dirty="0"/>
              <a:t>237 subjects with full information.</a:t>
            </a:r>
          </a:p>
          <a:p>
            <a:r>
              <a:rPr lang="en-US" sz="1000" dirty="0" smtClean="0"/>
              <a:t>AUC</a:t>
            </a:r>
            <a:r>
              <a:rPr lang="en-US" sz="1000" dirty="0"/>
              <a:t>:  0.7374492432631967</a:t>
            </a:r>
          </a:p>
          <a:p>
            <a:r>
              <a:rPr lang="en-US" sz="1000" dirty="0"/>
              <a:t>Feature importance:  ['</a:t>
            </a:r>
            <a:r>
              <a:rPr lang="en-US" sz="1000" dirty="0" err="1"/>
              <a:t>Hippocampus_GMV</a:t>
            </a:r>
            <a:r>
              <a:rPr lang="en-US" sz="1000" dirty="0"/>
              <a:t>'] </a:t>
            </a:r>
          </a:p>
          <a:p>
            <a:endParaRPr lang="en-US" sz="1000" dirty="0"/>
          </a:p>
          <a:p>
            <a:r>
              <a:rPr lang="en-US" sz="1000" dirty="0"/>
              <a:t>SUMMARYSUVR_WHOLECEREBNORM</a:t>
            </a:r>
          </a:p>
          <a:p>
            <a:r>
              <a:rPr lang="en-US" sz="1000" dirty="0"/>
              <a:t>230 subjects with full information.</a:t>
            </a:r>
          </a:p>
          <a:p>
            <a:r>
              <a:rPr lang="en-US" sz="1000" dirty="0" smtClean="0"/>
              <a:t>AUC</a:t>
            </a:r>
            <a:r>
              <a:rPr lang="en-US" sz="1000" dirty="0"/>
              <a:t>:  0.5473170731707317</a:t>
            </a:r>
          </a:p>
          <a:p>
            <a:r>
              <a:rPr lang="en-US" sz="1000" dirty="0"/>
              <a:t>Feature importance:  ['SUMMARYSUVR_WHOLECEREBNORM'] </a:t>
            </a:r>
          </a:p>
          <a:p>
            <a:endParaRPr lang="en-US" sz="1000" dirty="0"/>
          </a:p>
          <a:p>
            <a:r>
              <a:rPr lang="en-US" sz="1000" dirty="0" err="1"/>
              <a:t>Precuneus_SUVR</a:t>
            </a:r>
            <a:endParaRPr lang="en-US" sz="1000" dirty="0"/>
          </a:p>
          <a:p>
            <a:r>
              <a:rPr lang="en-US" sz="1000" dirty="0"/>
              <a:t>237 subjects with full information.</a:t>
            </a:r>
          </a:p>
          <a:p>
            <a:r>
              <a:rPr lang="en-US" sz="1000" dirty="0" smtClean="0"/>
              <a:t>AUC</a:t>
            </a:r>
            <a:r>
              <a:rPr lang="en-US" sz="1000" dirty="0"/>
              <a:t>:  0.5690365448504984</a:t>
            </a:r>
          </a:p>
          <a:p>
            <a:r>
              <a:rPr lang="en-US" sz="1000" dirty="0"/>
              <a:t>Feature importance:  ['</a:t>
            </a:r>
            <a:r>
              <a:rPr lang="en-US" sz="1000" dirty="0" err="1"/>
              <a:t>Precuneus_SUVR</a:t>
            </a:r>
            <a:r>
              <a:rPr lang="en-US" sz="1000" dirty="0"/>
              <a:t>'] </a:t>
            </a:r>
          </a:p>
          <a:p>
            <a:endParaRPr lang="en-US" sz="1000" dirty="0"/>
          </a:p>
          <a:p>
            <a:r>
              <a:rPr lang="en-US" sz="1000" dirty="0"/>
              <a:t>PTAU.ABETA42</a:t>
            </a:r>
          </a:p>
          <a:p>
            <a:r>
              <a:rPr lang="en-US" sz="1000" dirty="0"/>
              <a:t>209 subjects with full information.</a:t>
            </a:r>
          </a:p>
          <a:p>
            <a:r>
              <a:rPr lang="en-US" sz="1000" dirty="0" smtClean="0"/>
              <a:t>AUC</a:t>
            </a:r>
            <a:r>
              <a:rPr lang="en-US" sz="1000" dirty="0"/>
              <a:t>:  0.5999431009957326</a:t>
            </a:r>
          </a:p>
          <a:p>
            <a:r>
              <a:rPr lang="en-US" sz="1000" dirty="0"/>
              <a:t>Feature importance:  ['PTAU.ABETA42'] </a:t>
            </a:r>
          </a:p>
          <a:p>
            <a:endParaRPr lang="en-US" sz="1000" dirty="0"/>
          </a:p>
          <a:p>
            <a:r>
              <a:rPr lang="en-US" sz="1000" dirty="0"/>
              <a:t>MMSE</a:t>
            </a:r>
          </a:p>
          <a:p>
            <a:r>
              <a:rPr lang="en-US" sz="1000" dirty="0"/>
              <a:t>237 subjects with full information.</a:t>
            </a:r>
          </a:p>
          <a:p>
            <a:r>
              <a:rPr lang="en-US" sz="1000" dirty="0" smtClean="0"/>
              <a:t>AUC</a:t>
            </a:r>
            <a:r>
              <a:rPr lang="en-US" sz="1000" dirty="0"/>
              <a:t>:  0.45713732004429686</a:t>
            </a:r>
          </a:p>
          <a:p>
            <a:r>
              <a:rPr lang="en-US" sz="1000" dirty="0"/>
              <a:t>Feature importance:  ['MMSE'] </a:t>
            </a:r>
          </a:p>
          <a:p>
            <a:endParaRPr lang="en-US" sz="1000" dirty="0"/>
          </a:p>
          <a:p>
            <a:r>
              <a:rPr lang="en-US" sz="1000" dirty="0" err="1"/>
              <a:t>meanage</a:t>
            </a:r>
            <a:endParaRPr lang="en-US" sz="1000" dirty="0"/>
          </a:p>
          <a:p>
            <a:r>
              <a:rPr lang="en-US" sz="1000" dirty="0"/>
              <a:t>237 subjects with full information.</a:t>
            </a:r>
          </a:p>
          <a:p>
            <a:r>
              <a:rPr lang="en-US" sz="1000" dirty="0" smtClean="0"/>
              <a:t>AUC</a:t>
            </a:r>
            <a:r>
              <a:rPr lang="en-US" sz="1000" dirty="0"/>
              <a:t>:  0.6596419342930971</a:t>
            </a:r>
          </a:p>
          <a:p>
            <a:r>
              <a:rPr lang="en-US" sz="1000" dirty="0"/>
              <a:t>Feature importance:  ['</a:t>
            </a:r>
            <a:r>
              <a:rPr lang="en-US" sz="1000" dirty="0" err="1"/>
              <a:t>meanage</a:t>
            </a:r>
            <a:r>
              <a:rPr lang="en-US" sz="1000" dirty="0"/>
              <a:t>'] </a:t>
            </a:r>
          </a:p>
          <a:p>
            <a:endParaRPr lang="en-US" sz="1000" dirty="0"/>
          </a:p>
        </p:txBody>
      </p:sp>
      <p:sp>
        <p:nvSpPr>
          <p:cNvPr id="5" name="Rechteck 4"/>
          <p:cNvSpPr/>
          <p:nvPr/>
        </p:nvSpPr>
        <p:spPr>
          <a:xfrm>
            <a:off x="1016000" y="2626189"/>
            <a:ext cx="645621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FDG-PET BAG:        </a:t>
            </a:r>
            <a:endParaRPr lang="en-US" sz="1000" dirty="0" smtClean="0"/>
          </a:p>
          <a:p>
            <a:r>
              <a:rPr lang="en-US" sz="1000" dirty="0" smtClean="0"/>
              <a:t>Source          	SS   	DF         	F     	p-</a:t>
            </a:r>
            <a:r>
              <a:rPr lang="en-US" sz="1000" dirty="0" err="1" smtClean="0"/>
              <a:t>unc</a:t>
            </a:r>
            <a:r>
              <a:rPr lang="en-US" sz="1000" dirty="0" smtClean="0"/>
              <a:t>       	np2</a:t>
            </a:r>
            <a:endParaRPr lang="en-US" sz="1000" dirty="0"/>
          </a:p>
          <a:p>
            <a:r>
              <a:rPr lang="en-US" sz="1000" dirty="0" err="1" smtClean="0"/>
              <a:t>DX.cat.n</a:t>
            </a:r>
            <a:r>
              <a:rPr lang="en-US" sz="1000" dirty="0" smtClean="0"/>
              <a:t>   	 </a:t>
            </a:r>
            <a:r>
              <a:rPr lang="en-US" sz="1000" dirty="0"/>
              <a:t>14.864316    </a:t>
            </a:r>
            <a:r>
              <a:rPr lang="en-US" sz="1000" dirty="0" smtClean="0"/>
              <a:t>	1    	1.269554  	</a:t>
            </a:r>
            <a:r>
              <a:rPr lang="en-US" sz="1000" b="1" dirty="0" smtClean="0"/>
              <a:t>0.261014  </a:t>
            </a:r>
            <a:r>
              <a:rPr lang="en-US" sz="1000" dirty="0" smtClean="0"/>
              <a:t>	0.005442</a:t>
            </a:r>
            <a:endParaRPr lang="en-US" sz="1000" dirty="0"/>
          </a:p>
          <a:p>
            <a:r>
              <a:rPr lang="en-US" sz="1000" dirty="0" smtClean="0"/>
              <a:t>PTEDUCAT    	32.863926    	1  	2.806892  	0.095207  	0.011954</a:t>
            </a:r>
            <a:endParaRPr lang="en-US" sz="1000" dirty="0"/>
          </a:p>
          <a:p>
            <a:r>
              <a:rPr lang="en-US" sz="1000" dirty="0" smtClean="0"/>
              <a:t>APOE4    	1.042982    	1  	0.089081  	0.765616  	0.000384</a:t>
            </a:r>
          </a:p>
          <a:p>
            <a:r>
              <a:rPr lang="en-US" sz="1000" dirty="0" smtClean="0"/>
              <a:t>PTGENDER     	9.511962    	1 	0.812412  	0.368343  	0.003490</a:t>
            </a:r>
          </a:p>
          <a:p>
            <a:r>
              <a:rPr lang="en-US" sz="1000" dirty="0" smtClean="0"/>
              <a:t>Residual  	2716.325163  	232      	</a:t>
            </a:r>
            <a:r>
              <a:rPr lang="en-US" sz="1000" dirty="0" err="1" smtClean="0"/>
              <a:t>NaN</a:t>
            </a:r>
            <a:r>
              <a:rPr lang="en-US" sz="1000" dirty="0" smtClean="0"/>
              <a:t>       	</a:t>
            </a:r>
            <a:r>
              <a:rPr lang="en-US" sz="1000" dirty="0" err="1" smtClean="0"/>
              <a:t>NaN</a:t>
            </a:r>
            <a:r>
              <a:rPr lang="en-US" sz="1000" dirty="0" smtClean="0"/>
              <a:t>      	</a:t>
            </a:r>
            <a:r>
              <a:rPr lang="en-US" sz="1000" dirty="0" err="1" smtClean="0"/>
              <a:t>NaN</a:t>
            </a:r>
            <a:endParaRPr lang="en-US" sz="1000" dirty="0" smtClean="0"/>
          </a:p>
          <a:p>
            <a:pPr marL="228600" indent="-228600">
              <a:buAutoNum type="arabicPlain" startAt="4"/>
            </a:pPr>
            <a:endParaRPr lang="en-US" sz="1000" dirty="0"/>
          </a:p>
          <a:p>
            <a:r>
              <a:rPr lang="en-US" sz="1000" dirty="0"/>
              <a:t>MRI BAG:       </a:t>
            </a:r>
            <a:endParaRPr lang="en-US" sz="1000" dirty="0" smtClean="0"/>
          </a:p>
          <a:p>
            <a:r>
              <a:rPr lang="en-US" sz="1000" dirty="0" smtClean="0"/>
              <a:t>Source           	SS   	DF          	F     	p-</a:t>
            </a:r>
            <a:r>
              <a:rPr lang="en-US" sz="1000" dirty="0" err="1" smtClean="0"/>
              <a:t>unc</a:t>
            </a:r>
            <a:r>
              <a:rPr lang="en-US" sz="1000" dirty="0" smtClean="0"/>
              <a:t>       	np2</a:t>
            </a:r>
            <a:endParaRPr lang="en-US" sz="1000" dirty="0"/>
          </a:p>
          <a:p>
            <a:r>
              <a:rPr lang="en-US" sz="1000" dirty="0" err="1" smtClean="0"/>
              <a:t>DX.cat.n</a:t>
            </a:r>
            <a:r>
              <a:rPr lang="en-US" sz="1000" dirty="0" smtClean="0"/>
              <a:t>     	5.965793    	1   	0.588828  	</a:t>
            </a:r>
            <a:r>
              <a:rPr lang="en-US" sz="1000" b="1" dirty="0" smtClean="0"/>
              <a:t>0.443653</a:t>
            </a:r>
            <a:r>
              <a:rPr lang="en-US" sz="1000" dirty="0" smtClean="0"/>
              <a:t>  </a:t>
            </a:r>
            <a:r>
              <a:rPr lang="en-US" sz="1000" dirty="0"/>
              <a:t>0.002532</a:t>
            </a:r>
          </a:p>
          <a:p>
            <a:r>
              <a:rPr lang="en-US" sz="1000" dirty="0" smtClean="0"/>
              <a:t>PTEDUCAT    	0.884753    	1   	0.087326 	0.767869  </a:t>
            </a:r>
            <a:r>
              <a:rPr lang="en-US" sz="1000" dirty="0"/>
              <a:t>0.000376</a:t>
            </a:r>
          </a:p>
          <a:p>
            <a:r>
              <a:rPr lang="en-US" sz="1000" dirty="0" smtClean="0"/>
              <a:t>APOE4     	3.240248    	1   	0.319815  	0.572265  </a:t>
            </a:r>
            <a:r>
              <a:rPr lang="en-US" sz="1000" dirty="0"/>
              <a:t>0.001377</a:t>
            </a:r>
          </a:p>
          <a:p>
            <a:r>
              <a:rPr lang="en-US" sz="1000" dirty="0" smtClean="0"/>
              <a:t>PTGENDER   	168.085840    	1  	16.590200  	</a:t>
            </a:r>
            <a:r>
              <a:rPr lang="en-US" sz="1000" b="1" dirty="0" smtClean="0"/>
              <a:t>0.000064</a:t>
            </a:r>
            <a:r>
              <a:rPr lang="en-US" sz="1000" dirty="0" smtClean="0"/>
              <a:t>  </a:t>
            </a:r>
            <a:r>
              <a:rPr lang="en-US" sz="1000" dirty="0"/>
              <a:t>0.066737</a:t>
            </a:r>
          </a:p>
          <a:p>
            <a:r>
              <a:rPr lang="en-US" sz="1000" dirty="0" smtClean="0"/>
              <a:t>Residual  	2350.539230  	232        </a:t>
            </a:r>
            <a:r>
              <a:rPr lang="en-US" sz="1000" dirty="0" err="1"/>
              <a:t>NaN</a:t>
            </a:r>
            <a:r>
              <a:rPr lang="en-US" sz="1000" dirty="0"/>
              <a:t>       </a:t>
            </a:r>
            <a:r>
              <a:rPr lang="en-US" sz="1000" dirty="0" err="1"/>
              <a:t>NaN</a:t>
            </a:r>
            <a:r>
              <a:rPr lang="en-US" sz="1000" dirty="0"/>
              <a:t>       </a:t>
            </a:r>
            <a:r>
              <a:rPr lang="en-US" sz="1000" dirty="0" err="1" smtClean="0"/>
              <a:t>NaN</a:t>
            </a:r>
            <a:endParaRPr lang="en-US" sz="1000" dirty="0" smtClean="0"/>
          </a:p>
          <a:p>
            <a:endParaRPr lang="en-US" sz="1000" dirty="0"/>
          </a:p>
          <a:p>
            <a:r>
              <a:rPr lang="en-US" sz="1000" dirty="0"/>
              <a:t>Mean PET BAG stables: [0.25622209], mean PET BAG decliners: [0.91459078].</a:t>
            </a:r>
          </a:p>
          <a:p>
            <a:r>
              <a:rPr lang="en-US" sz="1000" dirty="0"/>
              <a:t>Mean MRI BAG stables: [0.04624971], mean MRI BAG decliners: [0.78794796].</a:t>
            </a:r>
          </a:p>
        </p:txBody>
      </p:sp>
    </p:spTree>
    <p:extLst>
      <p:ext uri="{BB962C8B-B14F-4D97-AF65-F5344CB8AC3E}">
        <p14:creationId xmlns:p14="http://schemas.microsoft.com/office/powerpoint/2010/main" val="3948443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Pathology</a:t>
            </a:r>
            <a:endParaRPr lang="en-US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218" y="1828348"/>
            <a:ext cx="4652182" cy="4582244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470" y="1828800"/>
            <a:ext cx="4687984" cy="4581792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1479176" y="6213209"/>
            <a:ext cx="3478306" cy="20172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ts val="753"/>
              </a:lnSpc>
            </a:pPr>
            <a:r>
              <a:rPr lang="en-US" sz="1100" b="1" dirty="0" smtClean="0">
                <a:latin typeface="Helvetica" pitchFamily="2" charset="0"/>
              </a:rPr>
              <a:t>FDG-PET BAG </a:t>
            </a:r>
            <a:r>
              <a:rPr lang="en-US" sz="1100" dirty="0">
                <a:latin typeface="Helvetica" pitchFamily="2" charset="0"/>
              </a:rPr>
              <a:t>[years]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7458634" y="6217546"/>
            <a:ext cx="3478306" cy="19304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ts val="753"/>
              </a:lnSpc>
            </a:pPr>
            <a:r>
              <a:rPr lang="en-US" sz="1100" b="1" dirty="0" smtClean="0">
                <a:latin typeface="Helvetica" pitchFamily="2" charset="0"/>
              </a:rPr>
              <a:t>FDG-PET BAG </a:t>
            </a:r>
            <a:r>
              <a:rPr lang="en-US" sz="1100" b="1" dirty="0">
                <a:latin typeface="Helvetica" pitchFamily="2" charset="0"/>
              </a:rPr>
              <a:t>[years]</a:t>
            </a:r>
          </a:p>
        </p:txBody>
      </p:sp>
      <p:sp>
        <p:nvSpPr>
          <p:cNvPr id="10" name="Textfeld 9"/>
          <p:cNvSpPr txBox="1"/>
          <p:nvPr/>
        </p:nvSpPr>
        <p:spPr>
          <a:xfrm rot="16200000">
            <a:off x="-735220" y="4149890"/>
            <a:ext cx="3478306" cy="20877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ts val="753"/>
              </a:lnSpc>
            </a:pPr>
            <a:r>
              <a:rPr lang="en-US" sz="1100" b="1" dirty="0" smtClean="0">
                <a:latin typeface="Helvetica" pitchFamily="2" charset="0"/>
              </a:rPr>
              <a:t>CSF A</a:t>
            </a:r>
            <a:r>
              <a:rPr lang="el-GR" sz="1200" b="1" dirty="0" smtClean="0">
                <a:latin typeface="Helvetica" pitchFamily="2" charset="0"/>
              </a:rPr>
              <a:t>β</a:t>
            </a:r>
            <a:r>
              <a:rPr lang="de-DE" sz="1200" b="1" baseline="-25000" dirty="0" smtClean="0">
                <a:latin typeface="Helvetica" pitchFamily="2" charset="0"/>
              </a:rPr>
              <a:t>1-42 </a:t>
            </a:r>
            <a:r>
              <a:rPr lang="de-DE" sz="1200" dirty="0" smtClean="0">
                <a:latin typeface="Helvetica" pitchFamily="2" charset="0"/>
              </a:rPr>
              <a:t>[pg/ml]</a:t>
            </a:r>
            <a:endParaRPr lang="en-US" sz="1400" dirty="0">
              <a:latin typeface="Helvetica" pitchFamily="2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 rot="16200000">
            <a:off x="5329454" y="4149890"/>
            <a:ext cx="3478306" cy="20877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ts val="753"/>
              </a:lnSpc>
            </a:pPr>
            <a:r>
              <a:rPr lang="en-US" sz="1100" b="1" dirty="0" smtClean="0">
                <a:latin typeface="Helvetica" pitchFamily="2" charset="0"/>
              </a:rPr>
              <a:t>p-Tau</a:t>
            </a:r>
            <a:r>
              <a:rPr lang="en-US" sz="1100" b="1" baseline="-25000" dirty="0" smtClean="0">
                <a:latin typeface="Helvetica" pitchFamily="2" charset="0"/>
              </a:rPr>
              <a:t>181</a:t>
            </a:r>
            <a:r>
              <a:rPr lang="en-US" sz="1100" b="1" dirty="0" smtClean="0">
                <a:latin typeface="Helvetica" pitchFamily="2" charset="0"/>
              </a:rPr>
              <a:t>/CSF A</a:t>
            </a:r>
            <a:r>
              <a:rPr lang="el-GR" sz="1200" b="1" dirty="0" smtClean="0">
                <a:latin typeface="Helvetica" pitchFamily="2" charset="0"/>
              </a:rPr>
              <a:t>β</a:t>
            </a:r>
            <a:r>
              <a:rPr lang="de-DE" sz="1200" b="1" baseline="-25000" dirty="0" smtClean="0">
                <a:latin typeface="Helvetica" pitchFamily="2" charset="0"/>
              </a:rPr>
              <a:t>1-42 </a:t>
            </a:r>
            <a:r>
              <a:rPr lang="de-DE" sz="1200" b="1" dirty="0" err="1" smtClean="0">
                <a:latin typeface="Helvetica" pitchFamily="2" charset="0"/>
              </a:rPr>
              <a:t>ratio</a:t>
            </a:r>
            <a:endParaRPr lang="en-US" sz="1400" b="1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664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Interaction effect amyloid?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734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462" y="2472576"/>
            <a:ext cx="10505907" cy="3808881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1428207" y="6050854"/>
            <a:ext cx="4450080" cy="20172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ts val="753"/>
              </a:lnSpc>
            </a:pPr>
            <a:r>
              <a:rPr lang="en-US" sz="1100" b="1" dirty="0" smtClean="0">
                <a:latin typeface="Helvetica" pitchFamily="2" charset="0"/>
              </a:rPr>
              <a:t>FDG-PET BAG </a:t>
            </a:r>
            <a:r>
              <a:rPr lang="en-US" sz="1100" dirty="0">
                <a:latin typeface="Helvetica" pitchFamily="2" charset="0"/>
              </a:rPr>
              <a:t>[years]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6773005" y="6047277"/>
            <a:ext cx="4450080" cy="20172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ts val="753"/>
              </a:lnSpc>
            </a:pPr>
            <a:r>
              <a:rPr lang="en-US" sz="1100" b="1" dirty="0" smtClean="0">
                <a:latin typeface="Helvetica" pitchFamily="2" charset="0"/>
              </a:rPr>
              <a:t>MRI BAG </a:t>
            </a:r>
            <a:r>
              <a:rPr lang="en-US" sz="1100" dirty="0">
                <a:latin typeface="Helvetica" pitchFamily="2" charset="0"/>
              </a:rPr>
              <a:t>[years]</a:t>
            </a:r>
          </a:p>
        </p:txBody>
      </p:sp>
      <p:sp>
        <p:nvSpPr>
          <p:cNvPr id="9" name="Rechteck 8"/>
          <p:cNvSpPr/>
          <p:nvPr/>
        </p:nvSpPr>
        <p:spPr>
          <a:xfrm>
            <a:off x="5068389" y="2697553"/>
            <a:ext cx="505097" cy="1315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hteck 9"/>
          <p:cNvSpPr/>
          <p:nvPr/>
        </p:nvSpPr>
        <p:spPr>
          <a:xfrm>
            <a:off x="5172891" y="2867372"/>
            <a:ext cx="583475" cy="324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hteck 10"/>
          <p:cNvSpPr/>
          <p:nvPr/>
        </p:nvSpPr>
        <p:spPr>
          <a:xfrm>
            <a:off x="10387105" y="2698603"/>
            <a:ext cx="505097" cy="1315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 11"/>
          <p:cNvSpPr/>
          <p:nvPr/>
        </p:nvSpPr>
        <p:spPr>
          <a:xfrm>
            <a:off x="10491607" y="2868422"/>
            <a:ext cx="583475" cy="324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feld 12"/>
          <p:cNvSpPr txBox="1"/>
          <p:nvPr/>
        </p:nvSpPr>
        <p:spPr>
          <a:xfrm>
            <a:off x="4781002" y="2636590"/>
            <a:ext cx="8795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Helvetica" pitchFamily="2" charset="0"/>
              </a:rPr>
              <a:t>Category</a:t>
            </a:r>
            <a:endParaRPr lang="en-US" sz="1100" b="1" dirty="0">
              <a:latin typeface="Helvetica" pitchFamily="2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10101938" y="2636590"/>
            <a:ext cx="8851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Helvetica" pitchFamily="2" charset="0"/>
              </a:rPr>
              <a:t>Category</a:t>
            </a:r>
            <a:endParaRPr lang="en-US" sz="1100" b="1" dirty="0">
              <a:latin typeface="Helvetica" pitchFamily="2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5059405" y="2787123"/>
            <a:ext cx="879566" cy="464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Helvetica" pitchFamily="2" charset="0"/>
              </a:rPr>
              <a:t>Stable</a:t>
            </a:r>
          </a:p>
          <a:p>
            <a:pPr>
              <a:lnSpc>
                <a:spcPct val="120000"/>
              </a:lnSpc>
            </a:pPr>
            <a:r>
              <a:rPr lang="en-US" sz="1100" dirty="0" smtClean="0">
                <a:latin typeface="Helvetica" pitchFamily="2" charset="0"/>
              </a:rPr>
              <a:t>Decline </a:t>
            </a:r>
            <a:endParaRPr lang="en-US" sz="1100" dirty="0">
              <a:latin typeface="Helvetica" pitchFamily="2" charset="0"/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10385995" y="2795538"/>
            <a:ext cx="879566" cy="464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Helvetica" pitchFamily="2" charset="0"/>
              </a:rPr>
              <a:t>Stable</a:t>
            </a:r>
          </a:p>
          <a:p>
            <a:pPr>
              <a:lnSpc>
                <a:spcPct val="120000"/>
              </a:lnSpc>
            </a:pPr>
            <a:r>
              <a:rPr lang="en-US" sz="1100" dirty="0" smtClean="0">
                <a:latin typeface="Helvetica" pitchFamily="2" charset="0"/>
              </a:rPr>
              <a:t>Decline </a:t>
            </a:r>
            <a:endParaRPr lang="en-US" sz="1100" dirty="0">
              <a:latin typeface="Helvetica" pitchFamily="2" charset="0"/>
            </a:endParaRPr>
          </a:p>
        </p:txBody>
      </p:sp>
      <p:sp>
        <p:nvSpPr>
          <p:cNvPr id="18" name="Textfeld 17"/>
          <p:cNvSpPr txBox="1"/>
          <p:nvPr/>
        </p:nvSpPr>
        <p:spPr>
          <a:xfrm rot="16200000">
            <a:off x="-684725" y="4120357"/>
            <a:ext cx="3307977" cy="195073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ts val="753"/>
              </a:lnSpc>
            </a:pPr>
            <a:r>
              <a:rPr lang="en-US" sz="1100" b="1" dirty="0" smtClean="0">
                <a:latin typeface="Helvetica" pitchFamily="2" charset="0"/>
              </a:rPr>
              <a:t>Density</a:t>
            </a:r>
            <a:endParaRPr lang="en-US" sz="1100" b="1" dirty="0">
              <a:latin typeface="Helvetica" pitchFamily="2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 rot="16200000">
            <a:off x="4634099" y="4120356"/>
            <a:ext cx="3307977" cy="195073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ts val="753"/>
              </a:lnSpc>
            </a:pPr>
            <a:r>
              <a:rPr lang="en-US" sz="1100" b="1" dirty="0" smtClean="0">
                <a:latin typeface="Helvetica" pitchFamily="2" charset="0"/>
              </a:rPr>
              <a:t>Density</a:t>
            </a:r>
            <a:endParaRPr lang="en-US" sz="1100" b="1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0040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96"/>
          <a:stretch/>
        </p:blipFill>
        <p:spPr>
          <a:xfrm>
            <a:off x="3277888" y="2211976"/>
            <a:ext cx="5285242" cy="3906887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3818455" y="5877252"/>
            <a:ext cx="4549418" cy="20172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ts val="753"/>
              </a:lnSpc>
            </a:pPr>
            <a:r>
              <a:rPr lang="en-US" sz="1100" b="1" dirty="0" smtClean="0">
                <a:latin typeface="Helvetica" pitchFamily="2" charset="0"/>
              </a:rPr>
              <a:t>1-Specificity</a:t>
            </a:r>
            <a:endParaRPr lang="en-US" sz="1100" dirty="0">
              <a:latin typeface="Helvetica" pitchFamily="2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 rot="16200000">
            <a:off x="1703434" y="3856213"/>
            <a:ext cx="3415554" cy="19492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ts val="753"/>
              </a:lnSpc>
            </a:pPr>
            <a:r>
              <a:rPr lang="en-US" sz="1100" b="1" dirty="0" smtClean="0">
                <a:latin typeface="Helvetica" pitchFamily="2" charset="0"/>
              </a:rPr>
              <a:t>Sensitivity</a:t>
            </a:r>
            <a:endParaRPr lang="en-US" sz="1100" dirty="0">
              <a:latin typeface="Helvetica" pitchFamily="2" charset="0"/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6400800" y="4410635"/>
            <a:ext cx="1882588" cy="11474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 11"/>
          <p:cNvSpPr/>
          <p:nvPr/>
        </p:nvSpPr>
        <p:spPr>
          <a:xfrm>
            <a:off x="7162800" y="4168588"/>
            <a:ext cx="1205073" cy="14427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feld 9"/>
          <p:cNvSpPr txBox="1"/>
          <p:nvPr/>
        </p:nvSpPr>
        <p:spPr>
          <a:xfrm>
            <a:off x="6363393" y="4347720"/>
            <a:ext cx="157941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 smtClean="0">
                <a:latin typeface="Helvetica" pitchFamily="2" charset="0"/>
              </a:rPr>
              <a:t>FDG-PET BAG</a:t>
            </a:r>
          </a:p>
          <a:p>
            <a:r>
              <a:rPr lang="en-US" sz="950" b="1" dirty="0" smtClean="0">
                <a:latin typeface="Helvetica" pitchFamily="2" charset="0"/>
              </a:rPr>
              <a:t>MRI BAG</a:t>
            </a:r>
          </a:p>
          <a:p>
            <a:r>
              <a:rPr lang="en-US" sz="950" b="1" dirty="0" smtClean="0">
                <a:latin typeface="Helvetica" pitchFamily="2" charset="0"/>
              </a:rPr>
              <a:t>Hippocampus GMV</a:t>
            </a:r>
          </a:p>
          <a:p>
            <a:r>
              <a:rPr lang="en-US" sz="950" b="1" dirty="0" smtClean="0">
                <a:latin typeface="Helvetica" pitchFamily="2" charset="0"/>
              </a:rPr>
              <a:t>AV45-PET </a:t>
            </a:r>
          </a:p>
          <a:p>
            <a:r>
              <a:rPr lang="en-US" sz="950" b="1" dirty="0" smtClean="0">
                <a:latin typeface="Helvetica" pitchFamily="2" charset="0"/>
              </a:rPr>
              <a:t>Precuneus SUVR</a:t>
            </a:r>
          </a:p>
          <a:p>
            <a:r>
              <a:rPr lang="en-US" sz="950" b="1" dirty="0" smtClean="0">
                <a:latin typeface="Helvetica" pitchFamily="2" charset="0"/>
              </a:rPr>
              <a:t>p-tau</a:t>
            </a:r>
            <a:r>
              <a:rPr lang="en-US" sz="950" b="1" baseline="-25000" dirty="0" smtClean="0">
                <a:latin typeface="Helvetica" pitchFamily="2" charset="0"/>
              </a:rPr>
              <a:t>181</a:t>
            </a:r>
            <a:r>
              <a:rPr lang="en-US" sz="950" b="1" dirty="0" smtClean="0">
                <a:latin typeface="Helvetica" pitchFamily="2" charset="0"/>
              </a:rPr>
              <a:t>/A</a:t>
            </a:r>
            <a:r>
              <a:rPr lang="el-GR" sz="950" b="1" dirty="0" smtClean="0">
                <a:latin typeface="Helvetica" pitchFamily="2" charset="0"/>
              </a:rPr>
              <a:t>β</a:t>
            </a:r>
            <a:r>
              <a:rPr lang="de-DE" sz="950" b="1" baseline="-25000" dirty="0" smtClean="0">
                <a:latin typeface="Helvetica" pitchFamily="2" charset="0"/>
              </a:rPr>
              <a:t>1-42</a:t>
            </a:r>
            <a:r>
              <a:rPr lang="de-DE" sz="950" b="1" dirty="0" smtClean="0">
                <a:latin typeface="Helvetica" pitchFamily="2" charset="0"/>
              </a:rPr>
              <a:t> </a:t>
            </a:r>
            <a:r>
              <a:rPr lang="de-DE" sz="950" b="1" dirty="0" err="1" smtClean="0">
                <a:latin typeface="Helvetica" pitchFamily="2" charset="0"/>
              </a:rPr>
              <a:t>ratio</a:t>
            </a:r>
            <a:endParaRPr lang="en-US" sz="950" b="1" dirty="0" smtClean="0">
              <a:latin typeface="Helvetica" pitchFamily="2" charset="0"/>
            </a:endParaRPr>
          </a:p>
          <a:p>
            <a:r>
              <a:rPr lang="en-US" sz="950" b="1" dirty="0" smtClean="0">
                <a:latin typeface="Helvetica" pitchFamily="2" charset="0"/>
              </a:rPr>
              <a:t>MMSE</a:t>
            </a:r>
          </a:p>
          <a:p>
            <a:r>
              <a:rPr lang="en-US" sz="950" b="1" dirty="0" smtClean="0">
                <a:latin typeface="Helvetica" pitchFamily="2" charset="0"/>
              </a:rPr>
              <a:t>age</a:t>
            </a:r>
            <a:endParaRPr lang="en-US" sz="950" b="1" dirty="0">
              <a:latin typeface="Helvetica" pitchFamily="2" charset="0"/>
            </a:endParaRPr>
          </a:p>
        </p:txBody>
      </p:sp>
      <p:sp>
        <p:nvSpPr>
          <p:cNvPr id="14" name="Abgerundetes Rechteck 13"/>
          <p:cNvSpPr/>
          <p:nvPr/>
        </p:nvSpPr>
        <p:spPr>
          <a:xfrm>
            <a:off x="6076540" y="4393275"/>
            <a:ext cx="2064718" cy="1188000"/>
          </a:xfrm>
          <a:prstGeom prst="roundRect">
            <a:avLst>
              <a:gd name="adj" fmla="val 1823"/>
            </a:avLst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343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MCI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31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1254</Words>
  <Application>Microsoft Office PowerPoint</Application>
  <PresentationFormat>Breitbild</PresentationFormat>
  <Paragraphs>269</Paragraphs>
  <Slides>14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Helvetica</vt:lpstr>
      <vt:lpstr>Office</vt:lpstr>
      <vt:lpstr>Results PET MR Age</vt:lpstr>
      <vt:lpstr>CU</vt:lpstr>
      <vt:lpstr>Correlations</vt:lpstr>
      <vt:lpstr>Cognitive Outcome</vt:lpstr>
      <vt:lpstr>Pathology</vt:lpstr>
      <vt:lpstr>Interaction effect amyloid?</vt:lpstr>
      <vt:lpstr>PowerPoint-Präsentation</vt:lpstr>
      <vt:lpstr>PowerPoint-Präsentation</vt:lpstr>
      <vt:lpstr>MCI</vt:lpstr>
      <vt:lpstr>Cognitive Performance</vt:lpstr>
      <vt:lpstr>Pathology</vt:lpstr>
      <vt:lpstr>PowerPoint-Präsentation</vt:lpstr>
      <vt:lpstr>PowerPoint-Präsentation</vt:lpstr>
      <vt:lpstr>PowerPoint-Präsentation</vt:lpstr>
    </vt:vector>
  </TitlesOfParts>
  <Company>Universitätsklinikum Köln (AöR)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Results PET MR Age</dc:title>
  <dc:creator>Elena Doering</dc:creator>
  <cp:lastModifiedBy>Elena Doering</cp:lastModifiedBy>
  <cp:revision>32</cp:revision>
  <dcterms:created xsi:type="dcterms:W3CDTF">2023-03-10T17:01:25Z</dcterms:created>
  <dcterms:modified xsi:type="dcterms:W3CDTF">2023-03-22T16:39:49Z</dcterms:modified>
</cp:coreProperties>
</file>