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9" r:id="rId10"/>
    <p:sldId id="280" r:id="rId11"/>
    <p:sldId id="281" r:id="rId12"/>
    <p:sldId id="282" r:id="rId13"/>
    <p:sldId id="267" r:id="rId14"/>
    <p:sldId id="283" r:id="rId15"/>
    <p:sldId id="284" r:id="rId16"/>
    <p:sldId id="285" r:id="rId17"/>
    <p:sldId id="286" r:id="rId18"/>
    <p:sldId id="277" r:id="rId19"/>
    <p:sldId id="278" r:id="rId20"/>
    <p:sldId id="275" r:id="rId21"/>
    <p:sldId id="276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66" d="100"/>
          <a:sy n="66" d="100"/>
        </p:scale>
        <p:origin x="-12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1"/>
            <a:ext cx="8458200" cy="2971799"/>
          </a:xfrm>
        </p:spPr>
        <p:txBody>
          <a:bodyPr>
            <a:normAutofit/>
          </a:bodyPr>
          <a:lstStyle/>
          <a:p>
            <a:pPr algn="ctr"/>
            <a:r>
              <a:rPr lang="ro-RO" sz="6600" b="1" dirty="0"/>
              <a:t>Opinion Mining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876800"/>
            <a:ext cx="4648200" cy="1371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</a:rPr>
              <a:t>Atasie </a:t>
            </a:r>
            <a:r>
              <a:rPr lang="en-US" dirty="0" err="1" smtClean="0">
                <a:solidFill>
                  <a:srgbClr val="002060"/>
                </a:solidFill>
              </a:rPr>
              <a:t>Oana</a:t>
            </a:r>
            <a:r>
              <a:rPr lang="ro-RO" dirty="0" smtClean="0">
                <a:solidFill>
                  <a:srgbClr val="002060"/>
                </a:solidFill>
              </a:rPr>
              <a:t>-Andreea, gr.</a:t>
            </a:r>
            <a:r>
              <a:rPr lang="en-US" dirty="0" smtClean="0">
                <a:solidFill>
                  <a:srgbClr val="002060"/>
                </a:solidFill>
              </a:rPr>
              <a:t> 341</a:t>
            </a:r>
          </a:p>
          <a:p>
            <a:pPr algn="r"/>
            <a:r>
              <a:rPr lang="en-US" dirty="0" err="1" smtClean="0">
                <a:solidFill>
                  <a:srgbClr val="002060"/>
                </a:solidFill>
              </a:rPr>
              <a:t>Ilie</a:t>
            </a:r>
            <a:r>
              <a:rPr lang="ro-RO" dirty="0" smtClean="0">
                <a:solidFill>
                  <a:srgbClr val="002060"/>
                </a:solidFill>
              </a:rPr>
              <a:t>ș</a:t>
            </a:r>
            <a:r>
              <a:rPr lang="en-US" dirty="0" smtClean="0">
                <a:solidFill>
                  <a:srgbClr val="002060"/>
                </a:solidFill>
              </a:rPr>
              <a:t> Elena</a:t>
            </a:r>
            <a:r>
              <a:rPr lang="ro-RO" dirty="0" smtClean="0">
                <a:solidFill>
                  <a:srgbClr val="002060"/>
                </a:solidFill>
              </a:rPr>
              <a:t>,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o-RO" dirty="0">
                <a:solidFill>
                  <a:srgbClr val="002060"/>
                </a:solidFill>
              </a:rPr>
              <a:t>gr.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341</a:t>
            </a:r>
            <a:endParaRPr lang="ro-RO" dirty="0" smtClean="0">
              <a:solidFill>
                <a:srgbClr val="002060"/>
              </a:solidFill>
            </a:endParaRPr>
          </a:p>
          <a:p>
            <a:pPr algn="r"/>
            <a:r>
              <a:rPr lang="en-US" dirty="0" err="1" smtClean="0">
                <a:solidFill>
                  <a:srgbClr val="002060"/>
                </a:solidFill>
              </a:rPr>
              <a:t>Petre-Vlad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Mihaela</a:t>
            </a:r>
            <a:r>
              <a:rPr lang="ro-RO" dirty="0" smtClean="0">
                <a:solidFill>
                  <a:srgbClr val="002060"/>
                </a:solidFill>
              </a:rPr>
              <a:t>,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o-RO" dirty="0">
                <a:solidFill>
                  <a:srgbClr val="002060"/>
                </a:solidFill>
              </a:rPr>
              <a:t>gr.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241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86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3 labels with MLP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6" y="1847788"/>
            <a:ext cx="4191215" cy="3143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29" y="3327414"/>
            <a:ext cx="4318222" cy="1663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840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5 labels with SVM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4" y="2050999"/>
            <a:ext cx="3689540" cy="2940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73" y="2990847"/>
            <a:ext cx="4534133" cy="2000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68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3 labels with SVM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71" y="3206426"/>
            <a:ext cx="4603987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9" y="1980813"/>
            <a:ext cx="3486329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91375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9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second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286000"/>
          </a:xfrm>
        </p:spPr>
        <p:txBody>
          <a:bodyPr>
            <a:noAutofit/>
          </a:bodyPr>
          <a:lstStyle/>
          <a:p>
            <a:r>
              <a:rPr lang="en-US" dirty="0"/>
              <a:t>This experiment is similar to the first one, the only thing changed being the vocabulary built with </a:t>
            </a:r>
            <a:r>
              <a:rPr lang="en-US" dirty="0" err="1"/>
              <a:t>CountVectorizer</a:t>
            </a:r>
            <a:r>
              <a:rPr lang="en-US" dirty="0"/>
              <a:t>. This time the vocabulary consists of the top </a:t>
            </a:r>
            <a:r>
              <a:rPr lang="en-US" b="1" dirty="0">
                <a:solidFill>
                  <a:srgbClr val="002060"/>
                </a:solidFill>
              </a:rPr>
              <a:t>600</a:t>
            </a:r>
            <a:r>
              <a:rPr lang="en-US" dirty="0"/>
              <a:t> bigrams and trigrams.</a:t>
            </a:r>
          </a:p>
        </p:txBody>
      </p:sp>
    </p:spTree>
    <p:extLst>
      <p:ext uri="{BB962C8B-B14F-4D97-AF65-F5344CB8AC3E}">
        <p14:creationId xmlns:p14="http://schemas.microsoft.com/office/powerpoint/2010/main" val="2768349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5 labels with MLP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11" y="2990847"/>
            <a:ext cx="4032457" cy="2000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7" y="1955744"/>
            <a:ext cx="3943553" cy="3035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3853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3 labels with MLP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" y="1923992"/>
            <a:ext cx="3778444" cy="3067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88" y="3352816"/>
            <a:ext cx="3975304" cy="1638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851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5 labels with SVM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32" y="3020427"/>
            <a:ext cx="4191215" cy="1987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8" y="1978973"/>
            <a:ext cx="3549832" cy="3029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054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3 labels with SVM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8" y="1853806"/>
            <a:ext cx="3721291" cy="3105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84" y="3327082"/>
            <a:ext cx="4102311" cy="1632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909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third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505200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 smtClean="0"/>
              <a:t>Endlines</a:t>
            </a:r>
            <a:r>
              <a:rPr lang="en-US" sz="2400" dirty="0" smtClean="0"/>
              <a:t> and </a:t>
            </a:r>
            <a:r>
              <a:rPr lang="en-US" sz="2400" dirty="0"/>
              <a:t>multiple spaces were </a:t>
            </a:r>
            <a:r>
              <a:rPr lang="en-US" sz="2400" dirty="0" smtClean="0"/>
              <a:t>removed;</a:t>
            </a:r>
            <a:endParaRPr lang="en-US" sz="2400" dirty="0"/>
          </a:p>
          <a:p>
            <a:pPr lvl="0" algn="just"/>
            <a:r>
              <a:rPr lang="en-US" sz="2400" dirty="0"/>
              <a:t>Numbers have been transformed into </a:t>
            </a:r>
            <a:r>
              <a:rPr lang="en-US" sz="2400" dirty="0" smtClean="0"/>
              <a:t>letters;</a:t>
            </a:r>
            <a:endParaRPr lang="en-US" sz="2400" dirty="0"/>
          </a:p>
          <a:p>
            <a:pPr lvl="0" algn="just"/>
            <a:r>
              <a:rPr lang="en-US" sz="2400" dirty="0"/>
              <a:t>Stemming and </a:t>
            </a:r>
            <a:r>
              <a:rPr lang="en-US" sz="2400" dirty="0" err="1"/>
              <a:t>TfidfVectorizer</a:t>
            </a:r>
            <a:r>
              <a:rPr lang="en-US" sz="2400" dirty="0"/>
              <a:t> were used on the resulting </a:t>
            </a:r>
            <a:r>
              <a:rPr lang="en-US" sz="2400" dirty="0" smtClean="0"/>
              <a:t>data;</a:t>
            </a:r>
          </a:p>
          <a:p>
            <a:pPr lvl="0" algn="just"/>
            <a:r>
              <a:rPr lang="en-US" sz="2400" dirty="0" err="1"/>
              <a:t>TfidfVectorizer</a:t>
            </a:r>
            <a:r>
              <a:rPr lang="en-US" sz="2400" dirty="0"/>
              <a:t> parameters: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preprocessor=</a:t>
            </a:r>
            <a:r>
              <a:rPr lang="en-US" sz="2200" dirty="0" err="1">
                <a:solidFill>
                  <a:schemeClr val="tx1"/>
                </a:solidFill>
              </a:rPr>
              <a:t>preprocessing_function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tokenizer</a:t>
            </a:r>
            <a:r>
              <a:rPr lang="en-US" sz="2200" dirty="0">
                <a:solidFill>
                  <a:schemeClr val="tx1"/>
                </a:solidFill>
              </a:rPr>
              <a:t>=tokenize,       </a:t>
            </a:r>
            <a:r>
              <a:rPr lang="en-US" sz="2200" dirty="0" err="1">
                <a:solidFill>
                  <a:schemeClr val="tx1"/>
                </a:solidFill>
              </a:rPr>
              <a:t>token_pattern</a:t>
            </a:r>
            <a:r>
              <a:rPr lang="en-US" sz="2200" dirty="0">
                <a:solidFill>
                  <a:schemeClr val="tx1"/>
                </a:solidFill>
              </a:rPr>
              <a:t>=None, </a:t>
            </a:r>
            <a:r>
              <a:rPr lang="en-US" sz="2200" dirty="0" err="1">
                <a:solidFill>
                  <a:schemeClr val="tx1"/>
                </a:solidFill>
              </a:rPr>
              <a:t>max_features</a:t>
            </a:r>
            <a:r>
              <a:rPr lang="en-US" sz="2200" dirty="0">
                <a:solidFill>
                  <a:schemeClr val="tx1"/>
                </a:solidFill>
              </a:rPr>
              <a:t>=7000, </a:t>
            </a:r>
            <a:r>
              <a:rPr lang="en-US" sz="2200" dirty="0" smtClean="0">
                <a:solidFill>
                  <a:schemeClr val="tx1"/>
                </a:solidFill>
              </a:rPr>
              <a:t>binary=True</a:t>
            </a:r>
            <a:endParaRPr lang="en-US" sz="2400" dirty="0" smtClean="0"/>
          </a:p>
          <a:p>
            <a:pPr algn="just"/>
            <a:r>
              <a:rPr lang="en-US" sz="2400" dirty="0"/>
              <a:t>The features were scaled using L1 </a:t>
            </a:r>
            <a:r>
              <a:rPr lang="en-US" sz="2400" dirty="0" smtClean="0"/>
              <a:t>normalization;</a:t>
            </a:r>
            <a:endParaRPr lang="en-US" sz="2400" dirty="0"/>
          </a:p>
          <a:p>
            <a:pPr lvl="0" algn="just"/>
            <a:endParaRPr lang="en-US" sz="2400" dirty="0" smtClean="0"/>
          </a:p>
          <a:p>
            <a:pPr lvl="1" algn="just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86181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Preprocessing </a:t>
            </a:r>
          </a:p>
        </p:txBody>
      </p:sp>
    </p:spTree>
    <p:extLst>
      <p:ext uri="{BB962C8B-B14F-4D97-AF65-F5344CB8AC3E}">
        <p14:creationId xmlns:p14="http://schemas.microsoft.com/office/powerpoint/2010/main" val="2724037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2514601"/>
          </a:xfrm>
        </p:spPr>
        <p:txBody>
          <a:bodyPr>
            <a:noAutofit/>
          </a:bodyPr>
          <a:lstStyle/>
          <a:p>
            <a:r>
              <a:rPr lang="en-US" sz="2400" dirty="0"/>
              <a:t>The classification was made using </a:t>
            </a:r>
            <a:r>
              <a:rPr lang="en-US" sz="2400" b="1" dirty="0">
                <a:solidFill>
                  <a:srgbClr val="002060"/>
                </a:solidFill>
              </a:rPr>
              <a:t>linear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SVM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80</a:t>
            </a:r>
            <a:r>
              <a:rPr lang="en-US" sz="2400" dirty="0"/>
              <a:t>% of the data was used for training  the rest was used for </a:t>
            </a:r>
            <a:r>
              <a:rPr lang="en-US" sz="2400" dirty="0" smtClean="0"/>
              <a:t>testing.</a:t>
            </a:r>
            <a:endParaRPr lang="en-US" sz="2400" dirty="0"/>
          </a:p>
          <a:p>
            <a:r>
              <a:rPr lang="en-US" sz="2400" dirty="0"/>
              <a:t>The SVM was used with the following parameters: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C=10.0, kernel='linear', </a:t>
            </a:r>
            <a:r>
              <a:rPr lang="en-US" sz="2200" dirty="0" err="1">
                <a:solidFill>
                  <a:schemeClr val="tx1"/>
                </a:solidFill>
              </a:rPr>
              <a:t>tol</a:t>
            </a:r>
            <a:r>
              <a:rPr lang="en-US" sz="2200" dirty="0">
                <a:solidFill>
                  <a:schemeClr val="tx1"/>
                </a:solidFill>
              </a:rPr>
              <a:t>=0.01</a:t>
            </a:r>
          </a:p>
          <a:p>
            <a:pPr marL="109728" indent="0" algn="just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97288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9837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ahnschrift SemiLight" pitchFamily="34" charset="0"/>
              </a:rPr>
              <a:t>Introduction</a:t>
            </a:r>
          </a:p>
          <a:p>
            <a:r>
              <a:rPr lang="en-US" sz="3600" dirty="0" smtClean="0">
                <a:latin typeface="Bahnschrift SemiLight" pitchFamily="34" charset="0"/>
              </a:rPr>
              <a:t>What is opinion mining?</a:t>
            </a:r>
          </a:p>
          <a:p>
            <a:r>
              <a:rPr lang="en-US" sz="3600" dirty="0">
                <a:latin typeface="Bahnschrift SemiLight" pitchFamily="34" charset="0"/>
              </a:rPr>
              <a:t>Challenges in opinion </a:t>
            </a:r>
            <a:r>
              <a:rPr lang="en-US" sz="3600" dirty="0" smtClean="0">
                <a:latin typeface="Bahnschrift SemiLight" pitchFamily="34" charset="0"/>
              </a:rPr>
              <a:t>mining</a:t>
            </a:r>
          </a:p>
          <a:p>
            <a:r>
              <a:rPr lang="en-US" sz="3600" dirty="0" smtClean="0">
                <a:latin typeface="Bahnschrift SemiLight" pitchFamily="34" charset="0"/>
              </a:rPr>
              <a:t>Experiments </a:t>
            </a:r>
            <a:r>
              <a:rPr lang="en-US" sz="3600" dirty="0">
                <a:latin typeface="Bahnschrift SemiLight" pitchFamily="34" charset="0"/>
              </a:rPr>
              <a:t>and methods used</a:t>
            </a:r>
          </a:p>
          <a:p>
            <a:r>
              <a:rPr lang="en-US" sz="3600" dirty="0" smtClean="0">
                <a:latin typeface="Bahnschrift SemiLight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21248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5 labels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4" y="1828737"/>
            <a:ext cx="3689540" cy="3162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35" y="3054350"/>
            <a:ext cx="4089610" cy="1936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820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3 labels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3" y="1701731"/>
            <a:ext cx="3937202" cy="3289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27" y="3333765"/>
            <a:ext cx="4369025" cy="1657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054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5694"/>
            <a:ext cx="8229600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fourth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907536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/>
              <a:t>Endlines</a:t>
            </a:r>
            <a:r>
              <a:rPr lang="en-US" sz="2400" dirty="0"/>
              <a:t>, </a:t>
            </a:r>
            <a:r>
              <a:rPr lang="en-US" sz="2400" dirty="0" err="1"/>
              <a:t>emoji</a:t>
            </a:r>
            <a:r>
              <a:rPr lang="en-US" sz="2400" dirty="0"/>
              <a:t> and multiple spaces were </a:t>
            </a:r>
            <a:r>
              <a:rPr lang="en-US" sz="2400" dirty="0" smtClean="0"/>
              <a:t>removed;</a:t>
            </a:r>
            <a:endParaRPr lang="en-US" sz="2400" dirty="0"/>
          </a:p>
          <a:p>
            <a:pPr lvl="0" algn="just"/>
            <a:r>
              <a:rPr lang="en-US" sz="2400" dirty="0"/>
              <a:t>Numbers have been transformed into </a:t>
            </a:r>
            <a:r>
              <a:rPr lang="en-US" sz="2400" dirty="0" smtClean="0"/>
              <a:t>letters;</a:t>
            </a:r>
            <a:endParaRPr lang="en-US" sz="2400" dirty="0"/>
          </a:p>
          <a:p>
            <a:pPr lvl="0" algn="just"/>
            <a:r>
              <a:rPr lang="en-US" sz="2400" dirty="0"/>
              <a:t>Using the </a:t>
            </a:r>
            <a:r>
              <a:rPr lang="en-US" sz="2400" dirty="0" err="1"/>
              <a:t>Tokenizer</a:t>
            </a:r>
            <a:r>
              <a:rPr lang="en-US" sz="2400" dirty="0"/>
              <a:t> class in the </a:t>
            </a:r>
            <a:r>
              <a:rPr lang="en-US" sz="2400" dirty="0" err="1"/>
              <a:t>keras</a:t>
            </a:r>
            <a:r>
              <a:rPr lang="en-US" sz="2400" dirty="0"/>
              <a:t> module, the texts were </a:t>
            </a:r>
            <a:r>
              <a:rPr lang="en-US" sz="2400" dirty="0" err="1"/>
              <a:t>vectorized</a:t>
            </a:r>
            <a:r>
              <a:rPr lang="en-US" sz="2400" dirty="0"/>
              <a:t>, turning them into a sequence of integers by associating a dictionary index with each word in the </a:t>
            </a:r>
            <a:r>
              <a:rPr lang="en-US" sz="2400" dirty="0" smtClean="0"/>
              <a:t>text;</a:t>
            </a:r>
            <a:endParaRPr lang="en-US" sz="2400" dirty="0"/>
          </a:p>
          <a:p>
            <a:pPr lvl="0" algn="just"/>
            <a:r>
              <a:rPr lang="en-US" sz="2400" dirty="0"/>
              <a:t>In order to have the data of the same length, the chosen length being 300, a padding was added to each representation of the </a:t>
            </a:r>
            <a:r>
              <a:rPr lang="en-US" sz="2400" dirty="0" smtClean="0"/>
              <a:t>data;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Preprocessing </a:t>
            </a:r>
          </a:p>
        </p:txBody>
      </p:sp>
    </p:spTree>
    <p:extLst>
      <p:ext uri="{BB962C8B-B14F-4D97-AF65-F5344CB8AC3E}">
        <p14:creationId xmlns:p14="http://schemas.microsoft.com/office/powerpoint/2010/main" val="115905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39" y="2133600"/>
            <a:ext cx="8229600" cy="3962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classification was made using the </a:t>
            </a:r>
            <a:r>
              <a:rPr lang="en-US" sz="2400" b="1" dirty="0" smtClean="0">
                <a:solidFill>
                  <a:srgbClr val="002060"/>
                </a:solidFill>
              </a:rPr>
              <a:t>CNN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80</a:t>
            </a:r>
            <a:r>
              <a:rPr lang="en-US" sz="2400" dirty="0"/>
              <a:t>% of the data was used for training, 10% was used for validation and the rest was used for </a:t>
            </a:r>
            <a:r>
              <a:rPr lang="en-US" sz="2400" dirty="0" smtClean="0"/>
              <a:t>testing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CNN model includes an embedding </a:t>
            </a:r>
            <a:r>
              <a:rPr lang="en-US" sz="2400" dirty="0" smtClean="0"/>
              <a:t>layer with an output </a:t>
            </a:r>
            <a:r>
              <a:rPr lang="en-US" sz="2400" dirty="0"/>
              <a:t>d</a:t>
            </a:r>
            <a:r>
              <a:rPr lang="en-US" sz="2400" dirty="0" smtClean="0"/>
              <a:t>imension</a:t>
            </a:r>
            <a:r>
              <a:rPr lang="en-US" sz="2400" dirty="0"/>
              <a:t> </a:t>
            </a:r>
            <a:r>
              <a:rPr lang="en-US" sz="2400" dirty="0" smtClean="0"/>
              <a:t>of 100</a:t>
            </a:r>
            <a:r>
              <a:rPr lang="en-US" sz="2400" dirty="0" smtClean="0"/>
              <a:t>, </a:t>
            </a:r>
            <a:r>
              <a:rPr lang="en-US" sz="2400" dirty="0"/>
              <a:t>1d conventional layers </a:t>
            </a:r>
            <a:r>
              <a:rPr lang="en-US" sz="2400" dirty="0" smtClean="0"/>
              <a:t>with </a:t>
            </a:r>
            <a:r>
              <a:rPr lang="en-US" sz="2400" dirty="0" err="1" smtClean="0"/>
              <a:t>ReLU</a:t>
            </a:r>
            <a:r>
              <a:rPr lang="en-US" sz="2400" dirty="0" smtClean="0"/>
              <a:t> as </a:t>
            </a:r>
            <a:r>
              <a:rPr lang="en-US" sz="2400" dirty="0"/>
              <a:t>a</a:t>
            </a:r>
            <a:r>
              <a:rPr lang="en-US" sz="2400" dirty="0" smtClean="0"/>
              <a:t>ctivation function </a:t>
            </a:r>
            <a:r>
              <a:rPr lang="en-US" sz="2400" dirty="0" smtClean="0"/>
              <a:t>and </a:t>
            </a:r>
            <a:r>
              <a:rPr lang="en-US" sz="2400" dirty="0"/>
              <a:t>1d max pooling layers used to reduce the dimensions of the features. </a:t>
            </a:r>
            <a:endParaRPr lang="en-US" sz="2400" dirty="0" smtClean="0"/>
          </a:p>
          <a:p>
            <a:pPr algn="just"/>
            <a:r>
              <a:rPr lang="en-US" sz="2400" dirty="0" smtClean="0"/>
              <a:t>Adam </a:t>
            </a:r>
            <a:r>
              <a:rPr lang="en-US" sz="2400" dirty="0"/>
              <a:t>optimizer was used to modify neural network attributes to reduce losses.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847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3938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8" y="1981200"/>
            <a:ext cx="3733992" cy="3041806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3400" y="83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5 labels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68" y="3048000"/>
            <a:ext cx="4280120" cy="19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77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3 labels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" y="1923992"/>
            <a:ext cx="3810196" cy="3067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32" y="3384567"/>
            <a:ext cx="4191215" cy="1606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961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Fine-grained opinion mining has a low accuracy - approximately </a:t>
            </a:r>
            <a:r>
              <a:rPr lang="en-US" b="1" dirty="0">
                <a:solidFill>
                  <a:srgbClr val="002060"/>
                </a:solidFill>
              </a:rPr>
              <a:t>60%</a:t>
            </a:r>
            <a:r>
              <a:rPr lang="en-US" dirty="0"/>
              <a:t> - because the trained models cannot distinguish between the categories ‘bad’ and ‘very bad’ and the categories ‘good’ and ‘very good’.</a:t>
            </a:r>
          </a:p>
          <a:p>
            <a:pPr lvl="0" algn="just"/>
            <a:r>
              <a:rPr lang="en-US" dirty="0"/>
              <a:t>With 3 categories the trained models give a much </a:t>
            </a:r>
            <a:r>
              <a:rPr lang="en-US" dirty="0" smtClean="0"/>
              <a:t>higher accuracy </a:t>
            </a:r>
            <a:r>
              <a:rPr lang="en-US" dirty="0"/>
              <a:t>- approximately </a:t>
            </a:r>
            <a:r>
              <a:rPr lang="en-US" b="1" dirty="0">
                <a:solidFill>
                  <a:srgbClr val="002060"/>
                </a:solidFill>
              </a:rPr>
              <a:t>80%</a:t>
            </a:r>
            <a:r>
              <a:rPr lang="en-US" dirty="0"/>
              <a:t>. The result reflects reality, since people can more easily categorize a review as being generally ‘good’ or ‘bad’, rather than its precise opinion.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1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9837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 SemiLight" pitchFamily="34" charset="0"/>
              </a:rPr>
              <a:t>Our project aims to implement algorithms that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classify product reviews </a:t>
            </a:r>
            <a:r>
              <a:rPr lang="en-US" dirty="0">
                <a:latin typeface="Bahnschrift SemiLight" pitchFamily="34" charset="0"/>
              </a:rPr>
              <a:t>according to </a:t>
            </a:r>
            <a:r>
              <a:rPr lang="en-US" dirty="0" smtClean="0">
                <a:latin typeface="Bahnschrift SemiLight" pitchFamily="34" charset="0"/>
              </a:rPr>
              <a:t>general opinion </a:t>
            </a:r>
            <a:r>
              <a:rPr lang="en-US" dirty="0">
                <a:latin typeface="Bahnschrift SemiLight" pitchFamily="34" charset="0"/>
              </a:rPr>
              <a:t>and rating</a:t>
            </a:r>
            <a:r>
              <a:rPr lang="en-US" dirty="0" smtClean="0">
                <a:latin typeface="Bahnschrift SemiLight" pitchFamily="34" charset="0"/>
              </a:rPr>
              <a:t>.</a:t>
            </a:r>
          </a:p>
          <a:p>
            <a:pPr algn="just"/>
            <a:r>
              <a:rPr lang="en-US" dirty="0">
                <a:latin typeface="Bahnschrift SemiLight" pitchFamily="34" charset="0"/>
              </a:rPr>
              <a:t>The dataset used is a list of over 30,000 reviews for brands such as Apple, Samsung, </a:t>
            </a:r>
            <a:r>
              <a:rPr lang="en-US" dirty="0" err="1">
                <a:latin typeface="Bahnschrift SemiLight" pitchFamily="34" charset="0"/>
              </a:rPr>
              <a:t>OnePlus</a:t>
            </a:r>
            <a:r>
              <a:rPr lang="en-US" dirty="0">
                <a:latin typeface="Bahnschrift SemiLight" pitchFamily="34" charset="0"/>
              </a:rPr>
              <a:t> and </a:t>
            </a:r>
            <a:r>
              <a:rPr lang="en-US" dirty="0" err="1">
                <a:latin typeface="Bahnschrift SemiLight" pitchFamily="34" charset="0"/>
              </a:rPr>
              <a:t>Redmi</a:t>
            </a:r>
            <a:r>
              <a:rPr lang="en-US" dirty="0">
                <a:latin typeface="Bahnschrift SemiLight" pitchFamily="34" charset="0"/>
              </a:rPr>
              <a:t>. We have chosen to use the </a:t>
            </a:r>
            <a:r>
              <a:rPr lang="en-US" b="1" dirty="0" err="1">
                <a:solidFill>
                  <a:srgbClr val="002060"/>
                </a:solidFill>
                <a:latin typeface="Bahnschrift SemiLight" pitchFamily="34" charset="0"/>
              </a:rPr>
              <a:t>OnePlus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 Nord 5G</a:t>
            </a:r>
            <a:r>
              <a:rPr lang="en-US" dirty="0">
                <a:latin typeface="Bahnschrift SemiLight" pitchFamily="34" charset="0"/>
              </a:rPr>
              <a:t> </a:t>
            </a:r>
            <a:r>
              <a:rPr lang="en-US" dirty="0" smtClean="0">
                <a:latin typeface="Bahnschrift SemiLight" pitchFamily="34" charset="0"/>
              </a:rPr>
              <a:t>reviews</a:t>
            </a:r>
            <a:r>
              <a:rPr lang="en-US" dirty="0">
                <a:latin typeface="Bahnschrift SemiLight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2578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" pitchFamily="34" charset="0"/>
              </a:rPr>
              <a:t>What is opinion mining</a:t>
            </a:r>
            <a:r>
              <a:rPr lang="en-US" dirty="0" smtClean="0">
                <a:latin typeface="Bahnschrift SemiLight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Opinion mining </a:t>
            </a:r>
            <a:r>
              <a:rPr lang="en-US" dirty="0">
                <a:latin typeface="Bahnschrift SemiLight" pitchFamily="34" charset="0"/>
              </a:rPr>
              <a:t>is a text analysis method that uses </a:t>
            </a:r>
            <a:r>
              <a:rPr lang="en-US" dirty="0" smtClean="0">
                <a:latin typeface="Bahnschrift SemiLight" pitchFamily="34" charset="0"/>
              </a:rPr>
              <a:t>natural </a:t>
            </a:r>
            <a:r>
              <a:rPr lang="en-US" dirty="0">
                <a:latin typeface="Bahnschrift SemiLight" pitchFamily="34" charset="0"/>
              </a:rPr>
              <a:t>language processing to identify and extract people’s opinions and sentiments within a text (positive/good, negative/bad, </a:t>
            </a:r>
            <a:r>
              <a:rPr lang="en-US" dirty="0" smtClean="0">
                <a:latin typeface="Bahnschrift SemiLight" pitchFamily="34" charset="0"/>
              </a:rPr>
              <a:t>neutral). 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Bahnschrift SemiLight" pitchFamily="34" charset="0"/>
              </a:rPr>
              <a:t>Opinion mining </a:t>
            </a:r>
            <a:r>
              <a:rPr lang="en-US" dirty="0">
                <a:latin typeface="Bahnschrift SemiLight" pitchFamily="34" charset="0"/>
              </a:rPr>
              <a:t>is widely used in domains like social media or customer reviews, to determine and categorize opinions about a product, service, or idea.</a:t>
            </a:r>
          </a:p>
        </p:txBody>
      </p:sp>
    </p:spTree>
    <p:extLst>
      <p:ext uri="{BB962C8B-B14F-4D97-AF65-F5344CB8AC3E}">
        <p14:creationId xmlns:p14="http://schemas.microsoft.com/office/powerpoint/2010/main" val="203139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" pitchFamily="34" charset="0"/>
              </a:rPr>
              <a:t>Challenges in opinion </a:t>
            </a:r>
            <a:r>
              <a:rPr lang="en-US" dirty="0" smtClean="0">
                <a:latin typeface="Bahnschrift SemiLight" pitchFamily="34" charset="0"/>
              </a:rPr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12336"/>
          </a:xfrm>
        </p:spPr>
        <p:txBody>
          <a:bodyPr/>
          <a:lstStyle/>
          <a:p>
            <a:pPr lvl="0" algn="just"/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Objectivity</a:t>
            </a:r>
            <a:r>
              <a:rPr lang="en-US" dirty="0">
                <a:latin typeface="Bahnschrift SemiLight" pitchFamily="34" charset="0"/>
              </a:rPr>
              <a:t> or comments with a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neutral</a:t>
            </a:r>
            <a:r>
              <a:rPr lang="en-US" dirty="0">
                <a:latin typeface="Bahnschrift SemiLight" pitchFamily="34" charset="0"/>
              </a:rPr>
              <a:t> sentiment tend to pose a problem for systems and are often misidentified.</a:t>
            </a:r>
          </a:p>
          <a:p>
            <a:pPr algn="just"/>
            <a:r>
              <a:rPr lang="en-US" dirty="0" smtClean="0">
                <a:latin typeface="Bahnschrift SemiLight" pitchFamily="34" charset="0"/>
              </a:rPr>
              <a:t>People </a:t>
            </a:r>
            <a:r>
              <a:rPr lang="en-US" dirty="0">
                <a:latin typeface="Bahnschrift SemiLight" pitchFamily="34" charset="0"/>
              </a:rPr>
              <a:t>can be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contradictory</a:t>
            </a:r>
            <a:r>
              <a:rPr lang="en-US" dirty="0">
                <a:latin typeface="Bahnschrift SemiLight" pitchFamily="34" charset="0"/>
              </a:rPr>
              <a:t> in their statements. 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Irony</a:t>
            </a:r>
            <a:r>
              <a:rPr lang="en-US" dirty="0">
                <a:latin typeface="Bahnschrift SemiLight" pitchFamily="34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sarcasm</a:t>
            </a:r>
            <a:r>
              <a:rPr lang="en-US" dirty="0">
                <a:latin typeface="Bahnschrift SemiLight" pitchFamily="34" charset="0"/>
              </a:rPr>
              <a:t> often cannot be explicitly trained and </a:t>
            </a:r>
            <a:r>
              <a:rPr lang="en-US" dirty="0" smtClean="0">
                <a:latin typeface="Bahnschrift SemiLight" pitchFamily="34" charset="0"/>
              </a:rPr>
              <a:t>lead </a:t>
            </a:r>
            <a:r>
              <a:rPr lang="en-US" dirty="0">
                <a:latin typeface="Bahnschrift SemiLight" pitchFamily="34" charset="0"/>
              </a:rPr>
              <a:t>to falsely labeled </a:t>
            </a:r>
            <a:r>
              <a:rPr lang="en-US" dirty="0" smtClean="0">
                <a:latin typeface="Bahnschrift SemiLight" pitchFamily="34" charset="0"/>
              </a:rPr>
              <a:t>sentiments.</a:t>
            </a:r>
          </a:p>
          <a:p>
            <a:pPr algn="just"/>
            <a:r>
              <a:rPr lang="en-US" dirty="0">
                <a:latin typeface="Bahnschrift SemiLight" pitchFamily="34" charset="0"/>
              </a:rPr>
              <a:t>Computer programs have trouble when encountering </a:t>
            </a:r>
            <a:r>
              <a:rPr lang="en-US" b="1" dirty="0" err="1" smtClean="0">
                <a:solidFill>
                  <a:srgbClr val="002060"/>
                </a:solidFill>
                <a:latin typeface="Bahnschrift SemiLight" pitchFamily="34" charset="0"/>
              </a:rPr>
              <a:t>emojis</a:t>
            </a:r>
            <a:r>
              <a:rPr lang="en-US" dirty="0" smtClean="0">
                <a:solidFill>
                  <a:srgbClr val="002060"/>
                </a:solidFill>
                <a:latin typeface="Bahnschrift SemiLight" pitchFamily="34" charset="0"/>
              </a:rPr>
              <a:t> </a:t>
            </a:r>
            <a:r>
              <a:rPr lang="en-US" dirty="0">
                <a:latin typeface="Bahnschrift SemiLight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irrelevant</a:t>
            </a:r>
            <a:r>
              <a:rPr lang="en-US" dirty="0">
                <a:latin typeface="Bahnschrift SemiLight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information</a:t>
            </a:r>
            <a:r>
              <a:rPr lang="en-US" dirty="0">
                <a:latin typeface="Bahnschrift Semi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249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" pitchFamily="34" charset="0"/>
              </a:rPr>
              <a:t>Experiments and methods </a:t>
            </a:r>
            <a:r>
              <a:rPr lang="en-US" dirty="0" smtClean="0">
                <a:latin typeface="Bahnschrift SemiLight" pitchFamily="34" charset="0"/>
              </a:rPr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000" dirty="0">
                <a:latin typeface="Bahnschrift SemiLight" pitchFamily="34" charset="0"/>
              </a:rPr>
              <a:t>Each review from the dataset has a whole number of stars, from 1 to 5. In our experiments we used two different annotations: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A simple scale of opinion polarity with </a:t>
            </a: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three categories</a:t>
            </a:r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: bad (1 and 2 stars), neutral (3 stars) and good (4 and 5 stars).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Bahnschrift SemiLight" pitchFamily="34" charset="0"/>
              </a:rPr>
              <a:t>Fine-grained opinion mining </a:t>
            </a:r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with five categories: from ‘very bad’ (1 star) to ‘very good’ (5 stars).</a:t>
            </a:r>
          </a:p>
          <a:p>
            <a:pPr algn="just"/>
            <a:r>
              <a:rPr lang="en-US" sz="3000" dirty="0">
                <a:latin typeface="Bahnschrift SemiLight" pitchFamily="34" charset="0"/>
              </a:rPr>
              <a:t>In all the methods of preprocessing used all the words were turned to lowercase and the punctuation was eliminated.</a:t>
            </a:r>
          </a:p>
        </p:txBody>
      </p:sp>
    </p:spTree>
    <p:extLst>
      <p:ext uri="{BB962C8B-B14F-4D97-AF65-F5344CB8AC3E}">
        <p14:creationId xmlns:p14="http://schemas.microsoft.com/office/powerpoint/2010/main" val="3892187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first </a:t>
            </a:r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1573"/>
            <a:ext cx="8229600" cy="4312963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>
                <a:latin typeface="Bahnschrift SemiLight" pitchFamily="34" charset="0"/>
              </a:rPr>
              <a:t>Eliminated all links, </a:t>
            </a:r>
            <a:r>
              <a:rPr lang="en-US" sz="2400" dirty="0" err="1">
                <a:latin typeface="Bahnschrift SemiLight" pitchFamily="34" charset="0"/>
              </a:rPr>
              <a:t>hashtags</a:t>
            </a:r>
            <a:r>
              <a:rPr lang="en-US" sz="2400" dirty="0">
                <a:latin typeface="Bahnschrift SemiLight" pitchFamily="34" charset="0"/>
              </a:rPr>
              <a:t>, mentions and </a:t>
            </a:r>
            <a:r>
              <a:rPr lang="en-US" sz="2400" dirty="0" smtClean="0">
                <a:latin typeface="Bahnschrift SemiLight" pitchFamily="34" charset="0"/>
              </a:rPr>
              <a:t>numbers;</a:t>
            </a:r>
          </a:p>
          <a:p>
            <a:pPr lvl="0" algn="just"/>
            <a:r>
              <a:rPr lang="en-US" sz="2400" dirty="0" smtClean="0">
                <a:latin typeface="Bahnschrift SemiLight" pitchFamily="34" charset="0"/>
              </a:rPr>
              <a:t>Contracted </a:t>
            </a:r>
            <a:r>
              <a:rPr lang="en-US" sz="2400" dirty="0">
                <a:latin typeface="Bahnschrift SemiLight" pitchFamily="34" charset="0"/>
              </a:rPr>
              <a:t>words with </a:t>
            </a:r>
            <a:r>
              <a:rPr lang="en-US" sz="2400" dirty="0" smtClean="0">
                <a:latin typeface="Bahnschrift SemiLight" pitchFamily="34" charset="0"/>
              </a:rPr>
              <a:t>apostrophes;</a:t>
            </a:r>
          </a:p>
          <a:p>
            <a:pPr lvl="0" algn="just"/>
            <a:r>
              <a:rPr lang="en-US" sz="2400" dirty="0" smtClean="0">
                <a:latin typeface="Bahnschrift SemiLight" pitchFamily="34" charset="0"/>
              </a:rPr>
              <a:t>The tokens </a:t>
            </a:r>
            <a:r>
              <a:rPr lang="en-US" sz="2400" dirty="0">
                <a:latin typeface="Bahnschrift SemiLight" pitchFamily="34" charset="0"/>
              </a:rPr>
              <a:t>were extracted using </a:t>
            </a:r>
            <a:r>
              <a:rPr lang="en-US" sz="2400" dirty="0" err="1">
                <a:latin typeface="Bahnschrift SemiLight" pitchFamily="34" charset="0"/>
              </a:rPr>
              <a:t>nlp</a:t>
            </a:r>
            <a:r>
              <a:rPr lang="en-US" sz="2400" dirty="0">
                <a:latin typeface="Bahnschrift SemiLight" pitchFamily="34" charset="0"/>
              </a:rPr>
              <a:t> from </a:t>
            </a:r>
            <a:r>
              <a:rPr lang="en-US" sz="2400" dirty="0" err="1">
                <a:latin typeface="Bahnschrift SemiLight" pitchFamily="34" charset="0"/>
              </a:rPr>
              <a:t>spaCy</a:t>
            </a:r>
            <a:r>
              <a:rPr lang="en-US" sz="2400" dirty="0">
                <a:latin typeface="Bahnschrift SemiLight" pitchFamily="34" charset="0"/>
              </a:rPr>
              <a:t>;</a:t>
            </a:r>
          </a:p>
          <a:p>
            <a:pPr lvl="0" algn="just"/>
            <a:r>
              <a:rPr lang="en-US" sz="2400" dirty="0">
                <a:latin typeface="Bahnschrift SemiLight" pitchFamily="34" charset="0"/>
              </a:rPr>
              <a:t>Eliminated the list of </a:t>
            </a:r>
            <a:r>
              <a:rPr lang="en-US" sz="2400" dirty="0" err="1">
                <a:latin typeface="Bahnschrift SemiLight" pitchFamily="34" charset="0"/>
              </a:rPr>
              <a:t>stopwords</a:t>
            </a:r>
            <a:r>
              <a:rPr lang="en-US" sz="2400" dirty="0">
                <a:latin typeface="Bahnschrift SemiLight" pitchFamily="34" charset="0"/>
              </a:rPr>
              <a:t> provided by </a:t>
            </a:r>
            <a:r>
              <a:rPr lang="en-US" sz="2400" dirty="0" err="1">
                <a:latin typeface="Bahnschrift SemiLight" pitchFamily="34" charset="0"/>
              </a:rPr>
              <a:t>spaCy</a:t>
            </a:r>
            <a:r>
              <a:rPr lang="en-US" sz="2400" dirty="0">
                <a:latin typeface="Bahnschrift SemiLight" pitchFamily="34" charset="0"/>
              </a:rPr>
              <a:t>, with the exception of the ones that can be used to denote a negative </a:t>
            </a:r>
            <a:r>
              <a:rPr lang="en-US" sz="2400" dirty="0" smtClean="0">
                <a:latin typeface="Bahnschrift SemiLight" pitchFamily="34" charset="0"/>
              </a:rPr>
              <a:t>opinions;</a:t>
            </a:r>
          </a:p>
          <a:p>
            <a:pPr lvl="0" algn="just"/>
            <a:r>
              <a:rPr lang="en-US" sz="2400" dirty="0" smtClean="0">
                <a:latin typeface="Bahnschrift SemiLight" pitchFamily="34" charset="0"/>
              </a:rPr>
              <a:t>Applied </a:t>
            </a:r>
            <a:r>
              <a:rPr lang="en-US" sz="2400" dirty="0">
                <a:latin typeface="Bahnschrift SemiLight" pitchFamily="34" charset="0"/>
              </a:rPr>
              <a:t>lemmatization to the extracted tokens</a:t>
            </a:r>
            <a:r>
              <a:rPr lang="en-US" sz="2400" dirty="0" smtClean="0">
                <a:latin typeface="Bahnschrift SemiLight" pitchFamily="34" charset="0"/>
              </a:rPr>
              <a:t>.;</a:t>
            </a:r>
            <a:endParaRPr lang="en-US" sz="2400" dirty="0">
              <a:latin typeface="Bahnschrift SemiLight" pitchFamily="34" charset="0"/>
            </a:endParaRPr>
          </a:p>
          <a:p>
            <a:pPr lvl="0" algn="just"/>
            <a:r>
              <a:rPr lang="en-US" sz="2400" dirty="0">
                <a:latin typeface="Bahnschrift SemiLight" pitchFamily="34" charset="0"/>
              </a:rPr>
              <a:t>Built a vocabulary of unigrams, bigrams and trigrams using </a:t>
            </a:r>
            <a:r>
              <a:rPr lang="en-US" sz="2400" dirty="0" err="1">
                <a:latin typeface="Bahnschrift SemiLight" pitchFamily="34" charset="0"/>
              </a:rPr>
              <a:t>CountVectorizer</a:t>
            </a:r>
            <a:r>
              <a:rPr lang="en-US" sz="2400" dirty="0">
                <a:latin typeface="Bahnschrift SemiLight" pitchFamily="34" charset="0"/>
              </a:rPr>
              <a:t> from </a:t>
            </a:r>
            <a:r>
              <a:rPr lang="en-US" sz="2400" dirty="0" err="1">
                <a:latin typeface="Bahnschrift SemiLight" pitchFamily="34" charset="0"/>
              </a:rPr>
              <a:t>sklearn</a:t>
            </a:r>
            <a:r>
              <a:rPr lang="en-US" sz="2400" dirty="0">
                <a:latin typeface="Bahnschrift SemiLight" pitchFamily="34" charset="0"/>
              </a:rPr>
              <a:t>, with the top 800 features ordered by term </a:t>
            </a:r>
            <a:r>
              <a:rPr lang="en-US" sz="2400" dirty="0" smtClean="0">
                <a:latin typeface="Bahnschrift SemiLight" pitchFamily="34" charset="0"/>
              </a:rPr>
              <a:t>frequency;</a:t>
            </a:r>
            <a:endParaRPr lang="en-US" sz="2400" dirty="0">
              <a:latin typeface="Bahnschrift SemiLight" pitchFamily="34" charset="0"/>
            </a:endParaRPr>
          </a:p>
          <a:p>
            <a:pPr lvl="0" algn="just"/>
            <a:r>
              <a:rPr lang="en-US" sz="2400" dirty="0">
                <a:latin typeface="Bahnschrift SemiLight" pitchFamily="34" charset="0"/>
              </a:rPr>
              <a:t>The features were scaled using L2 </a:t>
            </a:r>
            <a:r>
              <a:rPr lang="en-US" sz="2400" dirty="0" smtClean="0">
                <a:latin typeface="Bahnschrift SemiLight" pitchFamily="34" charset="0"/>
              </a:rPr>
              <a:t>normalization;</a:t>
            </a:r>
            <a:endParaRPr lang="en-US" sz="2400" dirty="0">
              <a:latin typeface="Bahnschrift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Preprocessing </a:t>
            </a:r>
          </a:p>
        </p:txBody>
      </p:sp>
    </p:spTree>
    <p:extLst>
      <p:ext uri="{BB962C8B-B14F-4D97-AF65-F5344CB8AC3E}">
        <p14:creationId xmlns:p14="http://schemas.microsoft.com/office/powerpoint/2010/main" val="1527191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05053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classification was made using the </a:t>
            </a:r>
            <a:r>
              <a:rPr lang="en-US" sz="2400" b="1" dirty="0">
                <a:solidFill>
                  <a:srgbClr val="002060"/>
                </a:solidFill>
              </a:rPr>
              <a:t>MLP and SVM with RBF </a:t>
            </a:r>
            <a:r>
              <a:rPr lang="en-US" sz="2400" b="1" dirty="0" smtClean="0">
                <a:solidFill>
                  <a:srgbClr val="002060"/>
                </a:solidFill>
              </a:rPr>
              <a:t>kernel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dirty="0" smtClean="0"/>
              <a:t>80</a:t>
            </a:r>
            <a:r>
              <a:rPr lang="en-US" sz="2400" dirty="0"/>
              <a:t>% of the data was used for training and the rest was used for testing.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MLP was used with the following parameters: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</a:rPr>
              <a:t>hidden_layer_sizes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= (10), </a:t>
            </a:r>
            <a:r>
              <a:rPr lang="en-US" sz="2200" dirty="0">
                <a:solidFill>
                  <a:schemeClr val="tx1"/>
                </a:solidFill>
              </a:rPr>
              <a:t>activation='</a:t>
            </a:r>
            <a:r>
              <a:rPr lang="en-US" sz="2200" dirty="0" err="1">
                <a:solidFill>
                  <a:schemeClr val="tx1"/>
                </a:solidFill>
              </a:rPr>
              <a:t>relu</a:t>
            </a:r>
            <a:r>
              <a:rPr lang="en-US" sz="2200" dirty="0">
                <a:solidFill>
                  <a:schemeClr val="tx1"/>
                </a:solidFill>
              </a:rPr>
              <a:t>', solver='</a:t>
            </a:r>
            <a:r>
              <a:rPr lang="en-US" sz="2200" dirty="0" err="1">
                <a:solidFill>
                  <a:schemeClr val="tx1"/>
                </a:solidFill>
              </a:rPr>
              <a:t>adam</a:t>
            </a:r>
            <a:r>
              <a:rPr lang="en-US" sz="2200" dirty="0">
                <a:solidFill>
                  <a:schemeClr val="tx1"/>
                </a:solidFill>
              </a:rPr>
              <a:t>', alpha=0.01, </a:t>
            </a:r>
            <a:r>
              <a:rPr lang="en-US" sz="2200" dirty="0" err="1">
                <a:solidFill>
                  <a:schemeClr val="tx1"/>
                </a:solidFill>
              </a:rPr>
              <a:t>batch_size</a:t>
            </a:r>
            <a:r>
              <a:rPr lang="en-US" sz="2200" dirty="0">
                <a:solidFill>
                  <a:schemeClr val="tx1"/>
                </a:solidFill>
              </a:rPr>
              <a:t>='auto', </a:t>
            </a:r>
            <a:r>
              <a:rPr lang="en-US" sz="2200" dirty="0" err="1">
                <a:solidFill>
                  <a:schemeClr val="tx1"/>
                </a:solidFill>
              </a:rPr>
              <a:t>learning_rate</a:t>
            </a:r>
            <a:r>
              <a:rPr lang="en-US" sz="2200" dirty="0">
                <a:solidFill>
                  <a:schemeClr val="tx1"/>
                </a:solidFill>
              </a:rPr>
              <a:t>='constant', </a:t>
            </a:r>
            <a:r>
              <a:rPr lang="en-US" sz="2200" dirty="0" err="1">
                <a:solidFill>
                  <a:schemeClr val="tx1"/>
                </a:solidFill>
              </a:rPr>
              <a:t>learning_rate_init</a:t>
            </a:r>
            <a:r>
              <a:rPr lang="en-US" sz="2200" dirty="0">
                <a:solidFill>
                  <a:schemeClr val="tx1"/>
                </a:solidFill>
              </a:rPr>
              <a:t>=0.01, </a:t>
            </a:r>
            <a:r>
              <a:rPr lang="en-US" sz="2200" dirty="0" err="1">
                <a:solidFill>
                  <a:schemeClr val="tx1"/>
                </a:solidFill>
              </a:rPr>
              <a:t>n_iter_no_change</a:t>
            </a:r>
            <a:r>
              <a:rPr lang="en-US" sz="2200" dirty="0">
                <a:solidFill>
                  <a:schemeClr val="tx1"/>
                </a:solidFill>
              </a:rPr>
              <a:t>=10, </a:t>
            </a:r>
            <a:r>
              <a:rPr lang="en-US" sz="2200" dirty="0" err="1">
                <a:solidFill>
                  <a:schemeClr val="tx1"/>
                </a:solidFill>
              </a:rPr>
              <a:t>max_iter</a:t>
            </a:r>
            <a:r>
              <a:rPr lang="en-US" sz="2200" dirty="0">
                <a:solidFill>
                  <a:schemeClr val="tx1"/>
                </a:solidFill>
              </a:rPr>
              <a:t>=300, </a:t>
            </a:r>
            <a:r>
              <a:rPr lang="en-US" sz="2200" dirty="0" err="1">
                <a:solidFill>
                  <a:schemeClr val="tx1"/>
                </a:solidFill>
              </a:rPr>
              <a:t>tol</a:t>
            </a:r>
            <a:r>
              <a:rPr lang="en-US" sz="2200" dirty="0">
                <a:solidFill>
                  <a:schemeClr val="tx1"/>
                </a:solidFill>
              </a:rPr>
              <a:t>=0.00001, shuffle=True, </a:t>
            </a:r>
            <a:r>
              <a:rPr lang="en-US" sz="2200" dirty="0" err="1">
                <a:solidFill>
                  <a:schemeClr val="tx1"/>
                </a:solidFill>
              </a:rPr>
              <a:t>random_state</a:t>
            </a:r>
            <a:r>
              <a:rPr lang="en-US" sz="2200" dirty="0">
                <a:solidFill>
                  <a:schemeClr val="tx1"/>
                </a:solidFill>
              </a:rPr>
              <a:t>=10, </a:t>
            </a:r>
            <a:r>
              <a:rPr lang="en-US" sz="2200" dirty="0" err="1">
                <a:solidFill>
                  <a:schemeClr val="tx1"/>
                </a:solidFill>
              </a:rPr>
              <a:t>warm_start</a:t>
            </a:r>
            <a:r>
              <a:rPr lang="en-US" sz="2200" dirty="0">
                <a:solidFill>
                  <a:schemeClr val="tx1"/>
                </a:solidFill>
              </a:rPr>
              <a:t>=True</a:t>
            </a:r>
          </a:p>
          <a:p>
            <a:pPr algn="just"/>
            <a:r>
              <a:rPr lang="en-US" sz="2400" dirty="0"/>
              <a:t>The SVM was used with the following parameters: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C=1, kernel='</a:t>
            </a:r>
            <a:r>
              <a:rPr lang="en-US" sz="2200" dirty="0" err="1">
                <a:solidFill>
                  <a:schemeClr val="tx1"/>
                </a:solidFill>
              </a:rPr>
              <a:t>rbf</a:t>
            </a:r>
            <a:r>
              <a:rPr lang="en-US" sz="2200" dirty="0">
                <a:solidFill>
                  <a:schemeClr val="tx1"/>
                </a:solidFill>
              </a:rPr>
              <a:t>', gamma='scale', </a:t>
            </a:r>
            <a:r>
              <a:rPr lang="en-US" sz="2200" dirty="0" err="1">
                <a:solidFill>
                  <a:schemeClr val="tx1"/>
                </a:solidFill>
              </a:rPr>
              <a:t>tol</a:t>
            </a:r>
            <a:r>
              <a:rPr lang="en-US" sz="2200" dirty="0">
                <a:solidFill>
                  <a:schemeClr val="tx1"/>
                </a:solidFill>
              </a:rPr>
              <a:t>=0.0001, </a:t>
            </a:r>
            <a:r>
              <a:rPr lang="en-US" sz="2200" dirty="0" err="1">
                <a:solidFill>
                  <a:schemeClr val="tx1"/>
                </a:solidFill>
              </a:rPr>
              <a:t>class_weight</a:t>
            </a:r>
            <a:r>
              <a:rPr lang="en-US" sz="2200" dirty="0">
                <a:solidFill>
                  <a:schemeClr val="tx1"/>
                </a:solidFill>
              </a:rPr>
              <a:t>=None, </a:t>
            </a:r>
            <a:r>
              <a:rPr lang="en-US" sz="2200" dirty="0" err="1">
                <a:solidFill>
                  <a:schemeClr val="tx1"/>
                </a:solidFill>
              </a:rPr>
              <a:t>max_iter</a:t>
            </a:r>
            <a:r>
              <a:rPr lang="en-US" sz="2200" dirty="0">
                <a:solidFill>
                  <a:schemeClr val="tx1"/>
                </a:solidFill>
              </a:rPr>
              <a:t>=-1, </a:t>
            </a:r>
            <a:r>
              <a:rPr lang="en-US" sz="2200" dirty="0" err="1" smtClean="0">
                <a:solidFill>
                  <a:schemeClr val="tx1"/>
                </a:solidFill>
              </a:rPr>
              <a:t>random_state</a:t>
            </a:r>
            <a:r>
              <a:rPr lang="en-US" sz="2200" dirty="0" smtClean="0">
                <a:solidFill>
                  <a:schemeClr val="tx1"/>
                </a:solidFill>
              </a:rPr>
              <a:t>=10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3240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for 5 labels with MLP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6" y="54102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</a:t>
            </a:r>
            <a:r>
              <a:rPr lang="en-US" b="1" dirty="0"/>
              <a:t>Matrix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1262" y="541019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7" y="1936693"/>
            <a:ext cx="3772094" cy="3054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53" y="3003548"/>
            <a:ext cx="4349974" cy="1987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8791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417</TotalTime>
  <Words>945</Words>
  <Application>Microsoft Office PowerPoint</Application>
  <PresentationFormat>On-screen Show (4:3)</PresentationFormat>
  <Paragraphs>107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Opinion Mining</vt:lpstr>
      <vt:lpstr>Content</vt:lpstr>
      <vt:lpstr>Introduction</vt:lpstr>
      <vt:lpstr>What is opinion mining?</vt:lpstr>
      <vt:lpstr>Challenges in opinion mining</vt:lpstr>
      <vt:lpstr>Experiments and methods used</vt:lpstr>
      <vt:lpstr>The first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second experiment</vt:lpstr>
      <vt:lpstr>PowerPoint Presentation</vt:lpstr>
      <vt:lpstr>PowerPoint Presentation</vt:lpstr>
      <vt:lpstr>PowerPoint Presentation</vt:lpstr>
      <vt:lpstr>PowerPoint Presentation</vt:lpstr>
      <vt:lpstr>The third experiment</vt:lpstr>
      <vt:lpstr>PowerPoint Presentation</vt:lpstr>
      <vt:lpstr>PowerPoint Presentation</vt:lpstr>
      <vt:lpstr>PowerPoint Presentation</vt:lpstr>
      <vt:lpstr>The fourth experiment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</dc:title>
  <dc:creator>Oana</dc:creator>
  <cp:lastModifiedBy>Diana</cp:lastModifiedBy>
  <cp:revision>49</cp:revision>
  <dcterms:created xsi:type="dcterms:W3CDTF">2006-08-16T00:00:00Z</dcterms:created>
  <dcterms:modified xsi:type="dcterms:W3CDTF">2022-04-20T05:58:04Z</dcterms:modified>
</cp:coreProperties>
</file>