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9"/>
  </p:notesMasterIdLst>
  <p:sldIdLst>
    <p:sldId id="256" r:id="rId2"/>
    <p:sldId id="259" r:id="rId3"/>
    <p:sldId id="332" r:id="rId4"/>
    <p:sldId id="260" r:id="rId5"/>
    <p:sldId id="267" r:id="rId6"/>
    <p:sldId id="352" r:id="rId7"/>
    <p:sldId id="270" r:id="rId8"/>
    <p:sldId id="271" r:id="rId9"/>
    <p:sldId id="272" r:id="rId10"/>
    <p:sldId id="353" r:id="rId11"/>
    <p:sldId id="273" r:id="rId12"/>
    <p:sldId id="354" r:id="rId13"/>
    <p:sldId id="284" r:id="rId14"/>
    <p:sldId id="285" r:id="rId15"/>
    <p:sldId id="286" r:id="rId16"/>
    <p:sldId id="276" r:id="rId17"/>
    <p:sldId id="277" r:id="rId18"/>
    <p:sldId id="275" r:id="rId19"/>
    <p:sldId id="278" r:id="rId20"/>
    <p:sldId id="279" r:id="rId21"/>
    <p:sldId id="280" r:id="rId22"/>
    <p:sldId id="281" r:id="rId23"/>
    <p:sldId id="287" r:id="rId24"/>
    <p:sldId id="283" r:id="rId25"/>
    <p:sldId id="288" r:id="rId26"/>
    <p:sldId id="289" r:id="rId27"/>
    <p:sldId id="290" r:id="rId28"/>
    <p:sldId id="317" r:id="rId29"/>
    <p:sldId id="292" r:id="rId30"/>
    <p:sldId id="293" r:id="rId31"/>
    <p:sldId id="316" r:id="rId32"/>
    <p:sldId id="295" r:id="rId33"/>
    <p:sldId id="296" r:id="rId34"/>
    <p:sldId id="318" r:id="rId35"/>
    <p:sldId id="298" r:id="rId36"/>
    <p:sldId id="299" r:id="rId37"/>
    <p:sldId id="319" r:id="rId38"/>
    <p:sldId id="301" r:id="rId39"/>
    <p:sldId id="302" r:id="rId40"/>
    <p:sldId id="320" r:id="rId41"/>
    <p:sldId id="304" r:id="rId42"/>
    <p:sldId id="305" r:id="rId43"/>
    <p:sldId id="322" r:id="rId44"/>
    <p:sldId id="307" r:id="rId45"/>
    <p:sldId id="308" r:id="rId46"/>
    <p:sldId id="309" r:id="rId47"/>
    <p:sldId id="310" r:id="rId48"/>
    <p:sldId id="323" r:id="rId49"/>
    <p:sldId id="324" r:id="rId50"/>
    <p:sldId id="325" r:id="rId51"/>
    <p:sldId id="311" r:id="rId52"/>
    <p:sldId id="326" r:id="rId53"/>
    <p:sldId id="327" r:id="rId54"/>
    <p:sldId id="312" r:id="rId55"/>
    <p:sldId id="328" r:id="rId56"/>
    <p:sldId id="329" r:id="rId57"/>
    <p:sldId id="330" r:id="rId58"/>
    <p:sldId id="331" r:id="rId59"/>
    <p:sldId id="334" r:id="rId60"/>
    <p:sldId id="268" r:id="rId61"/>
    <p:sldId id="357" r:id="rId62"/>
    <p:sldId id="333" r:id="rId63"/>
    <p:sldId id="336" r:id="rId64"/>
    <p:sldId id="347" r:id="rId65"/>
    <p:sldId id="348" r:id="rId66"/>
    <p:sldId id="349" r:id="rId67"/>
    <p:sldId id="356" r:id="rId68"/>
    <p:sldId id="337" r:id="rId69"/>
    <p:sldId id="338" r:id="rId70"/>
    <p:sldId id="339" r:id="rId71"/>
    <p:sldId id="341" r:id="rId72"/>
    <p:sldId id="342" r:id="rId73"/>
    <p:sldId id="343" r:id="rId74"/>
    <p:sldId id="344" r:id="rId75"/>
    <p:sldId id="345" r:id="rId76"/>
    <p:sldId id="266" r:id="rId77"/>
    <p:sldId id="346" r:id="rId7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33" autoAdjust="0"/>
  </p:normalViewPr>
  <p:slideViewPr>
    <p:cSldViewPr snapToGrid="0">
      <p:cViewPr>
        <p:scale>
          <a:sx n="50" d="100"/>
          <a:sy n="50" d="100"/>
        </p:scale>
        <p:origin x="12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20/02/2020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ketchengine.eu/british-national-corpus/" TargetMode="External"/><Relationship Id="rId7" Type="http://schemas.openxmlformats.org/officeDocument/2006/relationships/hyperlink" Target="http://aclweb.org/anthology/W/W06/W06-1670.pdf"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ourceforge.net/projects/supersensetag/" TargetMode="External"/><Relationship Id="rId5" Type="http://schemas.openxmlformats.org/officeDocument/2006/relationships/hyperlink" Target="https://www.sketchengine.eu/ukwacsst-corpus/" TargetMode="External"/><Relationship Id="rId4" Type="http://schemas.openxmlformats.org/officeDocument/2006/relationships/hyperlink" Target="https://www.sketchengine.eu/wp-content/uploads/lrec08-ukwac.pdf"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5</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23</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25</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28</a:t>
            </a:fld>
            <a:endParaRPr lang="fr-FR"/>
          </a:p>
        </p:txBody>
      </p:sp>
    </p:spTree>
    <p:extLst>
      <p:ext uri="{BB962C8B-B14F-4D97-AF65-F5344CB8AC3E}">
        <p14:creationId xmlns:p14="http://schemas.microsoft.com/office/powerpoint/2010/main" val="403977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29</a:t>
            </a:fld>
            <a:endParaRPr lang="fr-FR"/>
          </a:p>
        </p:txBody>
      </p:sp>
    </p:spTree>
    <p:extLst>
      <p:ext uri="{BB962C8B-B14F-4D97-AF65-F5344CB8AC3E}">
        <p14:creationId xmlns:p14="http://schemas.microsoft.com/office/powerpoint/2010/main" val="189349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31</a:t>
            </a:fld>
            <a:endParaRPr lang="fr-FR"/>
          </a:p>
        </p:txBody>
      </p:sp>
    </p:spTree>
    <p:extLst>
      <p:ext uri="{BB962C8B-B14F-4D97-AF65-F5344CB8AC3E}">
        <p14:creationId xmlns:p14="http://schemas.microsoft.com/office/powerpoint/2010/main" val="20589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Note: </a:t>
            </a:r>
          </a:p>
          <a:p>
            <a:pPr fontAlgn="base"/>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ukWaC</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text </a:t>
            </a:r>
            <a:r>
              <a:rPr lang="en-US" sz="1200" b="0" i="0" u="none" strike="noStrike"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of British English collected from the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 with using medium-</a:t>
            </a:r>
            <a:r>
              <a:rPr lang="en-US" sz="1200" b="0" i="0" u="none" strike="noStrike" kern="1200" dirty="0">
                <a:solidFill>
                  <a:schemeClr val="tx1"/>
                </a:solidFill>
                <a:effectLst/>
                <a:latin typeface="+mn-lt"/>
                <a:ea typeface="+mn-ea"/>
                <a:cs typeface="+mn-cs"/>
              </a:rPr>
              <a:t>frequency</a:t>
            </a:r>
            <a:r>
              <a:rPr lang="en-US" sz="1200" b="0" i="0" kern="1200" dirty="0">
                <a:solidFill>
                  <a:schemeClr val="tx1"/>
                </a:solidFill>
                <a:effectLst/>
                <a:latin typeface="+mn-lt"/>
                <a:ea typeface="+mn-ea"/>
                <a:cs typeface="+mn-cs"/>
              </a:rPr>
              <a:t> words from the </a:t>
            </a:r>
            <a:r>
              <a:rPr lang="en-US" sz="1200" b="0" i="0" u="sng" kern="1200" dirty="0">
                <a:solidFill>
                  <a:schemeClr val="tx1"/>
                </a:solidFill>
                <a:effectLst/>
                <a:latin typeface="+mn-lt"/>
                <a:ea typeface="+mn-ea"/>
                <a:cs typeface="+mn-cs"/>
                <a:hlinkClick r:id="rId3"/>
              </a:rPr>
              <a:t>British National Corpus</a:t>
            </a:r>
            <a:r>
              <a:rPr lang="en-US" sz="1200" b="0" i="0" kern="1200" dirty="0">
                <a:solidFill>
                  <a:schemeClr val="tx1"/>
                </a:solidFill>
                <a:effectLst/>
                <a:latin typeface="+mn-lt"/>
                <a:ea typeface="+mn-ea"/>
                <a:cs typeface="+mn-cs"/>
              </a:rPr>
              <a:t> as seed words. These two facts are fair to argue that it is a corpus of mainly British English although other variants are likely to be included as long as they were found on a .</a:t>
            </a:r>
            <a:r>
              <a:rPr lang="en-US" sz="1200" b="0"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a:t>
            </a:r>
          </a:p>
          <a:p>
            <a:pPr fontAlgn="base"/>
            <a:r>
              <a:rPr lang="en-US" sz="1200" b="0" i="0" kern="1200" dirty="0">
                <a:solidFill>
                  <a:schemeClr val="tx1"/>
                </a:solidFill>
                <a:effectLst/>
                <a:latin typeface="+mn-lt"/>
                <a:ea typeface="+mn-ea"/>
                <a:cs typeface="+mn-cs"/>
              </a:rPr>
              <a:t>The corpus was prepared by Adriano </a:t>
            </a:r>
            <a:r>
              <a:rPr lang="en-US" sz="1200" b="0" i="0" kern="1200" dirty="0" err="1">
                <a:solidFill>
                  <a:schemeClr val="tx1"/>
                </a:solidFill>
                <a:effectLst/>
                <a:latin typeface="+mn-lt"/>
                <a:ea typeface="+mn-ea"/>
                <a:cs typeface="+mn-cs"/>
              </a:rPr>
              <a:t>Ferraresi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word sketch</a:t>
            </a:r>
            <a:r>
              <a:rPr lang="en-US" sz="1200" b="0" i="0" kern="1200" dirty="0">
                <a:solidFill>
                  <a:schemeClr val="tx1"/>
                </a:solidFill>
                <a:effectLst/>
                <a:latin typeface="+mn-lt"/>
                <a:ea typeface="+mn-ea"/>
                <a:cs typeface="+mn-cs"/>
              </a:rPr>
              <a:t>es enabling to explore the grammatical relations of words were prepared by David </a:t>
            </a:r>
            <a:r>
              <a:rPr lang="en-US" sz="1200" b="0" i="0" kern="1200" dirty="0" err="1">
                <a:solidFill>
                  <a:schemeClr val="tx1"/>
                </a:solidFill>
                <a:effectLst/>
                <a:latin typeface="+mn-lt"/>
                <a:ea typeface="+mn-ea"/>
                <a:cs typeface="+mn-cs"/>
              </a:rPr>
              <a:t>Tugwell</a:t>
            </a:r>
            <a:r>
              <a:rPr lang="en-US" sz="1200" b="0" i="0" kern="1200" dirty="0">
                <a:solidFill>
                  <a:schemeClr val="tx1"/>
                </a:solidFill>
                <a:effectLst/>
                <a:latin typeface="+mn-lt"/>
                <a:ea typeface="+mn-ea"/>
                <a:cs typeface="+mn-cs"/>
              </a:rPr>
              <a:t>. The whole preparation of the corpus is described in </a:t>
            </a:r>
            <a:r>
              <a:rPr lang="en-US" sz="1200" b="0" i="0" u="sng" kern="1200" dirty="0">
                <a:solidFill>
                  <a:schemeClr val="tx1"/>
                </a:solidFill>
                <a:effectLst/>
                <a:latin typeface="+mn-lt"/>
                <a:ea typeface="+mn-ea"/>
                <a:cs typeface="+mn-cs"/>
                <a:hlinkClick r:id="rId4"/>
              </a:rPr>
              <a:t>Introducing and evaluating </a:t>
            </a:r>
            <a:r>
              <a:rPr lang="en-US" sz="1200" b="0" i="0" u="sng" kern="1200" dirty="0" err="1">
                <a:solidFill>
                  <a:schemeClr val="tx1"/>
                </a:solidFill>
                <a:effectLst/>
                <a:latin typeface="+mn-lt"/>
                <a:ea typeface="+mn-ea"/>
                <a:cs typeface="+mn-cs"/>
                <a:hlinkClick r:id="rId4"/>
              </a:rPr>
              <a:t>ukWaC</a:t>
            </a:r>
            <a:r>
              <a:rPr lang="en-US" sz="1200" b="0" i="0" u="sng" kern="1200" dirty="0">
                <a:solidFill>
                  <a:schemeClr val="tx1"/>
                </a:solidFill>
                <a:effectLst/>
                <a:latin typeface="+mn-lt"/>
                <a:ea typeface="+mn-ea"/>
                <a:cs typeface="+mn-cs"/>
                <a:hlinkClick r:id="rId4"/>
              </a:rPr>
              <a:t>, a very large web-derived corpus of English</a:t>
            </a:r>
            <a:r>
              <a:rPr lang="en-US" sz="1200" b="0" i="0" kern="1200" dirty="0">
                <a:solidFill>
                  <a:schemeClr val="tx1"/>
                </a:solidFill>
                <a:effectLst/>
                <a:latin typeface="+mn-lt"/>
                <a:ea typeface="+mn-ea"/>
                <a:cs typeface="+mn-cs"/>
              </a:rPr>
              <a:t> (LREC conference, 2008; crawled from </a:t>
            </a:r>
            <a:r>
              <a:rPr lang="en-US" sz="1200" b="0" i="0" kern="1200" dirty="0" err="1">
                <a:solidFill>
                  <a:schemeClr val="tx1"/>
                </a:solidFill>
                <a:effectLst/>
                <a:latin typeface="+mn-lt"/>
                <a:ea typeface="+mn-ea"/>
                <a:cs typeface="+mn-cs"/>
              </a:rPr>
              <a:t>Webarchive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Sketch Engine provides access to the version of </a:t>
            </a:r>
            <a:r>
              <a:rPr lang="en-US" sz="1200" b="0" i="0" kern="1200" dirty="0" err="1">
                <a:solidFill>
                  <a:schemeClr val="tx1"/>
                </a:solidFill>
                <a:effectLst/>
                <a:latin typeface="+mn-lt"/>
                <a:ea typeface="+mn-ea"/>
                <a:cs typeface="+mn-cs"/>
              </a:rPr>
              <a:t>ukWaC</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tagged with </a:t>
            </a:r>
            <a:r>
              <a:rPr lang="en-US" sz="1200" b="0" i="0" u="sng" kern="1200" dirty="0" err="1">
                <a:solidFill>
                  <a:schemeClr val="tx1"/>
                </a:solidFill>
                <a:effectLst/>
                <a:latin typeface="+mn-lt"/>
                <a:ea typeface="+mn-ea"/>
                <a:cs typeface="+mn-cs"/>
                <a:hlinkClick r:id="rId5"/>
              </a:rPr>
              <a:t>SuperSenseTagger</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hlinkClick r:id="rId6"/>
              </a:rPr>
              <a:t>sst</a:t>
            </a:r>
            <a:r>
              <a:rPr lang="en-US" sz="1200" b="0" i="0" u="sng" kern="1200" dirty="0">
                <a:solidFill>
                  <a:schemeClr val="tx1"/>
                </a:solidFill>
                <a:effectLst/>
                <a:latin typeface="+mn-lt"/>
                <a:ea typeface="+mn-ea"/>
                <a:cs typeface="+mn-cs"/>
                <a:hlinkClick r:id="rId6"/>
              </a:rPr>
              <a:t>-light</a:t>
            </a:r>
            <a:r>
              <a:rPr lang="en-US" sz="1200" b="0" i="0" kern="1200" dirty="0">
                <a:solidFill>
                  <a:schemeClr val="tx1"/>
                </a:solidFill>
                <a:effectLst/>
                <a:latin typeface="+mn-lt"/>
                <a:ea typeface="+mn-ea"/>
                <a:cs typeface="+mn-cs"/>
              </a:rPr>
              <a:t>) described in </a:t>
            </a:r>
            <a:r>
              <a:rPr lang="en-US" sz="1200" b="0" i="0" u="sng" kern="1200" dirty="0" err="1">
                <a:solidFill>
                  <a:schemeClr val="tx1"/>
                </a:solidFill>
                <a:effectLst/>
                <a:latin typeface="+mn-lt"/>
                <a:ea typeface="+mn-ea"/>
                <a:cs typeface="+mn-cs"/>
                <a:hlinkClick r:id="rId7"/>
              </a:rPr>
              <a:t>Ciaramita</a:t>
            </a:r>
            <a:r>
              <a:rPr lang="en-US" sz="1200" b="0" i="0" u="sng" kern="1200" dirty="0">
                <a:solidFill>
                  <a:schemeClr val="tx1"/>
                </a:solidFill>
                <a:effectLst/>
                <a:latin typeface="+mn-lt"/>
                <a:ea typeface="+mn-ea"/>
                <a:cs typeface="+mn-cs"/>
                <a:hlinkClick r:id="rId7"/>
              </a:rPr>
              <a:t> and </a:t>
            </a:r>
            <a:r>
              <a:rPr lang="en-US" sz="1200" b="0" i="0" u="sng" kern="1200" dirty="0" err="1">
                <a:solidFill>
                  <a:schemeClr val="tx1"/>
                </a:solidFill>
                <a:effectLst/>
                <a:latin typeface="+mn-lt"/>
                <a:ea typeface="+mn-ea"/>
                <a:cs typeface="+mn-cs"/>
                <a:hlinkClick r:id="rId7"/>
              </a:rPr>
              <a:t>Altun</a:t>
            </a:r>
            <a:r>
              <a:rPr lang="en-US" sz="1200" b="0" i="0" u="sng" kern="1200" dirty="0">
                <a:solidFill>
                  <a:schemeClr val="tx1"/>
                </a:solidFill>
                <a:effectLst/>
                <a:latin typeface="+mn-lt"/>
                <a:ea typeface="+mn-ea"/>
                <a:cs typeface="+mn-cs"/>
                <a:hlinkClick r:id="rId7"/>
              </a:rPr>
              <a:t> (2006)</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Note – my example is from the Reddy paper. I think Schwartz et al. found their own examples from Wikipedia. Hard for me to track down.</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34</a:t>
            </a:fld>
            <a:endParaRPr lang="fr-FR"/>
          </a:p>
        </p:txBody>
      </p:sp>
    </p:spTree>
    <p:extLst>
      <p:ext uri="{BB962C8B-B14F-4D97-AF65-F5344CB8AC3E}">
        <p14:creationId xmlns:p14="http://schemas.microsoft.com/office/powerpoint/2010/main" val="416010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Example sentences weren’t taken directly from the paper, but were gathered in the way they described.</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37</a:t>
            </a:fld>
            <a:endParaRPr lang="fr-FR"/>
          </a:p>
        </p:txBody>
      </p:sp>
    </p:spTree>
    <p:extLst>
      <p:ext uri="{BB962C8B-B14F-4D97-AF65-F5344CB8AC3E}">
        <p14:creationId xmlns:p14="http://schemas.microsoft.com/office/powerpoint/2010/main" val="3613264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positive examples directly from dataset. Create negative examples by shuffling labels. Compute Wu-Palmer similarity between original and negative attribute to make sure they’re not too close.</a:t>
            </a:r>
          </a:p>
          <a:p>
            <a:endParaRPr lang="en-US" dirty="0"/>
          </a:p>
          <a:p>
            <a:r>
              <a:rPr lang="en-US" dirty="0"/>
              <a:t>Note – example sentences from Wikipedia.</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40</a:t>
            </a:fld>
            <a:endParaRPr lang="fr-FR"/>
          </a:p>
        </p:txBody>
      </p:sp>
    </p:spTree>
    <p:extLst>
      <p:ext uri="{BB962C8B-B14F-4D97-AF65-F5344CB8AC3E}">
        <p14:creationId xmlns:p14="http://schemas.microsoft.com/office/powerpoint/2010/main" val="206873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all examples right from dataset.</a:t>
            </a:r>
          </a:p>
          <a:p>
            <a:r>
              <a:rPr lang="en-US" dirty="0"/>
              <a:t>Note – Had trouble finding specific examples of this task.</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43</a:t>
            </a:fld>
            <a:endParaRPr lang="fr-FR"/>
          </a:p>
        </p:txBody>
      </p:sp>
    </p:spTree>
    <p:extLst>
      <p:ext uri="{BB962C8B-B14F-4D97-AF65-F5344CB8AC3E}">
        <p14:creationId xmlns:p14="http://schemas.microsoft.com/office/powerpoint/2010/main" val="62087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enough time, skip ahead to summary slide (56?) </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45</a:t>
            </a:fld>
            <a:endParaRPr lang="fr-FR"/>
          </a:p>
        </p:txBody>
      </p:sp>
    </p:spTree>
    <p:extLst>
      <p:ext uri="{BB962C8B-B14F-4D97-AF65-F5344CB8AC3E}">
        <p14:creationId xmlns:p14="http://schemas.microsoft.com/office/powerpoint/2010/main" val="187353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6</a:t>
            </a:fld>
            <a:endParaRPr lang="fr-FR"/>
          </a:p>
        </p:txBody>
      </p:sp>
    </p:spTree>
    <p:extLst>
      <p:ext uri="{BB962C8B-B14F-4D97-AF65-F5344CB8AC3E}">
        <p14:creationId xmlns:p14="http://schemas.microsoft.com/office/powerpoint/2010/main" val="103569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46</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of model structure</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47</a:t>
            </a:fld>
            <a:endParaRPr lang="fr-FR"/>
          </a:p>
        </p:txBody>
      </p:sp>
    </p:spTree>
    <p:extLst>
      <p:ext uri="{BB962C8B-B14F-4D97-AF65-F5344CB8AC3E}">
        <p14:creationId xmlns:p14="http://schemas.microsoft.com/office/powerpoint/2010/main" val="3220851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interesting trends)</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48</a:t>
            </a:fld>
            <a:endParaRPr lang="fr-FR"/>
          </a:p>
        </p:txBody>
      </p:sp>
    </p:spTree>
    <p:extLst>
      <p:ext uri="{BB962C8B-B14F-4D97-AF65-F5344CB8AC3E}">
        <p14:creationId xmlns:p14="http://schemas.microsoft.com/office/powerpoint/2010/main" val="253492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pPr marL="171450" indent="-171450">
              <a:buFontTx/>
              <a:buChar char="-"/>
            </a:pPr>
            <a:r>
              <a:rPr lang="en-US" dirty="0"/>
              <a:t>Full model works best on every task, so implicit meaning comes from multiple sources.</a:t>
            </a:r>
          </a:p>
          <a:p>
            <a:pPr marL="171450" indent="-171450">
              <a:buFontTx/>
              <a:buChar char="-"/>
            </a:pPr>
            <a:r>
              <a:rPr lang="en-US" dirty="0"/>
              <a:t>NC Relations: All variants perform worse than the majority baseline.</a:t>
            </a:r>
          </a:p>
          <a:p>
            <a:pPr marL="171450" indent="-171450">
              <a:buFontTx/>
              <a:buChar char="-"/>
            </a:pPr>
            <a:r>
              <a:rPr lang="en-US" dirty="0"/>
              <a:t>AN Attributes: all variants better than majority baseline. –Phrase performs the worst, indicating that valuable implicit meaning comes from the phrase.</a:t>
            </a:r>
          </a:p>
        </p:txBody>
      </p:sp>
      <p:sp>
        <p:nvSpPr>
          <p:cNvPr id="4" name="Slide Number Placeholder 3"/>
          <p:cNvSpPr>
            <a:spLocks noGrp="1"/>
          </p:cNvSpPr>
          <p:nvPr>
            <p:ph type="sldNum" sz="quarter" idx="5"/>
          </p:nvPr>
        </p:nvSpPr>
        <p:spPr/>
        <p:txBody>
          <a:bodyPr/>
          <a:lstStyle/>
          <a:p>
            <a:fld id="{FED506C5-A84A-4298-ACC8-2D9E6F020052}" type="slidenum">
              <a:rPr lang="fr-FR" smtClean="0"/>
              <a:t>58</a:t>
            </a:fld>
            <a:endParaRPr lang="fr-FR"/>
          </a:p>
        </p:txBody>
      </p:sp>
    </p:spTree>
    <p:extLst>
      <p:ext uri="{BB962C8B-B14F-4D97-AF65-F5344CB8AC3E}">
        <p14:creationId xmlns:p14="http://schemas.microsoft.com/office/powerpoint/2010/main" val="159992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7</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11</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13</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15</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18</a:t>
            </a:fld>
            <a:endParaRPr lang="fr-FR"/>
          </a:p>
        </p:txBody>
      </p:sp>
    </p:spTree>
    <p:extLst>
      <p:ext uri="{BB962C8B-B14F-4D97-AF65-F5344CB8AC3E}">
        <p14:creationId xmlns:p14="http://schemas.microsoft.com/office/powerpoint/2010/main" val="3111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20</a:t>
            </a:fld>
            <a:endParaRPr lang="fr-FR"/>
          </a:p>
        </p:txBody>
      </p:sp>
    </p:spTree>
    <p:extLst>
      <p:ext uri="{BB962C8B-B14F-4D97-AF65-F5344CB8AC3E}">
        <p14:creationId xmlns:p14="http://schemas.microsoft.com/office/powerpoint/2010/main" val="60802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DE3B-6832-4A96-84BE-DA33925FE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DA2CAC58-DD0B-429C-8246-85F7B5B5E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3A86F23-4DD5-4448-8080-BC778C775FF6}"/>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4D80A714-9E33-47A2-9934-55F8D1C3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CA9D-0750-4C61-B37A-40C4B7F152E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0146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D0CD-E929-425F-B24C-95C95D79CAFF}"/>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CDA0BAC-1365-44C7-9712-D079516047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3A389E-EAD5-4956-BD93-A3CCD3E30CD4}"/>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7E6CE87-F2CD-41FD-ABED-3E815B5DB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383F-F97C-44E5-BE49-825BBC2C53C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5246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2CA3A-51B2-48BE-939F-A3E2CAC9E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E5FA315-1809-40BD-A2A4-39EA96725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72E8FB3-55B0-40C7-9071-409F535390C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E423D51B-48B6-457B-8972-BD5E73507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8D695-ED08-4CC0-AF61-01A0BE16A30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0177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AA6D-EA77-499E-A751-8EB946DDBA6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C93757E-2575-436B-8C57-7620A2B71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35C34BA-C21C-4021-9BB6-FA7B10458033}"/>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D8EA3CD2-233D-46DD-AEFA-2DACB52FA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C1D4E-4B67-4A70-A7AF-DCAAF90DEB8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7985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8AD3-FCA3-4EFE-91C6-BB9BFEBF5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C712340-236C-492C-B129-5FAE19E6D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84E8E-FD97-45AB-A9B5-A68E4166AB0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4D32A81-CC1B-464D-8D95-9E6BE47CF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4E5C3-7083-41DA-8972-AB3D16E8EE5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52578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8CA9-3ABB-43BC-A07D-C71DE1EFEC1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A69ACEA-22D3-402E-BA1D-663435742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AA979D8-D852-465B-81B4-15E94B84A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F7AA5EB-0468-4BD0-B883-682F8427038A}"/>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FDFC07A2-D779-455F-8226-E48F79B13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2EE6A-B984-4C70-BD86-485E321CDAF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31196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2B51-BD21-4C9A-89CA-52EE7AA6845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9FBF453-D817-4000-80D3-57BA1E24D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E2E-EBC7-4478-96FD-4E3D49386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C4A9579-6784-4690-A1BB-9F0CEE00E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3EE5-6A4C-49B8-9731-47DA73234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F051247-6F84-4B66-B39F-EDF161A31C5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8" name="Footer Placeholder 7">
            <a:extLst>
              <a:ext uri="{FF2B5EF4-FFF2-40B4-BE49-F238E27FC236}">
                <a16:creationId xmlns:a16="http://schemas.microsoft.com/office/drawing/2014/main" id="{5ED0A476-1F6C-4860-990C-180AFBB9C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9D369-1744-4147-AF21-5E96380CC6B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4035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E90F-F035-4B06-9193-9C7B93B03AC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B674A93-4D36-42C6-B543-C085EEDA4537}"/>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4" name="Footer Placeholder 3">
            <a:extLst>
              <a:ext uri="{FF2B5EF4-FFF2-40B4-BE49-F238E27FC236}">
                <a16:creationId xmlns:a16="http://schemas.microsoft.com/office/drawing/2014/main" id="{6B8BD92F-E66D-42A3-BE9A-0C07565A3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1CB2D5-4C97-4F57-A894-2E64AE9D070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291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79C2A-AB9A-4615-B787-2C0C15FE9C7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3" name="Footer Placeholder 2">
            <a:extLst>
              <a:ext uri="{FF2B5EF4-FFF2-40B4-BE49-F238E27FC236}">
                <a16:creationId xmlns:a16="http://schemas.microsoft.com/office/drawing/2014/main" id="{FC571D58-4D91-48A5-84FD-C5269C1E40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89D58-B110-4B1A-96BD-E2F47E170E7E}"/>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4076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010C-0CEA-424C-939D-72D7F0B62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A206907-1B8F-450C-B8EE-143ED79F4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2461CC9-F935-45C7-9CB5-9A01A0A9F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E2D36-E2FF-436F-8C6C-F76647EAC162}"/>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582D513A-F46E-4764-9EC3-71F1EFDE4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B47EA-C215-4400-B098-0231C217A66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104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37EA-B149-47E5-B15C-107B90DB3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5E69A75-07E1-4EF3-87C3-13A82FE1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CDA42CC-F0E4-4663-90EF-9C164258A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1C084-E332-4907-88BA-D1D232A0C44D}"/>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377ECAF9-C72B-4E23-A8B7-8BD70177F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5CF50-2207-42F2-AAAB-455EDCB3B1D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90102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4385E-B49C-48C4-AFC0-A50777898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BEC3A3D-1D12-434D-9242-448BBDAEE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CEBE02-E692-4090-9ECB-20109C8F9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3C2EE138-13B4-4DB9-83C2-44C6DB1F3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E59999-7DA8-43AD-AA9B-2AD735251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3539005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digitallibrary.usc.edu/cdm/ref/collection/p15799coll3/id/176191" TargetMode="External"/><Relationship Id="rId3" Type="http://schemas.openxmlformats.org/officeDocument/2006/relationships/hyperlink" Target="https://www.merriam-webster.com/dictionary" TargetMode="External"/><Relationship Id="rId7" Type="http://schemas.openxmlformats.org/officeDocument/2006/relationships/hyperlink" Target="https://www.aclweb.org/anthology/I11-1024/"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 Id="rId6" Type="http://schemas.openxmlformats.org/officeDocument/2006/relationships/hyperlink" Target="https://www.sketchengine.eu/ukwac-british-english-corpus/" TargetMode="External"/><Relationship Id="rId11" Type="http://schemas.openxmlformats.org/officeDocument/2006/relationships/hyperlink" Target="https://www.aclweb.org/anthology/S13-2025/" TargetMode="External"/><Relationship Id="rId5" Type="http://schemas.openxmlformats.org/officeDocument/2006/relationships/hyperlink" Target="https://www.aclweb.org/anthology/W11-0807/" TargetMode="External"/><Relationship Id="rId10" Type="http://schemas.openxmlformats.org/officeDocument/2006/relationships/hyperlink" Target="https://www.aclweb.org/anthology/N15-1177/" TargetMode="External"/><Relationship Id="rId4" Type="http://schemas.openxmlformats.org/officeDocument/2006/relationships/hyperlink" Target="https://www.aclweb.org/anthology/S12-1010/" TargetMode="External"/><Relationship Id="rId9" Type="http://schemas.openxmlformats.org/officeDocument/2006/relationships/hyperlink" Target="https://archiv.ub.uni-heidelberg.de/volltextserver/2001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a:xfrm>
            <a:off x="674237" y="914400"/>
            <a:ext cx="3657600" cy="2887579"/>
          </a:xfrm>
        </p:spPr>
        <p:txBody>
          <a:bodyPr>
            <a:normAutofit/>
          </a:bodyPr>
          <a:lstStyle/>
          <a:p>
            <a:r>
              <a:rPr lang="en-US" sz="3700">
                <a:solidFill>
                  <a:srgbClr val="FFFFFF"/>
                </a:solidFill>
              </a:rPr>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a:xfrm>
            <a:off x="674237" y="4170501"/>
            <a:ext cx="3657600" cy="1525597"/>
          </a:xfrm>
        </p:spPr>
        <p:txBody>
          <a:bodyPr>
            <a:normAutofit lnSpcReduction="10000"/>
          </a:bodyPr>
          <a:lstStyle/>
          <a:p>
            <a:r>
              <a:rPr lang="en-US" sz="1900" dirty="0">
                <a:solidFill>
                  <a:srgbClr val="FFFFFF"/>
                </a:solidFill>
              </a:rPr>
              <a:t>Ling 575 Group 1: </a:t>
            </a:r>
          </a:p>
          <a:p>
            <a:r>
              <a:rPr lang="en-US" sz="1900" dirty="0">
                <a:solidFill>
                  <a:srgbClr val="FFFFFF"/>
                </a:solidFill>
              </a:rPr>
              <a:t>Josh Tanner, Paige Finkelstein, Wes Rose, Elena </a:t>
            </a:r>
            <a:r>
              <a:rPr lang="en-US" sz="1900" dirty="0" err="1">
                <a:solidFill>
                  <a:srgbClr val="FFFFFF"/>
                </a:solidFill>
              </a:rPr>
              <a:t>Khasanova</a:t>
            </a:r>
            <a:r>
              <a:rPr lang="en-US" sz="1900" dirty="0">
                <a:solidFill>
                  <a:srgbClr val="FFFFFF"/>
                </a:solidFill>
              </a:rPr>
              <a:t>, and Daniel Campos</a:t>
            </a:r>
          </a:p>
          <a:p>
            <a:r>
              <a:rPr lang="en-US" sz="1900" dirty="0">
                <a:solidFill>
                  <a:srgbClr val="FFFFFF"/>
                </a:solidFill>
              </a:rPr>
              <a:t>February 20</a:t>
            </a:r>
            <a:r>
              <a:rPr lang="en-US" sz="1900" baseline="30000" dirty="0">
                <a:solidFill>
                  <a:srgbClr val="FFFFFF"/>
                </a:solidFill>
              </a:rPr>
              <a:t>th</a:t>
            </a:r>
            <a:r>
              <a:rPr lang="en-US" sz="1900" dirty="0">
                <a:solidFill>
                  <a:srgbClr val="FFFFFF"/>
                </a:solidFill>
              </a:rPr>
              <a:t>, 2020</a:t>
            </a:r>
          </a:p>
        </p:txBody>
      </p:sp>
      <p:cxnSp>
        <p:nvCxnSpPr>
          <p:cNvPr id="31"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340F9E-FBC9-49A4-A230-C4CFC733B9AD}"/>
              </a:ext>
            </a:extLst>
          </p:cNvPr>
          <p:cNvPicPr>
            <a:picLocks noChangeAspect="1"/>
          </p:cNvPicPr>
          <p:nvPr/>
        </p:nvPicPr>
        <p:blipFill>
          <a:blip r:embed="rId2"/>
          <a:stretch>
            <a:fillRect/>
          </a:stretch>
        </p:blipFill>
        <p:spPr>
          <a:xfrm>
            <a:off x="5474720" y="492573"/>
            <a:ext cx="5911748" cy="5880796"/>
          </a:xfrm>
          <a:prstGeom prst="rect">
            <a:avLst/>
          </a:prstGeom>
        </p:spPr>
      </p:pic>
    </p:spTree>
    <p:extLst>
      <p:ext uri="{BB962C8B-B14F-4D97-AF65-F5344CB8AC3E}">
        <p14:creationId xmlns:p14="http://schemas.microsoft.com/office/powerpoint/2010/main" val="299894301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a:xfrm>
            <a:off x="698500" y="1690688"/>
            <a:ext cx="5651500" cy="2335212"/>
          </a:xfrm>
          <a:ln w="25400">
            <a:solidFill>
              <a:schemeClr val="accent1">
                <a:lumMod val="75000"/>
              </a:schemeClr>
            </a:solidFill>
          </a:ln>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
        <p:nvSpPr>
          <p:cNvPr id="5" name="Content Placeholder 2">
            <a:extLst>
              <a:ext uri="{FF2B5EF4-FFF2-40B4-BE49-F238E27FC236}">
                <a16:creationId xmlns:a16="http://schemas.microsoft.com/office/drawing/2014/main" id="{871AE267-AED7-4DBC-8E3A-B717BD698A88}"/>
              </a:ext>
            </a:extLst>
          </p:cNvPr>
          <p:cNvSpPr txBox="1">
            <a:spLocks/>
          </p:cNvSpPr>
          <p:nvPr/>
        </p:nvSpPr>
        <p:spPr>
          <a:xfrm>
            <a:off x="6681230" y="1690688"/>
            <a:ext cx="4152900" cy="2335212"/>
          </a:xfrm>
          <a:prstGeom prst="rect">
            <a:avLst/>
          </a:prstGeom>
          <a:ln w="25400">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6" name="Rectangle 5">
            <a:extLst>
              <a:ext uri="{FF2B5EF4-FFF2-40B4-BE49-F238E27FC236}">
                <a16:creationId xmlns:a16="http://schemas.microsoft.com/office/drawing/2014/main" id="{F96BF367-F30C-45F8-8B31-4E3586A6C469}"/>
              </a:ext>
            </a:extLst>
          </p:cNvPr>
          <p:cNvSpPr/>
          <p:nvPr/>
        </p:nvSpPr>
        <p:spPr>
          <a:xfrm>
            <a:off x="1372664" y="4716711"/>
            <a:ext cx="9446672" cy="584775"/>
          </a:xfrm>
          <a:prstGeom prst="rect">
            <a:avLst/>
          </a:prstGeom>
        </p:spPr>
        <p:txBody>
          <a:bodyPr wrap="square">
            <a:spAutoFit/>
          </a:bodyPr>
          <a:lstStyle/>
          <a:p>
            <a:pPr algn="ctr"/>
            <a:r>
              <a:rPr lang="en-US" sz="3200" b="1" dirty="0">
                <a:solidFill>
                  <a:srgbClr val="7030A0"/>
                </a:solidFill>
              </a:rPr>
              <a:t>How do you think Neural Networks will handle these?</a:t>
            </a:r>
            <a:endParaRPr lang="fr-FR" sz="3200" b="1" dirty="0">
              <a:solidFill>
                <a:srgbClr val="7030A0"/>
              </a:solidFill>
            </a:endParaRPr>
          </a:p>
        </p:txBody>
      </p:sp>
    </p:spTree>
    <p:extLst>
      <p:ext uri="{BB962C8B-B14F-4D97-AF65-F5344CB8AC3E}">
        <p14:creationId xmlns:p14="http://schemas.microsoft.com/office/powerpoint/2010/main" val="79462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NLP models.</a:t>
            </a:r>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21F2-996B-4F46-B660-649E2F40B103}"/>
              </a:ext>
            </a:extLst>
          </p:cNvPr>
          <p:cNvSpPr>
            <a:spLocks noGrp="1"/>
          </p:cNvSpPr>
          <p:nvPr>
            <p:ph type="title"/>
          </p:nvPr>
        </p:nvSpPr>
        <p:spPr/>
        <p:txBody>
          <a:bodyPr/>
          <a:lstStyle/>
          <a:p>
            <a:r>
              <a:rPr lang="en-US" dirty="0"/>
              <a:t>Food for Thought</a:t>
            </a:r>
            <a:endParaRPr lang="fr-FR" dirty="0"/>
          </a:p>
        </p:txBody>
      </p:sp>
      <p:sp>
        <p:nvSpPr>
          <p:cNvPr id="3" name="Content Placeholder 2">
            <a:extLst>
              <a:ext uri="{FF2B5EF4-FFF2-40B4-BE49-F238E27FC236}">
                <a16:creationId xmlns:a16="http://schemas.microsoft.com/office/drawing/2014/main" id="{689F9960-6BCD-4D9A-9C05-965264B8BCC3}"/>
              </a:ext>
            </a:extLst>
          </p:cNvPr>
          <p:cNvSpPr>
            <a:spLocks noGrp="1"/>
          </p:cNvSpPr>
          <p:nvPr>
            <p:ph idx="1"/>
          </p:nvPr>
        </p:nvSpPr>
        <p:spPr/>
        <p:txBody>
          <a:bodyPr/>
          <a:lstStyle/>
          <a:p>
            <a:r>
              <a:rPr lang="en-US" dirty="0">
                <a:solidFill>
                  <a:srgbClr val="7030A0"/>
                </a:solidFill>
              </a:rPr>
              <a:t>Would you expect Neural Networks to do better with Meaning Shift or Implicit Meaning?</a:t>
            </a:r>
          </a:p>
          <a:p>
            <a:endParaRPr lang="en-US" dirty="0">
              <a:solidFill>
                <a:srgbClr val="7030A0"/>
              </a:solidFill>
            </a:endParaRPr>
          </a:p>
          <a:p>
            <a:r>
              <a:rPr lang="en-US" dirty="0">
                <a:solidFill>
                  <a:srgbClr val="7030A0"/>
                </a:solidFill>
              </a:rPr>
              <a:t>What do you think of the tasks that were chosen? Should any tasks be added or expanded?</a:t>
            </a:r>
          </a:p>
          <a:p>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endParaRPr lang="en-US" dirty="0">
              <a:solidFill>
                <a:srgbClr val="7030A0"/>
              </a:solidFill>
            </a:endParaRPr>
          </a:p>
        </p:txBody>
      </p:sp>
    </p:spTree>
    <p:extLst>
      <p:ext uri="{BB962C8B-B14F-4D97-AF65-F5344CB8AC3E}">
        <p14:creationId xmlns:p14="http://schemas.microsoft.com/office/powerpoint/2010/main" val="177888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a:ln w="50800">
            <a:noFill/>
          </a:ln>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F6B96ADC-2F72-4766-A7E4-616DBAD8DF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08DF1FE5-91D0-408D-8BB2-7774D870E5FA}"/>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a:t>
            </a:r>
            <a:r>
              <a:rPr lang="fr-FR" sz="2400" dirty="0" err="1"/>
              <a:t>most</a:t>
            </a:r>
            <a:r>
              <a:rPr lang="fr-FR" sz="2400" dirty="0"/>
              <a: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561749078"/>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485332477"/>
              </p:ext>
            </p:extLst>
          </p:nvPr>
        </p:nvGraphicFramePr>
        <p:xfrm>
          <a:off x="577678" y="2956772"/>
          <a:ext cx="11036643" cy="223134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Verb Particle Construction?</a:t>
                      </a:r>
                    </a:p>
                  </a:txBody>
                  <a:tcPr/>
                </a:tc>
                <a:extLst>
                  <a:ext uri="{0D108BD9-81ED-4DB2-BD59-A6C34878D82A}">
                    <a16:rowId xmlns:a16="http://schemas.microsoft.com/office/drawing/2014/main" val="923595733"/>
                  </a:ext>
                </a:extLst>
              </a:tr>
              <a:tr h="707348">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2012</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(verb, preposition) pair from a sentence, is it a verb particle construction? </a:t>
            </a:r>
          </a:p>
          <a:p>
            <a:pPr algn="ctr"/>
            <a:r>
              <a:rPr lang="en-US" sz="2000" b="1" dirty="0">
                <a:solidFill>
                  <a:schemeClr val="tx1"/>
                </a:solidFill>
              </a:rPr>
              <a:t>(Is the verb’s meaning changed by the preposition?)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311932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720523074"/>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233542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Picture 6" descr="A close up of a logo&#10;&#10;Description automatically generated">
            <a:extLst>
              <a:ext uri="{FF2B5EF4-FFF2-40B4-BE49-F238E27FC236}">
                <a16:creationId xmlns:a16="http://schemas.microsoft.com/office/drawing/2014/main" id="{4501AC44-EC3A-4CFD-85F3-1D4DCE7D55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8" name="TextBox 7">
            <a:extLst>
              <a:ext uri="{FF2B5EF4-FFF2-40B4-BE49-F238E27FC236}">
                <a16:creationId xmlns:a16="http://schemas.microsoft.com/office/drawing/2014/main" id="{90D92299-022C-434D-9315-DBFEFD0DC5D5}"/>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28538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2: Light Verb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286347114"/>
              </p:ext>
            </p:extLst>
          </p:nvPr>
        </p:nvGraphicFramePr>
        <p:xfrm>
          <a:off x="577678" y="3126002"/>
          <a:ext cx="11036643" cy="2038864"/>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Light Verb Construction?</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I’ve arranged for you to </a:t>
                      </a:r>
                      <a:r>
                        <a:rPr lang="en-US" sz="2400" b="1" dirty="0"/>
                        <a:t>have a look </a:t>
                      </a:r>
                      <a:r>
                        <a:rPr lang="en-US" sz="2400" dirty="0"/>
                        <a:t>at his file in our library.</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He </a:t>
                      </a:r>
                      <a:r>
                        <a:rPr lang="en-US" sz="2400" b="1" dirty="0"/>
                        <a:t>had a look </a:t>
                      </a:r>
                      <a:r>
                        <a:rPr lang="en-US" sz="2400" dirty="0"/>
                        <a:t>of childish bewilderment on his face.</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2,162 tagged sentences from the BNC</a:t>
            </a:r>
            <a:endParaRPr lang="fr-FR" b="1" dirty="0"/>
          </a:p>
        </p:txBody>
      </p:sp>
    </p:spTree>
    <p:extLst>
      <p:ext uri="{BB962C8B-B14F-4D97-AF65-F5344CB8AC3E}">
        <p14:creationId xmlns:p14="http://schemas.microsoft.com/office/powerpoint/2010/main" val="2152113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32346176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3: Noun Compound Literality</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 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667518477"/>
              </p:ext>
            </p:extLst>
          </p:nvPr>
        </p:nvGraphicFramePr>
        <p:xfrm>
          <a:off x="577678" y="2988100"/>
          <a:ext cx="11036643" cy="227008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{n1,n2} are literal?</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AND tickets for an air boat ride in the Everglades. Wow! Still on </a:t>
                      </a:r>
                      <a:r>
                        <a:rPr lang="en-US" sz="2400" b="1" dirty="0"/>
                        <a:t>cloud nine. </a:t>
                      </a:r>
                      <a:r>
                        <a:rPr lang="en-US" sz="2400" b="1" baseline="30000" dirty="0"/>
                        <a:t>[6]</a:t>
                      </a:r>
                      <a:endParaRPr lang="fr-FR" sz="2400" baseline="30000" dirty="0"/>
                    </a:p>
                  </a:txBody>
                  <a:tcPr/>
                </a:tc>
                <a:tc>
                  <a:txBody>
                    <a:bodyPr/>
                    <a:lstStyle/>
                    <a:p>
                      <a:r>
                        <a:rPr lang="en-US" sz="2400" dirty="0"/>
                        <a:t>{no, no}</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Could you also include your </a:t>
                      </a:r>
                      <a:r>
                        <a:rPr lang="en-US" sz="2400" b="1" dirty="0"/>
                        <a:t>snail mail</a:t>
                      </a:r>
                      <a:r>
                        <a:rPr lang="en-US" sz="2400" b="0" dirty="0"/>
                        <a:t> address so I can send you a 1999 New Zealand Calendar in Appreciation?</a:t>
                      </a:r>
                      <a:r>
                        <a:rPr lang="en-US" sz="2400" b="0" baseline="30000" dirty="0"/>
                        <a:t>[1]</a:t>
                      </a:r>
                      <a:endParaRPr lang="fr-FR" sz="2400" baseline="30000" dirty="0"/>
                    </a:p>
                  </a:txBody>
                  <a:tcPr/>
                </a:tc>
                <a:tc>
                  <a:txBody>
                    <a:bodyPr/>
                    <a:lstStyle/>
                    <a:p>
                      <a:r>
                        <a:rPr lang="en-US" sz="2400" dirty="0"/>
                        <a:t>{no, yes}</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826195" y="5934670"/>
            <a:ext cx="2365805" cy="923330"/>
          </a:xfrm>
          <a:prstGeom prst="rect">
            <a:avLst/>
          </a:prstGeom>
          <a:noFill/>
        </p:spPr>
        <p:txBody>
          <a:bodyPr wrap="square" rtlCol="0">
            <a:spAutoFit/>
          </a:bodyPr>
          <a:lstStyle/>
          <a:p>
            <a:r>
              <a:rPr lang="en-US" dirty="0"/>
              <a:t>[6] Reddy et al. 2011</a:t>
            </a:r>
          </a:p>
          <a:p>
            <a:r>
              <a:rPr lang="en-US" dirty="0"/>
              <a:t>[7] </a:t>
            </a:r>
            <a:r>
              <a:rPr lang="en-US" dirty="0" err="1"/>
              <a:t>Tratz</a:t>
            </a:r>
            <a:r>
              <a:rPr lang="en-US" dirty="0"/>
              <a:t> 2011</a:t>
            </a:r>
          </a:p>
          <a:p>
            <a:r>
              <a:rPr lang="en-US" dirty="0"/>
              <a:t>[5]</a:t>
            </a:r>
            <a:r>
              <a:rPr lang="en-US" dirty="0" err="1"/>
              <a:t>ukWaC</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is each of the nouns literal or non-literal?</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624253" y="1639458"/>
            <a:ext cx="5139380"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90 annotated examples from </a:t>
            </a:r>
            <a:r>
              <a:rPr lang="en-US" sz="2000" b="1" dirty="0" err="1">
                <a:solidFill>
                  <a:schemeClr val="tx1"/>
                </a:solidFill>
              </a:rPr>
              <a:t>ukWaC</a:t>
            </a:r>
            <a:r>
              <a:rPr lang="en-US" sz="2000" b="1" baseline="30000" dirty="0">
                <a:solidFill>
                  <a:schemeClr val="tx1"/>
                </a:solidFill>
              </a:rPr>
              <a:t>[6]</a:t>
            </a:r>
          </a:p>
          <a:p>
            <a:pPr algn="ctr"/>
            <a:r>
              <a:rPr lang="fr-FR" b="1" dirty="0">
                <a:solidFill>
                  <a:schemeClr val="tx1"/>
                </a:solidFill>
              </a:rPr>
              <a:t>3,096 </a:t>
            </a:r>
            <a:r>
              <a:rPr lang="fr-FR" b="1" dirty="0" err="1">
                <a:solidFill>
                  <a:schemeClr val="tx1"/>
                </a:solidFill>
              </a:rPr>
              <a:t>literal</a:t>
            </a:r>
            <a:r>
              <a:rPr lang="fr-FR" b="1" dirty="0">
                <a:solidFill>
                  <a:schemeClr val="tx1"/>
                </a:solidFill>
              </a:rPr>
              <a:t> </a:t>
            </a:r>
            <a:r>
              <a:rPr lang="fr-FR" b="1" dirty="0" err="1">
                <a:solidFill>
                  <a:schemeClr val="tx1"/>
                </a:solidFill>
              </a:rPr>
              <a:t>examples</a:t>
            </a:r>
            <a:r>
              <a:rPr lang="fr-FR" b="1" dirty="0">
                <a:solidFill>
                  <a:schemeClr val="tx1"/>
                </a:solidFill>
              </a:rPr>
              <a:t> </a:t>
            </a:r>
            <a:r>
              <a:rPr lang="fr-FR" b="1" dirty="0" err="1">
                <a:solidFill>
                  <a:schemeClr val="tx1"/>
                </a:solidFill>
              </a:rPr>
              <a:t>from</a:t>
            </a:r>
            <a:r>
              <a:rPr lang="fr-FR" b="1" dirty="0">
                <a:solidFill>
                  <a:schemeClr val="tx1"/>
                </a:solidFill>
              </a:rPr>
              <a:t> </a:t>
            </a:r>
            <a:r>
              <a:rPr lang="fr-FR" b="1" dirty="0" err="1">
                <a:solidFill>
                  <a:schemeClr val="tx1"/>
                </a:solidFill>
              </a:rPr>
              <a:t>Tratz</a:t>
            </a:r>
            <a:r>
              <a:rPr lang="fr-FR" b="1" baseline="30000" dirty="0">
                <a:solidFill>
                  <a:schemeClr val="tx1"/>
                </a:solidFill>
              </a:rPr>
              <a:t>[2]</a:t>
            </a:r>
            <a:r>
              <a:rPr lang="fr-FR" b="1" dirty="0">
                <a:solidFill>
                  <a:schemeClr val="tx1"/>
                </a:solidFill>
              </a:rPr>
              <a:t> and the PTB-WSJ</a:t>
            </a:r>
          </a:p>
        </p:txBody>
      </p:sp>
    </p:spTree>
    <p:extLst>
      <p:ext uri="{BB962C8B-B14F-4D97-AF65-F5344CB8AC3E}">
        <p14:creationId xmlns:p14="http://schemas.microsoft.com/office/powerpoint/2010/main" val="130608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27923970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4: Noun Compound Relations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662636237"/>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10077522">
                  <a:extLst>
                    <a:ext uri="{9D8B030D-6E8A-4147-A177-3AD203B41FA5}">
                      <a16:colId xmlns:a16="http://schemas.microsoft.com/office/drawing/2014/main" val="1516789854"/>
                    </a:ext>
                  </a:extLst>
                </a:gridCol>
                <a:gridCol w="1518263">
                  <a:extLst>
                    <a:ext uri="{9D8B030D-6E8A-4147-A177-3AD203B41FA5}">
                      <a16:colId xmlns:a16="http://schemas.microsoft.com/office/drawing/2014/main" val="3048683364"/>
                    </a:ext>
                  </a:extLst>
                </a:gridCol>
              </a:tblGrid>
              <a:tr h="732205">
                <a:tc>
                  <a:txBody>
                    <a:bodyPr/>
                    <a:lstStyle/>
                    <a:p>
                      <a:r>
                        <a:rPr lang="en-US" sz="2000" dirty="0"/>
                        <a:t>Example Sentence</a:t>
                      </a:r>
                      <a:endParaRPr lang="fr-FR" sz="2000" dirty="0"/>
                    </a:p>
                  </a:txBody>
                  <a:tcPr/>
                </a:tc>
                <a:tc>
                  <a:txBody>
                    <a:bodyPr/>
                    <a:lstStyle/>
                    <a:p>
                      <a:r>
                        <a:rPr lang="en-US" sz="2000" dirty="0"/>
                        <a:t>Valid paraphrase?</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{Vietnam has a US$900 million trade surplus in car parts, totaling US$4.4 billion of </a:t>
                      </a:r>
                      <a:r>
                        <a:rPr lang="en-US" sz="2400" b="1" dirty="0"/>
                        <a:t>car part </a:t>
                      </a:r>
                      <a:r>
                        <a:rPr lang="en-US" sz="2400" dirty="0"/>
                        <a:t>exports; </a:t>
                      </a:r>
                      <a:r>
                        <a:rPr lang="en-US" sz="2400" b="1" dirty="0">
                          <a:solidFill>
                            <a:srgbClr val="7030A0"/>
                          </a:solidFill>
                        </a:rPr>
                        <a:t>replacement part bought for car</a:t>
                      </a:r>
                      <a:r>
                        <a:rPr lang="en-US" sz="2400" dirty="0"/>
                        <a:t>}</a:t>
                      </a:r>
                      <a:endParaRPr lang="fr-FR" sz="2400" baseline="300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{an appendage (or outgrowth) is an external </a:t>
                      </a:r>
                      <a:r>
                        <a:rPr lang="en-US" sz="2400" b="1" baseline="0" dirty="0"/>
                        <a:t>body part</a:t>
                      </a:r>
                      <a:r>
                        <a:rPr lang="en-US" sz="2400" baseline="0" dirty="0"/>
                        <a:t>, or natural prolongation, that protrudes from an organism's body </a:t>
                      </a:r>
                      <a:r>
                        <a:rPr lang="en-US" sz="2400" b="1" baseline="0" dirty="0">
                          <a:sym typeface="Wingdings" panose="05000000000000000000" pitchFamily="2" charset="2"/>
                        </a:rPr>
                        <a:t>;</a:t>
                      </a:r>
                      <a:r>
                        <a:rPr lang="en-US" sz="2400" baseline="0" dirty="0">
                          <a:sym typeface="Wingdings" panose="05000000000000000000" pitchFamily="2" charset="2"/>
                        </a:rPr>
                        <a:t> </a:t>
                      </a:r>
                      <a:r>
                        <a:rPr lang="en-US" sz="2400" b="1" baseline="0" dirty="0">
                          <a:solidFill>
                            <a:srgbClr val="7030A0"/>
                          </a:solidFill>
                        </a:rPr>
                        <a:t>replacement part bought for body</a:t>
                      </a:r>
                      <a:r>
                        <a:rPr lang="en-US" sz="2400" baseline="0" dirty="0"/>
                        <a:t>}</a:t>
                      </a:r>
                      <a:endParaRPr lang="fr-FR" sz="2400" baseline="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[10] </a:t>
            </a:r>
            <a:r>
              <a:rPr lang="en-US" dirty="0" err="1"/>
              <a:t>Hendrickx</a:t>
            </a:r>
            <a:r>
              <a:rPr lang="en-US" dirty="0"/>
              <a:t> et al., 2013</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and a paraphrase p, does p describe the semantic relation between noun1 and noun2?</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From </a:t>
            </a:r>
            <a:r>
              <a:rPr lang="en-US" sz="2000" b="1" dirty="0" err="1">
                <a:solidFill>
                  <a:schemeClr val="tx1"/>
                </a:solidFill>
              </a:rPr>
              <a:t>SemEval</a:t>
            </a:r>
            <a:r>
              <a:rPr lang="en-US" sz="2000" b="1" dirty="0">
                <a:solidFill>
                  <a:schemeClr val="tx1"/>
                </a:solidFill>
              </a:rPr>
              <a:t> 2013</a:t>
            </a:r>
            <a:r>
              <a:rPr lang="en-US" sz="2000" b="1" baseline="30000" dirty="0">
                <a:solidFill>
                  <a:schemeClr val="tx1"/>
                </a:solidFill>
              </a:rPr>
              <a:t>[10]</a:t>
            </a:r>
            <a:r>
              <a:rPr lang="en-US" sz="2000" b="1" dirty="0">
                <a:solidFill>
                  <a:schemeClr val="tx1"/>
                </a:solidFill>
              </a:rPr>
              <a:t>: 356 Noun-Compound, annotated with 12,446 paraphrases.</a:t>
            </a:r>
          </a:p>
        </p:txBody>
      </p:sp>
    </p:spTree>
    <p:extLst>
      <p:ext uri="{BB962C8B-B14F-4D97-AF65-F5344CB8AC3E}">
        <p14:creationId xmlns:p14="http://schemas.microsoft.com/office/powerpoint/2010/main" val="1374519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039426185"/>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 shot of a social media post&#10;&#10;Description automatically generated">
            <a:extLst>
              <a:ext uri="{FF2B5EF4-FFF2-40B4-BE49-F238E27FC236}">
                <a16:creationId xmlns:a16="http://schemas.microsoft.com/office/drawing/2014/main" id="{548F96F4-E7F2-4F9D-92D7-0C8EE7F8AB4E}"/>
              </a:ext>
            </a:extLst>
          </p:cNvPr>
          <p:cNvPicPr>
            <a:picLocks noChangeAspect="1"/>
          </p:cNvPicPr>
          <p:nvPr/>
        </p:nvPicPr>
        <p:blipFill>
          <a:blip r:embed="rId2"/>
          <a:stretch>
            <a:fillRect/>
          </a:stretch>
        </p:blipFill>
        <p:spPr>
          <a:xfrm>
            <a:off x="643467" y="1752347"/>
            <a:ext cx="10905066" cy="3353306"/>
          </a:xfrm>
          <a:prstGeom prst="rect">
            <a:avLst/>
          </a:prstGeom>
        </p:spPr>
      </p:pic>
    </p:spTree>
    <p:extLst>
      <p:ext uri="{BB962C8B-B14F-4D97-AF65-F5344CB8AC3E}">
        <p14:creationId xmlns:p14="http://schemas.microsoft.com/office/powerpoint/2010/main" val="1049272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5: Adjective Noun Attributes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147878465"/>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8877299">
                  <a:extLst>
                    <a:ext uri="{9D8B030D-6E8A-4147-A177-3AD203B41FA5}">
                      <a16:colId xmlns:a16="http://schemas.microsoft.com/office/drawing/2014/main" val="1516789854"/>
                    </a:ext>
                  </a:extLst>
                </a:gridCol>
                <a:gridCol w="2718486">
                  <a:extLst>
                    <a:ext uri="{9D8B030D-6E8A-4147-A177-3AD203B41FA5}">
                      <a16:colId xmlns:a16="http://schemas.microsoft.com/office/drawing/2014/main" val="3048683364"/>
                    </a:ext>
                  </a:extLst>
                </a:gridCol>
              </a:tblGrid>
              <a:tr h="732205">
                <a:tc>
                  <a:txBody>
                    <a:bodyPr/>
                    <a:lstStyle/>
                    <a:p>
                      <a:r>
                        <a:rPr lang="en-US" sz="2000"/>
                        <a:t>Example Sentence</a:t>
                      </a:r>
                      <a:endParaRPr lang="fr-FR" sz="2000" dirty="0"/>
                    </a:p>
                  </a:txBody>
                  <a:tcPr/>
                </a:tc>
                <a:tc>
                  <a:txBody>
                    <a:bodyPr/>
                    <a:lstStyle/>
                    <a:p>
                      <a:r>
                        <a:rPr lang="en-US" sz="2000" dirty="0"/>
                        <a:t>Is AT attribute of AN?</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{Heat traps are valves or loops of pipe installed on the cold water inlet and </a:t>
                      </a:r>
                      <a:r>
                        <a:rPr lang="en-US" sz="2400" b="1" kern="1200" dirty="0">
                          <a:solidFill>
                            <a:schemeClr val="dk1"/>
                          </a:solidFill>
                          <a:latin typeface="+mn-lt"/>
                          <a:ea typeface="+mn-ea"/>
                          <a:cs typeface="+mn-cs"/>
                        </a:rPr>
                        <a:t>hot water </a:t>
                      </a:r>
                      <a:r>
                        <a:rPr lang="en-US" sz="2400" kern="1200" dirty="0">
                          <a:solidFill>
                            <a:schemeClr val="dk1"/>
                          </a:solidFill>
                          <a:latin typeface="+mn-lt"/>
                          <a:ea typeface="+mn-ea"/>
                          <a:cs typeface="+mn-cs"/>
                        </a:rPr>
                        <a:t>outlet pipes on water heaters, </a:t>
                      </a:r>
                      <a:r>
                        <a:rPr lang="en-US" sz="2400" b="1" kern="1200" dirty="0">
                          <a:solidFill>
                            <a:srgbClr val="7030A0"/>
                          </a:solidFill>
                          <a:latin typeface="+mn-lt"/>
                          <a:ea typeface="+mn-ea"/>
                          <a:cs typeface="+mn-cs"/>
                        </a:rPr>
                        <a:t>temperature</a:t>
                      </a:r>
                      <a:r>
                        <a:rPr lang="en-US" sz="2400" kern="1200" dirty="0">
                          <a:solidFill>
                            <a:schemeClr val="dk1"/>
                          </a:solidFill>
                          <a:latin typeface="+mn-lt"/>
                          <a:ea typeface="+mn-ea"/>
                          <a:cs typeface="+mn-cs"/>
                        </a:rPr>
                        <a:t>}</a:t>
                      </a:r>
                      <a:endParaRPr lang="fr-FR" sz="2400" kern="1200" dirty="0">
                        <a:solidFill>
                          <a:schemeClr val="dk1"/>
                        </a:solidFill>
                        <a:latin typeface="+mn-lt"/>
                        <a:ea typeface="+mn-ea"/>
                        <a:cs typeface="+mn-cs"/>
                      </a:endParaRPr>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{A </a:t>
                      </a:r>
                      <a:r>
                        <a:rPr lang="en-US" sz="2400" b="1" i="0" kern="1200" dirty="0">
                          <a:solidFill>
                            <a:schemeClr val="dk1"/>
                          </a:solidFill>
                          <a:effectLst/>
                          <a:latin typeface="+mn-lt"/>
                          <a:ea typeface="+mn-ea"/>
                          <a:cs typeface="+mn-cs"/>
                        </a:rPr>
                        <a:t>hot argument</a:t>
                      </a:r>
                      <a:r>
                        <a:rPr lang="en-US" sz="2400" b="0" i="0" kern="1200" dirty="0">
                          <a:solidFill>
                            <a:schemeClr val="dk1"/>
                          </a:solidFill>
                          <a:effectLst/>
                          <a:latin typeface="+mn-lt"/>
                          <a:ea typeface="+mn-ea"/>
                          <a:cs typeface="+mn-cs"/>
                        </a:rPr>
                        <a:t> takes place between Sanjana and her father, and she runs away to </a:t>
                      </a:r>
                      <a:r>
                        <a:rPr lang="en-US" sz="2400" b="0" i="0" kern="1200" dirty="0" err="1">
                          <a:solidFill>
                            <a:schemeClr val="dk1"/>
                          </a:solidFill>
                          <a:effectLst/>
                          <a:latin typeface="+mn-lt"/>
                          <a:ea typeface="+mn-ea"/>
                          <a:cs typeface="+mn-cs"/>
                        </a:rPr>
                        <a:t>Charan</a:t>
                      </a:r>
                      <a:r>
                        <a:rPr lang="en-US" sz="2400" b="0" i="0" kern="1200" dirty="0">
                          <a:solidFill>
                            <a:schemeClr val="dk1"/>
                          </a:solidFill>
                          <a:effectLst/>
                          <a:latin typeface="+mn-lt"/>
                          <a:ea typeface="+mn-ea"/>
                          <a:cs typeface="+mn-cs"/>
                        </a:rPr>
                        <a:t>, </a:t>
                      </a:r>
                      <a:r>
                        <a:rPr lang="en-US" sz="2400" b="1" i="0" kern="1200" dirty="0">
                          <a:solidFill>
                            <a:srgbClr val="7030A0"/>
                          </a:solidFill>
                          <a:effectLst/>
                          <a:latin typeface="+mn-lt"/>
                          <a:ea typeface="+mn-ea"/>
                          <a:cs typeface="+mn-cs"/>
                        </a:rPr>
                        <a:t>temperature</a:t>
                      </a:r>
                      <a:r>
                        <a:rPr lang="en-US" sz="2400" b="0" i="0" kern="1200" dirty="0">
                          <a:solidFill>
                            <a:schemeClr val="dk1"/>
                          </a:solidFill>
                          <a:effectLst/>
                          <a:latin typeface="+mn-lt"/>
                          <a:ea typeface="+mn-ea"/>
                          <a:cs typeface="+mn-cs"/>
                        </a:rPr>
                        <a:t>}</a:t>
                      </a:r>
                      <a:endParaRPr lang="fr-FR" sz="3200" baseline="300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[8]Hartung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Adjective-Noun combination AN paired with an attribute AT: Is AT implicitly conveyed in AN?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err="1">
                <a:solidFill>
                  <a:schemeClr val="tx1"/>
                </a:solidFill>
              </a:rPr>
              <a:t>HeiPLAS</a:t>
            </a:r>
            <a:r>
              <a:rPr lang="en-US" sz="2000" dirty="0">
                <a:solidFill>
                  <a:schemeClr val="tx1"/>
                </a:solidFill>
              </a:rPr>
              <a:t>[8] with 1,589 annotated examples from WordNet</a:t>
            </a:r>
          </a:p>
        </p:txBody>
      </p:sp>
    </p:spTree>
    <p:extLst>
      <p:ext uri="{BB962C8B-B14F-4D97-AF65-F5344CB8AC3E}">
        <p14:creationId xmlns:p14="http://schemas.microsoft.com/office/powerpoint/2010/main" val="270722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570174412"/>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4" name="Arrow: Left 3">
            <a:extLst>
              <a:ext uri="{FF2B5EF4-FFF2-40B4-BE49-F238E27FC236}">
                <a16:creationId xmlns:a16="http://schemas.microsoft.com/office/drawing/2014/main" id="{4AFA28E2-C9D8-4C17-96F3-A96FABD27C5E}"/>
              </a:ext>
            </a:extLst>
          </p:cNvPr>
          <p:cNvSpPr/>
          <p:nvPr/>
        </p:nvSpPr>
        <p:spPr>
          <a:xfrm rot="18809983">
            <a:off x="3577635" y="490274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0983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6: Identifying Phrase Type</a:t>
            </a:r>
            <a:endParaRPr lang="fr-FR" dirty="0"/>
          </a:p>
        </p:txBody>
      </p:sp>
      <p:sp>
        <p:nvSpPr>
          <p:cNvPr id="17" name="TextBox 16">
            <a:extLst>
              <a:ext uri="{FF2B5EF4-FFF2-40B4-BE49-F238E27FC236}">
                <a16:creationId xmlns:a16="http://schemas.microsoft.com/office/drawing/2014/main" id="{F67545BB-5027-4A6F-A9EE-1FD6F44069D6}"/>
              </a:ext>
            </a:extLst>
          </p:cNvPr>
          <p:cNvSpPr txBox="1"/>
          <p:nvPr/>
        </p:nvSpPr>
        <p:spPr>
          <a:xfrm>
            <a:off x="9020433" y="6308209"/>
            <a:ext cx="3171568" cy="369332"/>
          </a:xfrm>
          <a:prstGeom prst="rect">
            <a:avLst/>
          </a:prstGeom>
          <a:noFill/>
        </p:spPr>
        <p:txBody>
          <a:bodyPr wrap="square" rtlCol="0">
            <a:spAutoFit/>
          </a:bodyPr>
          <a:lstStyle/>
          <a:p>
            <a:r>
              <a:rPr lang="en-US" dirty="0"/>
              <a:t>[9]Schneider and Smith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60"/>
            <a:ext cx="6490386" cy="10643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words {w</a:t>
            </a:r>
            <a:r>
              <a:rPr lang="en-US" sz="2000" b="1" baseline="-25000" dirty="0">
                <a:solidFill>
                  <a:schemeClr val="tx1"/>
                </a:solidFill>
              </a:rPr>
              <a:t>1</a:t>
            </a:r>
            <a:r>
              <a:rPr lang="en-US" sz="2000" b="1" dirty="0">
                <a:solidFill>
                  <a:schemeClr val="tx1"/>
                </a:solidFill>
              </a:rPr>
              <a:t>, w</a:t>
            </a:r>
            <a:r>
              <a:rPr lang="en-US" sz="2000" b="1" baseline="-25000" dirty="0">
                <a:solidFill>
                  <a:schemeClr val="tx1"/>
                </a:solidFill>
              </a:rPr>
              <a:t>2</a:t>
            </a:r>
            <a:r>
              <a:rPr lang="en-US" sz="2000" b="1" dirty="0">
                <a:solidFill>
                  <a:schemeClr val="tx1"/>
                </a:solidFill>
              </a:rPr>
              <a:t>, …, </a:t>
            </a:r>
            <a:r>
              <a:rPr lang="en-US" sz="2000" b="1" dirty="0" err="1">
                <a:solidFill>
                  <a:schemeClr val="tx1"/>
                </a:solidFill>
              </a:rPr>
              <a:t>w</a:t>
            </a:r>
            <a:r>
              <a:rPr lang="en-US" sz="2000" b="1" baseline="-25000" dirty="0" err="1">
                <a:solidFill>
                  <a:schemeClr val="tx1"/>
                </a:solidFill>
              </a:rPr>
              <a:t>n</a:t>
            </a:r>
            <a:r>
              <a:rPr lang="en-US" sz="2000" b="1" dirty="0">
                <a:solidFill>
                  <a:schemeClr val="tx1"/>
                </a:solidFill>
              </a:rPr>
              <a:t>}, output a sequence of BIO labels for each word </a:t>
            </a:r>
            <a:r>
              <a:rPr lang="en-US" sz="2000" b="1" dirty="0" err="1">
                <a:solidFill>
                  <a:schemeClr val="tx1"/>
                </a:solidFill>
              </a:rPr>
              <a:t>w</a:t>
            </a:r>
            <a:r>
              <a:rPr lang="en-US" sz="2000" b="1" baseline="-25000" dirty="0" err="1">
                <a:solidFill>
                  <a:schemeClr val="tx1"/>
                </a:solidFill>
              </a:rPr>
              <a:t>i</a:t>
            </a:r>
            <a:r>
              <a:rPr lang="en-US" sz="2000" b="1" baseline="-25000" dirty="0">
                <a:solidFill>
                  <a:schemeClr val="tx1"/>
                </a:solidFill>
              </a:rPr>
              <a:t>. </a:t>
            </a:r>
            <a:r>
              <a:rPr lang="en-US" sz="2000" b="1" dirty="0">
                <a:solidFill>
                  <a:schemeClr val="tx1"/>
                </a:solidFill>
              </a:rPr>
              <a:t> For each word </a:t>
            </a:r>
            <a:r>
              <a:rPr lang="en-US" sz="2000" b="1" dirty="0" err="1">
                <a:solidFill>
                  <a:schemeClr val="tx1"/>
                </a:solidFill>
              </a:rPr>
              <a:t>w</a:t>
            </a:r>
            <a:r>
              <a:rPr lang="en-US" sz="2000" b="1" baseline="-25000" dirty="0" err="1">
                <a:solidFill>
                  <a:schemeClr val="tx1"/>
                </a:solidFill>
              </a:rPr>
              <a:t>i</a:t>
            </a:r>
            <a:r>
              <a:rPr lang="en-US" sz="2000" b="1" dirty="0">
                <a:solidFill>
                  <a:schemeClr val="tx1"/>
                </a:solidFill>
              </a:rPr>
              <a:t>: is it part of a phrase, and if so what is the phrase type?</a:t>
            </a:r>
            <a:endParaRPr lang="fr-FR" sz="2000" b="1" dirty="0">
              <a:solidFill>
                <a:schemeClr val="tx1"/>
              </a:solidFill>
            </a:endParaRPr>
          </a:p>
        </p:txBody>
      </p:sp>
      <p:sp>
        <p:nvSpPr>
          <p:cNvPr id="18" name="Rectangle 17">
            <a:extLst>
              <a:ext uri="{FF2B5EF4-FFF2-40B4-BE49-F238E27FC236}">
                <a16:creationId xmlns:a16="http://schemas.microsoft.com/office/drawing/2014/main" id="{E8FB3F2C-0ECB-4F5C-9FFD-74B7ADD5A23B}"/>
              </a:ext>
            </a:extLst>
          </p:cNvPr>
          <p:cNvSpPr/>
          <p:nvPr/>
        </p:nvSpPr>
        <p:spPr>
          <a:xfrm>
            <a:off x="7209655" y="1612470"/>
            <a:ext cx="4581263" cy="10913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a:solidFill>
                  <a:schemeClr val="tx1"/>
                </a:solidFill>
              </a:rPr>
              <a:t>STREUSEL corpus</a:t>
            </a:r>
            <a:r>
              <a:rPr lang="en-US" sz="2000" baseline="30000" dirty="0">
                <a:solidFill>
                  <a:schemeClr val="tx1"/>
                </a:solidFill>
              </a:rPr>
              <a:t>[9]</a:t>
            </a:r>
            <a:r>
              <a:rPr lang="en-US" sz="2000" dirty="0">
                <a:solidFill>
                  <a:schemeClr val="tx1"/>
                </a:solidFill>
              </a:rPr>
              <a:t> based on reviews section of English Web Treebank</a:t>
            </a:r>
          </a:p>
        </p:txBody>
      </p:sp>
      <p:graphicFrame>
        <p:nvGraphicFramePr>
          <p:cNvPr id="3" name="Table 5">
            <a:extLst>
              <a:ext uri="{FF2B5EF4-FFF2-40B4-BE49-F238E27FC236}">
                <a16:creationId xmlns:a16="http://schemas.microsoft.com/office/drawing/2014/main" id="{E4232DB1-E5DE-4B22-A8FD-1BFFAAA8EBDC}"/>
              </a:ext>
            </a:extLst>
          </p:cNvPr>
          <p:cNvGraphicFramePr>
            <a:graphicFrameLocks noGrp="1"/>
          </p:cNvGraphicFramePr>
          <p:nvPr>
            <p:extLst>
              <p:ext uri="{D42A27DB-BD31-4B8C-83A1-F6EECF244321}">
                <p14:modId xmlns:p14="http://schemas.microsoft.com/office/powerpoint/2010/main" val="522811621"/>
              </p:ext>
            </p:extLst>
          </p:nvPr>
        </p:nvGraphicFramePr>
        <p:xfrm>
          <a:off x="577679" y="3062676"/>
          <a:ext cx="6490386" cy="2819140"/>
        </p:xfrm>
        <a:graphic>
          <a:graphicData uri="http://schemas.openxmlformats.org/drawingml/2006/table">
            <a:tbl>
              <a:tblPr firstRow="1" bandRow="1">
                <a:tableStyleId>{5C22544A-7EE6-4342-B048-85BDC9FD1C3A}</a:tableStyleId>
              </a:tblPr>
              <a:tblGrid>
                <a:gridCol w="6490386">
                  <a:extLst>
                    <a:ext uri="{9D8B030D-6E8A-4147-A177-3AD203B41FA5}">
                      <a16:colId xmlns:a16="http://schemas.microsoft.com/office/drawing/2014/main" val="1816390009"/>
                    </a:ext>
                  </a:extLst>
                </a:gridCol>
              </a:tblGrid>
              <a:tr h="506563">
                <a:tc>
                  <a:txBody>
                    <a:bodyPr/>
                    <a:lstStyle/>
                    <a:p>
                      <a:pPr algn="ctr"/>
                      <a:r>
                        <a:rPr lang="en-US" sz="2400" b="1" dirty="0"/>
                        <a:t>Types of Phrases</a:t>
                      </a:r>
                      <a:endParaRPr lang="fr-FR" sz="2400" b="1" dirty="0"/>
                    </a:p>
                  </a:txBody>
                  <a:tcPr/>
                </a:tc>
                <a:extLst>
                  <a:ext uri="{0D108BD9-81ED-4DB2-BD59-A6C34878D82A}">
                    <a16:rowId xmlns:a16="http://schemas.microsoft.com/office/drawing/2014/main" val="439274349"/>
                  </a:ext>
                </a:extLst>
              </a:tr>
              <a:tr h="2312577">
                <a:tc>
                  <a:txBody>
                    <a:bodyPr/>
                    <a:lstStyle/>
                    <a:p>
                      <a:endParaRPr lang="fr-FR" dirty="0"/>
                    </a:p>
                  </a:txBody>
                  <a:tcPr/>
                </a:tc>
                <a:extLst>
                  <a:ext uri="{0D108BD9-81ED-4DB2-BD59-A6C34878D82A}">
                    <a16:rowId xmlns:a16="http://schemas.microsoft.com/office/drawing/2014/main" val="2696774192"/>
                  </a:ext>
                </a:extLst>
              </a:tr>
            </a:tbl>
          </a:graphicData>
        </a:graphic>
      </p:graphicFrame>
      <p:pic>
        <p:nvPicPr>
          <p:cNvPr id="7" name="Picture 6">
            <a:extLst>
              <a:ext uri="{FF2B5EF4-FFF2-40B4-BE49-F238E27FC236}">
                <a16:creationId xmlns:a16="http://schemas.microsoft.com/office/drawing/2014/main" id="{EF9E5167-463A-4DE7-8B25-2F945DD07922}"/>
              </a:ext>
            </a:extLst>
          </p:cNvPr>
          <p:cNvPicPr>
            <a:picLocks noChangeAspect="1"/>
          </p:cNvPicPr>
          <p:nvPr/>
        </p:nvPicPr>
        <p:blipFill>
          <a:blip r:embed="rId3"/>
          <a:stretch>
            <a:fillRect/>
          </a:stretch>
        </p:blipFill>
        <p:spPr>
          <a:xfrm>
            <a:off x="699194" y="3699280"/>
            <a:ext cx="6171164" cy="2002921"/>
          </a:xfrm>
          <a:prstGeom prst="rect">
            <a:avLst/>
          </a:prstGeom>
        </p:spPr>
      </p:pic>
      <p:sp>
        <p:nvSpPr>
          <p:cNvPr id="20" name="Cloud 19">
            <a:extLst>
              <a:ext uri="{FF2B5EF4-FFF2-40B4-BE49-F238E27FC236}">
                <a16:creationId xmlns:a16="http://schemas.microsoft.com/office/drawing/2014/main" id="{138C2EDC-7AA9-42CF-BC65-F63747A0B7E7}"/>
              </a:ext>
            </a:extLst>
          </p:cNvPr>
          <p:cNvSpPr/>
          <p:nvPr/>
        </p:nvSpPr>
        <p:spPr>
          <a:xfrm>
            <a:off x="7460392" y="3065494"/>
            <a:ext cx="2437370" cy="1259372"/>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a:t>
            </a:r>
          </a:p>
          <a:p>
            <a:pPr algn="ctr"/>
            <a:r>
              <a:rPr lang="en-US" sz="2400" b="1" dirty="0">
                <a:solidFill>
                  <a:schemeClr val="tx1"/>
                </a:solidFill>
              </a:rPr>
              <a:t>{w</a:t>
            </a:r>
            <a:r>
              <a:rPr lang="en-US" sz="2400" b="1" baseline="-25000" dirty="0">
                <a:solidFill>
                  <a:schemeClr val="tx1"/>
                </a:solidFill>
              </a:rPr>
              <a:t>1</a:t>
            </a:r>
            <a:r>
              <a:rPr lang="en-US" sz="2400" b="1" dirty="0">
                <a:solidFill>
                  <a:schemeClr val="tx1"/>
                </a:solidFill>
              </a:rPr>
              <a:t>, …, </a:t>
            </a:r>
            <a:r>
              <a:rPr lang="en-US" sz="2400" b="1" dirty="0" err="1">
                <a:solidFill>
                  <a:schemeClr val="tx1"/>
                </a:solidFill>
              </a:rPr>
              <a:t>w</a:t>
            </a:r>
            <a:r>
              <a:rPr lang="en-US" sz="2400" b="1" baseline="-25000" dirty="0" err="1">
                <a:solidFill>
                  <a:schemeClr val="tx1"/>
                </a:solidFill>
              </a:rPr>
              <a:t>n</a:t>
            </a:r>
            <a:r>
              <a:rPr lang="en-US" sz="2400" b="1" dirty="0">
                <a:solidFill>
                  <a:schemeClr val="tx1"/>
                </a:solidFill>
              </a:rPr>
              <a:t>}</a:t>
            </a:r>
          </a:p>
        </p:txBody>
      </p:sp>
      <p:sp>
        <p:nvSpPr>
          <p:cNvPr id="21" name="Rectangle: Rounded Corners 20">
            <a:extLst>
              <a:ext uri="{FF2B5EF4-FFF2-40B4-BE49-F238E27FC236}">
                <a16:creationId xmlns:a16="http://schemas.microsoft.com/office/drawing/2014/main" id="{8834E45E-ADAC-4F90-8AE1-5DD4D1909991}"/>
              </a:ext>
            </a:extLst>
          </p:cNvPr>
          <p:cNvSpPr/>
          <p:nvPr/>
        </p:nvSpPr>
        <p:spPr>
          <a:xfrm>
            <a:off x="7514142" y="5122244"/>
            <a:ext cx="1764813" cy="802210"/>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22" name="Arrow: Right 21">
            <a:extLst>
              <a:ext uri="{FF2B5EF4-FFF2-40B4-BE49-F238E27FC236}">
                <a16:creationId xmlns:a16="http://schemas.microsoft.com/office/drawing/2014/main" id="{48954D28-6E24-4BA8-A0B7-1A189A4A91FA}"/>
              </a:ext>
            </a:extLst>
          </p:cNvPr>
          <p:cNvSpPr/>
          <p:nvPr/>
        </p:nvSpPr>
        <p:spPr>
          <a:xfrm rot="5400000">
            <a:off x="8017150" y="4411898"/>
            <a:ext cx="668166" cy="49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7D9CA70B-6C1A-41CF-BDDB-F4CCBC0871B6}"/>
              </a:ext>
            </a:extLst>
          </p:cNvPr>
          <p:cNvSpPr/>
          <p:nvPr/>
        </p:nvSpPr>
        <p:spPr>
          <a:xfrm>
            <a:off x="9442988" y="5339074"/>
            <a:ext cx="564088" cy="36854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19FED90-BF34-485B-8583-B43BC1AA13D3}"/>
              </a:ext>
            </a:extLst>
          </p:cNvPr>
          <p:cNvSpPr/>
          <p:nvPr/>
        </p:nvSpPr>
        <p:spPr>
          <a:xfrm>
            <a:off x="10007076" y="5298431"/>
            <a:ext cx="2020891" cy="523220"/>
          </a:xfrm>
          <a:prstGeom prst="rect">
            <a:avLst/>
          </a:prstGeom>
        </p:spPr>
        <p:txBody>
          <a:bodyPr wrap="square">
            <a:spAutoFit/>
          </a:bodyPr>
          <a:lstStyle/>
          <a:p>
            <a:r>
              <a:rPr lang="en-US" sz="2800" b="1" dirty="0">
                <a:solidFill>
                  <a:schemeClr val="accent2">
                    <a:lumMod val="75000"/>
                  </a:schemeClr>
                </a:solidFill>
              </a:rPr>
              <a:t>{t</a:t>
            </a:r>
            <a:r>
              <a:rPr lang="en-US" sz="2800" b="1" baseline="-25000" dirty="0">
                <a:solidFill>
                  <a:schemeClr val="accent2">
                    <a:lumMod val="75000"/>
                  </a:schemeClr>
                </a:solidFill>
              </a:rPr>
              <a:t>1</a:t>
            </a:r>
            <a:r>
              <a:rPr lang="en-US" sz="2800" b="1" dirty="0">
                <a:solidFill>
                  <a:schemeClr val="accent2">
                    <a:lumMod val="75000"/>
                  </a:schemeClr>
                </a:solidFill>
              </a:rPr>
              <a:t>, …, </a:t>
            </a:r>
            <a:r>
              <a:rPr lang="en-US" sz="2800" b="1" dirty="0" err="1">
                <a:solidFill>
                  <a:schemeClr val="accent2">
                    <a:lumMod val="75000"/>
                  </a:schemeClr>
                </a:solidFill>
              </a:rPr>
              <a:t>t</a:t>
            </a:r>
            <a:r>
              <a:rPr lang="en-US" sz="2800" b="1" baseline="-25000" dirty="0" err="1">
                <a:solidFill>
                  <a:schemeClr val="accent2">
                    <a:lumMod val="75000"/>
                  </a:schemeClr>
                </a:solidFill>
              </a:rPr>
              <a:t>n</a:t>
            </a:r>
            <a:r>
              <a:rPr lang="en-US" sz="2800" b="1" dirty="0">
                <a:solidFill>
                  <a:schemeClr val="accent2">
                    <a:lumMod val="75000"/>
                  </a:schemeClr>
                </a:solidFill>
              </a:rPr>
              <a:t>}</a:t>
            </a:r>
            <a:endParaRPr lang="fr-FR" sz="2800" b="1" dirty="0">
              <a:solidFill>
                <a:schemeClr val="accent2">
                  <a:lumMod val="75000"/>
                </a:schemeClr>
              </a:solidFill>
            </a:endParaRPr>
          </a:p>
        </p:txBody>
      </p:sp>
    </p:spTree>
    <p:extLst>
      <p:ext uri="{BB962C8B-B14F-4D97-AF65-F5344CB8AC3E}">
        <p14:creationId xmlns:p14="http://schemas.microsoft.com/office/powerpoint/2010/main" val="97985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77703599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pPr algn="ctr"/>
            <a:r>
              <a:rPr lang="en-US" sz="6000" b="1" dirty="0"/>
              <a:t>Analysis of Results</a:t>
            </a:r>
            <a:br>
              <a:rPr lang="en-US" sz="6000" b="1" dirty="0"/>
            </a:br>
            <a:r>
              <a:rPr lang="en-US" sz="6000" b="1" dirty="0"/>
              <a:t>(If Time)</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539630483"/>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6" name="Rectangle: Rounded Corners 5">
            <a:extLst>
              <a:ext uri="{FF2B5EF4-FFF2-40B4-BE49-F238E27FC236}">
                <a16:creationId xmlns:a16="http://schemas.microsoft.com/office/drawing/2014/main" id="{27197D6A-487D-42EB-9EA9-3C012DB97D96}"/>
              </a:ext>
            </a:extLst>
          </p:cNvPr>
          <p:cNvSpPr/>
          <p:nvPr/>
        </p:nvSpPr>
        <p:spPr>
          <a:xfrm>
            <a:off x="3299289" y="265258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7" name="Rectangle: Rounded Corners 6">
            <a:extLst>
              <a:ext uri="{FF2B5EF4-FFF2-40B4-BE49-F238E27FC236}">
                <a16:creationId xmlns:a16="http://schemas.microsoft.com/office/drawing/2014/main" id="{8CBEB9BD-E2F9-4D4E-B00A-A435069AA9FC}"/>
              </a:ext>
            </a:extLst>
          </p:cNvPr>
          <p:cNvSpPr/>
          <p:nvPr/>
        </p:nvSpPr>
        <p:spPr>
          <a:xfrm>
            <a:off x="6172576" y="265258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8" name="Arrow: Right 7">
            <a:extLst>
              <a:ext uri="{FF2B5EF4-FFF2-40B4-BE49-F238E27FC236}">
                <a16:creationId xmlns:a16="http://schemas.microsoft.com/office/drawing/2014/main" id="{9A1472E1-D2C7-43B8-BF24-C48AA1E5E180}"/>
              </a:ext>
            </a:extLst>
          </p:cNvPr>
          <p:cNvSpPr/>
          <p:nvPr/>
        </p:nvSpPr>
        <p:spPr>
          <a:xfrm>
            <a:off x="5271729"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29E56BBD-A750-4FAD-8E7E-626CE2832F4C}"/>
              </a:ext>
            </a:extLst>
          </p:cNvPr>
          <p:cNvSpPr/>
          <p:nvPr/>
        </p:nvSpPr>
        <p:spPr>
          <a:xfrm>
            <a:off x="8096260"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E142D91E-C60C-46F3-B34F-A71A4CA10F98}"/>
              </a:ext>
            </a:extLst>
          </p:cNvPr>
          <p:cNvSpPr/>
          <p:nvPr/>
        </p:nvSpPr>
        <p:spPr>
          <a:xfrm>
            <a:off x="619303" y="265258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1" name="Arrow: Right 10">
            <a:extLst>
              <a:ext uri="{FF2B5EF4-FFF2-40B4-BE49-F238E27FC236}">
                <a16:creationId xmlns:a16="http://schemas.microsoft.com/office/drawing/2014/main" id="{AD566B56-3360-4142-AA5C-D2DD55100FAC}"/>
              </a:ext>
            </a:extLst>
          </p:cNvPr>
          <p:cNvSpPr/>
          <p:nvPr/>
        </p:nvSpPr>
        <p:spPr>
          <a:xfrm>
            <a:off x="2443790" y="330227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286FC799-D93F-46DD-AF5E-D12301EC49B2}"/>
              </a:ext>
            </a:extLst>
          </p:cNvPr>
          <p:cNvSpPr/>
          <p:nvPr/>
        </p:nvSpPr>
        <p:spPr>
          <a:xfrm>
            <a:off x="9024404" y="267111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3" name="TextBox 12">
            <a:extLst>
              <a:ext uri="{FF2B5EF4-FFF2-40B4-BE49-F238E27FC236}">
                <a16:creationId xmlns:a16="http://schemas.microsoft.com/office/drawing/2014/main" id="{6A649568-4ABE-442C-B823-E87C78C95978}"/>
              </a:ext>
            </a:extLst>
          </p:cNvPr>
          <p:cNvSpPr txBox="1"/>
          <p:nvPr/>
        </p:nvSpPr>
        <p:spPr>
          <a:xfrm>
            <a:off x="8145087" y="5749850"/>
            <a:ext cx="3682313" cy="707886"/>
          </a:xfrm>
          <a:prstGeom prst="rect">
            <a:avLst/>
          </a:prstGeom>
          <a:noFill/>
          <a:ln w="38100">
            <a:solidFill>
              <a:schemeClr val="accent2">
                <a:lumMod val="75000"/>
              </a:schemeClr>
            </a:solidFill>
          </a:ln>
        </p:spPr>
        <p:txBody>
          <a:bodyPr wrap="square" rtlCol="0">
            <a:spAutoFit/>
          </a:bodyPr>
          <a:lstStyle/>
          <a:p>
            <a:r>
              <a:rPr lang="en-US" sz="2000" dirty="0"/>
              <a:t>Used </a:t>
            </a:r>
            <a:r>
              <a:rPr lang="en-US" sz="2000" dirty="0" err="1"/>
              <a:t>BiLSTM</a:t>
            </a:r>
            <a:r>
              <a:rPr lang="en-US" sz="2000" dirty="0"/>
              <a:t>, Self-Attention (</a:t>
            </a:r>
            <a:r>
              <a:rPr lang="en-US" sz="2000" dirty="0" err="1"/>
              <a:t>att</a:t>
            </a:r>
            <a:r>
              <a:rPr lang="en-US" sz="2000" dirty="0"/>
              <a:t>), or unmodified embeddings</a:t>
            </a:r>
            <a:endParaRPr lang="fr-FR" sz="2000" dirty="0"/>
          </a:p>
        </p:txBody>
      </p:sp>
      <p:sp>
        <p:nvSpPr>
          <p:cNvPr id="14" name="TextBox 13">
            <a:extLst>
              <a:ext uri="{FF2B5EF4-FFF2-40B4-BE49-F238E27FC236}">
                <a16:creationId xmlns:a16="http://schemas.microsoft.com/office/drawing/2014/main" id="{AF96ADFF-1421-4CCA-9E2D-6F4C42F8D9FE}"/>
              </a:ext>
            </a:extLst>
          </p:cNvPr>
          <p:cNvSpPr txBox="1"/>
          <p:nvPr/>
        </p:nvSpPr>
        <p:spPr>
          <a:xfrm>
            <a:off x="1220471" y="5840627"/>
            <a:ext cx="3682313" cy="707886"/>
          </a:xfrm>
          <a:prstGeom prst="rect">
            <a:avLst/>
          </a:prstGeom>
          <a:noFill/>
          <a:ln w="38100">
            <a:solidFill>
              <a:schemeClr val="accent2">
                <a:lumMod val="75000"/>
              </a:schemeClr>
            </a:solidFill>
          </a:ln>
        </p:spPr>
        <p:txBody>
          <a:bodyPr wrap="square" rtlCol="0">
            <a:spAutoFit/>
          </a:bodyPr>
          <a:lstStyle/>
          <a:p>
            <a:r>
              <a:rPr lang="en-US" sz="2000" dirty="0"/>
              <a:t>For contextual representations:</a:t>
            </a:r>
          </a:p>
          <a:p>
            <a:r>
              <a:rPr lang="en-US" sz="2000" dirty="0"/>
              <a:t>Top layer or learned scalar mix</a:t>
            </a:r>
            <a:endParaRPr lang="fr-FR" sz="2000" dirty="0"/>
          </a:p>
        </p:txBody>
      </p:sp>
      <p:cxnSp>
        <p:nvCxnSpPr>
          <p:cNvPr id="16" name="Straight Connector 15">
            <a:extLst>
              <a:ext uri="{FF2B5EF4-FFF2-40B4-BE49-F238E27FC236}">
                <a16:creationId xmlns:a16="http://schemas.microsoft.com/office/drawing/2014/main" id="{4FE7B7B4-7040-4972-83BB-D04F4DB592E5}"/>
              </a:ext>
            </a:extLst>
          </p:cNvPr>
          <p:cNvCxnSpPr>
            <a:cxnSpLocks/>
            <a:stCxn id="14" idx="0"/>
          </p:cNvCxnSpPr>
          <p:nvPr/>
        </p:nvCxnSpPr>
        <p:spPr>
          <a:xfrm flipV="1">
            <a:off x="3061628" y="4582983"/>
            <a:ext cx="1399161" cy="1257644"/>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C9AF96-B1EA-454B-8480-54B449169956}"/>
              </a:ext>
            </a:extLst>
          </p:cNvPr>
          <p:cNvCxnSpPr>
            <a:cxnSpLocks/>
            <a:stCxn id="13" idx="0"/>
          </p:cNvCxnSpPr>
          <p:nvPr/>
        </p:nvCxnSpPr>
        <p:spPr>
          <a:xfrm flipH="1" flipV="1">
            <a:off x="7060916" y="4601518"/>
            <a:ext cx="2925328" cy="1148332"/>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2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3"/>
          <a:stretch>
            <a:fillRect/>
          </a:stretch>
        </p:blipFill>
        <p:spPr>
          <a:xfrm>
            <a:off x="838200" y="1690688"/>
            <a:ext cx="9479692" cy="4337177"/>
          </a:xfrm>
          <a:prstGeom prst="rect">
            <a:avLst/>
          </a:prstGeom>
        </p:spPr>
      </p:pic>
    </p:spTree>
    <p:extLst>
      <p:ext uri="{BB962C8B-B14F-4D97-AF65-F5344CB8AC3E}">
        <p14:creationId xmlns:p14="http://schemas.microsoft.com/office/powerpoint/2010/main" val="266385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D07-49FA-45CA-90E7-BE9BBEB9CC8F}"/>
              </a:ext>
            </a:extLst>
          </p:cNvPr>
          <p:cNvSpPr>
            <a:spLocks noGrp="1"/>
          </p:cNvSpPr>
          <p:nvPr>
            <p:ph type="title"/>
          </p:nvPr>
        </p:nvSpPr>
        <p:spPr/>
        <p:txBody>
          <a:bodyPr/>
          <a:lstStyle/>
          <a:p>
            <a:r>
              <a:rPr lang="en-US" dirty="0"/>
              <a:t>Analysis of Meaning Shift</a:t>
            </a:r>
            <a:endParaRPr lang="fr-FR" dirty="0"/>
          </a:p>
        </p:txBody>
      </p:sp>
      <p:graphicFrame>
        <p:nvGraphicFramePr>
          <p:cNvPr id="4" name="Table 8">
            <a:extLst>
              <a:ext uri="{FF2B5EF4-FFF2-40B4-BE49-F238E27FC236}">
                <a16:creationId xmlns:a16="http://schemas.microsoft.com/office/drawing/2014/main" id="{87C3B764-9A15-47B5-AAFF-FA0AC5AB13EA}"/>
              </a:ext>
            </a:extLst>
          </p:cNvPr>
          <p:cNvGraphicFramePr>
            <a:graphicFrameLocks noGrp="1"/>
          </p:cNvGraphicFramePr>
          <p:nvPr>
            <p:extLst>
              <p:ext uri="{D42A27DB-BD31-4B8C-83A1-F6EECF244321}">
                <p14:modId xmlns:p14="http://schemas.microsoft.com/office/powerpoint/2010/main" val="3974269517"/>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5" name="TextBox 4">
            <a:extLst>
              <a:ext uri="{FF2B5EF4-FFF2-40B4-BE49-F238E27FC236}">
                <a16:creationId xmlns:a16="http://schemas.microsoft.com/office/drawing/2014/main" id="{30F12721-0105-4173-BF7A-610BFDC5F66F}"/>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6" name="TextBox 5">
            <a:extLst>
              <a:ext uri="{FF2B5EF4-FFF2-40B4-BE49-F238E27FC236}">
                <a16:creationId xmlns:a16="http://schemas.microsoft.com/office/drawing/2014/main" id="{69BF2D1A-D334-48FF-AD08-04229F296C06}"/>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427CBF63-228C-4FD9-AF44-EC9B08E0F70C}"/>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8" name="Arrow: Down 7">
            <a:extLst>
              <a:ext uri="{FF2B5EF4-FFF2-40B4-BE49-F238E27FC236}">
                <a16:creationId xmlns:a16="http://schemas.microsoft.com/office/drawing/2014/main" id="{C858CCDD-F345-4539-B69F-3B618EF21C40}"/>
              </a:ext>
            </a:extLst>
          </p:cNvPr>
          <p:cNvSpPr/>
          <p:nvPr/>
        </p:nvSpPr>
        <p:spPr>
          <a:xfrm rot="2855527">
            <a:off x="6356651"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385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A96-D14E-4864-9AE4-698422750463}"/>
              </a:ext>
            </a:extLst>
          </p:cNvPr>
          <p:cNvSpPr>
            <a:spLocks noGrp="1"/>
          </p:cNvSpPr>
          <p:nvPr>
            <p:ph type="title"/>
          </p:nvPr>
        </p:nvSpPr>
        <p:spPr/>
        <p:txBody>
          <a:bodyPr/>
          <a:lstStyle/>
          <a:p>
            <a:r>
              <a:rPr lang="en-US" dirty="0"/>
              <a:t>Meaning Shift: Verb-Particle Classification</a:t>
            </a:r>
            <a:endParaRPr lang="fr-FR" dirty="0"/>
          </a:p>
        </p:txBody>
      </p:sp>
      <p:graphicFrame>
        <p:nvGraphicFramePr>
          <p:cNvPr id="4" name="Table 3">
            <a:extLst>
              <a:ext uri="{FF2B5EF4-FFF2-40B4-BE49-F238E27FC236}">
                <a16:creationId xmlns:a16="http://schemas.microsoft.com/office/drawing/2014/main" id="{6466771E-43E3-43EA-9596-89A4E9454B17}"/>
              </a:ext>
            </a:extLst>
          </p:cNvPr>
          <p:cNvGraphicFramePr>
            <a:graphicFrameLocks noGrp="1"/>
          </p:cNvGraphicFramePr>
          <p:nvPr/>
        </p:nvGraphicFramePr>
        <p:xfrm>
          <a:off x="838200" y="1825625"/>
          <a:ext cx="3886888"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3151660240"/>
                    </a:ext>
                  </a:extLst>
                </a:gridCol>
                <a:gridCol w="1507039">
                  <a:extLst>
                    <a:ext uri="{9D8B030D-6E8A-4147-A177-3AD203B41FA5}">
                      <a16:colId xmlns:a16="http://schemas.microsoft.com/office/drawing/2014/main" val="3266473542"/>
                    </a:ext>
                  </a:extLst>
                </a:gridCol>
              </a:tblGrid>
              <a:tr h="468365">
                <a:tc>
                  <a:txBody>
                    <a:bodyPr/>
                    <a:lstStyle/>
                    <a:p>
                      <a:endParaRPr lang="fr-FR" dirty="0"/>
                    </a:p>
                  </a:txBody>
                  <a:tcPr/>
                </a:tc>
                <a:tc>
                  <a:txBody>
                    <a:bodyPr/>
                    <a:lstStyle/>
                    <a:p>
                      <a:r>
                        <a:rPr lang="en-US" dirty="0"/>
                        <a:t>VPC Classification (Acc)</a:t>
                      </a:r>
                      <a:endParaRPr lang="fr-FR" dirty="0"/>
                    </a:p>
                  </a:txBody>
                  <a:tcPr/>
                </a:tc>
                <a:extLst>
                  <a:ext uri="{0D108BD9-81ED-4DB2-BD59-A6C34878D82A}">
                    <a16:rowId xmlns:a16="http://schemas.microsoft.com/office/drawing/2014/main" val="3686549881"/>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extLst>
                  <a:ext uri="{0D108BD9-81ED-4DB2-BD59-A6C34878D82A}">
                    <a16:rowId xmlns:a16="http://schemas.microsoft.com/office/drawing/2014/main" val="994380907"/>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extLst>
                  <a:ext uri="{0D108BD9-81ED-4DB2-BD59-A6C34878D82A}">
                    <a16:rowId xmlns:a16="http://schemas.microsoft.com/office/drawing/2014/main" val="30172725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extLst>
                  <a:ext uri="{0D108BD9-81ED-4DB2-BD59-A6C34878D82A}">
                    <a16:rowId xmlns:a16="http://schemas.microsoft.com/office/drawing/2014/main" val="2840857906"/>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extLst>
                  <a:ext uri="{0D108BD9-81ED-4DB2-BD59-A6C34878D82A}">
                    <a16:rowId xmlns:a16="http://schemas.microsoft.com/office/drawing/2014/main" val="1638126276"/>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extLst>
                  <a:ext uri="{0D108BD9-81ED-4DB2-BD59-A6C34878D82A}">
                    <a16:rowId xmlns:a16="http://schemas.microsoft.com/office/drawing/2014/main" val="1964481429"/>
                  </a:ext>
                </a:extLst>
              </a:tr>
            </a:tbl>
          </a:graphicData>
        </a:graphic>
      </p:graphicFrame>
      <p:sp>
        <p:nvSpPr>
          <p:cNvPr id="5" name="Rectangle 4">
            <a:extLst>
              <a:ext uri="{FF2B5EF4-FFF2-40B4-BE49-F238E27FC236}">
                <a16:creationId xmlns:a16="http://schemas.microsoft.com/office/drawing/2014/main" id="{878FC4F1-F23C-4FDC-8C89-BFA9C296F4A1}"/>
              </a:ext>
            </a:extLst>
          </p:cNvPr>
          <p:cNvSpPr/>
          <p:nvPr/>
        </p:nvSpPr>
        <p:spPr>
          <a:xfrm>
            <a:off x="514179" y="3905025"/>
            <a:ext cx="4534929" cy="753763"/>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4F74DDE-5ED0-4A58-962D-967196FA1B92}"/>
              </a:ext>
            </a:extLst>
          </p:cNvPr>
          <p:cNvSpPr txBox="1"/>
          <p:nvPr/>
        </p:nvSpPr>
        <p:spPr>
          <a:xfrm>
            <a:off x="5770606" y="1825625"/>
            <a:ext cx="5695680" cy="4801314"/>
          </a:xfrm>
          <a:prstGeom prst="rect">
            <a:avLst/>
          </a:prstGeom>
          <a:noFill/>
          <a:ln w="63500">
            <a:solidFill>
              <a:schemeClr val="accent6">
                <a:lumMod val="75000"/>
              </a:schemeClr>
            </a:solidFill>
          </a:ln>
        </p:spPr>
        <p:txBody>
          <a:bodyPr wrap="square" rtlCol="0">
            <a:spAutoFit/>
          </a:bodyPr>
          <a:lstStyle/>
          <a:p>
            <a:r>
              <a:rPr lang="en-US" sz="2400" b="1" dirty="0"/>
              <a:t>Best Performer: BERT + All + </a:t>
            </a:r>
            <a:r>
              <a:rPr lang="en-US" sz="2400" b="1" dirty="0" err="1"/>
              <a:t>Att</a:t>
            </a:r>
            <a:endParaRPr lang="en-US" sz="2400" b="1" dirty="0"/>
          </a:p>
          <a:p>
            <a:endParaRPr lang="en-US" sz="2400" b="1" dirty="0"/>
          </a:p>
          <a:p>
            <a:r>
              <a:rPr lang="en-US" sz="2400" b="1" dirty="0"/>
              <a:t>Do BERT embeddings really have all of the information necessary?</a:t>
            </a:r>
          </a:p>
          <a:p>
            <a:endParaRPr lang="en-US" sz="2400" b="1" dirty="0"/>
          </a:p>
          <a:p>
            <a:r>
              <a:rPr lang="en-US" sz="2400" b="1" dirty="0"/>
              <a:t>Ablation Task:</a:t>
            </a:r>
          </a:p>
          <a:p>
            <a:pPr marL="285750" indent="-285750">
              <a:buFont typeface="Arial" panose="020B0604020202020204" pitchFamily="34" charset="0"/>
              <a:buChar char="•"/>
            </a:pPr>
            <a:r>
              <a:rPr lang="en-US" sz="2400" dirty="0"/>
              <a:t>Choose several ambiguous verb-preposition pairs.</a:t>
            </a:r>
          </a:p>
          <a:p>
            <a:pPr marL="285750" indent="-285750">
              <a:buFont typeface="Arial" panose="020B0604020202020204" pitchFamily="34" charset="0"/>
              <a:buChar char="•"/>
            </a:pPr>
            <a:r>
              <a:rPr lang="en-US" sz="2400" dirty="0"/>
              <a:t>Compute BERT representation for each example of each pair.</a:t>
            </a:r>
          </a:p>
          <a:p>
            <a:pPr marL="285750" indent="-285750">
              <a:buFont typeface="Arial" panose="020B0604020202020204" pitchFamily="34" charset="0"/>
              <a:buChar char="•"/>
            </a:pPr>
            <a:r>
              <a:rPr lang="en-US" sz="2400" dirty="0"/>
              <a:t>Project representations into 2D Space using t-SNE</a:t>
            </a:r>
          </a:p>
          <a:p>
            <a:endParaRPr lang="fr-FR" dirty="0"/>
          </a:p>
        </p:txBody>
      </p:sp>
    </p:spTree>
    <p:extLst>
      <p:ext uri="{BB962C8B-B14F-4D97-AF65-F5344CB8AC3E}">
        <p14:creationId xmlns:p14="http://schemas.microsoft.com/office/powerpoint/2010/main" val="2561782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Classification</a:t>
            </a:r>
            <a:endParaRPr lang="fr-FR" dirty="0"/>
          </a:p>
        </p:txBody>
      </p:sp>
      <p:pic>
        <p:nvPicPr>
          <p:cNvPr id="3" name="Picture 2">
            <a:extLst>
              <a:ext uri="{FF2B5EF4-FFF2-40B4-BE49-F238E27FC236}">
                <a16:creationId xmlns:a16="http://schemas.microsoft.com/office/drawing/2014/main" id="{FED7DE37-D6BD-4A5D-8285-DB42E297CF58}"/>
              </a:ext>
            </a:extLst>
          </p:cNvPr>
          <p:cNvPicPr>
            <a:picLocks noChangeAspect="1"/>
          </p:cNvPicPr>
          <p:nvPr/>
        </p:nvPicPr>
        <p:blipFill>
          <a:blip r:embed="rId2"/>
          <a:stretch>
            <a:fillRect/>
          </a:stretch>
        </p:blipFill>
        <p:spPr>
          <a:xfrm>
            <a:off x="5619983" y="209437"/>
            <a:ext cx="6082160" cy="6439125"/>
          </a:xfrm>
          <a:prstGeom prst="rect">
            <a:avLst/>
          </a:prstGeom>
        </p:spPr>
      </p:pic>
      <p:pic>
        <p:nvPicPr>
          <p:cNvPr id="5" name="Picture 4">
            <a:extLst>
              <a:ext uri="{FF2B5EF4-FFF2-40B4-BE49-F238E27FC236}">
                <a16:creationId xmlns:a16="http://schemas.microsoft.com/office/drawing/2014/main" id="{91972813-C49E-4D3F-B670-DE25DB952ACB}"/>
              </a:ext>
            </a:extLst>
          </p:cNvPr>
          <p:cNvPicPr>
            <a:picLocks noChangeAspect="1"/>
          </p:cNvPicPr>
          <p:nvPr/>
        </p:nvPicPr>
        <p:blipFill>
          <a:blip r:embed="rId3"/>
          <a:stretch>
            <a:fillRect/>
          </a:stretch>
        </p:blipFill>
        <p:spPr>
          <a:xfrm>
            <a:off x="408534" y="5531627"/>
            <a:ext cx="4854372" cy="1116935"/>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4" name="TextBox 3">
            <a:extLst>
              <a:ext uri="{FF2B5EF4-FFF2-40B4-BE49-F238E27FC236}">
                <a16:creationId xmlns:a16="http://schemas.microsoft.com/office/drawing/2014/main" id="{DD7C9F85-6C4F-4D57-A166-937CD6A9863F}"/>
              </a:ext>
            </a:extLst>
          </p:cNvPr>
          <p:cNvSpPr txBox="1"/>
          <p:nvPr/>
        </p:nvSpPr>
        <p:spPr>
          <a:xfrm>
            <a:off x="3917093" y="1690688"/>
            <a:ext cx="3669956" cy="923330"/>
          </a:xfrm>
          <a:prstGeom prst="rect">
            <a:avLst/>
          </a:prstGeom>
          <a:noFill/>
        </p:spPr>
        <p:txBody>
          <a:bodyPr wrap="square" rtlCol="0">
            <a:spAutoFit/>
          </a:bodyPr>
          <a:lstStyle/>
          <a:p>
            <a:r>
              <a:rPr lang="en-US" sz="5400" dirty="0">
                <a:solidFill>
                  <a:srgbClr val="0070C0"/>
                </a:solidFill>
              </a:rPr>
              <a:t>Spelling</a:t>
            </a:r>
            <a:r>
              <a:rPr lang="en-US" sz="5400" dirty="0">
                <a:solidFill>
                  <a:schemeClr val="accent2">
                    <a:lumMod val="75000"/>
                  </a:schemeClr>
                </a:solidFill>
              </a:rPr>
              <a:t> Bee</a:t>
            </a:r>
            <a:endParaRPr lang="fr-FR" sz="5400" dirty="0">
              <a:solidFill>
                <a:schemeClr val="accent2">
                  <a:lumMod val="75000"/>
                </a:schemeClr>
              </a:solidFill>
            </a:endParaRPr>
          </a:p>
        </p:txBody>
      </p:sp>
      <p:cxnSp>
        <p:nvCxnSpPr>
          <p:cNvPr id="6" name="Straight Arrow Connector 5">
            <a:extLst>
              <a:ext uri="{FF2B5EF4-FFF2-40B4-BE49-F238E27FC236}">
                <a16:creationId xmlns:a16="http://schemas.microsoft.com/office/drawing/2014/main" id="{FD42EC55-ADF5-4EB2-9F07-8315B11EEFD6}"/>
              </a:ext>
            </a:extLst>
          </p:cNvPr>
          <p:cNvCxnSpPr>
            <a:cxnSpLocks/>
          </p:cNvCxnSpPr>
          <p:nvPr/>
        </p:nvCxnSpPr>
        <p:spPr>
          <a:xfrm>
            <a:off x="6882714" y="2458995"/>
            <a:ext cx="1272745" cy="81376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634A70-CBEC-423D-B5CE-7F87DC100DF8}"/>
              </a:ext>
            </a:extLst>
          </p:cNvPr>
          <p:cNvSpPr/>
          <p:nvPr/>
        </p:nvSpPr>
        <p:spPr>
          <a:xfrm>
            <a:off x="7987914" y="3272760"/>
            <a:ext cx="2538900" cy="1077218"/>
          </a:xfrm>
          <a:prstGeom prst="rect">
            <a:avLst/>
          </a:prstGeom>
        </p:spPr>
        <p:txBody>
          <a:bodyPr wrap="none">
            <a:spAutoFit/>
          </a:bodyPr>
          <a:lstStyle/>
          <a:p>
            <a:r>
              <a:rPr lang="en-US" sz="3200" dirty="0">
                <a:solidFill>
                  <a:schemeClr val="accent2">
                    <a:lumMod val="75000"/>
                  </a:schemeClr>
                </a:solidFill>
              </a:rPr>
              <a:t>“competition”</a:t>
            </a:r>
          </a:p>
          <a:p>
            <a:endParaRPr lang="en-US" sz="3200" dirty="0">
              <a:solidFill>
                <a:schemeClr val="accent2">
                  <a:lumMod val="75000"/>
                </a:schemeClr>
              </a:solidFill>
            </a:endParaRPr>
          </a:p>
        </p:txBody>
      </p:sp>
      <p:sp>
        <p:nvSpPr>
          <p:cNvPr id="10" name="Rectangle 9">
            <a:extLst>
              <a:ext uri="{FF2B5EF4-FFF2-40B4-BE49-F238E27FC236}">
                <a16:creationId xmlns:a16="http://schemas.microsoft.com/office/drawing/2014/main" id="{07725F47-99D6-4FAA-B94A-131BC137D40C}"/>
              </a:ext>
            </a:extLst>
          </p:cNvPr>
          <p:cNvSpPr/>
          <p:nvPr/>
        </p:nvSpPr>
        <p:spPr>
          <a:xfrm>
            <a:off x="7516090" y="2337001"/>
            <a:ext cx="397866" cy="646331"/>
          </a:xfrm>
          <a:prstGeom prst="rect">
            <a:avLst/>
          </a:prstGeom>
        </p:spPr>
        <p:txBody>
          <a:bodyPr wrap="none">
            <a:spAutoFit/>
          </a:bodyPr>
          <a:lstStyle/>
          <a:p>
            <a:r>
              <a:rPr lang="en-US" sz="3600" dirty="0">
                <a:solidFill>
                  <a:schemeClr val="accent2">
                    <a:lumMod val="75000"/>
                  </a:schemeClr>
                </a:solidFill>
              </a:rPr>
              <a:t>?</a:t>
            </a:r>
            <a:endParaRPr lang="fr-FR" sz="3600" dirty="0">
              <a:solidFill>
                <a:schemeClr val="accent2">
                  <a:lumMod val="75000"/>
                </a:schemeClr>
              </a:solidFill>
            </a:endParaRPr>
          </a:p>
        </p:txBody>
      </p:sp>
      <p:sp>
        <p:nvSpPr>
          <p:cNvPr id="11" name="Rectangle 10">
            <a:extLst>
              <a:ext uri="{FF2B5EF4-FFF2-40B4-BE49-F238E27FC236}">
                <a16:creationId xmlns:a16="http://schemas.microsoft.com/office/drawing/2014/main" id="{9E7F62E7-BEC1-4FC0-BDAC-D6C83037ECF6}"/>
              </a:ext>
            </a:extLst>
          </p:cNvPr>
          <p:cNvSpPr/>
          <p:nvPr/>
        </p:nvSpPr>
        <p:spPr>
          <a:xfrm>
            <a:off x="1867201" y="3351430"/>
            <a:ext cx="2784389" cy="1815882"/>
          </a:xfrm>
          <a:prstGeom prst="rect">
            <a:avLst/>
          </a:prstGeom>
        </p:spPr>
        <p:txBody>
          <a:bodyPr wrap="square">
            <a:spAutoFit/>
          </a:bodyPr>
          <a:lstStyle/>
          <a:p>
            <a:r>
              <a:rPr lang="en-US" sz="2800" dirty="0">
                <a:solidFill>
                  <a:srgbClr val="0070C0"/>
                </a:solidFill>
              </a:rPr>
              <a:t>“the process or activity of writing or naming the letters of a word”</a:t>
            </a:r>
            <a:endParaRPr lang="fr-FR" sz="2800" dirty="0">
              <a:solidFill>
                <a:srgbClr val="0070C0"/>
              </a:solidFill>
            </a:endParaRPr>
          </a:p>
        </p:txBody>
      </p:sp>
      <p:cxnSp>
        <p:nvCxnSpPr>
          <p:cNvPr id="13" name="Straight Arrow Connector 12">
            <a:extLst>
              <a:ext uri="{FF2B5EF4-FFF2-40B4-BE49-F238E27FC236}">
                <a16:creationId xmlns:a16="http://schemas.microsoft.com/office/drawing/2014/main" id="{FFA630A9-9983-4FDF-8582-6733F46C9C34}"/>
              </a:ext>
            </a:extLst>
          </p:cNvPr>
          <p:cNvCxnSpPr>
            <a:cxnSpLocks/>
            <a:endCxn id="11" idx="0"/>
          </p:cNvCxnSpPr>
          <p:nvPr/>
        </p:nvCxnSpPr>
        <p:spPr>
          <a:xfrm flipH="1">
            <a:off x="3259396" y="2615235"/>
            <a:ext cx="1490006" cy="7361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34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3" name="TextBox 2">
            <a:extLst>
              <a:ext uri="{FF2B5EF4-FFF2-40B4-BE49-F238E27FC236}">
                <a16:creationId xmlns:a16="http://schemas.microsoft.com/office/drawing/2014/main" id="{C19CBCB9-4F25-4DBC-8AB9-2CDA605DD558}"/>
              </a:ext>
            </a:extLst>
          </p:cNvPr>
          <p:cNvSpPr txBox="1"/>
          <p:nvPr/>
        </p:nvSpPr>
        <p:spPr>
          <a:xfrm>
            <a:off x="926757" y="1853514"/>
            <a:ext cx="102684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Can word embeddings be used for “word sense induction?</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err="1"/>
              <a:t>Sample</a:t>
            </a:r>
            <a:r>
              <a:rPr lang="fr-FR" sz="2800" dirty="0"/>
              <a:t> </a:t>
            </a:r>
            <a:r>
              <a:rPr lang="fr-FR" sz="2800" dirty="0" err="1"/>
              <a:t>target</a:t>
            </a:r>
            <a:r>
              <a:rPr lang="fr-FR" sz="2800" dirty="0"/>
              <a:t> </a:t>
            </a:r>
            <a:r>
              <a:rPr lang="fr-FR" sz="2800" dirty="0" err="1"/>
              <a:t>words</a:t>
            </a:r>
            <a:r>
              <a:rPr lang="fr-FR" sz="2800" dirty="0"/>
              <a:t> </a:t>
            </a:r>
            <a:r>
              <a:rPr lang="fr-FR" sz="2800" dirty="0" err="1"/>
              <a:t>that</a:t>
            </a:r>
            <a:r>
              <a:rPr lang="fr-FR" sz="2800" dirty="0"/>
              <a:t> </a:t>
            </a:r>
            <a:r>
              <a:rPr lang="fr-FR" sz="2800" dirty="0" err="1"/>
              <a:t>appear</a:t>
            </a:r>
            <a:r>
              <a:rPr lang="fr-FR" sz="2800" dirty="0"/>
              <a:t> in </a:t>
            </a:r>
            <a:r>
              <a:rPr lang="fr-FR" sz="2800" dirty="0" err="1"/>
              <a:t>literal</a:t>
            </a:r>
            <a:r>
              <a:rPr lang="fr-FR" sz="2800" dirty="0"/>
              <a:t> and non-</a:t>
            </a:r>
            <a:r>
              <a:rPr lang="fr-FR" sz="2800" dirty="0" err="1"/>
              <a:t>literal</a:t>
            </a:r>
            <a:r>
              <a:rPr lang="fr-FR" sz="2800" dirty="0"/>
              <a:t> </a:t>
            </a:r>
            <a:r>
              <a:rPr lang="fr-FR" sz="2800" dirty="0" err="1"/>
              <a:t>examples</a:t>
            </a:r>
            <a:endParaRPr lang="fr-FR" sz="2800" dirty="0"/>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Use </a:t>
            </a:r>
            <a:r>
              <a:rPr lang="fr-FR" sz="2800" dirty="0" err="1"/>
              <a:t>contextualized</a:t>
            </a:r>
            <a:r>
              <a:rPr lang="fr-FR" sz="2800" dirty="0"/>
              <a:t> </a:t>
            </a:r>
            <a:r>
              <a:rPr lang="fr-FR" sz="2800" dirty="0" err="1"/>
              <a:t>word</a:t>
            </a:r>
            <a:r>
              <a:rPr lang="fr-FR" sz="2800" dirty="0"/>
              <a:t> </a:t>
            </a:r>
            <a:r>
              <a:rPr lang="fr-FR" sz="2800" dirty="0" err="1"/>
              <a:t>embeddings</a:t>
            </a:r>
            <a:r>
              <a:rPr lang="fr-FR" sz="2800" dirty="0"/>
              <a:t> in </a:t>
            </a:r>
            <a:r>
              <a:rPr lang="fr-FR" sz="2800" dirty="0" err="1"/>
              <a:t>these</a:t>
            </a:r>
            <a:r>
              <a:rPr lang="fr-FR" sz="2800" dirty="0"/>
              <a:t> </a:t>
            </a:r>
            <a:r>
              <a:rPr lang="fr-FR" sz="2800" dirty="0" err="1"/>
              <a:t>examples</a:t>
            </a:r>
            <a:r>
              <a:rPr lang="fr-FR" sz="2800" dirty="0"/>
              <a:t> to </a:t>
            </a:r>
            <a:r>
              <a:rPr lang="fr-FR" sz="2800" dirty="0" err="1"/>
              <a:t>predict</a:t>
            </a:r>
            <a:r>
              <a:rPr lang="fr-FR" sz="2800" dirty="0"/>
              <a:t> best substitute for </a:t>
            </a:r>
            <a:r>
              <a:rPr lang="fr-FR" sz="2800" dirty="0" err="1"/>
              <a:t>target</a:t>
            </a:r>
            <a:r>
              <a:rPr lang="fr-FR" sz="2800" dirty="0"/>
              <a:t> </a:t>
            </a:r>
            <a:r>
              <a:rPr lang="fr-FR" sz="2800" dirty="0" err="1"/>
              <a:t>word</a:t>
            </a:r>
            <a:endParaRPr lang="fr-FR" sz="2800" dirty="0"/>
          </a:p>
        </p:txBody>
      </p:sp>
    </p:spTree>
    <p:extLst>
      <p:ext uri="{BB962C8B-B14F-4D97-AF65-F5344CB8AC3E}">
        <p14:creationId xmlns:p14="http://schemas.microsoft.com/office/powerpoint/2010/main" val="152905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3" name="Picture 2">
            <a:extLst>
              <a:ext uri="{FF2B5EF4-FFF2-40B4-BE49-F238E27FC236}">
                <a16:creationId xmlns:a16="http://schemas.microsoft.com/office/drawing/2014/main" id="{2881DAC0-AC23-4FDF-8649-1286336B0CD7}"/>
              </a:ext>
            </a:extLst>
          </p:cNvPr>
          <p:cNvPicPr>
            <a:picLocks noChangeAspect="1"/>
          </p:cNvPicPr>
          <p:nvPr/>
        </p:nvPicPr>
        <p:blipFill>
          <a:blip r:embed="rId2"/>
          <a:stretch>
            <a:fillRect/>
          </a:stretch>
        </p:blipFill>
        <p:spPr>
          <a:xfrm>
            <a:off x="707574" y="1312295"/>
            <a:ext cx="10925362" cy="2475934"/>
          </a:xfrm>
          <a:prstGeom prst="rect">
            <a:avLst/>
          </a:prstGeom>
        </p:spPr>
      </p:pic>
      <p:pic>
        <p:nvPicPr>
          <p:cNvPr id="5" name="Picture 4">
            <a:extLst>
              <a:ext uri="{FF2B5EF4-FFF2-40B4-BE49-F238E27FC236}">
                <a16:creationId xmlns:a16="http://schemas.microsoft.com/office/drawing/2014/main" id="{818B682B-0345-4794-B70A-C909E0B783B1}"/>
              </a:ext>
            </a:extLst>
          </p:cNvPr>
          <p:cNvPicPr>
            <a:picLocks noChangeAspect="1"/>
          </p:cNvPicPr>
          <p:nvPr/>
        </p:nvPicPr>
        <p:blipFill>
          <a:blip r:embed="rId3"/>
          <a:stretch>
            <a:fillRect/>
          </a:stretch>
        </p:blipFill>
        <p:spPr>
          <a:xfrm>
            <a:off x="758679" y="3830747"/>
            <a:ext cx="10930968" cy="1903641"/>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AE6567-561B-4377-9C6E-61276065CD2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of Implicit Meaning</a:t>
            </a:r>
            <a:endParaRPr lang="fr-FR" dirty="0"/>
          </a:p>
        </p:txBody>
      </p:sp>
      <p:graphicFrame>
        <p:nvGraphicFramePr>
          <p:cNvPr id="5" name="Table 8">
            <a:extLst>
              <a:ext uri="{FF2B5EF4-FFF2-40B4-BE49-F238E27FC236}">
                <a16:creationId xmlns:a16="http://schemas.microsoft.com/office/drawing/2014/main" id="{58BB8752-E79B-45CF-AFAA-1D46D0B16E16}"/>
              </a:ext>
            </a:extLst>
          </p:cNvPr>
          <p:cNvGraphicFramePr>
            <a:graphicFrameLocks noGrp="1"/>
          </p:cNvGraphicFramePr>
          <p:nvPr>
            <p:extLst>
              <p:ext uri="{D42A27DB-BD31-4B8C-83A1-F6EECF244321}">
                <p14:modId xmlns:p14="http://schemas.microsoft.com/office/powerpoint/2010/main" val="2494687339"/>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6" name="TextBox 5">
            <a:extLst>
              <a:ext uri="{FF2B5EF4-FFF2-40B4-BE49-F238E27FC236}">
                <a16:creationId xmlns:a16="http://schemas.microsoft.com/office/drawing/2014/main" id="{C4336411-8267-4543-990B-CD7FBC72AB31}"/>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33F6A74B-81B1-435E-99B7-D381AD62C32E}"/>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8" name="TextBox 7">
            <a:extLst>
              <a:ext uri="{FF2B5EF4-FFF2-40B4-BE49-F238E27FC236}">
                <a16:creationId xmlns:a16="http://schemas.microsoft.com/office/drawing/2014/main" id="{A6DAB589-E7E2-4CDB-8D95-0C5C58607E18}"/>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9" name="Arrow: Down 8">
            <a:extLst>
              <a:ext uri="{FF2B5EF4-FFF2-40B4-BE49-F238E27FC236}">
                <a16:creationId xmlns:a16="http://schemas.microsoft.com/office/drawing/2014/main" id="{A7DD673F-630F-4FF5-9618-30C8168D9AEE}"/>
              </a:ext>
            </a:extLst>
          </p:cNvPr>
          <p:cNvSpPr/>
          <p:nvPr/>
        </p:nvSpPr>
        <p:spPr>
          <a:xfrm rot="2855527">
            <a:off x="9638018"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9976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3EA-2487-433E-8CAB-2FA079D5112C}"/>
              </a:ext>
            </a:extLst>
          </p:cNvPr>
          <p:cNvSpPr>
            <a:spLocks noGrp="1"/>
          </p:cNvSpPr>
          <p:nvPr>
            <p:ph type="title"/>
          </p:nvPr>
        </p:nvSpPr>
        <p:spPr/>
        <p:txBody>
          <a:bodyPr/>
          <a:lstStyle/>
          <a:p>
            <a:r>
              <a:rPr lang="en-US" dirty="0"/>
              <a:t>Analysis of Implicit Meaning</a:t>
            </a:r>
            <a:endParaRPr lang="fr-FR" dirty="0"/>
          </a:p>
        </p:txBody>
      </p:sp>
      <p:sp>
        <p:nvSpPr>
          <p:cNvPr id="3" name="Content Placeholder 2">
            <a:extLst>
              <a:ext uri="{FF2B5EF4-FFF2-40B4-BE49-F238E27FC236}">
                <a16:creationId xmlns:a16="http://schemas.microsoft.com/office/drawing/2014/main" id="{94F43C9B-F656-4DDC-986F-132F514ACD00}"/>
              </a:ext>
            </a:extLst>
          </p:cNvPr>
          <p:cNvSpPr>
            <a:spLocks noGrp="1"/>
          </p:cNvSpPr>
          <p:nvPr>
            <p:ph idx="1"/>
          </p:nvPr>
        </p:nvSpPr>
        <p:spPr>
          <a:xfrm>
            <a:off x="838200" y="1825625"/>
            <a:ext cx="10515600" cy="2702832"/>
          </a:xfrm>
        </p:spPr>
        <p:txBody>
          <a:bodyPr/>
          <a:lstStyle/>
          <a:p>
            <a:r>
              <a:rPr lang="en-US" dirty="0"/>
              <a:t>Where does the knowledge of the implicit meaning originate?</a:t>
            </a:r>
          </a:p>
          <a:p>
            <a:pPr lvl="1"/>
            <a:r>
              <a:rPr lang="fr-FR" dirty="0"/>
              <a:t>Is </a:t>
            </a:r>
            <a:r>
              <a:rPr lang="fr-FR" dirty="0" err="1"/>
              <a:t>it</a:t>
            </a:r>
            <a:r>
              <a:rPr lang="fr-FR" dirty="0"/>
              <a:t> </a:t>
            </a:r>
            <a:r>
              <a:rPr lang="fr-FR" dirty="0" err="1"/>
              <a:t>encoded</a:t>
            </a:r>
            <a:r>
              <a:rPr lang="fr-FR" dirty="0"/>
              <a:t> in the phrase in question?</a:t>
            </a:r>
          </a:p>
          <a:p>
            <a:pPr lvl="1"/>
            <a:r>
              <a:rPr lang="fr-FR" dirty="0"/>
              <a:t>Or, </a:t>
            </a:r>
            <a:r>
              <a:rPr lang="fr-FR" dirty="0" err="1"/>
              <a:t>is</a:t>
            </a:r>
            <a:r>
              <a:rPr lang="fr-FR" dirty="0"/>
              <a:t> </a:t>
            </a:r>
            <a:r>
              <a:rPr lang="fr-FR" dirty="0" err="1"/>
              <a:t>it</a:t>
            </a:r>
            <a:r>
              <a:rPr lang="fr-FR" dirty="0"/>
              <a:t> </a:t>
            </a:r>
            <a:r>
              <a:rPr lang="fr-FR" dirty="0" err="1"/>
              <a:t>encoded</a:t>
            </a:r>
            <a:r>
              <a:rPr lang="fr-FR" dirty="0"/>
              <a:t> </a:t>
            </a:r>
            <a:r>
              <a:rPr lang="fr-FR" dirty="0" err="1"/>
              <a:t>explicitly</a:t>
            </a:r>
            <a:r>
              <a:rPr lang="fr-FR" dirty="0"/>
              <a:t> in the </a:t>
            </a:r>
            <a:r>
              <a:rPr lang="fr-FR" dirty="0" err="1"/>
              <a:t>context</a:t>
            </a:r>
            <a:r>
              <a:rPr lang="fr-FR" dirty="0"/>
              <a:t> sentence </a:t>
            </a:r>
            <a:r>
              <a:rPr lang="fr-FR" dirty="0" err="1"/>
              <a:t>around</a:t>
            </a:r>
            <a:r>
              <a:rPr lang="fr-FR" dirty="0"/>
              <a:t> the phrase?</a:t>
            </a:r>
          </a:p>
          <a:p>
            <a:r>
              <a:rPr lang="fr-FR" dirty="0" err="1"/>
              <a:t>Why</a:t>
            </a:r>
            <a:r>
              <a:rPr lang="fr-FR" dirty="0"/>
              <a:t> </a:t>
            </a:r>
            <a:r>
              <a:rPr lang="fr-FR" dirty="0" err="1"/>
              <a:t>is</a:t>
            </a:r>
            <a:r>
              <a:rPr lang="fr-FR" dirty="0"/>
              <a:t> the performance </a:t>
            </a:r>
            <a:r>
              <a:rPr lang="fr-FR" dirty="0" err="1"/>
              <a:t>so</a:t>
            </a:r>
            <a:r>
              <a:rPr lang="fr-FR" dirty="0"/>
              <a:t> </a:t>
            </a:r>
            <a:r>
              <a:rPr lang="fr-FR" dirty="0" err="1"/>
              <a:t>bad</a:t>
            </a:r>
            <a:r>
              <a:rPr lang="fr-FR" dirty="0"/>
              <a:t>?</a:t>
            </a:r>
          </a:p>
          <a:p>
            <a:pPr lvl="1"/>
            <a:r>
              <a:rPr lang="fr-FR" dirty="0" err="1"/>
              <a:t>Could</a:t>
            </a:r>
            <a:r>
              <a:rPr lang="fr-FR" dirty="0"/>
              <a:t> </a:t>
            </a:r>
            <a:r>
              <a:rPr lang="fr-FR" dirty="0" err="1"/>
              <a:t>it</a:t>
            </a:r>
            <a:r>
              <a:rPr lang="fr-FR" dirty="0"/>
              <a:t> </a:t>
            </a:r>
            <a:r>
              <a:rPr lang="fr-FR" dirty="0" err="1"/>
              <a:t>be</a:t>
            </a:r>
            <a:r>
              <a:rPr lang="fr-FR" dirty="0"/>
              <a:t> </a:t>
            </a:r>
            <a:r>
              <a:rPr lang="fr-FR" dirty="0" err="1"/>
              <a:t>that</a:t>
            </a:r>
            <a:r>
              <a:rPr lang="fr-FR" dirty="0"/>
              <a:t> the </a:t>
            </a:r>
            <a:r>
              <a:rPr lang="fr-FR" dirty="0" err="1"/>
              <a:t>models</a:t>
            </a:r>
            <a:r>
              <a:rPr lang="fr-FR" dirty="0"/>
              <a:t> are </a:t>
            </a:r>
            <a:r>
              <a:rPr lang="fr-FR" dirty="0" err="1"/>
              <a:t>learning</a:t>
            </a:r>
            <a:r>
              <a:rPr lang="fr-FR" dirty="0"/>
              <a:t> </a:t>
            </a:r>
            <a:r>
              <a:rPr lang="fr-FR" dirty="0" err="1"/>
              <a:t>probability</a:t>
            </a:r>
            <a:r>
              <a:rPr lang="fr-FR" dirty="0"/>
              <a:t> of paraphrases </a:t>
            </a:r>
            <a:r>
              <a:rPr lang="fr-FR" dirty="0" err="1"/>
              <a:t>alone</a:t>
            </a:r>
            <a:r>
              <a:rPr lang="fr-FR" dirty="0"/>
              <a:t>, </a:t>
            </a:r>
            <a:r>
              <a:rPr lang="fr-FR" dirty="0" err="1"/>
              <a:t>without</a:t>
            </a:r>
            <a:r>
              <a:rPr lang="fr-FR" dirty="0"/>
              <a:t> regard to the original phrase?</a:t>
            </a:r>
          </a:p>
        </p:txBody>
      </p:sp>
      <p:sp>
        <p:nvSpPr>
          <p:cNvPr id="5" name="Rectangle: Rounded Corners 4">
            <a:extLst>
              <a:ext uri="{FF2B5EF4-FFF2-40B4-BE49-F238E27FC236}">
                <a16:creationId xmlns:a16="http://schemas.microsoft.com/office/drawing/2014/main" id="{9747D6DB-B3BA-4803-A083-8BB487E29A88}"/>
              </a:ext>
            </a:extLst>
          </p:cNvPr>
          <p:cNvSpPr/>
          <p:nvPr/>
        </p:nvSpPr>
        <p:spPr>
          <a:xfrm>
            <a:off x="4329768" y="4920343"/>
            <a:ext cx="3232567" cy="998543"/>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cxnSp>
        <p:nvCxnSpPr>
          <p:cNvPr id="14" name="Connector: Elbow 13">
            <a:extLst>
              <a:ext uri="{FF2B5EF4-FFF2-40B4-BE49-F238E27FC236}">
                <a16:creationId xmlns:a16="http://schemas.microsoft.com/office/drawing/2014/main" id="{21C236B4-7106-45B2-9F76-E79D9158099F}"/>
              </a:ext>
            </a:extLst>
          </p:cNvPr>
          <p:cNvCxnSpPr>
            <a:cxnSpLocks/>
          </p:cNvCxnSpPr>
          <p:nvPr/>
        </p:nvCxnSpPr>
        <p:spPr>
          <a:xfrm>
            <a:off x="1445741" y="3892378"/>
            <a:ext cx="2669059" cy="1198606"/>
          </a:xfrm>
          <a:prstGeom prst="bentConnector3">
            <a:avLst>
              <a:gd name="adj1" fmla="val -1388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6C0A10-B0AA-456B-A36C-1406537545CE}"/>
              </a:ext>
            </a:extLst>
          </p:cNvPr>
          <p:cNvCxnSpPr>
            <a:cxnSpLocks/>
          </p:cNvCxnSpPr>
          <p:nvPr/>
        </p:nvCxnSpPr>
        <p:spPr>
          <a:xfrm>
            <a:off x="1309816" y="2866768"/>
            <a:ext cx="2804984" cy="2552846"/>
          </a:xfrm>
          <a:prstGeom prst="bentConnector3">
            <a:avLst>
              <a:gd name="adj1" fmla="val -22687"/>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361507F-D860-45D4-AD1E-003E82609AA2}"/>
              </a:ext>
            </a:extLst>
          </p:cNvPr>
          <p:cNvCxnSpPr>
            <a:cxnSpLocks/>
          </p:cNvCxnSpPr>
          <p:nvPr/>
        </p:nvCxnSpPr>
        <p:spPr>
          <a:xfrm>
            <a:off x="991091" y="2601098"/>
            <a:ext cx="3098995" cy="3084186"/>
          </a:xfrm>
          <a:prstGeom prst="bentConnector3">
            <a:avLst>
              <a:gd name="adj1" fmla="val -17785"/>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855-5144-489B-96C7-37AD8E7095CA}"/>
              </a:ext>
            </a:extLst>
          </p:cNvPr>
          <p:cNvSpPr>
            <a:spLocks noGrp="1"/>
          </p:cNvSpPr>
          <p:nvPr>
            <p:ph type="title"/>
          </p:nvPr>
        </p:nvSpPr>
        <p:spPr/>
        <p:txBody>
          <a:bodyPr/>
          <a:lstStyle/>
          <a:p>
            <a:r>
              <a:rPr lang="en-US" dirty="0"/>
              <a:t>Analysis of Implicit Meaning</a:t>
            </a:r>
            <a:endParaRPr lang="fr-FR" dirty="0"/>
          </a:p>
        </p:txBody>
      </p:sp>
      <p:sp>
        <p:nvSpPr>
          <p:cNvPr id="4" name="Rectangle: Rounded Corners 3">
            <a:extLst>
              <a:ext uri="{FF2B5EF4-FFF2-40B4-BE49-F238E27FC236}">
                <a16:creationId xmlns:a16="http://schemas.microsoft.com/office/drawing/2014/main" id="{E682931B-C6AC-4262-BCF4-106298653041}"/>
              </a:ext>
            </a:extLst>
          </p:cNvPr>
          <p:cNvSpPr/>
          <p:nvPr/>
        </p:nvSpPr>
        <p:spPr>
          <a:xfrm>
            <a:off x="838200" y="1690688"/>
            <a:ext cx="3251886" cy="86716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sp>
        <p:nvSpPr>
          <p:cNvPr id="5" name="Rectangle: Rounded Corners 4">
            <a:extLst>
              <a:ext uri="{FF2B5EF4-FFF2-40B4-BE49-F238E27FC236}">
                <a16:creationId xmlns:a16="http://schemas.microsoft.com/office/drawing/2014/main" id="{A170096F-EE9D-428B-A9DC-611B742A836D}"/>
              </a:ext>
            </a:extLst>
          </p:cNvPr>
          <p:cNvSpPr/>
          <p:nvPr/>
        </p:nvSpPr>
        <p:spPr>
          <a:xfrm>
            <a:off x="4090085" y="1690687"/>
            <a:ext cx="6755026" cy="86716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75000"/>
                  </a:schemeClr>
                </a:solidFill>
              </a:rPr>
              <a:t>Original Phrase: </a:t>
            </a:r>
            <a:r>
              <a:rPr lang="en-US" sz="2400" dirty="0">
                <a:solidFill>
                  <a:schemeClr val="accent1">
                    <a:lumMod val="75000"/>
                  </a:schemeClr>
                </a:solidFill>
              </a:rPr>
              <a:t>“Today, the house has become a </a:t>
            </a:r>
            <a:r>
              <a:rPr lang="en-US" sz="2400" b="1" dirty="0">
                <a:solidFill>
                  <a:schemeClr val="accent2">
                    <a:lumMod val="75000"/>
                  </a:schemeClr>
                </a:solidFill>
              </a:rPr>
              <a:t>wine bar </a:t>
            </a:r>
            <a:r>
              <a:rPr lang="en-US" sz="2400" dirty="0">
                <a:solidFill>
                  <a:schemeClr val="accent1">
                    <a:lumMod val="75000"/>
                  </a:schemeClr>
                </a:solidFill>
              </a:rPr>
              <a:t>or bistro called </a:t>
            </a:r>
            <a:r>
              <a:rPr lang="en-US" sz="2400" dirty="0" err="1">
                <a:solidFill>
                  <a:schemeClr val="accent1">
                    <a:lumMod val="75000"/>
                  </a:schemeClr>
                </a:solidFill>
              </a:rPr>
              <a:t>Barokk</a:t>
            </a:r>
            <a:r>
              <a:rPr lang="en-US" sz="2400" dirty="0">
                <a:solidFill>
                  <a:schemeClr val="accent1">
                    <a:lumMod val="75000"/>
                  </a:schemeClr>
                </a:solidFill>
              </a:rPr>
              <a:t>”</a:t>
            </a:r>
            <a:endParaRPr lang="fr-FR" sz="2400" dirty="0">
              <a:solidFill>
                <a:schemeClr val="accent1">
                  <a:lumMod val="75000"/>
                </a:schemeClr>
              </a:solidFill>
            </a:endParaRPr>
          </a:p>
        </p:txBody>
      </p:sp>
      <p:sp>
        <p:nvSpPr>
          <p:cNvPr id="6" name="Rectangle: Rounded Corners 5">
            <a:extLst>
              <a:ext uri="{FF2B5EF4-FFF2-40B4-BE49-F238E27FC236}">
                <a16:creationId xmlns:a16="http://schemas.microsoft.com/office/drawing/2014/main" id="{275FD14A-0DDE-4802-AF82-720431F3D651}"/>
              </a:ext>
            </a:extLst>
          </p:cNvPr>
          <p:cNvSpPr/>
          <p:nvPr/>
        </p:nvSpPr>
        <p:spPr>
          <a:xfrm>
            <a:off x="838199"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1 (-phrase):</a:t>
            </a:r>
          </a:p>
          <a:p>
            <a:pPr marL="342900" indent="-342900">
              <a:buFont typeface="Arial" panose="020B0604020202020204" pitchFamily="34" charset="0"/>
              <a:buChar char="•"/>
            </a:pPr>
            <a:r>
              <a:rPr lang="en-US" sz="2000" dirty="0">
                <a:solidFill>
                  <a:schemeClr val="accent1">
                    <a:lumMod val="75000"/>
                  </a:schemeClr>
                </a:solidFill>
              </a:rPr>
              <a:t>Mask the phrase in the context sentence.</a:t>
            </a:r>
          </a:p>
          <a:p>
            <a:pPr marL="342900" indent="-342900">
              <a:buFont typeface="Arial" panose="020B0604020202020204" pitchFamily="34" charset="0"/>
              <a:buChar char="•"/>
            </a:pPr>
            <a:r>
              <a:rPr lang="en-US" sz="2000" dirty="0">
                <a:solidFill>
                  <a:schemeClr val="accent1">
                    <a:lumMod val="75000"/>
                  </a:schemeClr>
                </a:solidFill>
              </a:rPr>
              <a:t>“Today, the house has become a </a:t>
            </a:r>
            <a:r>
              <a:rPr lang="en-US" sz="2000" b="1" dirty="0">
                <a:solidFill>
                  <a:schemeClr val="accent2">
                    <a:lumMod val="75000"/>
                  </a:schemeClr>
                </a:solidFill>
              </a:rPr>
              <a:t>something </a:t>
            </a:r>
            <a:r>
              <a:rPr lang="en-US" sz="2000" dirty="0">
                <a:solidFill>
                  <a:schemeClr val="accent1">
                    <a:lumMod val="75000"/>
                  </a:schemeClr>
                </a:solidFill>
              </a:rPr>
              <a:t>or bistro called </a:t>
            </a:r>
            <a:r>
              <a:rPr lang="en-US" sz="2000" dirty="0" err="1">
                <a:solidFill>
                  <a:schemeClr val="accent1">
                    <a:lumMod val="75000"/>
                  </a:schemeClr>
                </a:solidFill>
              </a:rPr>
              <a:t>Barokk</a:t>
            </a:r>
            <a:r>
              <a:rPr lang="en-US" sz="2000" dirty="0">
                <a:solidFill>
                  <a:schemeClr val="accent1">
                    <a:lumMod val="75000"/>
                  </a:schemeClr>
                </a:solidFill>
              </a:rPr>
              <a:t>”</a:t>
            </a:r>
          </a:p>
        </p:txBody>
      </p:sp>
      <p:sp>
        <p:nvSpPr>
          <p:cNvPr id="9" name="Rectangle: Rounded Corners 8">
            <a:extLst>
              <a:ext uri="{FF2B5EF4-FFF2-40B4-BE49-F238E27FC236}">
                <a16:creationId xmlns:a16="http://schemas.microsoft.com/office/drawing/2014/main" id="{C2012411-42C4-40E2-A3C5-654087154A04}"/>
              </a:ext>
            </a:extLst>
          </p:cNvPr>
          <p:cNvSpPr/>
          <p:nvPr/>
        </p:nvSpPr>
        <p:spPr>
          <a:xfrm>
            <a:off x="4215712"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2 </a:t>
            </a:r>
          </a:p>
          <a:p>
            <a:r>
              <a:rPr lang="en-US" sz="2800" b="1" dirty="0">
                <a:solidFill>
                  <a:schemeClr val="accent1">
                    <a:lumMod val="75000"/>
                  </a:schemeClr>
                </a:solidFill>
              </a:rPr>
              <a:t>(-Context):</a:t>
            </a:r>
          </a:p>
          <a:p>
            <a:pPr marL="342900" indent="-342900">
              <a:buFont typeface="Arial" panose="020B0604020202020204" pitchFamily="34" charset="0"/>
              <a:buChar char="•"/>
            </a:pPr>
            <a:r>
              <a:rPr lang="en-US" sz="2000" dirty="0">
                <a:solidFill>
                  <a:schemeClr val="accent1">
                    <a:lumMod val="75000"/>
                  </a:schemeClr>
                </a:solidFill>
              </a:rPr>
              <a:t>Replace the context sentence with the phrase itself</a:t>
            </a:r>
          </a:p>
          <a:p>
            <a:pPr marL="342900" indent="-342900">
              <a:buFont typeface="Arial" panose="020B0604020202020204" pitchFamily="34" charset="0"/>
              <a:buChar char="•"/>
            </a:pPr>
            <a:r>
              <a:rPr lang="en-US" sz="2000" b="1" dirty="0">
                <a:solidFill>
                  <a:schemeClr val="accent2">
                    <a:lumMod val="75000"/>
                  </a:schemeClr>
                </a:solidFill>
              </a:rPr>
              <a:t>“wine bar”</a:t>
            </a:r>
          </a:p>
        </p:txBody>
      </p:sp>
      <p:sp>
        <p:nvSpPr>
          <p:cNvPr id="11" name="Rectangle: Rounded Corners 10">
            <a:extLst>
              <a:ext uri="{FF2B5EF4-FFF2-40B4-BE49-F238E27FC236}">
                <a16:creationId xmlns:a16="http://schemas.microsoft.com/office/drawing/2014/main" id="{B0739B49-1136-4F49-812F-91DE8E93FDB8}"/>
              </a:ext>
            </a:extLst>
          </p:cNvPr>
          <p:cNvSpPr/>
          <p:nvPr/>
        </p:nvSpPr>
        <p:spPr>
          <a:xfrm>
            <a:off x="7593225"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3 (-context + phrase):</a:t>
            </a:r>
          </a:p>
          <a:p>
            <a:pPr marL="342900" indent="-342900">
              <a:buFont typeface="Arial" panose="020B0604020202020204" pitchFamily="34" charset="0"/>
              <a:buChar char="•"/>
            </a:pPr>
            <a:r>
              <a:rPr lang="en-US" sz="2000" dirty="0">
                <a:solidFill>
                  <a:schemeClr val="accent1">
                    <a:lumMod val="75000"/>
                  </a:schemeClr>
                </a:solidFill>
              </a:rPr>
              <a:t>Omit the context sentence all together. Provide only the paraphrase</a:t>
            </a:r>
          </a:p>
          <a:p>
            <a:pPr marL="342900" indent="-342900">
              <a:buFont typeface="Arial" panose="020B0604020202020204" pitchFamily="34" charset="0"/>
              <a:buChar char="•"/>
            </a:pPr>
            <a:r>
              <a:rPr lang="en-US" sz="2000" dirty="0">
                <a:solidFill>
                  <a:schemeClr val="accent1">
                    <a:lumMod val="75000"/>
                  </a:schemeClr>
                </a:solidFill>
              </a:rPr>
              <a:t>“bar where people drink wine”</a:t>
            </a:r>
          </a:p>
          <a:p>
            <a:pPr marL="342900" indent="-342900">
              <a:buFont typeface="Arial" panose="020B0604020202020204" pitchFamily="34" charset="0"/>
              <a:buChar char="•"/>
            </a:pPr>
            <a:endParaRPr lang="en-US" sz="2000"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04938535-6513-46F8-A06E-5D09C335E44E}"/>
              </a:ext>
            </a:extLst>
          </p:cNvPr>
          <p:cNvSpPr/>
          <p:nvPr/>
        </p:nvSpPr>
        <p:spPr>
          <a:xfrm>
            <a:off x="838199" y="5859033"/>
            <a:ext cx="10006912" cy="867162"/>
          </a:xfrm>
          <a:prstGeom prst="round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rPr>
              <a:t>Take each modified context sentence, and evaluate on NC Relations and AN attributes tasks</a:t>
            </a:r>
            <a:endParaRPr lang="fr-FR" sz="2400" dirty="0">
              <a:solidFill>
                <a:schemeClr val="accent1">
                  <a:lumMod val="75000"/>
                </a:schemeClr>
              </a:solidFill>
            </a:endParaRPr>
          </a:p>
        </p:txBody>
      </p:sp>
    </p:spTree>
    <p:extLst>
      <p:ext uri="{BB962C8B-B14F-4D97-AF65-F5344CB8AC3E}">
        <p14:creationId xmlns:p14="http://schemas.microsoft.com/office/powerpoint/2010/main" val="4224185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139-1ABA-4279-9440-DBBE1C6CFA0D}"/>
              </a:ext>
            </a:extLst>
          </p:cNvPr>
          <p:cNvSpPr>
            <a:spLocks noGrp="1"/>
          </p:cNvSpPr>
          <p:nvPr>
            <p:ph type="title"/>
          </p:nvPr>
        </p:nvSpPr>
        <p:spPr/>
        <p:txBody>
          <a:bodyPr/>
          <a:lstStyle/>
          <a:p>
            <a:r>
              <a:rPr lang="en-US" dirty="0"/>
              <a:t>Analysis of Implicit Meaning</a:t>
            </a:r>
            <a:endParaRPr lang="fr-FR" dirty="0"/>
          </a:p>
        </p:txBody>
      </p:sp>
      <p:pic>
        <p:nvPicPr>
          <p:cNvPr id="4" name="Picture 3" descr="A screenshot of a cell phone&#10;&#10;Description automatically generated">
            <a:extLst>
              <a:ext uri="{FF2B5EF4-FFF2-40B4-BE49-F238E27FC236}">
                <a16:creationId xmlns:a16="http://schemas.microsoft.com/office/drawing/2014/main" id="{618499B1-1868-471E-AC7C-808F08FE0DC2}"/>
              </a:ext>
            </a:extLst>
          </p:cNvPr>
          <p:cNvPicPr>
            <a:picLocks noChangeAspect="1"/>
          </p:cNvPicPr>
          <p:nvPr/>
        </p:nvPicPr>
        <p:blipFill rotWithShape="1">
          <a:blip r:embed="rId3"/>
          <a:srcRect t="4652"/>
          <a:stretch/>
        </p:blipFill>
        <p:spPr>
          <a:xfrm>
            <a:off x="409979" y="1356039"/>
            <a:ext cx="10943821" cy="3599021"/>
          </a:xfrm>
          <a:prstGeom prst="rect">
            <a:avLst/>
          </a:prstGeom>
        </p:spPr>
      </p:pic>
    </p:spTree>
    <p:extLst>
      <p:ext uri="{BB962C8B-B14F-4D97-AF65-F5344CB8AC3E}">
        <p14:creationId xmlns:p14="http://schemas.microsoft.com/office/powerpoint/2010/main" val="150464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AA9C-3272-4C5B-B4A6-D8A23EEA572A}"/>
              </a:ext>
            </a:extLst>
          </p:cNvPr>
          <p:cNvSpPr>
            <a:spLocks noGrp="1"/>
          </p:cNvSpPr>
          <p:nvPr>
            <p:ph type="title"/>
          </p:nvPr>
        </p:nvSpPr>
        <p:spPr/>
        <p:txBody>
          <a:bodyPr/>
          <a:lstStyle/>
          <a:p>
            <a:r>
              <a:rPr lang="en-US" dirty="0"/>
              <a:t>Summary – “Still a pain in the neck”</a:t>
            </a:r>
            <a:endParaRPr lang="fr-FR" dirty="0"/>
          </a:p>
        </p:txBody>
      </p:sp>
      <p:sp>
        <p:nvSpPr>
          <p:cNvPr id="3" name="Content Placeholder 2">
            <a:extLst>
              <a:ext uri="{FF2B5EF4-FFF2-40B4-BE49-F238E27FC236}">
                <a16:creationId xmlns:a16="http://schemas.microsoft.com/office/drawing/2014/main" id="{A3ED7D2A-DC66-44E7-B4A1-33B38B56ADF2}"/>
              </a:ext>
            </a:extLst>
          </p:cNvPr>
          <p:cNvSpPr>
            <a:spLocks noGrp="1"/>
          </p:cNvSpPr>
          <p:nvPr>
            <p:ph idx="1"/>
          </p:nvPr>
        </p:nvSpPr>
        <p:spPr/>
        <p:txBody>
          <a:bodyPr/>
          <a:lstStyle/>
          <a:p>
            <a:r>
              <a:rPr lang="en-US" dirty="0"/>
              <a:t>Understanding the meanings of phrases is not straightforward</a:t>
            </a:r>
          </a:p>
          <a:p>
            <a:r>
              <a:rPr lang="en-US" dirty="0"/>
              <a:t>Meaning Shift and Implicit Meaning</a:t>
            </a:r>
          </a:p>
          <a:p>
            <a:r>
              <a:rPr lang="en-US" dirty="0"/>
              <a:t>6 tasks were developed to evaluate model understanding of these phenomena</a:t>
            </a:r>
          </a:p>
          <a:p>
            <a:r>
              <a:rPr lang="en-US" dirty="0"/>
              <a:t>6 pre-trained language models were evaluated on these tasks</a:t>
            </a:r>
          </a:p>
          <a:p>
            <a:r>
              <a:rPr lang="en-US" dirty="0"/>
              <a:t>The models do pretty well with meaning shift. They struggle with implicit meaning</a:t>
            </a:r>
            <a:endParaRPr lang="fr-FR" dirty="0"/>
          </a:p>
        </p:txBody>
      </p:sp>
    </p:spTree>
    <p:extLst>
      <p:ext uri="{BB962C8B-B14F-4D97-AF65-F5344CB8AC3E}">
        <p14:creationId xmlns:p14="http://schemas.microsoft.com/office/powerpoint/2010/main" val="362122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281515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
        <p:nvSpPr>
          <p:cNvPr id="4" name="Rectangle 3">
            <a:extLst>
              <a:ext uri="{FF2B5EF4-FFF2-40B4-BE49-F238E27FC236}">
                <a16:creationId xmlns:a16="http://schemas.microsoft.com/office/drawing/2014/main" id="{1AD3B1B2-1015-4FCC-AA16-7370F59E43FD}"/>
              </a:ext>
            </a:extLst>
          </p:cNvPr>
          <p:cNvSpPr/>
          <p:nvPr/>
        </p:nvSpPr>
        <p:spPr>
          <a:xfrm>
            <a:off x="838200" y="4343400"/>
            <a:ext cx="10515600" cy="1176080"/>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030A0"/>
                </a:solidFill>
              </a:rPr>
              <a:t>Is this always true?</a:t>
            </a:r>
            <a:endParaRPr lang="fr-FR" sz="4000" b="1" dirty="0">
              <a:solidFill>
                <a:srgbClr val="7030A0"/>
              </a:solidFill>
            </a:endParaRPr>
          </a:p>
        </p:txBody>
      </p:sp>
    </p:spTree>
    <p:extLst>
      <p:ext uri="{BB962C8B-B14F-4D97-AF65-F5344CB8AC3E}">
        <p14:creationId xmlns:p14="http://schemas.microsoft.com/office/powerpoint/2010/main" val="864445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for pain in the neck</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a:xfrm>
            <a:off x="520700" y="1825625"/>
            <a:ext cx="11518900" cy="4351338"/>
          </a:xfrm>
        </p:spPr>
        <p:txBody>
          <a:bodyPr>
            <a:normAutofit fontScale="85000" lnSpcReduction="20000"/>
          </a:bodyPr>
          <a:lstStyle/>
          <a:p>
            <a:pPr marL="514350" indent="-514350">
              <a:buFont typeface="+mj-lt"/>
              <a:buAutoNum type="arabicPeriod"/>
            </a:pPr>
            <a:r>
              <a:rPr lang="en-US" dirty="0"/>
              <a:t>Stanford Encyclopedia of Philosophy - </a:t>
            </a:r>
            <a:r>
              <a:rPr lang="fr-FR" dirty="0">
                <a:hlinkClick r:id="rId2"/>
              </a:rPr>
              <a:t>https://plato.stanford.edu/entries/compositionality/</a:t>
            </a:r>
            <a:endParaRPr lang="fr-FR" dirty="0"/>
          </a:p>
          <a:p>
            <a:pPr marL="514350" indent="-514350">
              <a:buFont typeface="+mj-lt"/>
              <a:buAutoNum type="arabicPeriod"/>
            </a:pPr>
            <a:r>
              <a:rPr lang="fr-FR" dirty="0" err="1"/>
              <a:t>Merriam</a:t>
            </a:r>
            <a:r>
              <a:rPr lang="fr-FR" dirty="0"/>
              <a:t>-Webster - </a:t>
            </a:r>
            <a:r>
              <a:rPr lang="fr-FR" dirty="0">
                <a:hlinkClick r:id="rId3"/>
              </a:rPr>
              <a:t>https://www.merriam-webster.com/dictionary</a:t>
            </a:r>
            <a:endParaRPr lang="fr-FR" dirty="0"/>
          </a:p>
          <a:p>
            <a:pPr marL="514350" indent="-514350">
              <a:buFont typeface="+mj-lt"/>
              <a:buAutoNum type="arabicPeriod"/>
            </a:pPr>
            <a:r>
              <a:rPr lang="fr-FR" dirty="0"/>
              <a:t> Tu and Roth (2012) -  </a:t>
            </a:r>
            <a:r>
              <a:rPr lang="fr-FR" dirty="0">
                <a:hlinkClick r:id="rId4"/>
              </a:rPr>
              <a:t>https://www.aclweb.org/anthology/S12-1010/</a:t>
            </a:r>
            <a:endParaRPr lang="fr-FR" dirty="0"/>
          </a:p>
          <a:p>
            <a:pPr marL="514350" indent="-514350">
              <a:buFont typeface="+mj-lt"/>
              <a:buAutoNum type="arabicPeriod"/>
            </a:pPr>
            <a:r>
              <a:rPr lang="fr-FR" dirty="0"/>
              <a:t>Tu and Roth (2011) - </a:t>
            </a:r>
            <a:r>
              <a:rPr lang="fr-FR" dirty="0">
                <a:hlinkClick r:id="rId5"/>
              </a:rPr>
              <a:t>https://www.aclweb.org/anthology/W11-0807/</a:t>
            </a:r>
            <a:endParaRPr lang="fr-FR" dirty="0"/>
          </a:p>
          <a:p>
            <a:pPr marL="514350" indent="-514350">
              <a:buFont typeface="+mj-lt"/>
              <a:buAutoNum type="arabicPeriod"/>
            </a:pPr>
            <a:r>
              <a:rPr lang="fr-FR" dirty="0" err="1"/>
              <a:t>ukWaC</a:t>
            </a:r>
            <a:r>
              <a:rPr lang="fr-FR" dirty="0"/>
              <a:t> corpus -  </a:t>
            </a:r>
            <a:r>
              <a:rPr lang="fr-FR" dirty="0">
                <a:hlinkClick r:id="rId6"/>
              </a:rPr>
              <a:t>https://www.sketchengine.eu/ukwac-british-english-corpus/</a:t>
            </a:r>
            <a:endParaRPr lang="fr-FR" dirty="0"/>
          </a:p>
          <a:p>
            <a:pPr marL="514350" indent="-514350">
              <a:buFont typeface="+mj-lt"/>
              <a:buAutoNum type="arabicPeriod"/>
            </a:pPr>
            <a:r>
              <a:rPr lang="fr-FR" dirty="0" err="1"/>
              <a:t>Reddy</a:t>
            </a:r>
            <a:r>
              <a:rPr lang="fr-FR" dirty="0"/>
              <a:t> et al. (2011) - </a:t>
            </a:r>
            <a:r>
              <a:rPr lang="fr-FR" dirty="0">
                <a:hlinkClick r:id="rId7"/>
              </a:rPr>
              <a:t>https://www.aclweb.org/anthology/I11-1024/</a:t>
            </a:r>
            <a:endParaRPr lang="fr-FR" dirty="0"/>
          </a:p>
          <a:p>
            <a:pPr marL="514350" indent="-514350">
              <a:buFont typeface="+mj-lt"/>
              <a:buAutoNum type="arabicPeriod"/>
            </a:pPr>
            <a:r>
              <a:rPr lang="fr-FR" dirty="0" err="1"/>
              <a:t>Tratz</a:t>
            </a:r>
            <a:r>
              <a:rPr lang="fr-FR" dirty="0"/>
              <a:t> (2011) -  </a:t>
            </a:r>
            <a:r>
              <a:rPr lang="fr-FR" dirty="0">
                <a:hlinkClick r:id="rId8"/>
              </a:rPr>
              <a:t>http://digitallibrary.usc.edu/cdm/ref/collection/p15799coll3/id/176191</a:t>
            </a:r>
            <a:endParaRPr lang="fr-FR" dirty="0"/>
          </a:p>
          <a:p>
            <a:pPr marL="514350" indent="-514350">
              <a:buFont typeface="+mj-lt"/>
              <a:buAutoNum type="arabicPeriod"/>
            </a:pPr>
            <a:r>
              <a:rPr lang="fr-FR" dirty="0"/>
              <a:t>Hartung (2015) -  </a:t>
            </a:r>
            <a:r>
              <a:rPr lang="fr-FR" dirty="0">
                <a:hlinkClick r:id="rId9"/>
              </a:rPr>
              <a:t>https://archiv.ub.uni-heidelberg.de/volltextserver/20013/</a:t>
            </a:r>
            <a:endParaRPr lang="fr-FR" dirty="0"/>
          </a:p>
          <a:p>
            <a:pPr marL="514350" indent="-514350">
              <a:buFont typeface="+mj-lt"/>
              <a:buAutoNum type="arabicPeriod"/>
            </a:pPr>
            <a:r>
              <a:rPr lang="fr-FR" dirty="0"/>
              <a:t>Schneider and Smith (2015) - </a:t>
            </a:r>
            <a:r>
              <a:rPr lang="fr-FR" dirty="0">
                <a:hlinkClick r:id="rId10"/>
              </a:rPr>
              <a:t>https://www.aclweb.org/anthology/N15-1177/</a:t>
            </a:r>
            <a:endParaRPr lang="fr-FR" dirty="0"/>
          </a:p>
          <a:p>
            <a:pPr marL="514350" indent="-514350">
              <a:buFont typeface="+mj-lt"/>
              <a:buAutoNum type="arabicPeriod"/>
            </a:pPr>
            <a:r>
              <a:rPr lang="fr-FR" dirty="0" err="1"/>
              <a:t>Hendrickx</a:t>
            </a:r>
            <a:r>
              <a:rPr lang="fr-FR" dirty="0"/>
              <a:t> et al. (2010) - </a:t>
            </a:r>
            <a:r>
              <a:rPr lang="fr-FR" dirty="0">
                <a:hlinkClick r:id="rId11"/>
              </a:rPr>
              <a:t>https://www.aclweb.org/anthology/S13-2025/</a:t>
            </a: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Questions / Comments?</a:t>
            </a:r>
          </a:p>
        </p:txBody>
      </p:sp>
      <p:sp>
        <p:nvSpPr>
          <p:cNvPr id="6" name="Content Placeholder 2">
            <a:extLst>
              <a:ext uri="{FF2B5EF4-FFF2-40B4-BE49-F238E27FC236}">
                <a16:creationId xmlns:a16="http://schemas.microsoft.com/office/drawing/2014/main" id="{074851F7-E86A-4A53-BDAF-CE2B66C9CAB5}"/>
              </a:ext>
            </a:extLst>
          </p:cNvPr>
          <p:cNvSpPr>
            <a:spLocks noGrp="1"/>
          </p:cNvSpPr>
          <p:nvPr>
            <p:ph idx="1"/>
          </p:nvPr>
        </p:nvSpPr>
        <p:spPr>
          <a:xfrm>
            <a:off x="0" y="1727200"/>
            <a:ext cx="11861800" cy="5010566"/>
          </a:xfrm>
        </p:spPr>
        <p:txBody>
          <a:bodyPr/>
          <a:lstStyle/>
          <a:p>
            <a:r>
              <a:rPr lang="en-US" dirty="0">
                <a:solidFill>
                  <a:srgbClr val="7030A0"/>
                </a:solidFill>
              </a:rPr>
              <a:t>Would you expect Neural Networks to do better with Meaning Shift or Implicit Meaning?</a:t>
            </a:r>
          </a:p>
          <a:p>
            <a:pPr lvl="1"/>
            <a:r>
              <a:rPr lang="en-US" b="1" dirty="0">
                <a:solidFill>
                  <a:schemeClr val="accent1">
                    <a:lumMod val="75000"/>
                  </a:schemeClr>
                </a:solidFill>
              </a:rPr>
              <a:t>According to the results – meaning shift. Is this surprising?</a:t>
            </a:r>
          </a:p>
          <a:p>
            <a:endParaRPr lang="en-US" dirty="0">
              <a:solidFill>
                <a:srgbClr val="7030A0"/>
              </a:solidFill>
            </a:endParaRPr>
          </a:p>
          <a:p>
            <a:r>
              <a:rPr lang="en-US" dirty="0">
                <a:solidFill>
                  <a:srgbClr val="7030A0"/>
                </a:solidFill>
              </a:rPr>
              <a:t>What do you think of the tasks that were chosen? Should any tasks be added or expanded?</a:t>
            </a:r>
          </a:p>
          <a:p>
            <a:pPr lvl="1"/>
            <a:r>
              <a:rPr lang="en-US" b="1" dirty="0">
                <a:solidFill>
                  <a:schemeClr val="accent1">
                    <a:lumMod val="75000"/>
                  </a:schemeClr>
                </a:solidFill>
              </a:rPr>
              <a:t>Our group is interested in examining idioms more closely</a:t>
            </a:r>
          </a:p>
          <a:p>
            <a:pPr marL="0" indent="0">
              <a:buNone/>
            </a:pPr>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pPr lvl="1"/>
            <a:r>
              <a:rPr lang="fr-FR" b="1" dirty="0">
                <a:solidFill>
                  <a:schemeClr val="accent1">
                    <a:lumMod val="75000"/>
                  </a:schemeClr>
                </a:solidFill>
              </a:rPr>
              <a:t>For </a:t>
            </a:r>
            <a:r>
              <a:rPr lang="fr-FR" b="1" dirty="0" err="1">
                <a:solidFill>
                  <a:schemeClr val="accent1">
                    <a:lumMod val="75000"/>
                  </a:schemeClr>
                </a:solidFill>
              </a:rPr>
              <a:t>implicit</a:t>
            </a:r>
            <a:r>
              <a:rPr lang="fr-FR" b="1" dirty="0">
                <a:solidFill>
                  <a:schemeClr val="accent1">
                    <a:lumMod val="75000"/>
                  </a:schemeClr>
                </a:solidFill>
              </a:rPr>
              <a:t> </a:t>
            </a:r>
            <a:r>
              <a:rPr lang="fr-FR" b="1" dirty="0" err="1">
                <a:solidFill>
                  <a:schemeClr val="accent1">
                    <a:lumMod val="75000"/>
                  </a:schemeClr>
                </a:solidFill>
              </a:rPr>
              <a:t>meaning</a:t>
            </a:r>
            <a:r>
              <a:rPr lang="fr-FR" b="1" dirty="0">
                <a:solidFill>
                  <a:schemeClr val="accent1">
                    <a:lumMod val="75000"/>
                  </a:schemeClr>
                </a:solidFill>
              </a:rPr>
              <a:t> / world </a:t>
            </a:r>
            <a:r>
              <a:rPr lang="fr-FR" b="1" dirty="0" err="1">
                <a:solidFill>
                  <a:schemeClr val="accent1">
                    <a:lumMod val="75000"/>
                  </a:schemeClr>
                </a:solidFill>
              </a:rPr>
              <a:t>knowledge</a:t>
            </a:r>
            <a:r>
              <a:rPr lang="fr-FR" b="1" dirty="0">
                <a:solidFill>
                  <a:schemeClr val="accent1">
                    <a:lumMod val="75000"/>
                  </a:schemeClr>
                </a:solidFill>
              </a:rPr>
              <a:t>, </a:t>
            </a:r>
            <a:r>
              <a:rPr lang="fr-FR" b="1" dirty="0" err="1">
                <a:solidFill>
                  <a:schemeClr val="accent1">
                    <a:lumMod val="75000"/>
                  </a:schemeClr>
                </a:solidFill>
              </a:rPr>
              <a:t>see</a:t>
            </a:r>
            <a:r>
              <a:rPr lang="fr-FR" b="1" dirty="0">
                <a:solidFill>
                  <a:schemeClr val="accent1">
                    <a:lumMod val="75000"/>
                  </a:schemeClr>
                </a:solidFill>
              </a:rPr>
              <a:t> </a:t>
            </a:r>
            <a:r>
              <a:rPr lang="fr-FR" b="1" dirty="0" err="1">
                <a:solidFill>
                  <a:schemeClr val="accent1">
                    <a:lumMod val="75000"/>
                  </a:schemeClr>
                </a:solidFill>
              </a:rPr>
              <a:t>Vered</a:t>
            </a:r>
            <a:r>
              <a:rPr lang="fr-FR" b="1" dirty="0">
                <a:solidFill>
                  <a:schemeClr val="accent1">
                    <a:lumMod val="75000"/>
                  </a:schemeClr>
                </a:solidFill>
              </a:rPr>
              <a:t> Schwartz’ </a:t>
            </a:r>
            <a:r>
              <a:rPr lang="fr-FR" b="1" dirty="0" err="1">
                <a:solidFill>
                  <a:schemeClr val="accent1">
                    <a:lumMod val="75000"/>
                  </a:schemeClr>
                </a:solidFill>
              </a:rPr>
              <a:t>Treehouse</a:t>
            </a:r>
            <a:r>
              <a:rPr lang="fr-FR" b="1" dirty="0">
                <a:solidFill>
                  <a:schemeClr val="accent1">
                    <a:lumMod val="75000"/>
                  </a:schemeClr>
                </a:solidFill>
              </a:rPr>
              <a:t> talk</a:t>
            </a:r>
          </a:p>
          <a:p>
            <a:endParaRPr lang="en-US" dirty="0">
              <a:solidFill>
                <a:srgbClr val="7030A0"/>
              </a:solidFill>
            </a:endParaRPr>
          </a:p>
        </p:txBody>
      </p:sp>
    </p:spTree>
    <p:extLst>
      <p:ext uri="{BB962C8B-B14F-4D97-AF65-F5344CB8AC3E}">
        <p14:creationId xmlns:p14="http://schemas.microsoft.com/office/powerpoint/2010/main" val="2682944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3416643"/>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066E26B7-964D-41EC-A1DE-984D77D127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3A492A2E-1267-465E-9C7E-6E08486FC144}"/>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124533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6959935-6620-48D4-A6CE-F9C84465CEF0}"/>
              </a:ext>
            </a:extLst>
          </p:cNvPr>
          <p:cNvPicPr>
            <a:picLocks noChangeAspect="1"/>
          </p:cNvPicPr>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948769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6B5E-CE84-40C7-9D4B-95B8EF358FC0}"/>
              </a:ext>
            </a:extLst>
          </p:cNvPr>
          <p:cNvSpPr>
            <a:spLocks noGrp="1"/>
          </p:cNvSpPr>
          <p:nvPr>
            <p:ph type="title"/>
          </p:nvPr>
        </p:nvSpPr>
        <p:spPr/>
        <p:txBody>
          <a:bodyPr/>
          <a:lstStyle/>
          <a:p>
            <a:r>
              <a:rPr lang="en-US" dirty="0"/>
              <a:t>Overview</a:t>
            </a:r>
            <a:endParaRPr lang="fr-FR" dirty="0"/>
          </a:p>
        </p:txBody>
      </p:sp>
      <p:sp>
        <p:nvSpPr>
          <p:cNvPr id="3" name="Content Placeholder 2">
            <a:extLst>
              <a:ext uri="{FF2B5EF4-FFF2-40B4-BE49-F238E27FC236}">
                <a16:creationId xmlns:a16="http://schemas.microsoft.com/office/drawing/2014/main" id="{FC48C95C-2B8D-4940-A070-82C2A9AFB95D}"/>
              </a:ext>
            </a:extLst>
          </p:cNvPr>
          <p:cNvSpPr>
            <a:spLocks noGrp="1"/>
          </p:cNvSpPr>
          <p:nvPr>
            <p:ph idx="1"/>
          </p:nvPr>
        </p:nvSpPr>
        <p:spPr/>
        <p:txBody>
          <a:bodyPr/>
          <a:lstStyle/>
          <a:p>
            <a:r>
              <a:rPr lang="en-US" dirty="0"/>
              <a:t>Start with a neural idiom detection model that works fairly well</a:t>
            </a:r>
          </a:p>
          <a:p>
            <a:r>
              <a:rPr lang="en-US" dirty="0"/>
              <a:t>Probe to understand what type of information the model uses</a:t>
            </a:r>
          </a:p>
          <a:p>
            <a:r>
              <a:rPr lang="en-US" dirty="0"/>
              <a:t>(Probe with Data Ablation)</a:t>
            </a:r>
          </a:p>
          <a:p>
            <a:r>
              <a:rPr lang="en-US" dirty="0"/>
              <a:t>Does the model use concreteness or ambiguity as a predictor?</a:t>
            </a:r>
          </a:p>
        </p:txBody>
      </p:sp>
    </p:spTree>
    <p:extLst>
      <p:ext uri="{BB962C8B-B14F-4D97-AF65-F5344CB8AC3E}">
        <p14:creationId xmlns:p14="http://schemas.microsoft.com/office/powerpoint/2010/main" val="4094937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B71D-6CE4-45A4-ACC9-262EC659F0EA}"/>
              </a:ext>
            </a:extLst>
          </p:cNvPr>
          <p:cNvSpPr>
            <a:spLocks noGrp="1"/>
          </p:cNvSpPr>
          <p:nvPr>
            <p:ph type="title"/>
          </p:nvPr>
        </p:nvSpPr>
        <p:spPr/>
        <p:txBody>
          <a:bodyPr/>
          <a:lstStyle/>
          <a:p>
            <a:r>
              <a:rPr lang="en-US" dirty="0"/>
              <a:t>Method	</a:t>
            </a:r>
            <a:endParaRPr lang="fr-FR" dirty="0"/>
          </a:p>
        </p:txBody>
      </p:sp>
      <p:sp>
        <p:nvSpPr>
          <p:cNvPr id="3" name="Content Placeholder 2">
            <a:extLst>
              <a:ext uri="{FF2B5EF4-FFF2-40B4-BE49-F238E27FC236}">
                <a16:creationId xmlns:a16="http://schemas.microsoft.com/office/drawing/2014/main" id="{199F8A0E-D1D5-49D1-99E7-D0C2EF23AA20}"/>
              </a:ext>
            </a:extLst>
          </p:cNvPr>
          <p:cNvSpPr>
            <a:spLocks noGrp="1"/>
          </p:cNvSpPr>
          <p:nvPr>
            <p:ph idx="1"/>
          </p:nvPr>
        </p:nvSpPr>
        <p:spPr/>
        <p:txBody>
          <a:bodyPr/>
          <a:lstStyle/>
          <a:p>
            <a:r>
              <a:rPr lang="en-US" dirty="0"/>
              <a:t>Start with an existing dataset</a:t>
            </a:r>
          </a:p>
          <a:p>
            <a:r>
              <a:rPr lang="en-US" dirty="0"/>
              <a:t>Create 2 modified datasets</a:t>
            </a:r>
            <a:endParaRPr lang="fr-FR" dirty="0"/>
          </a:p>
          <a:p>
            <a:pPr lvl="1"/>
            <a:r>
              <a:rPr lang="fr-FR" dirty="0"/>
              <a:t>For one, </a:t>
            </a:r>
            <a:r>
              <a:rPr lang="en-US" dirty="0"/>
              <a:t>remove</a:t>
            </a:r>
            <a:r>
              <a:rPr lang="fr-FR" dirty="0"/>
              <a:t> the </a:t>
            </a:r>
            <a:r>
              <a:rPr lang="fr-FR" dirty="0" err="1"/>
              <a:t>most</a:t>
            </a:r>
            <a:r>
              <a:rPr lang="fr-FR" dirty="0"/>
              <a:t> </a:t>
            </a:r>
            <a:r>
              <a:rPr lang="fr-FR" dirty="0" err="1"/>
              <a:t>concrete</a:t>
            </a:r>
            <a:r>
              <a:rPr lang="fr-FR" dirty="0"/>
              <a:t> </a:t>
            </a:r>
            <a:r>
              <a:rPr lang="fr-FR" dirty="0" err="1"/>
              <a:t>literals</a:t>
            </a:r>
            <a:endParaRPr lang="fr-FR" dirty="0"/>
          </a:p>
          <a:p>
            <a:pPr lvl="1"/>
            <a:r>
              <a:rPr lang="fr-FR" dirty="0"/>
              <a:t>For the </a:t>
            </a:r>
            <a:r>
              <a:rPr lang="fr-FR" dirty="0" err="1"/>
              <a:t>other</a:t>
            </a:r>
            <a:r>
              <a:rPr lang="fr-FR" dirty="0"/>
              <a:t>, </a:t>
            </a:r>
            <a:r>
              <a:rPr lang="fr-FR" dirty="0" err="1"/>
              <a:t>remove</a:t>
            </a:r>
            <a:r>
              <a:rPr lang="fr-FR" dirty="0"/>
              <a:t> </a:t>
            </a:r>
            <a:r>
              <a:rPr lang="fr-FR" dirty="0" err="1"/>
              <a:t>most</a:t>
            </a:r>
            <a:r>
              <a:rPr lang="fr-FR" dirty="0"/>
              <a:t> </a:t>
            </a:r>
            <a:r>
              <a:rPr lang="fr-FR" dirty="0" err="1"/>
              <a:t>ambiguous</a:t>
            </a:r>
            <a:r>
              <a:rPr lang="fr-FR" dirty="0"/>
              <a:t> </a:t>
            </a:r>
            <a:r>
              <a:rPr lang="fr-FR" dirty="0" err="1"/>
              <a:t>idioms</a:t>
            </a:r>
            <a:endParaRPr lang="fr-FR" dirty="0"/>
          </a:p>
          <a:p>
            <a:r>
              <a:rPr lang="fr-FR" dirty="0"/>
              <a:t>How </a:t>
            </a:r>
            <a:r>
              <a:rPr lang="fr-FR" dirty="0" err="1"/>
              <a:t>does</a:t>
            </a:r>
            <a:r>
              <a:rPr lang="fr-FR" dirty="0"/>
              <a:t> the model </a:t>
            </a:r>
            <a:r>
              <a:rPr lang="fr-FR" dirty="0" err="1"/>
              <a:t>perform</a:t>
            </a:r>
            <a:r>
              <a:rPr lang="fr-FR" dirty="0"/>
              <a:t> on </a:t>
            </a:r>
            <a:r>
              <a:rPr lang="fr-FR" dirty="0" err="1"/>
              <a:t>modified</a:t>
            </a:r>
            <a:r>
              <a:rPr lang="fr-FR" dirty="0"/>
              <a:t> </a:t>
            </a:r>
            <a:r>
              <a:rPr lang="fr-FR" dirty="0" err="1"/>
              <a:t>datasets</a:t>
            </a:r>
            <a:r>
              <a:rPr lang="fr-FR" dirty="0"/>
              <a:t>?</a:t>
            </a:r>
          </a:p>
          <a:p>
            <a:pPr lvl="1"/>
            <a:endParaRPr lang="en-US" dirty="0"/>
          </a:p>
        </p:txBody>
      </p:sp>
    </p:spTree>
    <p:extLst>
      <p:ext uri="{BB962C8B-B14F-4D97-AF65-F5344CB8AC3E}">
        <p14:creationId xmlns:p14="http://schemas.microsoft.com/office/powerpoint/2010/main" val="3094761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C2B6-CF00-427A-938E-943003A675C2}"/>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pic>
        <p:nvPicPr>
          <p:cNvPr id="4" name="Picture 3" descr="A screenshot of a cell phone&#10;&#10;Description automatically generated">
            <a:extLst>
              <a:ext uri="{FF2B5EF4-FFF2-40B4-BE49-F238E27FC236}">
                <a16:creationId xmlns:a16="http://schemas.microsoft.com/office/drawing/2014/main" id="{9A339C0F-6313-4FEB-9423-BF322F2DB931}"/>
              </a:ext>
            </a:extLst>
          </p:cNvPr>
          <p:cNvPicPr>
            <a:picLocks noChangeAspect="1"/>
          </p:cNvPicPr>
          <p:nvPr/>
        </p:nvPicPr>
        <p:blipFill>
          <a:blip r:embed="rId2"/>
          <a:stretch>
            <a:fillRect/>
          </a:stretch>
        </p:blipFill>
        <p:spPr>
          <a:xfrm>
            <a:off x="828675" y="2080459"/>
            <a:ext cx="10525125" cy="3841671"/>
          </a:xfrm>
          <a:prstGeom prst="rect">
            <a:avLst/>
          </a:prstGeom>
        </p:spPr>
      </p:pic>
    </p:spTree>
    <p:extLst>
      <p:ext uri="{BB962C8B-B14F-4D97-AF65-F5344CB8AC3E}">
        <p14:creationId xmlns:p14="http://schemas.microsoft.com/office/powerpoint/2010/main" val="1112495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2997869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739346" y="441485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B5AC1043-DD1D-4097-A523-323879E94B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25A2F750-EA08-4CFF-A7B5-51A4C71752A8}"/>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212151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Evaluation</a:t>
            </a:r>
            <a:endParaRPr lang="fr-FR" dirty="0"/>
          </a:p>
        </p:txBody>
      </p:sp>
      <p:sp>
        <p:nvSpPr>
          <p:cNvPr id="42" name="TextBox 41">
            <a:extLst>
              <a:ext uri="{FF2B5EF4-FFF2-40B4-BE49-F238E27FC236}">
                <a16:creationId xmlns:a16="http://schemas.microsoft.com/office/drawing/2014/main" id="{6F1748CE-71EC-4A1C-A726-BB4D18CD2442}"/>
              </a:ext>
            </a:extLst>
          </p:cNvPr>
          <p:cNvSpPr txBox="1"/>
          <p:nvPr/>
        </p:nvSpPr>
        <p:spPr>
          <a:xfrm>
            <a:off x="838200" y="1482812"/>
            <a:ext cx="9430265" cy="2215991"/>
          </a:xfrm>
          <a:prstGeom prst="rect">
            <a:avLst/>
          </a:prstGeom>
          <a:noFill/>
        </p:spPr>
        <p:txBody>
          <a:bodyPr wrap="square" rtlCol="0">
            <a:spAutoFit/>
          </a:bodyPr>
          <a:lstStyle/>
          <a:p>
            <a:r>
              <a:rPr lang="en-US" sz="3200" b="1" dirty="0"/>
              <a:t>Given </a:t>
            </a:r>
            <a:r>
              <a:rPr lang="en-US" sz="3200" b="1" dirty="0">
                <a:solidFill>
                  <a:schemeClr val="accent2">
                    <a:lumMod val="75000"/>
                  </a:schemeClr>
                </a:solidFill>
              </a:rPr>
              <a:t>Sentence 1 </a:t>
            </a:r>
            <a:r>
              <a:rPr lang="en-US" sz="3200" b="1" dirty="0"/>
              <a:t>and </a:t>
            </a:r>
            <a:r>
              <a:rPr lang="en-US" sz="3200" b="1" dirty="0">
                <a:solidFill>
                  <a:schemeClr val="accent6">
                    <a:lumMod val="75000"/>
                  </a:schemeClr>
                </a:solidFill>
              </a:rPr>
              <a:t>Sentence 2</a:t>
            </a:r>
            <a:r>
              <a:rPr lang="en-US" sz="3200" b="1" dirty="0">
                <a:solidFill>
                  <a:schemeClr val="bg2">
                    <a:lumMod val="10000"/>
                  </a:schemeClr>
                </a:solidFill>
              </a:rPr>
              <a:t>:</a:t>
            </a:r>
            <a:endParaRPr lang="en-US" sz="2400" b="1" dirty="0">
              <a:solidFill>
                <a:schemeClr val="bg2">
                  <a:lumMod val="10000"/>
                </a:schemeClr>
              </a:solidFill>
            </a:endParaRPr>
          </a:p>
          <a:p>
            <a:endParaRPr lang="en-US" sz="1000" b="1" dirty="0">
              <a:solidFill>
                <a:schemeClr val="bg2">
                  <a:lumMod val="10000"/>
                </a:schemeClr>
              </a:solidFill>
            </a:endParaRPr>
          </a:p>
          <a:p>
            <a:r>
              <a:rPr lang="en-US" sz="3200" b="1" dirty="0"/>
              <a:t>Can a pretrained language model tell us if </a:t>
            </a:r>
            <a:r>
              <a:rPr lang="en-US" sz="3200" b="1" dirty="0">
                <a:solidFill>
                  <a:schemeClr val="accent2">
                    <a:lumMod val="75000"/>
                  </a:schemeClr>
                </a:solidFill>
              </a:rPr>
              <a:t>Sentence 1 </a:t>
            </a:r>
            <a:r>
              <a:rPr lang="en-US" sz="3200" b="1" dirty="0"/>
              <a:t>is a Paraphrase of </a:t>
            </a:r>
            <a:r>
              <a:rPr lang="en-US" sz="3200" b="1" dirty="0">
                <a:solidFill>
                  <a:schemeClr val="accent6">
                    <a:lumMod val="75000"/>
                  </a:schemeClr>
                </a:solidFill>
              </a:rPr>
              <a:t>Sentence 2</a:t>
            </a:r>
            <a:r>
              <a:rPr lang="en-US" sz="3200" b="1" dirty="0"/>
              <a:t>?</a:t>
            </a:r>
            <a:endParaRPr lang="fr-FR" sz="3200" b="1" dirty="0"/>
          </a:p>
          <a:p>
            <a:endParaRPr lang="fr-FR" sz="3200" b="1" dirty="0">
              <a:solidFill>
                <a:schemeClr val="accent6">
                  <a:lumMod val="75000"/>
                </a:schemeClr>
              </a:solidFill>
            </a:endParaRPr>
          </a:p>
        </p:txBody>
      </p:sp>
      <p:sp>
        <p:nvSpPr>
          <p:cNvPr id="44" name="Rectangle: Rounded Corners 43">
            <a:extLst>
              <a:ext uri="{FF2B5EF4-FFF2-40B4-BE49-F238E27FC236}">
                <a16:creationId xmlns:a16="http://schemas.microsoft.com/office/drawing/2014/main" id="{5D18071B-AE9A-4D8F-89F6-ECF0232209B9}"/>
              </a:ext>
            </a:extLst>
          </p:cNvPr>
          <p:cNvSpPr/>
          <p:nvPr/>
        </p:nvSpPr>
        <p:spPr>
          <a:xfrm>
            <a:off x="2323070" y="3978876"/>
            <a:ext cx="6759146"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 Probing Tasks</a:t>
            </a:r>
            <a:endParaRPr lang="fr-FR" sz="3200" b="1" dirty="0"/>
          </a:p>
        </p:txBody>
      </p:sp>
      <p:sp>
        <p:nvSpPr>
          <p:cNvPr id="46" name="Rectangle: Rounded Corners 45">
            <a:extLst>
              <a:ext uri="{FF2B5EF4-FFF2-40B4-BE49-F238E27FC236}">
                <a16:creationId xmlns:a16="http://schemas.microsoft.com/office/drawing/2014/main" id="{268A8684-B6AC-45F5-9EE7-C76D94AE8488}"/>
              </a:ext>
            </a:extLst>
          </p:cNvPr>
          <p:cNvSpPr/>
          <p:nvPr/>
        </p:nvSpPr>
        <p:spPr>
          <a:xfrm>
            <a:off x="2323070" y="4816489"/>
            <a:ext cx="3410465" cy="837613"/>
          </a:xfrm>
          <a:prstGeom prst="roundRect">
            <a:avLst/>
          </a:prstGeom>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Classification</a:t>
            </a:r>
            <a:endParaRPr lang="fr-FR" b="1" dirty="0"/>
          </a:p>
        </p:txBody>
      </p:sp>
      <p:sp>
        <p:nvSpPr>
          <p:cNvPr id="47" name="Rectangle: Rounded Corners 46">
            <a:extLst>
              <a:ext uri="{FF2B5EF4-FFF2-40B4-BE49-F238E27FC236}">
                <a16:creationId xmlns:a16="http://schemas.microsoft.com/office/drawing/2014/main" id="{973D7E07-6F2A-45FA-AB0B-D239E5AF3D41}"/>
              </a:ext>
            </a:extLst>
          </p:cNvPr>
          <p:cNvSpPr/>
          <p:nvPr/>
        </p:nvSpPr>
        <p:spPr>
          <a:xfrm>
            <a:off x="5702643" y="4816488"/>
            <a:ext cx="3410465"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Vector Similarity</a:t>
            </a:r>
            <a:endParaRPr lang="fr-FR" sz="2400" b="1" dirty="0"/>
          </a:p>
        </p:txBody>
      </p:sp>
    </p:spTree>
    <p:extLst>
      <p:ext uri="{BB962C8B-B14F-4D97-AF65-F5344CB8AC3E}">
        <p14:creationId xmlns:p14="http://schemas.microsoft.com/office/powerpoint/2010/main" val="343219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 Classification</a:t>
            </a:r>
            <a:endParaRPr lang="fr-FR" dirty="0"/>
          </a:p>
        </p:txBody>
      </p:sp>
      <p:sp>
        <p:nvSpPr>
          <p:cNvPr id="4" name="Cloud 3">
            <a:extLst>
              <a:ext uri="{FF2B5EF4-FFF2-40B4-BE49-F238E27FC236}">
                <a16:creationId xmlns:a16="http://schemas.microsoft.com/office/drawing/2014/main" id="{4E31CF63-1666-4F8A-964B-550C9F351B93}"/>
              </a:ext>
            </a:extLst>
          </p:cNvPr>
          <p:cNvSpPr/>
          <p:nvPr/>
        </p:nvSpPr>
        <p:spPr>
          <a:xfrm>
            <a:off x="691978" y="1643450"/>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5" name="Arrow: Down 4">
            <a:extLst>
              <a:ext uri="{FF2B5EF4-FFF2-40B4-BE49-F238E27FC236}">
                <a16:creationId xmlns:a16="http://schemas.microsoft.com/office/drawing/2014/main" id="{19F71E90-E10B-4CE4-A2EB-5F388CAA4E0D}"/>
              </a:ext>
            </a:extLst>
          </p:cNvPr>
          <p:cNvSpPr/>
          <p:nvPr/>
        </p:nvSpPr>
        <p:spPr>
          <a:xfrm>
            <a:off x="1297458" y="3429000"/>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Rounded Corners 5">
            <a:extLst>
              <a:ext uri="{FF2B5EF4-FFF2-40B4-BE49-F238E27FC236}">
                <a16:creationId xmlns:a16="http://schemas.microsoft.com/office/drawing/2014/main" id="{46D1182F-CE64-429C-81FC-96E2DB728E7E}"/>
              </a:ext>
            </a:extLst>
          </p:cNvPr>
          <p:cNvSpPr/>
          <p:nvPr/>
        </p:nvSpPr>
        <p:spPr>
          <a:xfrm>
            <a:off x="963826" y="4434871"/>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7" name="Rectangle: Rounded Corners 6">
            <a:extLst>
              <a:ext uri="{FF2B5EF4-FFF2-40B4-BE49-F238E27FC236}">
                <a16:creationId xmlns:a16="http://schemas.microsoft.com/office/drawing/2014/main" id="{A02E62A0-E8E4-43AE-8694-91B3B659DAD3}"/>
              </a:ext>
            </a:extLst>
          </p:cNvPr>
          <p:cNvSpPr/>
          <p:nvPr/>
        </p:nvSpPr>
        <p:spPr>
          <a:xfrm>
            <a:off x="3441358" y="4175043"/>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8" name="Rectangle: Rounded Corners 7">
            <a:extLst>
              <a:ext uri="{FF2B5EF4-FFF2-40B4-BE49-F238E27FC236}">
                <a16:creationId xmlns:a16="http://schemas.microsoft.com/office/drawing/2014/main" id="{3C9202C1-F358-4690-914D-173EC6297749}"/>
              </a:ext>
            </a:extLst>
          </p:cNvPr>
          <p:cNvSpPr/>
          <p:nvPr/>
        </p:nvSpPr>
        <p:spPr>
          <a:xfrm>
            <a:off x="3441358" y="4941932"/>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9" name="Rectangle: Rounded Corners 8">
            <a:extLst>
              <a:ext uri="{FF2B5EF4-FFF2-40B4-BE49-F238E27FC236}">
                <a16:creationId xmlns:a16="http://schemas.microsoft.com/office/drawing/2014/main" id="{CE0F0537-8778-48E8-BEF6-1FCBFC7FA840}"/>
              </a:ext>
            </a:extLst>
          </p:cNvPr>
          <p:cNvSpPr/>
          <p:nvPr/>
        </p:nvSpPr>
        <p:spPr>
          <a:xfrm>
            <a:off x="3441358" y="5708821"/>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pic>
        <p:nvPicPr>
          <p:cNvPr id="1026" name="Picture 2" descr="79 Best Sesame Street Clipart Images In 2020 ">
            <a:extLst>
              <a:ext uri="{FF2B5EF4-FFF2-40B4-BE49-F238E27FC236}">
                <a16:creationId xmlns:a16="http://schemas.microsoft.com/office/drawing/2014/main" id="{18E8D427-FD88-4A9E-9011-BAE8DB810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4571" y="3997542"/>
            <a:ext cx="871152" cy="21802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9CBD1DE-734C-45B6-8CCD-469CD12EA463}"/>
              </a:ext>
            </a:extLst>
          </p:cNvPr>
          <p:cNvSpPr txBox="1"/>
          <p:nvPr/>
        </p:nvSpPr>
        <p:spPr>
          <a:xfrm>
            <a:off x="6219569" y="6463352"/>
            <a:ext cx="5630562" cy="369332"/>
          </a:xfrm>
          <a:prstGeom prst="rect">
            <a:avLst/>
          </a:prstGeom>
          <a:noFill/>
        </p:spPr>
        <p:txBody>
          <a:bodyPr wrap="square" rtlCol="0">
            <a:spAutoFit/>
          </a:bodyPr>
          <a:lstStyle/>
          <a:p>
            <a:r>
              <a:rPr lang="pt-BR" dirty="0"/>
              <a:t>https://www.clipart.email/</a:t>
            </a:r>
            <a:endParaRPr lang="fr-FR" dirty="0"/>
          </a:p>
        </p:txBody>
      </p:sp>
      <p:sp>
        <p:nvSpPr>
          <p:cNvPr id="21" name="Rectangle: Rounded Corners 20">
            <a:extLst>
              <a:ext uri="{FF2B5EF4-FFF2-40B4-BE49-F238E27FC236}">
                <a16:creationId xmlns:a16="http://schemas.microsoft.com/office/drawing/2014/main" id="{F810A0F9-F246-49AD-A3CE-BDA67C1BA50B}"/>
              </a:ext>
            </a:extLst>
          </p:cNvPr>
          <p:cNvSpPr/>
          <p:nvPr/>
        </p:nvSpPr>
        <p:spPr>
          <a:xfrm>
            <a:off x="7133133" y="5221775"/>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13" name="Rectangle: Rounded Corners 12">
            <a:extLst>
              <a:ext uri="{FF2B5EF4-FFF2-40B4-BE49-F238E27FC236}">
                <a16:creationId xmlns:a16="http://schemas.microsoft.com/office/drawing/2014/main" id="{BC6F0638-AED4-460E-85DC-8AA507A39FA2}"/>
              </a:ext>
            </a:extLst>
          </p:cNvPr>
          <p:cNvSpPr/>
          <p:nvPr/>
        </p:nvSpPr>
        <p:spPr>
          <a:xfrm>
            <a:off x="6746789" y="4434872"/>
            <a:ext cx="1927654" cy="1508728"/>
          </a:xfrm>
          <a:prstGeom prst="roundRect">
            <a:avLst/>
          </a:prstGeom>
          <a:noFill/>
          <a:ln w="508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Build Sentence Pairs</a:t>
            </a:r>
            <a:endParaRPr lang="fr-FR" sz="2000" b="1" dirty="0">
              <a:solidFill>
                <a:schemeClr val="tx1"/>
              </a:solidFill>
            </a:endParaRPr>
          </a:p>
        </p:txBody>
      </p:sp>
      <p:sp>
        <p:nvSpPr>
          <p:cNvPr id="28" name="Rectangle: Rounded Corners 27">
            <a:extLst>
              <a:ext uri="{FF2B5EF4-FFF2-40B4-BE49-F238E27FC236}">
                <a16:creationId xmlns:a16="http://schemas.microsoft.com/office/drawing/2014/main" id="{5C4D86C7-807D-4248-B48A-281A0F22AD06}"/>
              </a:ext>
            </a:extLst>
          </p:cNvPr>
          <p:cNvSpPr/>
          <p:nvPr/>
        </p:nvSpPr>
        <p:spPr>
          <a:xfrm>
            <a:off x="7722973" y="5221775"/>
            <a:ext cx="589840" cy="25150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29" name="Rectangle: Rounded Corners 28">
            <a:extLst>
              <a:ext uri="{FF2B5EF4-FFF2-40B4-BE49-F238E27FC236}">
                <a16:creationId xmlns:a16="http://schemas.microsoft.com/office/drawing/2014/main" id="{FA75B5BC-670D-4A74-A9B5-A1AE727A4751}"/>
              </a:ext>
            </a:extLst>
          </p:cNvPr>
          <p:cNvSpPr/>
          <p:nvPr/>
        </p:nvSpPr>
        <p:spPr>
          <a:xfrm>
            <a:off x="7133133" y="5582260"/>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0" name="Rectangle: Rounded Corners 29">
            <a:extLst>
              <a:ext uri="{FF2B5EF4-FFF2-40B4-BE49-F238E27FC236}">
                <a16:creationId xmlns:a16="http://schemas.microsoft.com/office/drawing/2014/main" id="{93AF4DB9-8FB0-4061-AB92-F871F20C6B51}"/>
              </a:ext>
            </a:extLst>
          </p:cNvPr>
          <p:cNvSpPr/>
          <p:nvPr/>
        </p:nvSpPr>
        <p:spPr>
          <a:xfrm>
            <a:off x="7722973" y="5582260"/>
            <a:ext cx="589840" cy="25150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1" name="Arrow: Down 30">
            <a:extLst>
              <a:ext uri="{FF2B5EF4-FFF2-40B4-BE49-F238E27FC236}">
                <a16:creationId xmlns:a16="http://schemas.microsoft.com/office/drawing/2014/main" id="{531CB4DE-3FFD-4C95-95ED-61703B40D22F}"/>
              </a:ext>
            </a:extLst>
          </p:cNvPr>
          <p:cNvSpPr/>
          <p:nvPr/>
        </p:nvSpPr>
        <p:spPr>
          <a:xfrm rot="14658984">
            <a:off x="2862256" y="4354103"/>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Arrow: Down 31">
            <a:extLst>
              <a:ext uri="{FF2B5EF4-FFF2-40B4-BE49-F238E27FC236}">
                <a16:creationId xmlns:a16="http://schemas.microsoft.com/office/drawing/2014/main" id="{42B5DDE3-ADDB-47B2-9B72-147ECE5F58F3}"/>
              </a:ext>
            </a:extLst>
          </p:cNvPr>
          <p:cNvSpPr/>
          <p:nvPr/>
        </p:nvSpPr>
        <p:spPr>
          <a:xfrm rot="16200000">
            <a:off x="2882152" y="48854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Arrow: Down 32">
            <a:extLst>
              <a:ext uri="{FF2B5EF4-FFF2-40B4-BE49-F238E27FC236}">
                <a16:creationId xmlns:a16="http://schemas.microsoft.com/office/drawing/2014/main" id="{FAC2513D-35FA-4F7D-BE65-A42CD9FA3F99}"/>
              </a:ext>
            </a:extLst>
          </p:cNvPr>
          <p:cNvSpPr/>
          <p:nvPr/>
        </p:nvSpPr>
        <p:spPr>
          <a:xfrm rot="17621362">
            <a:off x="2882152" y="5513044"/>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row: Down 34">
            <a:extLst>
              <a:ext uri="{FF2B5EF4-FFF2-40B4-BE49-F238E27FC236}">
                <a16:creationId xmlns:a16="http://schemas.microsoft.com/office/drawing/2014/main" id="{80D6652D-4A73-4B3C-98E9-A259CAA008A4}"/>
              </a:ext>
            </a:extLst>
          </p:cNvPr>
          <p:cNvSpPr/>
          <p:nvPr/>
        </p:nvSpPr>
        <p:spPr>
          <a:xfrm rot="16200000">
            <a:off x="6250780" y="4958285"/>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Arrow: Down 35">
            <a:extLst>
              <a:ext uri="{FF2B5EF4-FFF2-40B4-BE49-F238E27FC236}">
                <a16:creationId xmlns:a16="http://schemas.microsoft.com/office/drawing/2014/main" id="{C3274CA4-6896-4269-8E6E-E02F45D53D26}"/>
              </a:ext>
            </a:extLst>
          </p:cNvPr>
          <p:cNvSpPr/>
          <p:nvPr/>
        </p:nvSpPr>
        <p:spPr>
          <a:xfrm rot="18030881">
            <a:off x="6245110" y="4330615"/>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Arrow: Down 36">
            <a:extLst>
              <a:ext uri="{FF2B5EF4-FFF2-40B4-BE49-F238E27FC236}">
                <a16:creationId xmlns:a16="http://schemas.microsoft.com/office/drawing/2014/main" id="{B1A45CCA-E3EA-438F-A2EF-149F8661107F}"/>
              </a:ext>
            </a:extLst>
          </p:cNvPr>
          <p:cNvSpPr/>
          <p:nvPr/>
        </p:nvSpPr>
        <p:spPr>
          <a:xfrm rot="14048412">
            <a:off x="6302985" y="5561209"/>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Arrow: Down 37">
            <a:extLst>
              <a:ext uri="{FF2B5EF4-FFF2-40B4-BE49-F238E27FC236}">
                <a16:creationId xmlns:a16="http://schemas.microsoft.com/office/drawing/2014/main" id="{4D0DBED0-FF29-4D9C-867F-E980A78DAD4D}"/>
              </a:ext>
            </a:extLst>
          </p:cNvPr>
          <p:cNvSpPr/>
          <p:nvPr/>
        </p:nvSpPr>
        <p:spPr>
          <a:xfrm rot="16200000">
            <a:off x="9035745" y="4839616"/>
            <a:ext cx="396167" cy="871151"/>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Arrow: Down 38">
            <a:extLst>
              <a:ext uri="{FF2B5EF4-FFF2-40B4-BE49-F238E27FC236}">
                <a16:creationId xmlns:a16="http://schemas.microsoft.com/office/drawing/2014/main" id="{81CE5890-37F9-4D3C-8B8F-F01975403A89}"/>
              </a:ext>
            </a:extLst>
          </p:cNvPr>
          <p:cNvSpPr/>
          <p:nvPr/>
        </p:nvSpPr>
        <p:spPr>
          <a:xfrm rot="10800000">
            <a:off x="10160449" y="3429000"/>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Rounded Corners 39">
            <a:extLst>
              <a:ext uri="{FF2B5EF4-FFF2-40B4-BE49-F238E27FC236}">
                <a16:creationId xmlns:a16="http://schemas.microsoft.com/office/drawing/2014/main" id="{12386D62-B653-4A8F-9A50-E228199ABA01}"/>
              </a:ext>
            </a:extLst>
          </p:cNvPr>
          <p:cNvSpPr/>
          <p:nvPr/>
        </p:nvSpPr>
        <p:spPr>
          <a:xfrm>
            <a:off x="9556835" y="2304644"/>
            <a:ext cx="1453035" cy="91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Linear Classifier</a:t>
            </a:r>
            <a:endParaRPr lang="fr-FR" sz="2400" b="1" dirty="0"/>
          </a:p>
        </p:txBody>
      </p:sp>
      <p:sp>
        <p:nvSpPr>
          <p:cNvPr id="41" name="Arrow: Down 40">
            <a:extLst>
              <a:ext uri="{FF2B5EF4-FFF2-40B4-BE49-F238E27FC236}">
                <a16:creationId xmlns:a16="http://schemas.microsoft.com/office/drawing/2014/main" id="{30E3FC6B-4F9A-40C0-BCDE-D1C5B4F63DB1}"/>
              </a:ext>
            </a:extLst>
          </p:cNvPr>
          <p:cNvSpPr/>
          <p:nvPr/>
        </p:nvSpPr>
        <p:spPr>
          <a:xfrm rot="10800000">
            <a:off x="10123654" y="1764238"/>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Star: 32 Points 26">
            <a:extLst>
              <a:ext uri="{FF2B5EF4-FFF2-40B4-BE49-F238E27FC236}">
                <a16:creationId xmlns:a16="http://schemas.microsoft.com/office/drawing/2014/main" id="{B943BC89-40B2-4C2B-BF56-3451542032BE}"/>
              </a:ext>
            </a:extLst>
          </p:cNvPr>
          <p:cNvSpPr/>
          <p:nvPr/>
        </p:nvSpPr>
        <p:spPr>
          <a:xfrm>
            <a:off x="8798253" y="453204"/>
            <a:ext cx="2879125" cy="1327688"/>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a:t>
            </a:r>
            <a:endParaRPr lang="fr-FR" sz="2000" b="1" dirty="0"/>
          </a:p>
        </p:txBody>
      </p:sp>
    </p:spTree>
    <p:extLst>
      <p:ext uri="{BB962C8B-B14F-4D97-AF65-F5344CB8AC3E}">
        <p14:creationId xmlns:p14="http://schemas.microsoft.com/office/powerpoint/2010/main" val="2074781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182-E3B5-4FAD-AEC7-1A70D6457C93}"/>
              </a:ext>
            </a:extLst>
          </p:cNvPr>
          <p:cNvSpPr>
            <a:spLocks noGrp="1"/>
          </p:cNvSpPr>
          <p:nvPr>
            <p:ph type="title"/>
          </p:nvPr>
        </p:nvSpPr>
        <p:spPr/>
        <p:txBody>
          <a:bodyPr/>
          <a:lstStyle/>
          <a:p>
            <a:r>
              <a:rPr lang="en-US" dirty="0"/>
              <a:t>Classification - Variations</a:t>
            </a:r>
            <a:endParaRPr lang="fr-FR" dirty="0"/>
          </a:p>
        </p:txBody>
      </p:sp>
      <p:pic>
        <p:nvPicPr>
          <p:cNvPr id="4" name="Content Placeholder 3">
            <a:extLst>
              <a:ext uri="{FF2B5EF4-FFF2-40B4-BE49-F238E27FC236}">
                <a16:creationId xmlns:a16="http://schemas.microsoft.com/office/drawing/2014/main" id="{EC6FF9DE-C754-41A7-86F9-FCA82807C62D}"/>
              </a:ext>
            </a:extLst>
          </p:cNvPr>
          <p:cNvPicPr>
            <a:picLocks noGrp="1" noChangeAspect="1"/>
          </p:cNvPicPr>
          <p:nvPr>
            <p:ph idx="1"/>
          </p:nvPr>
        </p:nvPicPr>
        <p:blipFill>
          <a:blip r:embed="rId2"/>
          <a:stretch>
            <a:fillRect/>
          </a:stretch>
        </p:blipFill>
        <p:spPr>
          <a:xfrm>
            <a:off x="3254229" y="2474040"/>
            <a:ext cx="5683542" cy="3054507"/>
          </a:xfrm>
          <a:prstGeom prst="rect">
            <a:avLst/>
          </a:prstGeom>
        </p:spPr>
      </p:pic>
      <p:sp>
        <p:nvSpPr>
          <p:cNvPr id="7" name="Rectangle: Rounded Corners 6">
            <a:extLst>
              <a:ext uri="{FF2B5EF4-FFF2-40B4-BE49-F238E27FC236}">
                <a16:creationId xmlns:a16="http://schemas.microsoft.com/office/drawing/2014/main" id="{16D63C3E-4E78-408A-AFC3-006C95084A61}"/>
              </a:ext>
            </a:extLst>
          </p:cNvPr>
          <p:cNvSpPr/>
          <p:nvPr/>
        </p:nvSpPr>
        <p:spPr>
          <a:xfrm>
            <a:off x="838200" y="1532237"/>
            <a:ext cx="5987904" cy="642552"/>
          </a:xfrm>
          <a:prstGeom prst="roundRect">
            <a:avLst/>
          </a:prstGeom>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areas of variation with 2 options each</a:t>
            </a:r>
            <a:endParaRPr lang="fr-FR" sz="2000" b="1" dirty="0"/>
          </a:p>
        </p:txBody>
      </p:sp>
      <p:sp>
        <p:nvSpPr>
          <p:cNvPr id="9" name="Rectangle: Rounded Corners 8">
            <a:extLst>
              <a:ext uri="{FF2B5EF4-FFF2-40B4-BE49-F238E27FC236}">
                <a16:creationId xmlns:a16="http://schemas.microsoft.com/office/drawing/2014/main" id="{F26474BD-6EF8-4E11-8124-7C6C8D2DED1F}"/>
              </a:ext>
            </a:extLst>
          </p:cNvPr>
          <p:cNvSpPr/>
          <p:nvPr/>
        </p:nvSpPr>
        <p:spPr>
          <a:xfrm>
            <a:off x="838200" y="2172293"/>
            <a:ext cx="2992395" cy="642552"/>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embeddings to use?</a:t>
            </a:r>
            <a:endParaRPr lang="fr-FR" sz="2000" b="1" dirty="0"/>
          </a:p>
        </p:txBody>
      </p:sp>
      <p:sp>
        <p:nvSpPr>
          <p:cNvPr id="10" name="Rectangle: Rounded Corners 9">
            <a:extLst>
              <a:ext uri="{FF2B5EF4-FFF2-40B4-BE49-F238E27FC236}">
                <a16:creationId xmlns:a16="http://schemas.microsoft.com/office/drawing/2014/main" id="{B7D6DAD2-D58D-48D6-AF55-D01BFD793369}"/>
              </a:ext>
            </a:extLst>
          </p:cNvPr>
          <p:cNvSpPr/>
          <p:nvPr/>
        </p:nvSpPr>
        <p:spPr>
          <a:xfrm>
            <a:off x="3833709" y="2172293"/>
            <a:ext cx="2992395" cy="642552"/>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Bert to Use?</a:t>
            </a:r>
            <a:endParaRPr lang="fr-FR" sz="2000" b="1" dirty="0"/>
          </a:p>
        </p:txBody>
      </p:sp>
      <p:sp>
        <p:nvSpPr>
          <p:cNvPr id="11" name="Rectangle: Rounded Corners 10">
            <a:extLst>
              <a:ext uri="{FF2B5EF4-FFF2-40B4-BE49-F238E27FC236}">
                <a16:creationId xmlns:a16="http://schemas.microsoft.com/office/drawing/2014/main" id="{DAC64CD9-4E9F-4FA9-B1CA-34014ECADF89}"/>
              </a:ext>
            </a:extLst>
          </p:cNvPr>
          <p:cNvSpPr/>
          <p:nvPr/>
        </p:nvSpPr>
        <p:spPr>
          <a:xfrm>
            <a:off x="835086" y="2814845"/>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through BERT</a:t>
            </a:r>
          </a:p>
          <a:p>
            <a:pPr marL="342900" indent="-342900">
              <a:buFont typeface="Arial" panose="020B0604020202020204" pitchFamily="34" charset="0"/>
              <a:buChar char="•"/>
            </a:pPr>
            <a:r>
              <a:rPr lang="en-US" sz="2000" b="1" dirty="0"/>
              <a:t>Feed s2 through BERT</a:t>
            </a:r>
          </a:p>
          <a:p>
            <a:pPr marL="342900" indent="-342900">
              <a:buFont typeface="Arial" panose="020B0604020202020204" pitchFamily="34" charset="0"/>
              <a:buChar char="•"/>
            </a:pPr>
            <a:r>
              <a:rPr lang="en-US" sz="2000" b="1" dirty="0"/>
              <a:t>Combine embedding</a:t>
            </a:r>
            <a:r>
              <a:rPr lang="en-US" sz="2000" b="1" baseline="-25000" dirty="0"/>
              <a:t>s1 </a:t>
            </a:r>
            <a:r>
              <a:rPr lang="en-US" sz="2000" b="1" dirty="0"/>
              <a:t>and embedding</a:t>
            </a:r>
            <a:r>
              <a:rPr lang="en-US" sz="2000" b="1" baseline="-25000" dirty="0"/>
              <a:t>s2</a:t>
            </a:r>
            <a:endParaRPr lang="fr-FR" sz="2000" b="1" dirty="0"/>
          </a:p>
        </p:txBody>
      </p:sp>
      <p:sp>
        <p:nvSpPr>
          <p:cNvPr id="12" name="Rectangle: Rounded Corners 11">
            <a:extLst>
              <a:ext uri="{FF2B5EF4-FFF2-40B4-BE49-F238E27FC236}">
                <a16:creationId xmlns:a16="http://schemas.microsoft.com/office/drawing/2014/main" id="{C4589556-2E8F-430B-8AD5-6D72B814262D}"/>
              </a:ext>
            </a:extLst>
          </p:cNvPr>
          <p:cNvSpPr/>
          <p:nvPr/>
        </p:nvSpPr>
        <p:spPr>
          <a:xfrm>
            <a:off x="847443" y="4374293"/>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 s2 through BERT</a:t>
            </a:r>
          </a:p>
          <a:p>
            <a:pPr marL="342900" indent="-342900">
              <a:buFont typeface="Arial" panose="020B0604020202020204" pitchFamily="34" charset="0"/>
              <a:buChar char="•"/>
            </a:pPr>
            <a:r>
              <a:rPr lang="en-US" sz="2000" b="1" dirty="0"/>
              <a:t>Use CLS token</a:t>
            </a:r>
          </a:p>
          <a:p>
            <a:endParaRPr lang="fr-FR" sz="2000" b="1" dirty="0"/>
          </a:p>
        </p:txBody>
      </p:sp>
      <p:sp>
        <p:nvSpPr>
          <p:cNvPr id="14" name="Rectangle: Rounded Corners 13">
            <a:extLst>
              <a:ext uri="{FF2B5EF4-FFF2-40B4-BE49-F238E27FC236}">
                <a16:creationId xmlns:a16="http://schemas.microsoft.com/office/drawing/2014/main" id="{F9265232-519D-4977-8A16-676BE7DDB3B7}"/>
              </a:ext>
            </a:extLst>
          </p:cNvPr>
          <p:cNvSpPr/>
          <p:nvPr/>
        </p:nvSpPr>
        <p:spPr>
          <a:xfrm>
            <a:off x="3821352" y="2814845"/>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Base with no fine-tuning</a:t>
            </a:r>
            <a:endParaRPr lang="fr-FR" sz="2000" b="1" dirty="0"/>
          </a:p>
        </p:txBody>
      </p:sp>
      <p:sp>
        <p:nvSpPr>
          <p:cNvPr id="15" name="Rectangle: Rounded Corners 14">
            <a:extLst>
              <a:ext uri="{FF2B5EF4-FFF2-40B4-BE49-F238E27FC236}">
                <a16:creationId xmlns:a16="http://schemas.microsoft.com/office/drawing/2014/main" id="{0F2BC721-70A4-4A17-ADA6-D6D80180DB8B}"/>
              </a:ext>
            </a:extLst>
          </p:cNvPr>
          <p:cNvSpPr/>
          <p:nvPr/>
        </p:nvSpPr>
        <p:spPr>
          <a:xfrm>
            <a:off x="3852195" y="4356989"/>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finetuned on paraphrase detection (but not on idioms)</a:t>
            </a:r>
            <a:endParaRPr lang="fr-FR" sz="2000" b="1" dirty="0"/>
          </a:p>
        </p:txBody>
      </p:sp>
    </p:spTree>
    <p:extLst>
      <p:ext uri="{BB962C8B-B14F-4D97-AF65-F5344CB8AC3E}">
        <p14:creationId xmlns:p14="http://schemas.microsoft.com/office/powerpoint/2010/main" val="21212448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5ED8-644F-411D-A2A4-734F0AC64C9A}"/>
              </a:ext>
            </a:extLst>
          </p:cNvPr>
          <p:cNvSpPr>
            <a:spLocks noGrp="1"/>
          </p:cNvSpPr>
          <p:nvPr>
            <p:ph type="title"/>
          </p:nvPr>
        </p:nvSpPr>
        <p:spPr/>
        <p:txBody>
          <a:bodyPr/>
          <a:lstStyle/>
          <a:p>
            <a:r>
              <a:rPr lang="en-US" dirty="0"/>
              <a:t>Idiom Paraphrase – Vector Similarity</a:t>
            </a:r>
            <a:endParaRPr lang="fr-FR" dirty="0"/>
          </a:p>
        </p:txBody>
      </p:sp>
      <p:sp>
        <p:nvSpPr>
          <p:cNvPr id="5" name="Cloud 4">
            <a:extLst>
              <a:ext uri="{FF2B5EF4-FFF2-40B4-BE49-F238E27FC236}">
                <a16:creationId xmlns:a16="http://schemas.microsoft.com/office/drawing/2014/main" id="{0D719D1E-B3AB-4122-88BF-E64C1A0D78BB}"/>
              </a:ext>
            </a:extLst>
          </p:cNvPr>
          <p:cNvSpPr/>
          <p:nvPr/>
        </p:nvSpPr>
        <p:spPr>
          <a:xfrm>
            <a:off x="691978" y="1668164"/>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6" name="Arrow: Down 5">
            <a:extLst>
              <a:ext uri="{FF2B5EF4-FFF2-40B4-BE49-F238E27FC236}">
                <a16:creationId xmlns:a16="http://schemas.microsoft.com/office/drawing/2014/main" id="{E1ADDAB3-C082-4A2C-9DE6-48238FB8579C}"/>
              </a:ext>
            </a:extLst>
          </p:cNvPr>
          <p:cNvSpPr/>
          <p:nvPr/>
        </p:nvSpPr>
        <p:spPr>
          <a:xfrm rot="16200000">
            <a:off x="4003588" y="1944769"/>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83C9E14E-0B91-439A-971B-F1BE2E14D9CA}"/>
              </a:ext>
            </a:extLst>
          </p:cNvPr>
          <p:cNvSpPr/>
          <p:nvPr/>
        </p:nvSpPr>
        <p:spPr>
          <a:xfrm>
            <a:off x="5027140" y="1616930"/>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8" name="Rectangle: Rounded Corners 7">
            <a:extLst>
              <a:ext uri="{FF2B5EF4-FFF2-40B4-BE49-F238E27FC236}">
                <a16:creationId xmlns:a16="http://schemas.microsoft.com/office/drawing/2014/main" id="{8F921CF7-005B-4295-8053-DA9798E7325C}"/>
              </a:ext>
            </a:extLst>
          </p:cNvPr>
          <p:cNvSpPr/>
          <p:nvPr/>
        </p:nvSpPr>
        <p:spPr>
          <a:xfrm>
            <a:off x="7504672" y="1418887"/>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9" name="Rectangle: Rounded Corners 8">
            <a:extLst>
              <a:ext uri="{FF2B5EF4-FFF2-40B4-BE49-F238E27FC236}">
                <a16:creationId xmlns:a16="http://schemas.microsoft.com/office/drawing/2014/main" id="{A74BBC25-CDBD-42A9-992F-240137D7CBC1}"/>
              </a:ext>
            </a:extLst>
          </p:cNvPr>
          <p:cNvSpPr/>
          <p:nvPr/>
        </p:nvSpPr>
        <p:spPr>
          <a:xfrm>
            <a:off x="7504672" y="2185776"/>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10" name="Rectangle: Rounded Corners 9">
            <a:extLst>
              <a:ext uri="{FF2B5EF4-FFF2-40B4-BE49-F238E27FC236}">
                <a16:creationId xmlns:a16="http://schemas.microsoft.com/office/drawing/2014/main" id="{43819660-6BA8-445C-AB91-C950C5047E66}"/>
              </a:ext>
            </a:extLst>
          </p:cNvPr>
          <p:cNvSpPr/>
          <p:nvPr/>
        </p:nvSpPr>
        <p:spPr>
          <a:xfrm>
            <a:off x="7504672" y="2952665"/>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sp>
        <p:nvSpPr>
          <p:cNvPr id="11" name="Arrow: Down 10">
            <a:extLst>
              <a:ext uri="{FF2B5EF4-FFF2-40B4-BE49-F238E27FC236}">
                <a16:creationId xmlns:a16="http://schemas.microsoft.com/office/drawing/2014/main" id="{242A4143-F0E2-40EA-9BEA-64D6AAB22B7E}"/>
              </a:ext>
            </a:extLst>
          </p:cNvPr>
          <p:cNvSpPr/>
          <p:nvPr/>
        </p:nvSpPr>
        <p:spPr>
          <a:xfrm rot="14658984">
            <a:off x="6925570" y="15979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Arrow: Down 11">
            <a:extLst>
              <a:ext uri="{FF2B5EF4-FFF2-40B4-BE49-F238E27FC236}">
                <a16:creationId xmlns:a16="http://schemas.microsoft.com/office/drawing/2014/main" id="{D3F86C99-907F-405D-93FA-6B21D7A0F899}"/>
              </a:ext>
            </a:extLst>
          </p:cNvPr>
          <p:cNvSpPr/>
          <p:nvPr/>
        </p:nvSpPr>
        <p:spPr>
          <a:xfrm rot="16200000">
            <a:off x="6945466" y="2129291"/>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Down 12">
            <a:extLst>
              <a:ext uri="{FF2B5EF4-FFF2-40B4-BE49-F238E27FC236}">
                <a16:creationId xmlns:a16="http://schemas.microsoft.com/office/drawing/2014/main" id="{37AB5E4A-7B11-49DE-AD43-3CF28757F8CA}"/>
              </a:ext>
            </a:extLst>
          </p:cNvPr>
          <p:cNvSpPr/>
          <p:nvPr/>
        </p:nvSpPr>
        <p:spPr>
          <a:xfrm rot="17621362">
            <a:off x="6945466" y="2756888"/>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305E88FF-4D04-43DA-80C0-8056E75854C4}"/>
              </a:ext>
            </a:extLst>
          </p:cNvPr>
          <p:cNvSpPr/>
          <p:nvPr/>
        </p:nvSpPr>
        <p:spPr>
          <a:xfrm>
            <a:off x="691978" y="4425565"/>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18" name="Rectangle: Rounded Corners 17">
            <a:extLst>
              <a:ext uri="{FF2B5EF4-FFF2-40B4-BE49-F238E27FC236}">
                <a16:creationId xmlns:a16="http://schemas.microsoft.com/office/drawing/2014/main" id="{71CE7735-81B7-4E7D-B9B0-7969AF7428BD}"/>
              </a:ext>
            </a:extLst>
          </p:cNvPr>
          <p:cNvSpPr/>
          <p:nvPr/>
        </p:nvSpPr>
        <p:spPr>
          <a:xfrm>
            <a:off x="691978" y="5192454"/>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19" name="Rectangle: Rounded Corners 18">
            <a:extLst>
              <a:ext uri="{FF2B5EF4-FFF2-40B4-BE49-F238E27FC236}">
                <a16:creationId xmlns:a16="http://schemas.microsoft.com/office/drawing/2014/main" id="{27317EFA-8A45-4379-AC3D-28692CD7C0B6}"/>
              </a:ext>
            </a:extLst>
          </p:cNvPr>
          <p:cNvSpPr/>
          <p:nvPr/>
        </p:nvSpPr>
        <p:spPr>
          <a:xfrm>
            <a:off x="691978" y="5959343"/>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pic>
        <p:nvPicPr>
          <p:cNvPr id="20" name="Picture 2" descr="79 Best Sesame Street Clipart Images In 2020 ">
            <a:extLst>
              <a:ext uri="{FF2B5EF4-FFF2-40B4-BE49-F238E27FC236}">
                <a16:creationId xmlns:a16="http://schemas.microsoft.com/office/drawing/2014/main" id="{FF0C9BD9-2FA6-4E85-9441-4F340DC0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32" y="3945881"/>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79 Best Sesame Street Clipart Images In 2020 ">
            <a:extLst>
              <a:ext uri="{FF2B5EF4-FFF2-40B4-BE49-F238E27FC236}">
                <a16:creationId xmlns:a16="http://schemas.microsoft.com/office/drawing/2014/main" id="{C3D7A5E6-0E13-4333-B535-F9216D398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32" y="4866888"/>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79 Best Sesame Street Clipart Images In 2020 ">
            <a:extLst>
              <a:ext uri="{FF2B5EF4-FFF2-40B4-BE49-F238E27FC236}">
                <a16:creationId xmlns:a16="http://schemas.microsoft.com/office/drawing/2014/main" id="{936DE9B8-1151-4D46-AC51-5D1AA607E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624" y="5787895"/>
            <a:ext cx="383332" cy="959367"/>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Down 22">
            <a:extLst>
              <a:ext uri="{FF2B5EF4-FFF2-40B4-BE49-F238E27FC236}">
                <a16:creationId xmlns:a16="http://schemas.microsoft.com/office/drawing/2014/main" id="{55BD4860-1746-4AE0-807D-AEF3CB7AFF82}"/>
              </a:ext>
            </a:extLst>
          </p:cNvPr>
          <p:cNvSpPr/>
          <p:nvPr/>
        </p:nvSpPr>
        <p:spPr>
          <a:xfrm rot="16200000">
            <a:off x="3536100" y="5131859"/>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rrow: Down 23">
            <a:extLst>
              <a:ext uri="{FF2B5EF4-FFF2-40B4-BE49-F238E27FC236}">
                <a16:creationId xmlns:a16="http://schemas.microsoft.com/office/drawing/2014/main" id="{6C870940-1A38-40CC-9513-9DDDF4FEFA3C}"/>
              </a:ext>
            </a:extLst>
          </p:cNvPr>
          <p:cNvSpPr/>
          <p:nvPr/>
        </p:nvSpPr>
        <p:spPr>
          <a:xfrm rot="15346877">
            <a:off x="3502030" y="4364064"/>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Down 24">
            <a:extLst>
              <a:ext uri="{FF2B5EF4-FFF2-40B4-BE49-F238E27FC236}">
                <a16:creationId xmlns:a16="http://schemas.microsoft.com/office/drawing/2014/main" id="{1F06BAF6-3439-420F-9FF1-8452192567F1}"/>
              </a:ext>
            </a:extLst>
          </p:cNvPr>
          <p:cNvSpPr/>
          <p:nvPr/>
        </p:nvSpPr>
        <p:spPr>
          <a:xfrm rot="17243536">
            <a:off x="3563653" y="5981508"/>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Down 25">
            <a:extLst>
              <a:ext uri="{FF2B5EF4-FFF2-40B4-BE49-F238E27FC236}">
                <a16:creationId xmlns:a16="http://schemas.microsoft.com/office/drawing/2014/main" id="{93C5FEBD-F54E-4B77-B46F-789D88E5D297}"/>
              </a:ext>
            </a:extLst>
          </p:cNvPr>
          <p:cNvSpPr/>
          <p:nvPr/>
        </p:nvSpPr>
        <p:spPr>
          <a:xfrm rot="16200000">
            <a:off x="4698900" y="5149151"/>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Down 26">
            <a:extLst>
              <a:ext uri="{FF2B5EF4-FFF2-40B4-BE49-F238E27FC236}">
                <a16:creationId xmlns:a16="http://schemas.microsoft.com/office/drawing/2014/main" id="{1A101100-79AD-466E-836F-B2FD8E321917}"/>
              </a:ext>
            </a:extLst>
          </p:cNvPr>
          <p:cNvSpPr/>
          <p:nvPr/>
        </p:nvSpPr>
        <p:spPr>
          <a:xfrm rot="16200000">
            <a:off x="4674857" y="4246390"/>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Arrow: Down 27">
            <a:extLst>
              <a:ext uri="{FF2B5EF4-FFF2-40B4-BE49-F238E27FC236}">
                <a16:creationId xmlns:a16="http://schemas.microsoft.com/office/drawing/2014/main" id="{3F1C30A4-F8AB-4C11-B00D-2BF7032DAB14}"/>
              </a:ext>
            </a:extLst>
          </p:cNvPr>
          <p:cNvSpPr/>
          <p:nvPr/>
        </p:nvSpPr>
        <p:spPr>
          <a:xfrm rot="16200000">
            <a:off x="4698900" y="6004088"/>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a:extLst>
              <a:ext uri="{FF2B5EF4-FFF2-40B4-BE49-F238E27FC236}">
                <a16:creationId xmlns:a16="http://schemas.microsoft.com/office/drawing/2014/main" id="{5C370271-75D0-4395-B5FC-F5522891073C}"/>
              </a:ext>
            </a:extLst>
          </p:cNvPr>
          <p:cNvSpPr txBox="1"/>
          <p:nvPr/>
        </p:nvSpPr>
        <p:spPr>
          <a:xfrm>
            <a:off x="5148376" y="4312118"/>
            <a:ext cx="1563130" cy="400110"/>
          </a:xfrm>
          <a:prstGeom prst="rect">
            <a:avLst/>
          </a:prstGeom>
          <a:noFill/>
        </p:spPr>
        <p:txBody>
          <a:bodyPr wrap="square" rtlCol="0">
            <a:spAutoFit/>
          </a:bodyPr>
          <a:lstStyle/>
          <a:p>
            <a:r>
              <a:rPr lang="en-US" sz="2000" b="1" dirty="0">
                <a:solidFill>
                  <a:schemeClr val="accent1">
                    <a:lumMod val="75000"/>
                  </a:schemeClr>
                </a:solidFill>
              </a:rPr>
              <a:t>Vector 1</a:t>
            </a:r>
            <a:endParaRPr lang="fr-FR" sz="2000" b="1" dirty="0">
              <a:solidFill>
                <a:schemeClr val="accent1">
                  <a:lumMod val="75000"/>
                </a:schemeClr>
              </a:solidFill>
            </a:endParaRPr>
          </a:p>
        </p:txBody>
      </p:sp>
      <p:sp>
        <p:nvSpPr>
          <p:cNvPr id="30" name="TextBox 29">
            <a:extLst>
              <a:ext uri="{FF2B5EF4-FFF2-40B4-BE49-F238E27FC236}">
                <a16:creationId xmlns:a16="http://schemas.microsoft.com/office/drawing/2014/main" id="{CA396FC6-2B54-4D6F-8158-BE3D47FC74D2}"/>
              </a:ext>
            </a:extLst>
          </p:cNvPr>
          <p:cNvSpPr txBox="1"/>
          <p:nvPr/>
        </p:nvSpPr>
        <p:spPr>
          <a:xfrm>
            <a:off x="5212571" y="5173725"/>
            <a:ext cx="1563130" cy="400110"/>
          </a:xfrm>
          <a:prstGeom prst="rect">
            <a:avLst/>
          </a:prstGeom>
          <a:noFill/>
        </p:spPr>
        <p:txBody>
          <a:bodyPr wrap="square" rtlCol="0">
            <a:spAutoFit/>
          </a:bodyPr>
          <a:lstStyle/>
          <a:p>
            <a:r>
              <a:rPr lang="en-US" sz="2000" b="1" dirty="0">
                <a:solidFill>
                  <a:schemeClr val="accent1">
                    <a:lumMod val="75000"/>
                  </a:schemeClr>
                </a:solidFill>
              </a:rPr>
              <a:t>Vector 2</a:t>
            </a:r>
            <a:endParaRPr lang="fr-FR" sz="2000" b="1" dirty="0">
              <a:solidFill>
                <a:schemeClr val="accent1">
                  <a:lumMod val="75000"/>
                </a:schemeClr>
              </a:solidFill>
            </a:endParaRPr>
          </a:p>
        </p:txBody>
      </p:sp>
      <p:sp>
        <p:nvSpPr>
          <p:cNvPr id="31" name="TextBox 30">
            <a:extLst>
              <a:ext uri="{FF2B5EF4-FFF2-40B4-BE49-F238E27FC236}">
                <a16:creationId xmlns:a16="http://schemas.microsoft.com/office/drawing/2014/main" id="{81942061-02CF-4FEA-96C3-03581A2778E1}"/>
              </a:ext>
            </a:extLst>
          </p:cNvPr>
          <p:cNvSpPr txBox="1"/>
          <p:nvPr/>
        </p:nvSpPr>
        <p:spPr>
          <a:xfrm>
            <a:off x="5168923" y="6039038"/>
            <a:ext cx="1563130" cy="400110"/>
          </a:xfrm>
          <a:prstGeom prst="rect">
            <a:avLst/>
          </a:prstGeom>
          <a:noFill/>
        </p:spPr>
        <p:txBody>
          <a:bodyPr wrap="square" rtlCol="0">
            <a:spAutoFit/>
          </a:bodyPr>
          <a:lstStyle/>
          <a:p>
            <a:r>
              <a:rPr lang="en-US" sz="2000" b="1" dirty="0">
                <a:solidFill>
                  <a:schemeClr val="accent1">
                    <a:lumMod val="75000"/>
                  </a:schemeClr>
                </a:solidFill>
              </a:rPr>
              <a:t>Vector 3</a:t>
            </a:r>
            <a:endParaRPr lang="fr-FR" sz="2000" b="1" dirty="0">
              <a:solidFill>
                <a:schemeClr val="accent1">
                  <a:lumMod val="75000"/>
                </a:schemeClr>
              </a:solidFill>
            </a:endParaRPr>
          </a:p>
        </p:txBody>
      </p:sp>
      <p:sp>
        <p:nvSpPr>
          <p:cNvPr id="33" name="TextBox 32">
            <a:extLst>
              <a:ext uri="{FF2B5EF4-FFF2-40B4-BE49-F238E27FC236}">
                <a16:creationId xmlns:a16="http://schemas.microsoft.com/office/drawing/2014/main" id="{BC7AB0CD-1D5C-4101-A3BD-065BF323BB55}"/>
              </a:ext>
            </a:extLst>
          </p:cNvPr>
          <p:cNvSpPr txBox="1"/>
          <p:nvPr/>
        </p:nvSpPr>
        <p:spPr>
          <a:xfrm>
            <a:off x="7058042" y="4931072"/>
            <a:ext cx="3565415" cy="830997"/>
          </a:xfrm>
          <a:prstGeom prst="rect">
            <a:avLst/>
          </a:prstGeom>
          <a:noFill/>
        </p:spPr>
        <p:txBody>
          <a:bodyPr wrap="square" rtlCol="0">
            <a:spAutoFit/>
          </a:bodyPr>
          <a:lstStyle/>
          <a:p>
            <a:r>
              <a:rPr lang="en-US" sz="2400" b="1" dirty="0"/>
              <a:t>Compare distances between output vectors</a:t>
            </a:r>
            <a:endParaRPr lang="fr-FR" sz="2400" b="1" dirty="0"/>
          </a:p>
        </p:txBody>
      </p:sp>
    </p:spTree>
    <p:extLst>
      <p:ext uri="{BB962C8B-B14F-4D97-AF65-F5344CB8AC3E}">
        <p14:creationId xmlns:p14="http://schemas.microsoft.com/office/powerpoint/2010/main" val="22830099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55C6-27C1-4EB1-8B85-B4D3A00A7352}"/>
              </a:ext>
            </a:extLst>
          </p:cNvPr>
          <p:cNvSpPr>
            <a:spLocks noGrp="1"/>
          </p:cNvSpPr>
          <p:nvPr>
            <p:ph type="title"/>
          </p:nvPr>
        </p:nvSpPr>
        <p:spPr/>
        <p:txBody>
          <a:bodyPr/>
          <a:lstStyle/>
          <a:p>
            <a:r>
              <a:rPr lang="en-US" dirty="0"/>
              <a:t>Vector Similarity – Details</a:t>
            </a:r>
            <a:endParaRPr lang="fr-FR" dirty="0"/>
          </a:p>
        </p:txBody>
      </p:sp>
      <p:sp>
        <p:nvSpPr>
          <p:cNvPr id="3" name="Content Placeholder 2">
            <a:extLst>
              <a:ext uri="{FF2B5EF4-FFF2-40B4-BE49-F238E27FC236}">
                <a16:creationId xmlns:a16="http://schemas.microsoft.com/office/drawing/2014/main" id="{5EE22CA7-AEE7-439A-84F3-1EF2A5C2A82C}"/>
              </a:ext>
            </a:extLst>
          </p:cNvPr>
          <p:cNvSpPr>
            <a:spLocks noGrp="1"/>
          </p:cNvSpPr>
          <p:nvPr>
            <p:ph idx="1"/>
          </p:nvPr>
        </p:nvSpPr>
        <p:spPr/>
        <p:txBody>
          <a:bodyPr/>
          <a:lstStyle/>
          <a:p>
            <a:r>
              <a:rPr lang="en-US" dirty="0"/>
              <a:t>Choice of “bad” Paraphrases is important</a:t>
            </a:r>
            <a:r>
              <a:rPr lang="fr-FR" dirty="0"/>
              <a:t> – lexical </a:t>
            </a:r>
            <a:r>
              <a:rPr lang="fr-FR" dirty="0" err="1"/>
              <a:t>overlap</a:t>
            </a:r>
            <a:endParaRPr lang="en-US" dirty="0"/>
          </a:p>
        </p:txBody>
      </p:sp>
      <p:pic>
        <p:nvPicPr>
          <p:cNvPr id="4" name="Picture 3">
            <a:extLst>
              <a:ext uri="{FF2B5EF4-FFF2-40B4-BE49-F238E27FC236}">
                <a16:creationId xmlns:a16="http://schemas.microsoft.com/office/drawing/2014/main" id="{09E77EA5-39BE-4AC7-97CD-7EED752ED6E1}"/>
              </a:ext>
            </a:extLst>
          </p:cNvPr>
          <p:cNvPicPr>
            <a:picLocks noChangeAspect="1"/>
          </p:cNvPicPr>
          <p:nvPr/>
        </p:nvPicPr>
        <p:blipFill>
          <a:blip r:embed="rId2"/>
          <a:stretch>
            <a:fillRect/>
          </a:stretch>
        </p:blipFill>
        <p:spPr>
          <a:xfrm>
            <a:off x="838200" y="2869641"/>
            <a:ext cx="6921500" cy="2226104"/>
          </a:xfrm>
          <a:prstGeom prst="rect">
            <a:avLst/>
          </a:prstGeom>
        </p:spPr>
      </p:pic>
      <p:sp>
        <p:nvSpPr>
          <p:cNvPr id="5" name="Rectangle: Rounded Corners 4">
            <a:extLst>
              <a:ext uri="{FF2B5EF4-FFF2-40B4-BE49-F238E27FC236}">
                <a16:creationId xmlns:a16="http://schemas.microsoft.com/office/drawing/2014/main" id="{93D45BEF-5E25-4543-94C7-84D3C8982003}"/>
              </a:ext>
            </a:extLst>
          </p:cNvPr>
          <p:cNvSpPr/>
          <p:nvPr/>
        </p:nvSpPr>
        <p:spPr>
          <a:xfrm>
            <a:off x="838200" y="5480519"/>
            <a:ext cx="3492500"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let the cat out of the bag</a:t>
            </a:r>
            <a:endParaRPr lang="fr-FR" sz="2000" b="1" dirty="0"/>
          </a:p>
        </p:txBody>
      </p:sp>
      <p:sp>
        <p:nvSpPr>
          <p:cNvPr id="6" name="Rectangle: Rounded Corners 5">
            <a:extLst>
              <a:ext uri="{FF2B5EF4-FFF2-40B4-BE49-F238E27FC236}">
                <a16:creationId xmlns:a16="http://schemas.microsoft.com/office/drawing/2014/main" id="{3692D0A3-AB08-4D36-A483-19F548560BCE}"/>
              </a:ext>
            </a:extLst>
          </p:cNvPr>
          <p:cNvSpPr/>
          <p:nvPr/>
        </p:nvSpPr>
        <p:spPr>
          <a:xfrm>
            <a:off x="4638590" y="5480519"/>
            <a:ext cx="291482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revealed the secret</a:t>
            </a:r>
            <a:endParaRPr lang="fr-FR" sz="2000" b="1" dirty="0"/>
          </a:p>
        </p:txBody>
      </p:sp>
      <p:sp>
        <p:nvSpPr>
          <p:cNvPr id="7" name="Rectangle: Rounded Corners 6">
            <a:extLst>
              <a:ext uri="{FF2B5EF4-FFF2-40B4-BE49-F238E27FC236}">
                <a16:creationId xmlns:a16="http://schemas.microsoft.com/office/drawing/2014/main" id="{B57B1357-F77F-4EF1-84A3-FD16067169FE}"/>
              </a:ext>
            </a:extLst>
          </p:cNvPr>
          <p:cNvSpPr/>
          <p:nvPr/>
        </p:nvSpPr>
        <p:spPr>
          <a:xfrm>
            <a:off x="7861302" y="5480519"/>
            <a:ext cx="3492498"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cat jumped out of the bag</a:t>
            </a:r>
            <a:endParaRPr lang="fr-FR" sz="2000" b="1" dirty="0"/>
          </a:p>
        </p:txBody>
      </p:sp>
    </p:spTree>
    <p:extLst>
      <p:ext uri="{BB962C8B-B14F-4D97-AF65-F5344CB8AC3E}">
        <p14:creationId xmlns:p14="http://schemas.microsoft.com/office/powerpoint/2010/main" val="869038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FD229-0704-47BD-B8C3-784337911672}"/>
              </a:ext>
            </a:extLst>
          </p:cNvPr>
          <p:cNvSpPr>
            <a:spLocks noGrp="1"/>
          </p:cNvSpPr>
          <p:nvPr>
            <p:ph type="title"/>
          </p:nvPr>
        </p:nvSpPr>
        <p:spPr/>
        <p:txBody>
          <a:bodyPr/>
          <a:lstStyle/>
          <a:p>
            <a:r>
              <a:rPr lang="en-US" dirty="0"/>
              <a:t>Vector Similarity – Variations</a:t>
            </a:r>
            <a:endParaRPr lang="fr-FR" dirty="0"/>
          </a:p>
        </p:txBody>
      </p:sp>
      <p:sp>
        <p:nvSpPr>
          <p:cNvPr id="3" name="Content Placeholder 2">
            <a:extLst>
              <a:ext uri="{FF2B5EF4-FFF2-40B4-BE49-F238E27FC236}">
                <a16:creationId xmlns:a16="http://schemas.microsoft.com/office/drawing/2014/main" id="{55D367AE-3AFB-4CDC-8D08-BD563BA59BF4}"/>
              </a:ext>
            </a:extLst>
          </p:cNvPr>
          <p:cNvSpPr>
            <a:spLocks noGrp="1"/>
          </p:cNvSpPr>
          <p:nvPr>
            <p:ph idx="1"/>
          </p:nvPr>
        </p:nvSpPr>
        <p:spPr/>
        <p:txBody>
          <a:bodyPr/>
          <a:lstStyle/>
          <a:p>
            <a:r>
              <a:rPr lang="en-US" sz="3200" dirty="0"/>
              <a:t>Which vectors to look at?</a:t>
            </a:r>
          </a:p>
          <a:p>
            <a:pPr lvl="1"/>
            <a:r>
              <a:rPr lang="en-US" sz="2800" dirty="0"/>
              <a:t>Representation of full sentence, or select words?</a:t>
            </a:r>
          </a:p>
          <a:p>
            <a:pPr lvl="2"/>
            <a:r>
              <a:rPr lang="en-US" sz="2400" dirty="0"/>
              <a:t>“cat” vs. “secret”</a:t>
            </a:r>
          </a:p>
          <a:p>
            <a:pPr lvl="1"/>
            <a:r>
              <a:rPr lang="en-US" sz="2800" dirty="0"/>
              <a:t>Which layer(s) of BERT?</a:t>
            </a:r>
          </a:p>
          <a:p>
            <a:pPr marL="0" indent="0">
              <a:buNone/>
            </a:pPr>
            <a:endParaRPr lang="en-US" dirty="0"/>
          </a:p>
          <a:p>
            <a:r>
              <a:rPr lang="en-US" dirty="0"/>
              <a:t>What comparison measure to use?</a:t>
            </a:r>
            <a:endParaRPr lang="fr-FR" dirty="0"/>
          </a:p>
        </p:txBody>
      </p:sp>
    </p:spTree>
    <p:extLst>
      <p:ext uri="{BB962C8B-B14F-4D97-AF65-F5344CB8AC3E}">
        <p14:creationId xmlns:p14="http://schemas.microsoft.com/office/powerpoint/2010/main" val="123900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76EF-9C27-4314-9D87-078C1D191ABF}"/>
              </a:ext>
            </a:extLst>
          </p:cNvPr>
          <p:cNvSpPr>
            <a:spLocks noGrp="1"/>
          </p:cNvSpPr>
          <p:nvPr>
            <p:ph type="title"/>
          </p:nvPr>
        </p:nvSpPr>
        <p:spPr/>
        <p:txBody>
          <a:bodyPr/>
          <a:lstStyle/>
          <a:p>
            <a:r>
              <a:rPr lang="en-US" dirty="0"/>
              <a:t>Summary – Idiom Paraphrase Experiment</a:t>
            </a:r>
            <a:endParaRPr lang="fr-FR" dirty="0"/>
          </a:p>
        </p:txBody>
      </p:sp>
      <p:sp>
        <p:nvSpPr>
          <p:cNvPr id="3" name="Content Placeholder 2">
            <a:extLst>
              <a:ext uri="{FF2B5EF4-FFF2-40B4-BE49-F238E27FC236}">
                <a16:creationId xmlns:a16="http://schemas.microsoft.com/office/drawing/2014/main" id="{7E387A47-6724-4CE3-993B-AB87B18D165A}"/>
              </a:ext>
            </a:extLst>
          </p:cNvPr>
          <p:cNvSpPr>
            <a:spLocks noGrp="1"/>
          </p:cNvSpPr>
          <p:nvPr>
            <p:ph idx="1"/>
          </p:nvPr>
        </p:nvSpPr>
        <p:spPr/>
        <p:txBody>
          <a:bodyPr/>
          <a:lstStyle/>
          <a:p>
            <a:r>
              <a:rPr lang="en-US" dirty="0"/>
              <a:t>Two Tasks:</a:t>
            </a:r>
          </a:p>
          <a:p>
            <a:pPr lvl="1"/>
            <a:r>
              <a:rPr lang="en-US" dirty="0"/>
              <a:t>Classifier: Given two sentences, where one contains an idiom, classify as paraphrase or not paraphrase.</a:t>
            </a:r>
          </a:p>
          <a:p>
            <a:pPr lvl="1"/>
            <a:r>
              <a:rPr lang="en-US" dirty="0"/>
              <a:t>Vector Similarity: Gather BERT representations for variations on sentences with idioms (true paraphrases, false paraphrases). Compare the distances between these vectors.</a:t>
            </a:r>
          </a:p>
          <a:p>
            <a:r>
              <a:rPr lang="en-US" dirty="0"/>
              <a:t>Look for trends in results – does vector similarity relate to classifier success?</a:t>
            </a:r>
          </a:p>
          <a:p>
            <a:pPr lvl="1"/>
            <a:endParaRPr lang="fr-FR" dirty="0"/>
          </a:p>
        </p:txBody>
      </p:sp>
    </p:spTree>
    <p:extLst>
      <p:ext uri="{BB962C8B-B14F-4D97-AF65-F5344CB8AC3E}">
        <p14:creationId xmlns:p14="http://schemas.microsoft.com/office/powerpoint/2010/main" val="1863007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3681167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3190-69D8-4610-98F1-DE8E00D8D054}"/>
              </a:ext>
            </a:extLst>
          </p:cNvPr>
          <p:cNvSpPr>
            <a:spLocks noGrp="1"/>
          </p:cNvSpPr>
          <p:nvPr>
            <p:ph type="title"/>
          </p:nvPr>
        </p:nvSpPr>
        <p:spPr>
          <a:xfrm>
            <a:off x="1930400" y="1981200"/>
            <a:ext cx="7683500" cy="2755900"/>
          </a:xfrm>
        </p:spPr>
        <p:txBody>
          <a:bodyPr>
            <a:noAutofit/>
          </a:bodyPr>
          <a:lstStyle/>
          <a:p>
            <a:pPr algn="ctr"/>
            <a:r>
              <a:rPr lang="en-US" b="1" dirty="0">
                <a:solidFill>
                  <a:schemeClr val="tx1">
                    <a:lumMod val="95000"/>
                    <a:lumOff val="5000"/>
                  </a:schemeClr>
                </a:solidFill>
              </a:rPr>
              <a:t>Thanks!</a:t>
            </a:r>
            <a:br>
              <a:rPr lang="en-US" sz="3200" dirty="0">
                <a:solidFill>
                  <a:schemeClr val="tx1">
                    <a:lumMod val="95000"/>
                    <a:lumOff val="5000"/>
                  </a:schemeClr>
                </a:solidFill>
              </a:rPr>
            </a:br>
            <a:r>
              <a:rPr lang="en-US" sz="3200" dirty="0">
                <a:solidFill>
                  <a:schemeClr val="tx1">
                    <a:lumMod val="95000"/>
                    <a:lumOff val="5000"/>
                  </a:schemeClr>
                </a:solidFill>
              </a:rPr>
              <a:t>Group 1:</a:t>
            </a:r>
            <a:br>
              <a:rPr lang="en-US" sz="3200" dirty="0">
                <a:solidFill>
                  <a:schemeClr val="tx1">
                    <a:lumMod val="95000"/>
                    <a:lumOff val="5000"/>
                  </a:schemeClr>
                </a:solidFill>
              </a:rPr>
            </a:br>
            <a:r>
              <a:rPr lang="en-US" sz="3200" dirty="0">
                <a:solidFill>
                  <a:schemeClr val="tx1">
                    <a:lumMod val="95000"/>
                    <a:lumOff val="5000"/>
                  </a:schemeClr>
                </a:solidFill>
              </a:rPr>
              <a:t>Josh Tanner, Paige Finkelstein, Wes Rose, Elena </a:t>
            </a:r>
            <a:r>
              <a:rPr lang="en-US" sz="3200" dirty="0" err="1">
                <a:solidFill>
                  <a:schemeClr val="tx1">
                    <a:lumMod val="95000"/>
                    <a:lumOff val="5000"/>
                  </a:schemeClr>
                </a:solidFill>
              </a:rPr>
              <a:t>Khasanova</a:t>
            </a:r>
            <a:r>
              <a:rPr lang="en-US" sz="3200" dirty="0">
                <a:solidFill>
                  <a:schemeClr val="tx1">
                    <a:lumMod val="95000"/>
                    <a:lumOff val="5000"/>
                  </a:schemeClr>
                </a:solidFill>
              </a:rPr>
              <a:t>, and Daniel Campos</a:t>
            </a:r>
            <a:br>
              <a:rPr lang="en-US" sz="3200" dirty="0">
                <a:solidFill>
                  <a:schemeClr val="tx1">
                    <a:lumMod val="95000"/>
                    <a:lumOff val="5000"/>
                  </a:schemeClr>
                </a:solidFill>
              </a:rPr>
            </a:br>
            <a:br>
              <a:rPr lang="en-US" sz="3200" dirty="0">
                <a:solidFill>
                  <a:schemeClr val="tx1">
                    <a:lumMod val="95000"/>
                    <a:lumOff val="5000"/>
                  </a:schemeClr>
                </a:solidFill>
              </a:rPr>
            </a:br>
            <a:endParaRPr lang="fr-FR" sz="3200" dirty="0">
              <a:solidFill>
                <a:schemeClr val="tx1">
                  <a:lumMod val="95000"/>
                  <a:lumOff val="5000"/>
                </a:schemeClr>
              </a:solidFill>
            </a:endParaRPr>
          </a:p>
        </p:txBody>
      </p:sp>
    </p:spTree>
    <p:extLst>
      <p:ext uri="{BB962C8B-B14F-4D97-AF65-F5344CB8AC3E}">
        <p14:creationId xmlns:p14="http://schemas.microsoft.com/office/powerpoint/2010/main" val="171125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5136</Words>
  <Application>Microsoft Office PowerPoint</Application>
  <PresentationFormat>Widescreen</PresentationFormat>
  <Paragraphs>1078</Paragraphs>
  <Slides>77</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Wingdings</vt:lpstr>
      <vt:lpstr>Office Theme</vt:lpstr>
      <vt:lpstr>Understanding Idiomatic Langauge using Neural Networks</vt:lpstr>
      <vt:lpstr>Roadmap</vt:lpstr>
      <vt:lpstr>Roadmap</vt:lpstr>
      <vt:lpstr>PowerPoint Presentation</vt:lpstr>
      <vt:lpstr>The Principle of Compositionality</vt:lpstr>
      <vt:lpstr>The Principle of Compositionality</vt:lpstr>
      <vt:lpstr>Difficulties with Compositionality</vt:lpstr>
      <vt:lpstr>Difficulties with Compositionality</vt:lpstr>
      <vt:lpstr>Difficulties with Compositionality</vt:lpstr>
      <vt:lpstr>Difficulties with Compositionality</vt:lpstr>
      <vt:lpstr>PowerPoint Presentation</vt:lpstr>
      <vt:lpstr>Food for Thought</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Analysis of Results (If Time)</vt:lpstr>
      <vt:lpstr>Model Performance on Two Phenomena</vt:lpstr>
      <vt:lpstr>Best Encodings and Layers</vt:lpstr>
      <vt:lpstr>Best Encodings and Layers</vt:lpstr>
      <vt:lpstr>Analysis of Meaning Shift</vt:lpstr>
      <vt:lpstr>Meaning Shift: Verb-Particle Classification</vt:lpstr>
      <vt:lpstr>Meaning Shift: Verb-Particle Classification</vt:lpstr>
      <vt:lpstr>Meaning Shift: Non-literality as Rare Sense</vt:lpstr>
      <vt:lpstr>Meaning Shift: Non-literality as Rare Sense</vt:lpstr>
      <vt:lpstr>Meaning Shift: Non-literality as Rare Sense</vt:lpstr>
      <vt:lpstr>PowerPoint Presentation</vt:lpstr>
      <vt:lpstr>Analysis of Implicit Meaning</vt:lpstr>
      <vt:lpstr>Analysis of Implicit Meaning</vt:lpstr>
      <vt:lpstr>Analysis of Implicit Meaning</vt:lpstr>
      <vt:lpstr>Summary – “Still a pain in the neck”</vt:lpstr>
      <vt:lpstr>References for pain in the neck</vt:lpstr>
      <vt:lpstr>Questions / Comments?</vt:lpstr>
      <vt:lpstr>Roadmap</vt:lpstr>
      <vt:lpstr>PowerPoint Presentation</vt:lpstr>
      <vt:lpstr>Overview</vt:lpstr>
      <vt:lpstr>Method </vt:lpstr>
      <vt:lpstr>Results</vt:lpstr>
      <vt:lpstr>Questions?</vt:lpstr>
      <vt:lpstr>Roadmap</vt:lpstr>
      <vt:lpstr>Idiom Paraphrase Evaluation</vt:lpstr>
      <vt:lpstr>Idiom Paraphrase - Classification</vt:lpstr>
      <vt:lpstr>Classification - Variations</vt:lpstr>
      <vt:lpstr>Idiom Paraphrase – Vector Similarity</vt:lpstr>
      <vt:lpstr>Vector Similarity – Details</vt:lpstr>
      <vt:lpstr>Vector Similarity – Variations</vt:lpstr>
      <vt:lpstr>Summary – Idiom Paraphrase Experiment</vt:lpstr>
      <vt:lpstr>Questions?</vt:lpstr>
      <vt:lpstr>Thanks! Group 1: Josh Tanner, Paige Finkelstein, Wes Rose, Elena Khasanova, and Daniel Campos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Wesley Rose</dc:creator>
  <cp:lastModifiedBy>Wesley Rose</cp:lastModifiedBy>
  <cp:revision>8</cp:revision>
  <dcterms:created xsi:type="dcterms:W3CDTF">2020-02-20T09:55:44Z</dcterms:created>
  <dcterms:modified xsi:type="dcterms:W3CDTF">2020-02-20T11:25:27Z</dcterms:modified>
</cp:coreProperties>
</file>