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9" r:id="rId3"/>
    <p:sldId id="258" r:id="rId4"/>
    <p:sldId id="261" r:id="rId5"/>
    <p:sldId id="257" r:id="rId6"/>
    <p:sldId id="262" r:id="rId7"/>
    <p:sldId id="260" r:id="rId8"/>
    <p:sldId id="269" r:id="rId9"/>
    <p:sldId id="267" r:id="rId10"/>
    <p:sldId id="270" r:id="rId11"/>
    <p:sldId id="271" r:id="rId12"/>
    <p:sldId id="272" r:id="rId13"/>
    <p:sldId id="273" r:id="rId14"/>
    <p:sldId id="274" r:id="rId15"/>
    <p:sldId id="284" r:id="rId16"/>
    <p:sldId id="285" r:id="rId17"/>
    <p:sldId id="286" r:id="rId18"/>
    <p:sldId id="276" r:id="rId19"/>
    <p:sldId id="277" r:id="rId20"/>
    <p:sldId id="275" r:id="rId21"/>
    <p:sldId id="278" r:id="rId22"/>
    <p:sldId id="279" r:id="rId23"/>
    <p:sldId id="280" r:id="rId24"/>
    <p:sldId id="281" r:id="rId25"/>
    <p:sldId id="287" r:id="rId26"/>
    <p:sldId id="283" r:id="rId27"/>
    <p:sldId id="288" r:id="rId28"/>
    <p:sldId id="289" r:id="rId29"/>
    <p:sldId id="290" r:id="rId30"/>
    <p:sldId id="314" r:id="rId31"/>
    <p:sldId id="317" r:id="rId32"/>
    <p:sldId id="292" r:id="rId33"/>
    <p:sldId id="293" r:id="rId34"/>
    <p:sldId id="316" r:id="rId35"/>
    <p:sldId id="295" r:id="rId36"/>
    <p:sldId id="296" r:id="rId37"/>
    <p:sldId id="318" r:id="rId38"/>
    <p:sldId id="298" r:id="rId39"/>
    <p:sldId id="299" r:id="rId40"/>
    <p:sldId id="319" r:id="rId41"/>
    <p:sldId id="301" r:id="rId42"/>
    <p:sldId id="302" r:id="rId43"/>
    <p:sldId id="320" r:id="rId44"/>
    <p:sldId id="304" r:id="rId45"/>
    <p:sldId id="305" r:id="rId46"/>
    <p:sldId id="322" r:id="rId47"/>
    <p:sldId id="307" r:id="rId48"/>
    <p:sldId id="308" r:id="rId49"/>
    <p:sldId id="309" r:id="rId50"/>
    <p:sldId id="310" r:id="rId51"/>
    <p:sldId id="323" r:id="rId52"/>
    <p:sldId id="324" r:id="rId53"/>
    <p:sldId id="325" r:id="rId54"/>
    <p:sldId id="311" r:id="rId55"/>
    <p:sldId id="326" r:id="rId56"/>
    <p:sldId id="327" r:id="rId57"/>
    <p:sldId id="312" r:id="rId58"/>
    <p:sldId id="328" r:id="rId59"/>
    <p:sldId id="329" r:id="rId60"/>
    <p:sldId id="330" r:id="rId61"/>
    <p:sldId id="331" r:id="rId62"/>
    <p:sldId id="268" r:id="rId63"/>
    <p:sldId id="263" r:id="rId64"/>
    <p:sldId id="264" r:id="rId65"/>
    <p:sldId id="265" r:id="rId66"/>
    <p:sldId id="26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733" autoAdjust="0"/>
  </p:normalViewPr>
  <p:slideViewPr>
    <p:cSldViewPr snapToGrid="0">
      <p:cViewPr varScale="1">
        <p:scale>
          <a:sx n="52" d="100"/>
          <a:sy n="52" d="100"/>
        </p:scale>
        <p:origin x="4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11F00-74C0-4AC1-AEAF-E7936F8B75E6}" type="datetimeFigureOut">
              <a:rPr lang="fr-FR" smtClean="0"/>
              <a:t>18/02/2020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506C5-A84A-4298-ACC8-2D9E6F020052}" type="slidenum">
              <a:rPr lang="fr-FR" smtClean="0"/>
              <a:t>‹#›</a:t>
            </a:fld>
            <a:endParaRPr lang="fr-FR"/>
          </a:p>
        </p:txBody>
      </p:sp>
    </p:spTree>
    <p:extLst>
      <p:ext uri="{BB962C8B-B14F-4D97-AF65-F5344CB8AC3E}">
        <p14:creationId xmlns:p14="http://schemas.microsoft.com/office/powerpoint/2010/main" val="91898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ketchengine.eu/british-national-corpus/" TargetMode="External"/><Relationship Id="rId7" Type="http://schemas.openxmlformats.org/officeDocument/2006/relationships/hyperlink" Target="http://aclweb.org/anthology/W/W06/W06-1670.pdf"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ourceforge.net/projects/supersensetag/" TargetMode="External"/><Relationship Id="rId5" Type="http://schemas.openxmlformats.org/officeDocument/2006/relationships/hyperlink" Target="https://www.sketchengine.eu/ukwacsst-corpus/" TargetMode="External"/><Relationship Id="rId4" Type="http://schemas.openxmlformats.org/officeDocument/2006/relationships/hyperlink" Target="https://www.sketchengine.eu/wp-content/uploads/lrec08-ukwac.pdf"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8</a:t>
            </a:fld>
            <a:endParaRPr lang="fr-FR"/>
          </a:p>
        </p:txBody>
      </p:sp>
    </p:spTree>
    <p:extLst>
      <p:ext uri="{BB962C8B-B14F-4D97-AF65-F5344CB8AC3E}">
        <p14:creationId xmlns:p14="http://schemas.microsoft.com/office/powerpoint/2010/main" val="24840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25</a:t>
            </a:fld>
            <a:endParaRPr lang="fr-FR"/>
          </a:p>
        </p:txBody>
      </p:sp>
    </p:spTree>
    <p:extLst>
      <p:ext uri="{BB962C8B-B14F-4D97-AF65-F5344CB8AC3E}">
        <p14:creationId xmlns:p14="http://schemas.microsoft.com/office/powerpoint/2010/main" val="1948815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27</a:t>
            </a:fld>
            <a:endParaRPr lang="fr-FR"/>
          </a:p>
        </p:txBody>
      </p:sp>
    </p:spTree>
    <p:extLst>
      <p:ext uri="{BB962C8B-B14F-4D97-AF65-F5344CB8AC3E}">
        <p14:creationId xmlns:p14="http://schemas.microsoft.com/office/powerpoint/2010/main" val="114803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Verb-Particle Constructions ~= Phrasal Verb</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30</a:t>
            </a:fld>
            <a:endParaRPr lang="fr-FR"/>
          </a:p>
        </p:txBody>
      </p:sp>
    </p:spTree>
    <p:extLst>
      <p:ext uri="{BB962C8B-B14F-4D97-AF65-F5344CB8AC3E}">
        <p14:creationId xmlns:p14="http://schemas.microsoft.com/office/powerpoint/2010/main" val="759474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Verb-Particle Constructions ~= Phrasal Verb</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31</a:t>
            </a:fld>
            <a:endParaRPr lang="fr-FR"/>
          </a:p>
        </p:txBody>
      </p:sp>
    </p:spTree>
    <p:extLst>
      <p:ext uri="{BB962C8B-B14F-4D97-AF65-F5344CB8AC3E}">
        <p14:creationId xmlns:p14="http://schemas.microsoft.com/office/powerpoint/2010/main" val="4039777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32</a:t>
            </a:fld>
            <a:endParaRPr lang="fr-FR"/>
          </a:p>
        </p:txBody>
      </p:sp>
    </p:spTree>
    <p:extLst>
      <p:ext uri="{BB962C8B-B14F-4D97-AF65-F5344CB8AC3E}">
        <p14:creationId xmlns:p14="http://schemas.microsoft.com/office/powerpoint/2010/main" val="1893493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34</a:t>
            </a:fld>
            <a:endParaRPr lang="fr-FR"/>
          </a:p>
        </p:txBody>
      </p:sp>
    </p:spTree>
    <p:extLst>
      <p:ext uri="{BB962C8B-B14F-4D97-AF65-F5344CB8AC3E}">
        <p14:creationId xmlns:p14="http://schemas.microsoft.com/office/powerpoint/2010/main" val="205894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Note: </a:t>
            </a:r>
          </a:p>
          <a:p>
            <a:pPr fontAlgn="base"/>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ukWaC</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 text </a:t>
            </a:r>
            <a:r>
              <a:rPr lang="en-US" sz="1200" b="0" i="0" u="none" strike="noStrike" kern="1200" dirty="0">
                <a:solidFill>
                  <a:schemeClr val="tx1"/>
                </a:solidFill>
                <a:effectLst/>
                <a:latin typeface="+mn-lt"/>
                <a:ea typeface="+mn-ea"/>
                <a:cs typeface="+mn-cs"/>
              </a:rPr>
              <a:t>corpus</a:t>
            </a:r>
            <a:r>
              <a:rPr lang="en-US" sz="1200" b="0" i="0" kern="1200" dirty="0">
                <a:solidFill>
                  <a:schemeClr val="tx1"/>
                </a:solidFill>
                <a:effectLst/>
                <a:latin typeface="+mn-lt"/>
                <a:ea typeface="+mn-ea"/>
                <a:cs typeface="+mn-cs"/>
              </a:rPr>
              <a:t> of British English collected from the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 with using medium-</a:t>
            </a:r>
            <a:r>
              <a:rPr lang="en-US" sz="1200" b="0" i="0" u="none" strike="noStrike" kern="1200" dirty="0">
                <a:solidFill>
                  <a:schemeClr val="tx1"/>
                </a:solidFill>
                <a:effectLst/>
                <a:latin typeface="+mn-lt"/>
                <a:ea typeface="+mn-ea"/>
                <a:cs typeface="+mn-cs"/>
              </a:rPr>
              <a:t>frequency</a:t>
            </a:r>
            <a:r>
              <a:rPr lang="en-US" sz="1200" b="0" i="0" kern="1200" dirty="0">
                <a:solidFill>
                  <a:schemeClr val="tx1"/>
                </a:solidFill>
                <a:effectLst/>
                <a:latin typeface="+mn-lt"/>
                <a:ea typeface="+mn-ea"/>
                <a:cs typeface="+mn-cs"/>
              </a:rPr>
              <a:t> words from the </a:t>
            </a:r>
            <a:r>
              <a:rPr lang="en-US" sz="1200" b="0" i="0" u="sng" kern="1200" dirty="0">
                <a:solidFill>
                  <a:schemeClr val="tx1"/>
                </a:solidFill>
                <a:effectLst/>
                <a:latin typeface="+mn-lt"/>
                <a:ea typeface="+mn-ea"/>
                <a:cs typeface="+mn-cs"/>
                <a:hlinkClick r:id="rId3"/>
              </a:rPr>
              <a:t>British National Corpus</a:t>
            </a:r>
            <a:r>
              <a:rPr lang="en-US" sz="1200" b="0" i="0" kern="1200" dirty="0">
                <a:solidFill>
                  <a:schemeClr val="tx1"/>
                </a:solidFill>
                <a:effectLst/>
                <a:latin typeface="+mn-lt"/>
                <a:ea typeface="+mn-ea"/>
                <a:cs typeface="+mn-cs"/>
              </a:rPr>
              <a:t> as seed words. These two facts are fair to argue that it is a corpus of mainly British English although other variants are likely to be included as long as they were found on a .</a:t>
            </a:r>
            <a:r>
              <a:rPr lang="en-US" sz="1200" b="0"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a:t>
            </a:r>
          </a:p>
          <a:p>
            <a:pPr fontAlgn="base"/>
            <a:r>
              <a:rPr lang="en-US" sz="1200" b="0" i="0" kern="1200" dirty="0">
                <a:solidFill>
                  <a:schemeClr val="tx1"/>
                </a:solidFill>
                <a:effectLst/>
                <a:latin typeface="+mn-lt"/>
                <a:ea typeface="+mn-ea"/>
                <a:cs typeface="+mn-cs"/>
              </a:rPr>
              <a:t>The corpus was prepared by Adriano </a:t>
            </a:r>
            <a:r>
              <a:rPr lang="en-US" sz="1200" b="0" i="0" kern="1200" dirty="0" err="1">
                <a:solidFill>
                  <a:schemeClr val="tx1"/>
                </a:solidFill>
                <a:effectLst/>
                <a:latin typeface="+mn-lt"/>
                <a:ea typeface="+mn-ea"/>
                <a:cs typeface="+mn-cs"/>
              </a:rPr>
              <a:t>Ferraresi</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word sketch</a:t>
            </a:r>
            <a:r>
              <a:rPr lang="en-US" sz="1200" b="0" i="0" kern="1200" dirty="0">
                <a:solidFill>
                  <a:schemeClr val="tx1"/>
                </a:solidFill>
                <a:effectLst/>
                <a:latin typeface="+mn-lt"/>
                <a:ea typeface="+mn-ea"/>
                <a:cs typeface="+mn-cs"/>
              </a:rPr>
              <a:t>es enabling to explore the grammatical relations of words were prepared by David </a:t>
            </a:r>
            <a:r>
              <a:rPr lang="en-US" sz="1200" b="0" i="0" kern="1200" dirty="0" err="1">
                <a:solidFill>
                  <a:schemeClr val="tx1"/>
                </a:solidFill>
                <a:effectLst/>
                <a:latin typeface="+mn-lt"/>
                <a:ea typeface="+mn-ea"/>
                <a:cs typeface="+mn-cs"/>
              </a:rPr>
              <a:t>Tugwell</a:t>
            </a:r>
            <a:r>
              <a:rPr lang="en-US" sz="1200" b="0" i="0" kern="1200" dirty="0">
                <a:solidFill>
                  <a:schemeClr val="tx1"/>
                </a:solidFill>
                <a:effectLst/>
                <a:latin typeface="+mn-lt"/>
                <a:ea typeface="+mn-ea"/>
                <a:cs typeface="+mn-cs"/>
              </a:rPr>
              <a:t>. The whole preparation of the corpus is described in </a:t>
            </a:r>
            <a:r>
              <a:rPr lang="en-US" sz="1200" b="0" i="0" u="sng" kern="1200" dirty="0">
                <a:solidFill>
                  <a:schemeClr val="tx1"/>
                </a:solidFill>
                <a:effectLst/>
                <a:latin typeface="+mn-lt"/>
                <a:ea typeface="+mn-ea"/>
                <a:cs typeface="+mn-cs"/>
                <a:hlinkClick r:id="rId4"/>
              </a:rPr>
              <a:t>Introducing and evaluating </a:t>
            </a:r>
            <a:r>
              <a:rPr lang="en-US" sz="1200" b="0" i="0" u="sng" kern="1200" dirty="0" err="1">
                <a:solidFill>
                  <a:schemeClr val="tx1"/>
                </a:solidFill>
                <a:effectLst/>
                <a:latin typeface="+mn-lt"/>
                <a:ea typeface="+mn-ea"/>
                <a:cs typeface="+mn-cs"/>
                <a:hlinkClick r:id="rId4"/>
              </a:rPr>
              <a:t>ukWaC</a:t>
            </a:r>
            <a:r>
              <a:rPr lang="en-US" sz="1200" b="0" i="0" u="sng" kern="1200" dirty="0">
                <a:solidFill>
                  <a:schemeClr val="tx1"/>
                </a:solidFill>
                <a:effectLst/>
                <a:latin typeface="+mn-lt"/>
                <a:ea typeface="+mn-ea"/>
                <a:cs typeface="+mn-cs"/>
                <a:hlinkClick r:id="rId4"/>
              </a:rPr>
              <a:t>, a very large web-derived corpus of English</a:t>
            </a:r>
            <a:r>
              <a:rPr lang="en-US" sz="1200" b="0" i="0" kern="1200" dirty="0">
                <a:solidFill>
                  <a:schemeClr val="tx1"/>
                </a:solidFill>
                <a:effectLst/>
                <a:latin typeface="+mn-lt"/>
                <a:ea typeface="+mn-ea"/>
                <a:cs typeface="+mn-cs"/>
              </a:rPr>
              <a:t> (LREC conference, 2008; crawled from </a:t>
            </a:r>
            <a:r>
              <a:rPr lang="en-US" sz="1200" b="0" i="0" kern="1200" dirty="0" err="1">
                <a:solidFill>
                  <a:schemeClr val="tx1"/>
                </a:solidFill>
                <a:effectLst/>
                <a:latin typeface="+mn-lt"/>
                <a:ea typeface="+mn-ea"/>
                <a:cs typeface="+mn-cs"/>
              </a:rPr>
              <a:t>Webarchive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Sketch Engine provides access to the version of </a:t>
            </a:r>
            <a:r>
              <a:rPr lang="en-US" sz="1200" b="0" i="0" kern="1200" dirty="0" err="1">
                <a:solidFill>
                  <a:schemeClr val="tx1"/>
                </a:solidFill>
                <a:effectLst/>
                <a:latin typeface="+mn-lt"/>
                <a:ea typeface="+mn-ea"/>
                <a:cs typeface="+mn-cs"/>
              </a:rPr>
              <a:t>ukWaC</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tagged with </a:t>
            </a:r>
            <a:r>
              <a:rPr lang="en-US" sz="1200" b="0" i="0" u="sng" kern="1200" dirty="0" err="1">
                <a:solidFill>
                  <a:schemeClr val="tx1"/>
                </a:solidFill>
                <a:effectLst/>
                <a:latin typeface="+mn-lt"/>
                <a:ea typeface="+mn-ea"/>
                <a:cs typeface="+mn-cs"/>
                <a:hlinkClick r:id="rId5"/>
              </a:rPr>
              <a:t>SuperSenseTagger</a:t>
            </a:r>
            <a:r>
              <a:rPr lang="en-US" sz="1200" b="0" i="0"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hlinkClick r:id="rId6"/>
              </a:rPr>
              <a:t>sst</a:t>
            </a:r>
            <a:r>
              <a:rPr lang="en-US" sz="1200" b="0" i="0" u="sng" kern="1200" dirty="0">
                <a:solidFill>
                  <a:schemeClr val="tx1"/>
                </a:solidFill>
                <a:effectLst/>
                <a:latin typeface="+mn-lt"/>
                <a:ea typeface="+mn-ea"/>
                <a:cs typeface="+mn-cs"/>
                <a:hlinkClick r:id="rId6"/>
              </a:rPr>
              <a:t>-light</a:t>
            </a:r>
            <a:r>
              <a:rPr lang="en-US" sz="1200" b="0" i="0" kern="1200" dirty="0">
                <a:solidFill>
                  <a:schemeClr val="tx1"/>
                </a:solidFill>
                <a:effectLst/>
                <a:latin typeface="+mn-lt"/>
                <a:ea typeface="+mn-ea"/>
                <a:cs typeface="+mn-cs"/>
              </a:rPr>
              <a:t>) described in </a:t>
            </a:r>
            <a:r>
              <a:rPr lang="en-US" sz="1200" b="0" i="0" u="sng" kern="1200" dirty="0" err="1">
                <a:solidFill>
                  <a:schemeClr val="tx1"/>
                </a:solidFill>
                <a:effectLst/>
                <a:latin typeface="+mn-lt"/>
                <a:ea typeface="+mn-ea"/>
                <a:cs typeface="+mn-cs"/>
                <a:hlinkClick r:id="rId7"/>
              </a:rPr>
              <a:t>Ciaramita</a:t>
            </a:r>
            <a:r>
              <a:rPr lang="en-US" sz="1200" b="0" i="0" u="sng" kern="1200" dirty="0">
                <a:solidFill>
                  <a:schemeClr val="tx1"/>
                </a:solidFill>
                <a:effectLst/>
                <a:latin typeface="+mn-lt"/>
                <a:ea typeface="+mn-ea"/>
                <a:cs typeface="+mn-cs"/>
                <a:hlinkClick r:id="rId7"/>
              </a:rPr>
              <a:t> and </a:t>
            </a:r>
            <a:r>
              <a:rPr lang="en-US" sz="1200" b="0" i="0" u="sng" kern="1200" dirty="0" err="1">
                <a:solidFill>
                  <a:schemeClr val="tx1"/>
                </a:solidFill>
                <a:effectLst/>
                <a:latin typeface="+mn-lt"/>
                <a:ea typeface="+mn-ea"/>
                <a:cs typeface="+mn-cs"/>
                <a:hlinkClick r:id="rId7"/>
              </a:rPr>
              <a:t>Altun</a:t>
            </a:r>
            <a:r>
              <a:rPr lang="en-US" sz="1200" b="0" i="0" u="sng" kern="1200" dirty="0">
                <a:solidFill>
                  <a:schemeClr val="tx1"/>
                </a:solidFill>
                <a:effectLst/>
                <a:latin typeface="+mn-lt"/>
                <a:ea typeface="+mn-ea"/>
                <a:cs typeface="+mn-cs"/>
                <a:hlinkClick r:id="rId7"/>
              </a:rPr>
              <a:t> (2006)</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Note – my example is from the Reddy paper. I think Schwartz et al. found their own examples from Wikipedia. Hard for me to track down.</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37</a:t>
            </a:fld>
            <a:endParaRPr lang="fr-FR"/>
          </a:p>
        </p:txBody>
      </p:sp>
    </p:spTree>
    <p:extLst>
      <p:ext uri="{BB962C8B-B14F-4D97-AF65-F5344CB8AC3E}">
        <p14:creationId xmlns:p14="http://schemas.microsoft.com/office/powerpoint/2010/main" val="4160104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Example sentences weren’t taken directly from the paper, but were gathered in the way they described.</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40</a:t>
            </a:fld>
            <a:endParaRPr lang="fr-FR"/>
          </a:p>
        </p:txBody>
      </p:sp>
    </p:spTree>
    <p:extLst>
      <p:ext uri="{BB962C8B-B14F-4D97-AF65-F5344CB8AC3E}">
        <p14:creationId xmlns:p14="http://schemas.microsoft.com/office/powerpoint/2010/main" val="3613264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positive examples directly from dataset. Create negative examples by shuffling labels. Compute Wu-Palmer similarity between original and negative attribute to make sure they’re not too close.</a:t>
            </a:r>
          </a:p>
          <a:p>
            <a:endParaRPr lang="en-US" dirty="0"/>
          </a:p>
          <a:p>
            <a:r>
              <a:rPr lang="en-US" dirty="0"/>
              <a:t>Note – example sentences from Wikipedia.</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43</a:t>
            </a:fld>
            <a:endParaRPr lang="fr-FR"/>
          </a:p>
        </p:txBody>
      </p:sp>
    </p:spTree>
    <p:extLst>
      <p:ext uri="{BB962C8B-B14F-4D97-AF65-F5344CB8AC3E}">
        <p14:creationId xmlns:p14="http://schemas.microsoft.com/office/powerpoint/2010/main" val="2068735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all examples right from dataset.</a:t>
            </a:r>
          </a:p>
          <a:p>
            <a:r>
              <a:rPr lang="en-US" dirty="0"/>
              <a:t>Note – Had trouble finding specific examples of this task.</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46</a:t>
            </a:fld>
            <a:endParaRPr lang="fr-FR"/>
          </a:p>
        </p:txBody>
      </p:sp>
    </p:spTree>
    <p:extLst>
      <p:ext uri="{BB962C8B-B14F-4D97-AF65-F5344CB8AC3E}">
        <p14:creationId xmlns:p14="http://schemas.microsoft.com/office/powerpoint/2010/main" val="62087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9</a:t>
            </a:fld>
            <a:endParaRPr lang="fr-FR"/>
          </a:p>
        </p:txBody>
      </p:sp>
    </p:spTree>
    <p:extLst>
      <p:ext uri="{BB962C8B-B14F-4D97-AF65-F5344CB8AC3E}">
        <p14:creationId xmlns:p14="http://schemas.microsoft.com/office/powerpoint/2010/main" val="2123512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difference between Meaning Shift and Implicit Meaning</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49</a:t>
            </a:fld>
            <a:endParaRPr lang="fr-FR"/>
          </a:p>
        </p:txBody>
      </p:sp>
    </p:spTree>
    <p:extLst>
      <p:ext uri="{BB962C8B-B14F-4D97-AF65-F5344CB8AC3E}">
        <p14:creationId xmlns:p14="http://schemas.microsoft.com/office/powerpoint/2010/main" val="2481475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of model structure</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50</a:t>
            </a:fld>
            <a:endParaRPr lang="fr-FR"/>
          </a:p>
        </p:txBody>
      </p:sp>
    </p:spTree>
    <p:extLst>
      <p:ext uri="{BB962C8B-B14F-4D97-AF65-F5344CB8AC3E}">
        <p14:creationId xmlns:p14="http://schemas.microsoft.com/office/powerpoint/2010/main" val="3220851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some interesting trends)</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51</a:t>
            </a:fld>
            <a:endParaRPr lang="fr-FR"/>
          </a:p>
        </p:txBody>
      </p:sp>
    </p:spTree>
    <p:extLst>
      <p:ext uri="{BB962C8B-B14F-4D97-AF65-F5344CB8AC3E}">
        <p14:creationId xmlns:p14="http://schemas.microsoft.com/office/powerpoint/2010/main" val="253492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Conclusions:</a:t>
            </a:r>
          </a:p>
          <a:p>
            <a:pPr marL="171450" indent="-171450">
              <a:buFontTx/>
              <a:buChar char="-"/>
            </a:pPr>
            <a:r>
              <a:rPr lang="en-US" dirty="0"/>
              <a:t>Full model works best on every task, so implicit meaning comes from multiple sources.</a:t>
            </a:r>
          </a:p>
          <a:p>
            <a:pPr marL="171450" indent="-171450">
              <a:buFontTx/>
              <a:buChar char="-"/>
            </a:pPr>
            <a:r>
              <a:rPr lang="en-US" dirty="0"/>
              <a:t>NC Relations: All variants perform worse than the majority baseline.</a:t>
            </a:r>
          </a:p>
          <a:p>
            <a:pPr marL="171450" indent="-171450">
              <a:buFontTx/>
              <a:buChar char="-"/>
            </a:pPr>
            <a:r>
              <a:rPr lang="en-US" dirty="0"/>
              <a:t>AN Attributes: all variants better than majority baseline. –Phrase performs the worst, indicating that valuable implicit meaning comes from the phrase.</a:t>
            </a:r>
          </a:p>
        </p:txBody>
      </p:sp>
      <p:sp>
        <p:nvSpPr>
          <p:cNvPr id="4" name="Slide Number Placeholder 3"/>
          <p:cNvSpPr>
            <a:spLocks noGrp="1"/>
          </p:cNvSpPr>
          <p:nvPr>
            <p:ph type="sldNum" sz="quarter" idx="5"/>
          </p:nvPr>
        </p:nvSpPr>
        <p:spPr/>
        <p:txBody>
          <a:bodyPr/>
          <a:lstStyle/>
          <a:p>
            <a:fld id="{FED506C5-A84A-4298-ACC8-2D9E6F020052}" type="slidenum">
              <a:rPr lang="fr-FR" smtClean="0"/>
              <a:t>61</a:t>
            </a:fld>
            <a:endParaRPr lang="fr-FR"/>
          </a:p>
        </p:txBody>
      </p:sp>
    </p:spTree>
    <p:extLst>
      <p:ext uri="{BB962C8B-B14F-4D97-AF65-F5344CB8AC3E}">
        <p14:creationId xmlns:p14="http://schemas.microsoft.com/office/powerpoint/2010/main" val="159992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10</a:t>
            </a:fld>
            <a:endParaRPr lang="fr-FR"/>
          </a:p>
        </p:txBody>
      </p:sp>
    </p:spTree>
    <p:extLst>
      <p:ext uri="{BB962C8B-B14F-4D97-AF65-F5344CB8AC3E}">
        <p14:creationId xmlns:p14="http://schemas.microsoft.com/office/powerpoint/2010/main" val="59654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11</a:t>
            </a:fld>
            <a:endParaRPr lang="fr-FR"/>
          </a:p>
        </p:txBody>
      </p:sp>
    </p:spTree>
    <p:extLst>
      <p:ext uri="{BB962C8B-B14F-4D97-AF65-F5344CB8AC3E}">
        <p14:creationId xmlns:p14="http://schemas.microsoft.com/office/powerpoint/2010/main" val="294563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a bit of the motivation, we’re ready to dive into the paper. You all may recognize the name on the left, </a:t>
            </a:r>
            <a:r>
              <a:rPr lang="en-US" dirty="0" err="1"/>
              <a:t>Vered</a:t>
            </a:r>
            <a:r>
              <a:rPr lang="en-US" dirty="0"/>
              <a:t> Schwartz, from the Treehouse talk a few weeks ago. The name, “Still a Pain in the Neck” is a reference to a paper by Ivan Sag from 2002 (whose name we all recognize from our syntax class). So this is a problem that the community has been looking at for many years.</a:t>
            </a:r>
          </a:p>
          <a:p>
            <a:endParaRPr lang="en-US" dirty="0"/>
          </a:p>
          <a:p>
            <a:r>
              <a:rPr lang="en-US" dirty="0"/>
              <a:t>This paper provided two major contributions: The primary purpose of the paper is to define an evaluation suite for lexical composition for NLP models based on meaning shift and implicit meaning. The authors understand that this is still a troublesome field and are providing a way to evaluate future models as NLP practitioners try to solve this problem. The suite is a set of 6 classification tasks focused on targeted groups of lexical compositions.</a:t>
            </a:r>
          </a:p>
          <a:p>
            <a:endParaRPr lang="en-US" dirty="0"/>
          </a:p>
          <a:p>
            <a:r>
              <a:rPr lang="en-US" dirty="0"/>
              <a:t>Additionally, the others evaluate some common word representations using their suite, to paint a picture of how well applications can handle lexical composition today. You can see a list of the word representations that they use on the slide. They build straightforward models around these representations and then evaluate them against each other, against a naïve baseline, and against a human baseline.</a:t>
            </a:r>
          </a:p>
          <a:p>
            <a:endParaRPr lang="en-US" dirty="0"/>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13</a:t>
            </a:fld>
            <a:endParaRPr lang="fr-FR"/>
          </a:p>
        </p:txBody>
      </p:sp>
    </p:spTree>
    <p:extLst>
      <p:ext uri="{BB962C8B-B14F-4D97-AF65-F5344CB8AC3E}">
        <p14:creationId xmlns:p14="http://schemas.microsoft.com/office/powerpoint/2010/main" val="64492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15</a:t>
            </a:fld>
            <a:endParaRPr lang="fr-FR"/>
          </a:p>
        </p:txBody>
      </p:sp>
    </p:spTree>
    <p:extLst>
      <p:ext uri="{BB962C8B-B14F-4D97-AF65-F5344CB8AC3E}">
        <p14:creationId xmlns:p14="http://schemas.microsoft.com/office/powerpoint/2010/main" val="3632799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17</a:t>
            </a:fld>
            <a:endParaRPr lang="fr-FR"/>
          </a:p>
        </p:txBody>
      </p:sp>
    </p:spTree>
    <p:extLst>
      <p:ext uri="{BB962C8B-B14F-4D97-AF65-F5344CB8AC3E}">
        <p14:creationId xmlns:p14="http://schemas.microsoft.com/office/powerpoint/2010/main" val="81546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evaluated 6 different well-known word representations, including 3 global embeddings and 3 contextual embeddings.</a:t>
            </a:r>
          </a:p>
          <a:p>
            <a:r>
              <a:rPr lang="en-US" dirty="0"/>
              <a:t>I think we’re all pretty familiar with most of these, but I’ll give a quick summary of each type of embedding.</a:t>
            </a:r>
          </a:p>
          <a:p>
            <a:r>
              <a:rPr lang="fr-FR" dirty="0"/>
              <a:t>Word2Vec can </a:t>
            </a:r>
            <a:r>
              <a:rPr lang="fr-FR" dirty="0" err="1"/>
              <a:t>be</a:t>
            </a:r>
            <a:r>
              <a:rPr lang="fr-FR" dirty="0"/>
              <a:t> </a:t>
            </a:r>
            <a:r>
              <a:rPr lang="fr-FR" dirty="0" err="1"/>
              <a:t>trained</a:t>
            </a:r>
            <a:r>
              <a:rPr lang="fr-FR" dirty="0"/>
              <a:t> </a:t>
            </a:r>
            <a:r>
              <a:rPr lang="fr-FR" dirty="0" err="1"/>
              <a:t>with</a:t>
            </a:r>
            <a:r>
              <a:rPr lang="fr-FR" dirty="0"/>
              <a:t> </a:t>
            </a:r>
            <a:r>
              <a:rPr lang="fr-FR" dirty="0" err="1"/>
              <a:t>two</a:t>
            </a:r>
            <a:r>
              <a:rPr lang="fr-FR" dirty="0"/>
              <a:t> </a:t>
            </a:r>
            <a:r>
              <a:rPr lang="fr-FR" dirty="0" err="1"/>
              <a:t>different</a:t>
            </a:r>
            <a:r>
              <a:rPr lang="fr-FR" dirty="0"/>
              <a:t> objectives, and </a:t>
            </a:r>
            <a:r>
              <a:rPr lang="fr-FR" dirty="0" err="1"/>
              <a:t>they</a:t>
            </a:r>
            <a:r>
              <a:rPr lang="fr-FR" dirty="0"/>
              <a:t> chose skip-gram. The model </a:t>
            </a:r>
            <a:r>
              <a:rPr lang="fr-FR" dirty="0" err="1"/>
              <a:t>learns</a:t>
            </a:r>
            <a:r>
              <a:rPr lang="fr-FR" dirty="0"/>
              <a:t> to </a:t>
            </a:r>
            <a:r>
              <a:rPr lang="fr-FR" dirty="0" err="1"/>
              <a:t>predict</a:t>
            </a:r>
            <a:r>
              <a:rPr lang="fr-FR" dirty="0"/>
              <a:t> </a:t>
            </a:r>
            <a:r>
              <a:rPr lang="fr-FR" dirty="0" err="1"/>
              <a:t>context</a:t>
            </a:r>
            <a:r>
              <a:rPr lang="fr-FR" dirty="0"/>
              <a:t> </a:t>
            </a:r>
            <a:r>
              <a:rPr lang="fr-FR" dirty="0" err="1"/>
              <a:t>words</a:t>
            </a:r>
            <a:r>
              <a:rPr lang="fr-FR" dirty="0"/>
              <a:t> </a:t>
            </a:r>
            <a:r>
              <a:rPr lang="fr-FR" dirty="0" err="1"/>
              <a:t>given</a:t>
            </a:r>
            <a:r>
              <a:rPr lang="fr-FR" dirty="0"/>
              <a:t> the </a:t>
            </a:r>
            <a:r>
              <a:rPr lang="fr-FR" dirty="0" err="1"/>
              <a:t>target</a:t>
            </a:r>
            <a:r>
              <a:rPr lang="fr-FR" dirty="0"/>
              <a:t> </a:t>
            </a:r>
            <a:r>
              <a:rPr lang="fr-FR" dirty="0" err="1"/>
              <a:t>word</a:t>
            </a:r>
            <a:endParaRPr lang="fr-FR" dirty="0"/>
          </a:p>
          <a:p>
            <a:r>
              <a:rPr lang="fr-FR" dirty="0" err="1"/>
              <a:t>GloVe</a:t>
            </a:r>
            <a:r>
              <a:rPr lang="fr-FR" dirty="0"/>
              <a:t> </a:t>
            </a:r>
            <a:r>
              <a:rPr lang="fr-FR" dirty="0" err="1"/>
              <a:t>learns</a:t>
            </a:r>
            <a:r>
              <a:rPr lang="fr-FR" dirty="0"/>
              <a:t> to </a:t>
            </a:r>
            <a:r>
              <a:rPr lang="fr-FR" dirty="0" err="1"/>
              <a:t>estimate</a:t>
            </a:r>
            <a:r>
              <a:rPr lang="fr-FR" dirty="0"/>
              <a:t> log-</a:t>
            </a:r>
            <a:r>
              <a:rPr lang="fr-FR" dirty="0" err="1"/>
              <a:t>probabilities</a:t>
            </a:r>
            <a:r>
              <a:rPr lang="fr-FR" dirty="0"/>
              <a:t> of a </a:t>
            </a:r>
            <a:r>
              <a:rPr lang="fr-FR" dirty="0" err="1"/>
              <a:t>word</a:t>
            </a:r>
            <a:r>
              <a:rPr lang="fr-FR" dirty="0"/>
              <a:t> pair co-occurrence.</a:t>
            </a:r>
          </a:p>
          <a:p>
            <a:r>
              <a:rPr lang="fr-FR" dirty="0" err="1"/>
              <a:t>Fasttest</a:t>
            </a:r>
            <a:r>
              <a:rPr lang="fr-FR" dirty="0"/>
              <a:t> </a:t>
            </a:r>
            <a:r>
              <a:rPr lang="fr-FR" dirty="0" err="1"/>
              <a:t>extends</a:t>
            </a:r>
            <a:r>
              <a:rPr lang="fr-FR" dirty="0"/>
              <a:t> Word2Vec by </a:t>
            </a:r>
            <a:r>
              <a:rPr lang="fr-FR" dirty="0" err="1"/>
              <a:t>adding</a:t>
            </a:r>
            <a:r>
              <a:rPr lang="fr-FR" dirty="0"/>
              <a:t> information about </a:t>
            </a:r>
            <a:r>
              <a:rPr lang="fr-FR" dirty="0" err="1"/>
              <a:t>subwords</a:t>
            </a:r>
            <a:r>
              <a:rPr lang="fr-FR" dirty="0"/>
              <a:t>, or bag-of-</a:t>
            </a:r>
            <a:r>
              <a:rPr lang="fr-FR" dirty="0" err="1"/>
              <a:t>character</a:t>
            </a:r>
            <a:r>
              <a:rPr lang="fr-FR" dirty="0"/>
              <a:t> n-grams.</a:t>
            </a:r>
          </a:p>
          <a:p>
            <a:r>
              <a:rPr lang="fr-FR" dirty="0" err="1"/>
              <a:t>ELMo</a:t>
            </a:r>
            <a:r>
              <a:rPr lang="fr-FR" dirty="0"/>
              <a:t> </a:t>
            </a:r>
            <a:r>
              <a:rPr lang="fr-FR" dirty="0" err="1"/>
              <a:t>is</a:t>
            </a:r>
            <a:r>
              <a:rPr lang="fr-FR" dirty="0"/>
              <a:t> a bi-LSTM </a:t>
            </a:r>
            <a:r>
              <a:rPr lang="fr-FR" dirty="0" err="1"/>
              <a:t>trained</a:t>
            </a:r>
            <a:r>
              <a:rPr lang="fr-FR" dirty="0"/>
              <a:t> on a </a:t>
            </a:r>
            <a:r>
              <a:rPr lang="fr-FR" dirty="0" err="1"/>
              <a:t>language</a:t>
            </a:r>
            <a:r>
              <a:rPr lang="fr-FR" dirty="0"/>
              <a:t> modeling </a:t>
            </a:r>
            <a:r>
              <a:rPr lang="fr-FR" dirty="0" err="1"/>
              <a:t>task</a:t>
            </a:r>
            <a:r>
              <a:rPr lang="fr-FR" dirty="0"/>
              <a:t>. It </a:t>
            </a:r>
            <a:r>
              <a:rPr lang="fr-FR" dirty="0" err="1"/>
              <a:t>is</a:t>
            </a:r>
            <a:r>
              <a:rPr lang="fr-FR" dirty="0"/>
              <a:t> a combination of a </a:t>
            </a:r>
            <a:r>
              <a:rPr lang="fr-FR" dirty="0" err="1"/>
              <a:t>left</a:t>
            </a:r>
            <a:r>
              <a:rPr lang="fr-FR" dirty="0"/>
              <a:t>-to-right and right-to-</a:t>
            </a:r>
            <a:r>
              <a:rPr lang="fr-FR" dirty="0" err="1"/>
              <a:t>left</a:t>
            </a:r>
            <a:r>
              <a:rPr lang="fr-FR" dirty="0"/>
              <a:t> LM.</a:t>
            </a:r>
          </a:p>
          <a:p>
            <a:r>
              <a:rPr lang="fr-FR" dirty="0" err="1"/>
              <a:t>OpenAI</a:t>
            </a:r>
            <a:r>
              <a:rPr lang="fr-FR" dirty="0"/>
              <a:t> GPT </a:t>
            </a:r>
            <a:r>
              <a:rPr lang="fr-FR" dirty="0" err="1"/>
              <a:t>is</a:t>
            </a:r>
            <a:r>
              <a:rPr lang="fr-FR" dirty="0"/>
              <a:t> a transformer </a:t>
            </a:r>
            <a:r>
              <a:rPr lang="fr-FR" dirty="0" err="1"/>
              <a:t>using</a:t>
            </a:r>
            <a:r>
              <a:rPr lang="fr-FR" dirty="0"/>
              <a:t> </a:t>
            </a:r>
            <a:r>
              <a:rPr lang="fr-FR" dirty="0" err="1"/>
              <a:t>subwords</a:t>
            </a:r>
            <a:r>
              <a:rPr lang="fr-FR" dirty="0"/>
              <a:t> as the basic unit, and </a:t>
            </a:r>
            <a:r>
              <a:rPr lang="fr-FR" dirty="0" err="1"/>
              <a:t>it</a:t>
            </a:r>
            <a:r>
              <a:rPr lang="fr-FR" dirty="0"/>
              <a:t> </a:t>
            </a:r>
            <a:r>
              <a:rPr lang="fr-FR" dirty="0" err="1"/>
              <a:t>is</a:t>
            </a:r>
            <a:r>
              <a:rPr lang="fr-FR" dirty="0"/>
              <a:t> </a:t>
            </a:r>
            <a:r>
              <a:rPr lang="fr-FR" dirty="0" err="1"/>
              <a:t>strictly</a:t>
            </a:r>
            <a:r>
              <a:rPr lang="fr-FR" dirty="0"/>
              <a:t> </a:t>
            </a:r>
            <a:r>
              <a:rPr lang="fr-FR" dirty="0" err="1"/>
              <a:t>left</a:t>
            </a:r>
            <a:r>
              <a:rPr lang="fr-FR" dirty="0"/>
              <a:t>-to-right.</a:t>
            </a:r>
          </a:p>
          <a:p>
            <a:r>
              <a:rPr lang="fr-FR" dirty="0"/>
              <a:t>BERT </a:t>
            </a:r>
            <a:r>
              <a:rPr lang="fr-FR" dirty="0" err="1"/>
              <a:t>is</a:t>
            </a:r>
            <a:r>
              <a:rPr lang="fr-FR" dirty="0"/>
              <a:t> a transformer </a:t>
            </a:r>
            <a:r>
              <a:rPr lang="fr-FR" dirty="0" err="1"/>
              <a:t>that</a:t>
            </a:r>
            <a:r>
              <a:rPr lang="fr-FR" dirty="0"/>
              <a:t> </a:t>
            </a:r>
            <a:r>
              <a:rPr lang="fr-FR" dirty="0" err="1"/>
              <a:t>learns</a:t>
            </a:r>
            <a:r>
              <a:rPr lang="fr-FR" dirty="0"/>
              <a:t> a bi-</a:t>
            </a:r>
            <a:r>
              <a:rPr lang="fr-FR" dirty="0" err="1"/>
              <a:t>directional</a:t>
            </a:r>
            <a:r>
              <a:rPr lang="fr-FR" dirty="0"/>
              <a:t> LM, </a:t>
            </a:r>
            <a:r>
              <a:rPr lang="fr-FR" dirty="0" err="1"/>
              <a:t>with</a:t>
            </a:r>
            <a:r>
              <a:rPr lang="fr-FR" dirty="0"/>
              <a:t> </a:t>
            </a:r>
            <a:r>
              <a:rPr lang="fr-FR" dirty="0" err="1"/>
              <a:t>access</a:t>
            </a:r>
            <a:r>
              <a:rPr lang="fr-FR" dirty="0"/>
              <a:t> to the full sentence at training time.</a:t>
            </a:r>
          </a:p>
          <a:p>
            <a:endParaRPr lang="fr-FR" dirty="0"/>
          </a:p>
          <a:p>
            <a:r>
              <a:rPr lang="fr-FR" dirty="0"/>
              <a:t>For the </a:t>
            </a:r>
            <a:r>
              <a:rPr lang="fr-FR" dirty="0" err="1"/>
              <a:t>Contextual</a:t>
            </a:r>
            <a:r>
              <a:rPr lang="fr-FR" dirty="0"/>
              <a:t> </a:t>
            </a:r>
            <a:r>
              <a:rPr lang="fr-FR" dirty="0" err="1"/>
              <a:t>Embeddings</a:t>
            </a:r>
            <a:r>
              <a:rPr lang="fr-FR" dirty="0"/>
              <a:t>, the </a:t>
            </a:r>
            <a:r>
              <a:rPr lang="fr-FR" dirty="0" err="1"/>
              <a:t>authors</a:t>
            </a:r>
            <a:r>
              <a:rPr lang="fr-FR" dirty="0"/>
              <a:t> </a:t>
            </a:r>
            <a:r>
              <a:rPr lang="fr-FR" dirty="0" err="1"/>
              <a:t>experiment</a:t>
            </a:r>
            <a:r>
              <a:rPr lang="fr-FR" dirty="0"/>
              <a:t> </a:t>
            </a:r>
            <a:r>
              <a:rPr lang="fr-FR" dirty="0" err="1"/>
              <a:t>with</a:t>
            </a:r>
            <a:r>
              <a:rPr lang="fr-FR" dirty="0"/>
              <a:t> </a:t>
            </a:r>
            <a:r>
              <a:rPr lang="fr-FR" dirty="0" err="1"/>
              <a:t>using</a:t>
            </a:r>
            <a:r>
              <a:rPr lang="fr-FR" dirty="0"/>
              <a:t> </a:t>
            </a:r>
            <a:r>
              <a:rPr lang="fr-FR" dirty="0" err="1"/>
              <a:t>only</a:t>
            </a:r>
            <a:r>
              <a:rPr lang="fr-FR" dirty="0"/>
              <a:t> the top layer and a </a:t>
            </a:r>
            <a:r>
              <a:rPr lang="fr-FR" dirty="0" err="1"/>
              <a:t>learned</a:t>
            </a:r>
            <a:r>
              <a:rPr lang="fr-FR" dirty="0"/>
              <a:t> </a:t>
            </a:r>
            <a:r>
              <a:rPr lang="fr-FR" dirty="0" err="1"/>
              <a:t>scalar</a:t>
            </a:r>
            <a:r>
              <a:rPr lang="fr-FR" dirty="0"/>
              <a:t> mix of all </a:t>
            </a:r>
            <a:r>
              <a:rPr lang="fr-FR" dirty="0" err="1"/>
              <a:t>layers</a:t>
            </a:r>
            <a:r>
              <a:rPr lang="fr-FR" dirty="0"/>
              <a:t>.</a:t>
            </a:r>
          </a:p>
        </p:txBody>
      </p:sp>
      <p:sp>
        <p:nvSpPr>
          <p:cNvPr id="4" name="Slide Number Placeholder 3"/>
          <p:cNvSpPr>
            <a:spLocks noGrp="1"/>
          </p:cNvSpPr>
          <p:nvPr>
            <p:ph type="sldNum" sz="quarter" idx="5"/>
          </p:nvPr>
        </p:nvSpPr>
        <p:spPr/>
        <p:txBody>
          <a:bodyPr/>
          <a:lstStyle/>
          <a:p>
            <a:fld id="{FED506C5-A84A-4298-ACC8-2D9E6F020052}" type="slidenum">
              <a:rPr lang="fr-FR" smtClean="0"/>
              <a:t>20</a:t>
            </a:fld>
            <a:endParaRPr lang="fr-FR"/>
          </a:p>
        </p:txBody>
      </p:sp>
    </p:spTree>
    <p:extLst>
      <p:ext uri="{BB962C8B-B14F-4D97-AF65-F5344CB8AC3E}">
        <p14:creationId xmlns:p14="http://schemas.microsoft.com/office/powerpoint/2010/main" val="311131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Each word is the </a:t>
            </a:r>
            <a:r>
              <a:rPr lang="en-US" dirty="0" err="1"/>
              <a:t>concatentation</a:t>
            </a:r>
            <a:r>
              <a:rPr lang="en-US" dirty="0"/>
              <a:t> of the embedded word and a weighted average over other words in sentence</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22</a:t>
            </a:fld>
            <a:endParaRPr lang="fr-FR"/>
          </a:p>
        </p:txBody>
      </p:sp>
    </p:spTree>
    <p:extLst>
      <p:ext uri="{BB962C8B-B14F-4D97-AF65-F5344CB8AC3E}">
        <p14:creationId xmlns:p14="http://schemas.microsoft.com/office/powerpoint/2010/main" val="60802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C620-75F1-4DDC-8D66-77FC961F1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3707D0-5191-4AAD-ABDF-A28448002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BEC8E9-D64C-4B91-ACEA-2936867311D2}"/>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5" name="Footer Placeholder 4">
            <a:extLst>
              <a:ext uri="{FF2B5EF4-FFF2-40B4-BE49-F238E27FC236}">
                <a16:creationId xmlns:a16="http://schemas.microsoft.com/office/drawing/2014/main" id="{F2655D60-4D13-4810-98CA-849ADFF8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BBC61-84AB-4A97-8B61-9539DDEA0681}"/>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17974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289C-24D5-4E45-B42D-4D8FBEC871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E4E753-72CA-44DB-8820-F6CB8B04ED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732E5-A9EB-4A94-B1C5-3895014D7F60}"/>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5" name="Footer Placeholder 4">
            <a:extLst>
              <a:ext uri="{FF2B5EF4-FFF2-40B4-BE49-F238E27FC236}">
                <a16:creationId xmlns:a16="http://schemas.microsoft.com/office/drawing/2014/main" id="{15EDD3B4-28BF-4939-A49D-7B811C993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D88BF-4C60-4F24-84A3-F80A44E7FD94}"/>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16114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7F67C-4483-4CAC-8C06-55A2FBE72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35E008-0473-4DC8-871B-1CF421ED89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7828B-31B3-44C0-94C5-F7CC2ECA82E5}"/>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5" name="Footer Placeholder 4">
            <a:extLst>
              <a:ext uri="{FF2B5EF4-FFF2-40B4-BE49-F238E27FC236}">
                <a16:creationId xmlns:a16="http://schemas.microsoft.com/office/drawing/2014/main" id="{B7F41D0C-6F71-49E3-903F-E971376D3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A0628-CDA0-4075-85F0-713E1BAD9A9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8031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971-299C-4688-9C5B-655B6C545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67330-7F61-4CDA-BA91-9CC64781BB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3247F-F38C-47A8-9D2A-7027889C016C}"/>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5" name="Footer Placeholder 4">
            <a:extLst>
              <a:ext uri="{FF2B5EF4-FFF2-40B4-BE49-F238E27FC236}">
                <a16:creationId xmlns:a16="http://schemas.microsoft.com/office/drawing/2014/main" id="{10731E06-9EBA-4D67-9D85-FF838271A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73797-A8A5-410E-BF6E-61C05070940F}"/>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67860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4C00-75A5-4267-B6F4-ED9106370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E1D052-F135-4B55-AC27-ECC35E745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27931-F9C3-4A38-A4E9-B3DBFB90FED1}"/>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5" name="Footer Placeholder 4">
            <a:extLst>
              <a:ext uri="{FF2B5EF4-FFF2-40B4-BE49-F238E27FC236}">
                <a16:creationId xmlns:a16="http://schemas.microsoft.com/office/drawing/2014/main" id="{9A2F11B9-4C38-49D8-B301-E07905076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3D1C4-5968-477B-9EF7-5D5417D6B1C6}"/>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0559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54FD-7E10-4750-97DC-637FC50D0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7B9E06-99EE-416B-B4EE-1BBAD836E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D65D66-0952-4C7B-9D10-B5703A1331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1BD20C-6B3F-4DC2-9AAD-6AE78642EFCD}"/>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6" name="Footer Placeholder 5">
            <a:extLst>
              <a:ext uri="{FF2B5EF4-FFF2-40B4-BE49-F238E27FC236}">
                <a16:creationId xmlns:a16="http://schemas.microsoft.com/office/drawing/2014/main" id="{5A0062AE-6981-48F3-B95F-ED2D29A7A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B0B9F-09D1-4671-86F6-502752BC79D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76071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97BD-240A-4CCB-B137-0BAC59B9C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CA844-C6FD-4362-8F33-F1184FC45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194F68-846B-4EF9-B3D5-29F4FEFE1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3D81A-E86E-4606-AF51-BC273F823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6A63E-D2B7-4C2B-8513-9219EED44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20B34-3757-47C4-BA7B-340558CAFD14}"/>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8" name="Footer Placeholder 7">
            <a:extLst>
              <a:ext uri="{FF2B5EF4-FFF2-40B4-BE49-F238E27FC236}">
                <a16:creationId xmlns:a16="http://schemas.microsoft.com/office/drawing/2014/main" id="{E97AB127-5FE2-40F9-8F12-173F44D032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8BE077-49CD-4F65-84D4-39F3284AA9E9}"/>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14453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D890-B998-477F-9EB8-BD97AD4658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C51916-17BB-4319-9502-C7159889BC20}"/>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4" name="Footer Placeholder 3">
            <a:extLst>
              <a:ext uri="{FF2B5EF4-FFF2-40B4-BE49-F238E27FC236}">
                <a16:creationId xmlns:a16="http://schemas.microsoft.com/office/drawing/2014/main" id="{1421AE16-22DF-4028-B0B0-4B2F8DA418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AF6FE7-20C6-43C2-B329-36427C2DAA6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5436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E8926-6A50-46D6-83A9-CB0385D46709}"/>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3" name="Footer Placeholder 2">
            <a:extLst>
              <a:ext uri="{FF2B5EF4-FFF2-40B4-BE49-F238E27FC236}">
                <a16:creationId xmlns:a16="http://schemas.microsoft.com/office/drawing/2014/main" id="{80939316-0F65-4E29-B1E8-C2E20860B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6138BE-BD11-4335-A098-C3DEB2975DB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14121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E84D-BF40-4C2A-AF49-39324E52D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4F306-DC72-43AE-B979-19F1772E0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E750D8-E570-48AE-A7C5-E29ED24A5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73861-FD74-4EFC-BAA1-D7FF551542D3}"/>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6" name="Footer Placeholder 5">
            <a:extLst>
              <a:ext uri="{FF2B5EF4-FFF2-40B4-BE49-F238E27FC236}">
                <a16:creationId xmlns:a16="http://schemas.microsoft.com/office/drawing/2014/main" id="{E079875E-2153-4451-8C97-F0B573CE2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A9FC3-E2D8-4C4A-B261-A8D099CA166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25674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79DB-047D-4C65-B7F0-F30BD4EEA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87B112-60F4-4C22-8DF3-9D6FB9028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18AAC-E0C5-4C61-AEFD-20D0052D6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34E610-CB68-4A21-A103-0AA87349963B}"/>
              </a:ext>
            </a:extLst>
          </p:cNvPr>
          <p:cNvSpPr>
            <a:spLocks noGrp="1"/>
          </p:cNvSpPr>
          <p:nvPr>
            <p:ph type="dt" sz="half" idx="10"/>
          </p:nvPr>
        </p:nvSpPr>
        <p:spPr/>
        <p:txBody>
          <a:bodyPr/>
          <a:lstStyle/>
          <a:p>
            <a:fld id="{92629568-FA20-4182-B903-BA13D75D2578}" type="datetimeFigureOut">
              <a:rPr lang="en-US" smtClean="0"/>
              <a:t>2/18/2020</a:t>
            </a:fld>
            <a:endParaRPr lang="en-US"/>
          </a:p>
        </p:txBody>
      </p:sp>
      <p:sp>
        <p:nvSpPr>
          <p:cNvPr id="6" name="Footer Placeholder 5">
            <a:extLst>
              <a:ext uri="{FF2B5EF4-FFF2-40B4-BE49-F238E27FC236}">
                <a16:creationId xmlns:a16="http://schemas.microsoft.com/office/drawing/2014/main" id="{FA723CAB-D8FD-4E3E-8E90-F6CCB1F42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ED5C7-B10C-414B-BEB5-752A195BD145}"/>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7618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8189A-D655-4657-8447-EE0ED1724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922B41-1C74-4810-9AB6-CD4E68A13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85AEE-49AD-4B63-A50E-76EAC83BE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29568-FA20-4182-B903-BA13D75D2578}" type="datetimeFigureOut">
              <a:rPr lang="en-US" smtClean="0"/>
              <a:t>2/18/2020</a:t>
            </a:fld>
            <a:endParaRPr lang="en-US"/>
          </a:p>
        </p:txBody>
      </p:sp>
      <p:sp>
        <p:nvSpPr>
          <p:cNvPr id="5" name="Footer Placeholder 4">
            <a:extLst>
              <a:ext uri="{FF2B5EF4-FFF2-40B4-BE49-F238E27FC236}">
                <a16:creationId xmlns:a16="http://schemas.microsoft.com/office/drawing/2014/main" id="{7C03988E-2E3B-45FC-BFB9-9A61880FF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D8636A-BC13-4134-B9F8-621D64E75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78DB-F757-4899-BF1E-108F4BB6AA30}" type="slidenum">
              <a:rPr lang="en-US" smtClean="0"/>
              <a:t>‹#›</a:t>
            </a:fld>
            <a:endParaRPr lang="en-US"/>
          </a:p>
        </p:txBody>
      </p:sp>
    </p:spTree>
    <p:extLst>
      <p:ext uri="{BB962C8B-B14F-4D97-AF65-F5344CB8AC3E}">
        <p14:creationId xmlns:p14="http://schemas.microsoft.com/office/powerpoint/2010/main" val="125102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clweb.org/anthology/Q19-1027/" TargetMode="External"/><Relationship Id="rId2" Type="http://schemas.openxmlformats.org/officeDocument/2006/relationships/hyperlink" Target="https://scholarworks.umass.edu/scil/vol2/iss1/3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hyperlink" Target="https://archiv.ub.uni-heidelberg.de/volltextserver/20013/" TargetMode="External"/><Relationship Id="rId3" Type="http://schemas.openxmlformats.org/officeDocument/2006/relationships/hyperlink" Target="https://www.merriam-webster.com/dictionary" TargetMode="External"/><Relationship Id="rId7" Type="http://schemas.openxmlformats.org/officeDocument/2006/relationships/hyperlink" Target="http://digitallibrary.usc.edu/cdm/ref/collection/p15799coll3/id/176191" TargetMode="External"/><Relationship Id="rId2" Type="http://schemas.openxmlformats.org/officeDocument/2006/relationships/hyperlink" Target="https://plato.stanford.edu/entries/compositionality/" TargetMode="External"/><Relationship Id="rId1" Type="http://schemas.openxmlformats.org/officeDocument/2006/relationships/slideLayout" Target="../slideLayouts/slideLayout2.xml"/><Relationship Id="rId6" Type="http://schemas.openxmlformats.org/officeDocument/2006/relationships/hyperlink" Target="https://www.aclweb.org/anthology/I11-1024/" TargetMode="External"/><Relationship Id="rId5" Type="http://schemas.openxmlformats.org/officeDocument/2006/relationships/hyperlink" Target="https://www.sketchengine.eu/ukwac-british-english-corpus/" TargetMode="External"/><Relationship Id="rId4" Type="http://schemas.openxmlformats.org/officeDocument/2006/relationships/hyperlink" Target="https://www.aclweb.org/anthology/S12-1010/" TargetMode="External"/><Relationship Id="rId9" Type="http://schemas.openxmlformats.org/officeDocument/2006/relationships/hyperlink" Target="https://www.aclweb.org/anthology/N15-1177/"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47C2-C713-481A-9AB4-8C77B2CEB6E8}"/>
              </a:ext>
            </a:extLst>
          </p:cNvPr>
          <p:cNvSpPr>
            <a:spLocks noGrp="1"/>
          </p:cNvSpPr>
          <p:nvPr>
            <p:ph type="ctrTitle"/>
          </p:nvPr>
        </p:nvSpPr>
        <p:spPr/>
        <p:txBody>
          <a:bodyPr>
            <a:normAutofit fontScale="90000"/>
          </a:bodyPr>
          <a:lstStyle/>
          <a:p>
            <a:r>
              <a:rPr lang="en-US" dirty="0"/>
              <a:t>Understanding Idiomatic Langauge using Neural Networks</a:t>
            </a:r>
          </a:p>
        </p:txBody>
      </p:sp>
      <p:sp>
        <p:nvSpPr>
          <p:cNvPr id="3" name="Subtitle 2">
            <a:extLst>
              <a:ext uri="{FF2B5EF4-FFF2-40B4-BE49-F238E27FC236}">
                <a16:creationId xmlns:a16="http://schemas.microsoft.com/office/drawing/2014/main" id="{3D5B69EA-4CCF-48D8-A1AA-2B2D7BB07629}"/>
              </a:ext>
            </a:extLst>
          </p:cNvPr>
          <p:cNvSpPr>
            <a:spLocks noGrp="1"/>
          </p:cNvSpPr>
          <p:nvPr>
            <p:ph type="subTitle" idx="1"/>
          </p:nvPr>
        </p:nvSpPr>
        <p:spPr/>
        <p:txBody>
          <a:bodyPr/>
          <a:lstStyle/>
          <a:p>
            <a:r>
              <a:rPr lang="en-US" dirty="0"/>
              <a:t>Ling 575 Group 1: Josh Tanner, Paige Finkelstein, Wes Rose, Elena </a:t>
            </a:r>
            <a:r>
              <a:rPr lang="en-US" dirty="0" err="1"/>
              <a:t>Khasanova</a:t>
            </a:r>
            <a:r>
              <a:rPr lang="en-US" dirty="0"/>
              <a:t>, and Daniel Campos</a:t>
            </a:r>
          </a:p>
          <a:p>
            <a:r>
              <a:rPr lang="en-US" dirty="0"/>
              <a:t>February 20</a:t>
            </a:r>
            <a:r>
              <a:rPr lang="en-US" baseline="30000" dirty="0"/>
              <a:t>th</a:t>
            </a:r>
            <a:r>
              <a:rPr lang="en-US" dirty="0"/>
              <a:t>, 2020</a:t>
            </a:r>
          </a:p>
        </p:txBody>
      </p:sp>
    </p:spTree>
    <p:extLst>
      <p:ext uri="{BB962C8B-B14F-4D97-AF65-F5344CB8AC3E}">
        <p14:creationId xmlns:p14="http://schemas.microsoft.com/office/powerpoint/2010/main" val="299894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Keep</a:t>
            </a:r>
            <a:r>
              <a:rPr lang="en-US" sz="3600" dirty="0">
                <a:solidFill>
                  <a:srgbClr val="00B050"/>
                </a:solidFill>
              </a:rPr>
              <a:t> 	Calm 	</a:t>
            </a:r>
            <a:r>
              <a:rPr lang="en-US" sz="3600" dirty="0"/>
              <a:t>and</a:t>
            </a:r>
            <a:r>
              <a:rPr lang="en-US" sz="3600" dirty="0">
                <a:solidFill>
                  <a:srgbClr val="00B050"/>
                </a:solidFill>
              </a:rPr>
              <a:t> 	   </a:t>
            </a:r>
            <a:r>
              <a:rPr lang="en-US" sz="3600" dirty="0">
                <a:solidFill>
                  <a:schemeClr val="accent2">
                    <a:lumMod val="75000"/>
                  </a:schemeClr>
                </a:solidFill>
              </a:rPr>
              <a:t>Carry</a:t>
            </a:r>
            <a:r>
              <a:rPr lang="en-US" sz="3600" dirty="0">
                <a:solidFill>
                  <a:srgbClr val="00B050"/>
                </a:solidFill>
              </a:rPr>
              <a:t> 	    </a:t>
            </a:r>
            <a:r>
              <a:rPr lang="en-US" sz="3600" dirty="0">
                <a:solidFill>
                  <a:srgbClr val="7030A0"/>
                </a:solidFill>
              </a:rPr>
              <a:t>On   </a:t>
            </a:r>
            <a:r>
              <a:rPr lang="en-US" sz="3600" dirty="0">
                <a:solidFill>
                  <a:schemeClr val="accent4">
                    <a:lumMod val="60000"/>
                    <a:lumOff val="40000"/>
                  </a:schemeClr>
                </a:solidFill>
              </a:rPr>
              <a:t>?</a:t>
            </a:r>
          </a:p>
        </p:txBody>
      </p:sp>
      <p:sp>
        <p:nvSpPr>
          <p:cNvPr id="4" name="TextBox 3">
            <a:extLst>
              <a:ext uri="{FF2B5EF4-FFF2-40B4-BE49-F238E27FC236}">
                <a16:creationId xmlns:a16="http://schemas.microsoft.com/office/drawing/2014/main" id="{C41233B5-5EC8-4E75-A361-4B44AE2483FD}"/>
              </a:ext>
            </a:extLst>
          </p:cNvPr>
          <p:cNvSpPr txBox="1"/>
          <p:nvPr/>
        </p:nvSpPr>
        <p:spPr>
          <a:xfrm>
            <a:off x="1079156" y="2553923"/>
            <a:ext cx="1818503" cy="1631216"/>
          </a:xfrm>
          <a:prstGeom prst="rect">
            <a:avLst/>
          </a:prstGeom>
          <a:noFill/>
        </p:spPr>
        <p:txBody>
          <a:bodyPr wrap="square" rtlCol="0">
            <a:spAutoFit/>
          </a:bodyPr>
          <a:lstStyle/>
          <a:p>
            <a:pPr marL="285750" indent="-285750">
              <a:buFontTx/>
              <a:buChar char="-"/>
            </a:pPr>
            <a:r>
              <a:rPr lang="en-US" sz="2000" dirty="0">
                <a:solidFill>
                  <a:srgbClr val="0070C0"/>
                </a:solidFill>
              </a:rPr>
              <a:t>to cause to remain in a given place, situation, or condition</a:t>
            </a:r>
            <a:endParaRPr lang="fr-FR" sz="2000" dirty="0">
              <a:solidFill>
                <a:srgbClr val="0070C0"/>
              </a:solidFill>
            </a:endParaRPr>
          </a:p>
        </p:txBody>
      </p:sp>
      <p:sp>
        <p:nvSpPr>
          <p:cNvPr id="5" name="TextBox 4">
            <a:extLst>
              <a:ext uri="{FF2B5EF4-FFF2-40B4-BE49-F238E27FC236}">
                <a16:creationId xmlns:a16="http://schemas.microsoft.com/office/drawing/2014/main" id="{CB21056F-F558-451D-AB6B-15EAA78A5851}"/>
              </a:ext>
            </a:extLst>
          </p:cNvPr>
          <p:cNvSpPr txBox="1"/>
          <p:nvPr/>
        </p:nvSpPr>
        <p:spPr>
          <a:xfrm>
            <a:off x="2656704" y="2539843"/>
            <a:ext cx="2063578" cy="1323439"/>
          </a:xfrm>
          <a:prstGeom prst="rect">
            <a:avLst/>
          </a:prstGeom>
          <a:noFill/>
        </p:spPr>
        <p:txBody>
          <a:bodyPr wrap="square" rtlCol="0">
            <a:spAutoFit/>
          </a:bodyPr>
          <a:lstStyle/>
          <a:p>
            <a:pPr marL="285750" indent="-285750">
              <a:buFontTx/>
              <a:buChar char="-"/>
            </a:pPr>
            <a:r>
              <a:rPr lang="en-US" sz="2000" dirty="0">
                <a:solidFill>
                  <a:srgbClr val="00B050"/>
                </a:solidFill>
              </a:rPr>
              <a:t>free from agitation, excitement, or disturbance</a:t>
            </a:r>
            <a:endParaRPr lang="fr-FR" sz="2000" dirty="0">
              <a:solidFill>
                <a:srgbClr val="00B050"/>
              </a:solidFill>
            </a:endParaRPr>
          </a:p>
        </p:txBody>
      </p:sp>
      <p:sp>
        <p:nvSpPr>
          <p:cNvPr id="6" name="TextBox 5">
            <a:extLst>
              <a:ext uri="{FF2B5EF4-FFF2-40B4-BE49-F238E27FC236}">
                <a16:creationId xmlns:a16="http://schemas.microsoft.com/office/drawing/2014/main" id="{150C38EA-C844-4B7F-839F-C675151AF3B6}"/>
              </a:ext>
            </a:extLst>
          </p:cNvPr>
          <p:cNvSpPr txBox="1"/>
          <p:nvPr/>
        </p:nvSpPr>
        <p:spPr>
          <a:xfrm>
            <a:off x="5229997" y="2400035"/>
            <a:ext cx="2916195" cy="1938992"/>
          </a:xfrm>
          <a:prstGeom prst="rect">
            <a:avLst/>
          </a:prstGeom>
          <a:noFill/>
        </p:spPr>
        <p:txBody>
          <a:bodyPr wrap="square" rtlCol="0">
            <a:spAutoFit/>
          </a:bodyPr>
          <a:lstStyle/>
          <a:p>
            <a:pPr marL="285750" indent="-285750">
              <a:buFontTx/>
              <a:buChar char="-"/>
            </a:pPr>
            <a:r>
              <a:rPr lang="en-US" sz="2000" dirty="0">
                <a:solidFill>
                  <a:schemeClr val="accent2">
                    <a:lumMod val="75000"/>
                  </a:schemeClr>
                </a:solidFill>
              </a:rPr>
              <a:t>to move while supporting</a:t>
            </a:r>
          </a:p>
          <a:p>
            <a:pPr marL="285750" indent="-285750">
              <a:buFontTx/>
              <a:buChar char="-"/>
            </a:pPr>
            <a:r>
              <a:rPr lang="en-US" sz="2000" dirty="0">
                <a:solidFill>
                  <a:schemeClr val="accent2">
                    <a:lumMod val="75000"/>
                  </a:schemeClr>
                </a:solidFill>
              </a:rPr>
              <a:t>to convey by direct communication</a:t>
            </a:r>
          </a:p>
          <a:p>
            <a:pPr marL="285750" indent="-285750">
              <a:buFontTx/>
              <a:buChar char="-"/>
            </a:pPr>
            <a:r>
              <a:rPr lang="en-US" sz="2000" dirty="0">
                <a:solidFill>
                  <a:schemeClr val="accent2">
                    <a:lumMod val="75000"/>
                  </a:schemeClr>
                </a:solidFill>
              </a:rPr>
              <a:t>to contain and direct the course of</a:t>
            </a:r>
            <a:endParaRPr lang="fr-FR" sz="2000" dirty="0">
              <a:solidFill>
                <a:schemeClr val="accent2">
                  <a:lumMod val="75000"/>
                </a:schemeClr>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7804319" y="2261285"/>
            <a:ext cx="4059196" cy="3477875"/>
          </a:xfrm>
          <a:prstGeom prst="rect">
            <a:avLst/>
          </a:prstGeom>
          <a:noFill/>
        </p:spPr>
        <p:txBody>
          <a:bodyPr wrap="square" rtlCol="0">
            <a:spAutoFit/>
          </a:bodyPr>
          <a:lstStyle/>
          <a:p>
            <a:pPr marL="285750" indent="-285750">
              <a:buFontTx/>
              <a:buChar char="-"/>
            </a:pPr>
            <a:r>
              <a:rPr lang="en-US" sz="2000" dirty="0">
                <a:solidFill>
                  <a:srgbClr val="7030A0"/>
                </a:solidFill>
              </a:rPr>
              <a:t>used as a function word to indicate the location of something</a:t>
            </a:r>
          </a:p>
          <a:p>
            <a:pPr marL="285750" indent="-285750">
              <a:buFontTx/>
              <a:buChar char="-"/>
            </a:pPr>
            <a:r>
              <a:rPr lang="en-US" sz="2000" dirty="0">
                <a:solidFill>
                  <a:srgbClr val="7030A0"/>
                </a:solidFill>
              </a:rPr>
              <a:t>used as a function word to indicate a source of attachment or support</a:t>
            </a:r>
          </a:p>
          <a:p>
            <a:pPr marL="285750" indent="-285750">
              <a:buFontTx/>
              <a:buChar char="-"/>
            </a:pPr>
            <a:r>
              <a:rPr lang="en-US" sz="2000" dirty="0">
                <a:solidFill>
                  <a:srgbClr val="7030A0"/>
                </a:solidFill>
              </a:rPr>
              <a:t>used as a function word to indicate a time frame during which something takes place</a:t>
            </a:r>
          </a:p>
          <a:p>
            <a:pPr marL="285750" indent="-285750">
              <a:buFontTx/>
              <a:buChar char="-"/>
            </a:pPr>
            <a:r>
              <a:rPr lang="en-US" sz="2000" dirty="0">
                <a:solidFill>
                  <a:srgbClr val="7030A0"/>
                </a:solidFill>
              </a:rPr>
              <a:t>used as a function word to indicate manner of doing something</a:t>
            </a:r>
            <a:endParaRPr lang="fr-FR" sz="2000" dirty="0">
              <a:solidFill>
                <a:srgbClr val="7030A0"/>
              </a:solidFill>
            </a:endParaRPr>
          </a:p>
        </p:txBody>
      </p:sp>
      <p:sp>
        <p:nvSpPr>
          <p:cNvPr id="9" name="Rectangle 8">
            <a:extLst>
              <a:ext uri="{FF2B5EF4-FFF2-40B4-BE49-F238E27FC236}">
                <a16:creationId xmlns:a16="http://schemas.microsoft.com/office/drawing/2014/main" id="{73A66D43-1B4F-43EF-A329-755FFF4338D3}"/>
              </a:ext>
            </a:extLst>
          </p:cNvPr>
          <p:cNvSpPr/>
          <p:nvPr/>
        </p:nvSpPr>
        <p:spPr>
          <a:xfrm>
            <a:off x="5696465" y="1396564"/>
            <a:ext cx="2780270" cy="833830"/>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728EB82D-42EE-4545-90DA-510BC0AEEEAD}"/>
              </a:ext>
            </a:extLst>
          </p:cNvPr>
          <p:cNvSpPr txBox="1"/>
          <p:nvPr/>
        </p:nvSpPr>
        <p:spPr>
          <a:xfrm>
            <a:off x="469558"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Tree>
    <p:extLst>
      <p:ext uri="{BB962C8B-B14F-4D97-AF65-F5344CB8AC3E}">
        <p14:creationId xmlns:p14="http://schemas.microsoft.com/office/powerpoint/2010/main" val="54227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tea is </a:t>
            </a:r>
            <a:r>
              <a:rPr lang="en-US" sz="3600" dirty="0">
                <a:solidFill>
                  <a:srgbClr val="00B0F0"/>
                </a:solidFill>
              </a:rPr>
              <a:t>heat</a:t>
            </a:r>
            <a:r>
              <a:rPr lang="en-US" sz="3600" dirty="0"/>
              <a:t>ing up</a:t>
            </a:r>
          </a:p>
        </p:txBody>
      </p:sp>
      <p:sp>
        <p:nvSpPr>
          <p:cNvPr id="4" name="TextBox 3">
            <a:extLst>
              <a:ext uri="{FF2B5EF4-FFF2-40B4-BE49-F238E27FC236}">
                <a16:creationId xmlns:a16="http://schemas.microsoft.com/office/drawing/2014/main" id="{C41233B5-5EC8-4E75-A361-4B44AE2483FD}"/>
              </a:ext>
            </a:extLst>
          </p:cNvPr>
          <p:cNvSpPr txBox="1"/>
          <p:nvPr/>
        </p:nvSpPr>
        <p:spPr>
          <a:xfrm>
            <a:off x="2697891" y="2125448"/>
            <a:ext cx="3529914" cy="461665"/>
          </a:xfrm>
          <a:prstGeom prst="rect">
            <a:avLst/>
          </a:prstGeom>
          <a:noFill/>
        </p:spPr>
        <p:txBody>
          <a:bodyPr wrap="square" rtlCol="0">
            <a:spAutoFit/>
          </a:bodyPr>
          <a:lstStyle/>
          <a:p>
            <a:r>
              <a:rPr lang="en-US" sz="2400" dirty="0">
                <a:solidFill>
                  <a:srgbClr val="00B0F0"/>
                </a:solidFill>
              </a:rPr>
              <a:t>To become warm or hot</a:t>
            </a:r>
            <a:endParaRPr lang="fr-FR" sz="2400" dirty="0">
              <a:solidFill>
                <a:srgbClr val="00B0F0"/>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3942835" y="3607932"/>
            <a:ext cx="4059196" cy="461665"/>
          </a:xfrm>
          <a:prstGeom prst="rect">
            <a:avLst/>
          </a:prstGeom>
          <a:noFill/>
        </p:spPr>
        <p:txBody>
          <a:bodyPr wrap="square" rtlCol="0">
            <a:spAutoFit/>
          </a:bodyPr>
          <a:lstStyle/>
          <a:p>
            <a:r>
              <a:rPr lang="en-US" sz="2400" dirty="0">
                <a:solidFill>
                  <a:srgbClr val="7030A0"/>
                </a:solidFill>
              </a:rPr>
              <a:t>To excite</a:t>
            </a:r>
            <a:endParaRPr lang="fr-FR" sz="2400" dirty="0">
              <a:solidFill>
                <a:srgbClr val="7030A0"/>
              </a:solidFill>
            </a:endParaRPr>
          </a:p>
        </p:txBody>
      </p:sp>
      <p:sp>
        <p:nvSpPr>
          <p:cNvPr id="3" name="TextBox 2">
            <a:extLst>
              <a:ext uri="{FF2B5EF4-FFF2-40B4-BE49-F238E27FC236}">
                <a16:creationId xmlns:a16="http://schemas.microsoft.com/office/drawing/2014/main" id="{A24C725A-863E-455B-889C-DA67931702BD}"/>
              </a:ext>
            </a:extLst>
          </p:cNvPr>
          <p:cNvSpPr txBox="1"/>
          <p:nvPr/>
        </p:nvSpPr>
        <p:spPr>
          <a:xfrm>
            <a:off x="358346"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
        <p:nvSpPr>
          <p:cNvPr id="10" name="Content Placeholder 2">
            <a:extLst>
              <a:ext uri="{FF2B5EF4-FFF2-40B4-BE49-F238E27FC236}">
                <a16:creationId xmlns:a16="http://schemas.microsoft.com/office/drawing/2014/main" id="{700F0740-5898-44A7-8F00-E0C7A766C291}"/>
              </a:ext>
            </a:extLst>
          </p:cNvPr>
          <p:cNvSpPr txBox="1">
            <a:spLocks/>
          </p:cNvSpPr>
          <p:nvPr/>
        </p:nvSpPr>
        <p:spPr>
          <a:xfrm>
            <a:off x="842318" y="2992464"/>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argument is </a:t>
            </a:r>
            <a:r>
              <a:rPr lang="en-US" sz="3600" dirty="0">
                <a:solidFill>
                  <a:srgbClr val="7030A0"/>
                </a:solidFill>
              </a:rPr>
              <a:t>heat</a:t>
            </a:r>
            <a:r>
              <a:rPr lang="en-US" sz="3600" dirty="0"/>
              <a:t>ing up</a:t>
            </a:r>
          </a:p>
        </p:txBody>
      </p:sp>
      <p:sp>
        <p:nvSpPr>
          <p:cNvPr id="8" name="TextBox 7">
            <a:extLst>
              <a:ext uri="{FF2B5EF4-FFF2-40B4-BE49-F238E27FC236}">
                <a16:creationId xmlns:a16="http://schemas.microsoft.com/office/drawing/2014/main" id="{1116180C-3D74-4C38-800D-7D671060E8B7}"/>
              </a:ext>
            </a:extLst>
          </p:cNvPr>
          <p:cNvSpPr txBox="1"/>
          <p:nvPr/>
        </p:nvSpPr>
        <p:spPr>
          <a:xfrm>
            <a:off x="838200" y="4386649"/>
            <a:ext cx="9205783" cy="584775"/>
          </a:xfrm>
          <a:prstGeom prst="rect">
            <a:avLst/>
          </a:prstGeom>
          <a:noFill/>
        </p:spPr>
        <p:txBody>
          <a:bodyPr wrap="square" rtlCol="0">
            <a:spAutoFit/>
          </a:bodyPr>
          <a:lstStyle/>
          <a:p>
            <a:r>
              <a:rPr lang="en-US" sz="3200" dirty="0"/>
              <a:t>Which meaning to select?</a:t>
            </a:r>
            <a:endParaRPr lang="fr-FR" sz="3200" dirty="0"/>
          </a:p>
        </p:txBody>
      </p:sp>
    </p:spTree>
    <p:extLst>
      <p:ext uri="{BB962C8B-B14F-4D97-AF65-F5344CB8AC3E}">
        <p14:creationId xmlns:p14="http://schemas.microsoft.com/office/powerpoint/2010/main" val="78126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r>
              <a:rPr lang="en-US" dirty="0"/>
              <a:t>Common in </a:t>
            </a:r>
            <a:r>
              <a:rPr lang="en-US" b="1" dirty="0"/>
              <a:t>multi-word expressions</a:t>
            </a:r>
            <a:endParaRPr lang="en-US" dirty="0"/>
          </a:p>
          <a:p>
            <a:pPr lvl="2"/>
            <a:endParaRPr lang="en-US" dirty="0"/>
          </a:p>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Tree>
    <p:extLst>
      <p:ext uri="{BB962C8B-B14F-4D97-AF65-F5344CB8AC3E}">
        <p14:creationId xmlns:p14="http://schemas.microsoft.com/office/powerpoint/2010/main" val="522456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53D30-586C-4265-9B3E-DFDE6C34681A}"/>
              </a:ext>
            </a:extLst>
          </p:cNvPr>
          <p:cNvSpPr>
            <a:spLocks noGrp="1"/>
          </p:cNvSpPr>
          <p:nvPr>
            <p:ph idx="1"/>
          </p:nvPr>
        </p:nvSpPr>
        <p:spPr>
          <a:xfrm>
            <a:off x="838200" y="2483707"/>
            <a:ext cx="10515600" cy="3693255"/>
          </a:xfrm>
        </p:spPr>
        <p:txBody>
          <a:bodyPr/>
          <a:lstStyle/>
          <a:p>
            <a:pPr marL="0" indent="0">
              <a:buNone/>
            </a:pPr>
            <a:r>
              <a:rPr lang="en-US" dirty="0"/>
              <a:t>Goals of the paper:</a:t>
            </a:r>
          </a:p>
          <a:p>
            <a:pPr marL="514350" indent="-514350">
              <a:buAutoNum type="arabicParenR"/>
            </a:pPr>
            <a:r>
              <a:rPr lang="en-US" dirty="0"/>
              <a:t>Define an evaluation suite for lexical composition for NLP models.</a:t>
            </a:r>
          </a:p>
          <a:p>
            <a:pPr marL="457200" lvl="1" indent="0">
              <a:buNone/>
            </a:pPr>
            <a:r>
              <a:rPr lang="en-US" dirty="0"/>
              <a:t>- Based on meaning shift and implicit meaning.</a:t>
            </a:r>
          </a:p>
          <a:p>
            <a:pPr marL="0" indent="0">
              <a:buNone/>
            </a:pPr>
            <a:r>
              <a:rPr lang="en-US" dirty="0"/>
              <a:t>2) Evaluate some common word representations using this suite.</a:t>
            </a:r>
          </a:p>
          <a:p>
            <a:pPr marL="457200" lvl="1" indent="0">
              <a:buNone/>
            </a:pPr>
            <a:r>
              <a:rPr lang="fr-FR" dirty="0"/>
              <a:t>- Word2Vec, </a:t>
            </a:r>
            <a:r>
              <a:rPr lang="fr-FR" dirty="0" err="1"/>
              <a:t>GloVe</a:t>
            </a:r>
            <a:r>
              <a:rPr lang="fr-FR" dirty="0"/>
              <a:t>, </a:t>
            </a:r>
            <a:r>
              <a:rPr lang="fr-FR" dirty="0" err="1"/>
              <a:t>fasttext</a:t>
            </a:r>
            <a:r>
              <a:rPr lang="fr-FR" dirty="0"/>
              <a:t>, </a:t>
            </a:r>
            <a:r>
              <a:rPr lang="fr-FR" dirty="0" err="1"/>
              <a:t>ELMo</a:t>
            </a:r>
            <a:r>
              <a:rPr lang="fr-FR" dirty="0"/>
              <a:t>, </a:t>
            </a:r>
            <a:r>
              <a:rPr lang="fr-FR" dirty="0" err="1"/>
              <a:t>OpenAI</a:t>
            </a:r>
            <a:r>
              <a:rPr lang="fr-FR" dirty="0"/>
              <a:t> GPT, BERT</a:t>
            </a:r>
          </a:p>
        </p:txBody>
      </p:sp>
      <p:pic>
        <p:nvPicPr>
          <p:cNvPr id="4" name="Picture 3">
            <a:extLst>
              <a:ext uri="{FF2B5EF4-FFF2-40B4-BE49-F238E27FC236}">
                <a16:creationId xmlns:a16="http://schemas.microsoft.com/office/drawing/2014/main" id="{FE2DADBD-4512-48DA-93A8-80D67253F7A5}"/>
              </a:ext>
            </a:extLst>
          </p:cNvPr>
          <p:cNvPicPr>
            <a:picLocks noChangeAspect="1"/>
          </p:cNvPicPr>
          <p:nvPr/>
        </p:nvPicPr>
        <p:blipFill>
          <a:blip r:embed="rId3"/>
          <a:stretch>
            <a:fillRect/>
          </a:stretch>
        </p:blipFill>
        <p:spPr>
          <a:xfrm>
            <a:off x="2566156" y="148280"/>
            <a:ext cx="7059687" cy="2178305"/>
          </a:xfrm>
          <a:prstGeom prst="rect">
            <a:avLst/>
          </a:prstGeom>
        </p:spPr>
      </p:pic>
    </p:spTree>
    <p:extLst>
      <p:ext uri="{BB962C8B-B14F-4D97-AF65-F5344CB8AC3E}">
        <p14:creationId xmlns:p14="http://schemas.microsoft.com/office/powerpoint/2010/main" val="180815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DE78-154F-4DBA-905F-0F08F6C2F2FC}"/>
              </a:ext>
            </a:extLst>
          </p:cNvPr>
          <p:cNvSpPr>
            <a:spLocks noGrp="1"/>
          </p:cNvSpPr>
          <p:nvPr>
            <p:ph type="title"/>
          </p:nvPr>
        </p:nvSpPr>
        <p:spPr/>
        <p:txBody>
          <a:bodyPr/>
          <a:lstStyle/>
          <a:p>
            <a:r>
              <a:rPr lang="en-US" dirty="0"/>
              <a:t>Overview of Methodology</a:t>
            </a:r>
            <a:endParaRPr lang="fr-FR" dirty="0"/>
          </a:p>
        </p:txBody>
      </p:sp>
      <p:sp>
        <p:nvSpPr>
          <p:cNvPr id="4" name="Rectangle 3">
            <a:extLst>
              <a:ext uri="{FF2B5EF4-FFF2-40B4-BE49-F238E27FC236}">
                <a16:creationId xmlns:a16="http://schemas.microsoft.com/office/drawing/2014/main" id="{3D13460A-6143-4066-BD87-32902A828DB1}"/>
              </a:ext>
            </a:extLst>
          </p:cNvPr>
          <p:cNvSpPr/>
          <p:nvPr/>
        </p:nvSpPr>
        <p:spPr>
          <a:xfrm>
            <a:off x="838202" y="5099819"/>
            <a:ext cx="1287160" cy="6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Word2Vec</a:t>
            </a:r>
            <a:endParaRPr lang="fr-FR" sz="2000" dirty="0"/>
          </a:p>
        </p:txBody>
      </p:sp>
      <p:sp>
        <p:nvSpPr>
          <p:cNvPr id="5" name="Rectangle 4">
            <a:extLst>
              <a:ext uri="{FF2B5EF4-FFF2-40B4-BE49-F238E27FC236}">
                <a16:creationId xmlns:a16="http://schemas.microsoft.com/office/drawing/2014/main" id="{0D3CF1C1-51B3-43EC-99AC-83DD90647560}"/>
              </a:ext>
            </a:extLst>
          </p:cNvPr>
          <p:cNvSpPr/>
          <p:nvPr/>
        </p:nvSpPr>
        <p:spPr>
          <a:xfrm>
            <a:off x="2125362" y="5099819"/>
            <a:ext cx="1035910" cy="6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GloVe</a:t>
            </a:r>
            <a:endParaRPr lang="fr-FR" sz="2000" dirty="0"/>
          </a:p>
        </p:txBody>
      </p:sp>
      <p:sp>
        <p:nvSpPr>
          <p:cNvPr id="6" name="Rectangle 5">
            <a:extLst>
              <a:ext uri="{FF2B5EF4-FFF2-40B4-BE49-F238E27FC236}">
                <a16:creationId xmlns:a16="http://schemas.microsoft.com/office/drawing/2014/main" id="{9444FEFA-F4EB-49A0-8D18-CECC44A580E7}"/>
              </a:ext>
            </a:extLst>
          </p:cNvPr>
          <p:cNvSpPr/>
          <p:nvPr/>
        </p:nvSpPr>
        <p:spPr>
          <a:xfrm>
            <a:off x="3161272" y="5099819"/>
            <a:ext cx="1161535" cy="632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fasttext</a:t>
            </a:r>
            <a:endParaRPr lang="fr-FR" sz="2000" dirty="0"/>
          </a:p>
        </p:txBody>
      </p:sp>
      <p:sp>
        <p:nvSpPr>
          <p:cNvPr id="7" name="Rectangle 6">
            <a:extLst>
              <a:ext uri="{FF2B5EF4-FFF2-40B4-BE49-F238E27FC236}">
                <a16:creationId xmlns:a16="http://schemas.microsoft.com/office/drawing/2014/main" id="{A1B40743-CFCD-4604-B27C-1AB3698C3063}"/>
              </a:ext>
            </a:extLst>
          </p:cNvPr>
          <p:cNvSpPr/>
          <p:nvPr/>
        </p:nvSpPr>
        <p:spPr>
          <a:xfrm>
            <a:off x="4322807" y="5099819"/>
            <a:ext cx="1161535" cy="6323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lumMod val="95000"/>
                    <a:lumOff val="5000"/>
                  </a:schemeClr>
                </a:solidFill>
              </a:rPr>
              <a:t>ELMo</a:t>
            </a:r>
            <a:endParaRPr lang="fr-FR" sz="2000" dirty="0">
              <a:solidFill>
                <a:schemeClr val="tx1">
                  <a:lumMod val="95000"/>
                  <a:lumOff val="5000"/>
                </a:schemeClr>
              </a:solidFill>
            </a:endParaRPr>
          </a:p>
        </p:txBody>
      </p:sp>
      <p:sp>
        <p:nvSpPr>
          <p:cNvPr id="8" name="Rectangle 7">
            <a:extLst>
              <a:ext uri="{FF2B5EF4-FFF2-40B4-BE49-F238E27FC236}">
                <a16:creationId xmlns:a16="http://schemas.microsoft.com/office/drawing/2014/main" id="{104FE935-4291-44CF-B2FD-F2A76A2545A1}"/>
              </a:ext>
            </a:extLst>
          </p:cNvPr>
          <p:cNvSpPr/>
          <p:nvPr/>
        </p:nvSpPr>
        <p:spPr>
          <a:xfrm>
            <a:off x="5484342" y="5099819"/>
            <a:ext cx="1161535" cy="6323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lumMod val="95000"/>
                    <a:lumOff val="5000"/>
                  </a:schemeClr>
                </a:solidFill>
              </a:rPr>
              <a:t>OpenAI</a:t>
            </a:r>
            <a:r>
              <a:rPr lang="en-US" sz="2000" dirty="0">
                <a:solidFill>
                  <a:schemeClr val="tx1">
                    <a:lumMod val="95000"/>
                    <a:lumOff val="5000"/>
                  </a:schemeClr>
                </a:solidFill>
              </a:rPr>
              <a:t> GPT</a:t>
            </a:r>
            <a:endParaRPr lang="fr-FR" sz="2000" dirty="0">
              <a:solidFill>
                <a:schemeClr val="tx1">
                  <a:lumMod val="95000"/>
                  <a:lumOff val="5000"/>
                </a:schemeClr>
              </a:solidFill>
            </a:endParaRPr>
          </a:p>
        </p:txBody>
      </p:sp>
      <p:sp>
        <p:nvSpPr>
          <p:cNvPr id="9" name="Rectangle 8">
            <a:extLst>
              <a:ext uri="{FF2B5EF4-FFF2-40B4-BE49-F238E27FC236}">
                <a16:creationId xmlns:a16="http://schemas.microsoft.com/office/drawing/2014/main" id="{AC8A7F15-32D2-46B0-8C82-C51E1686E42B}"/>
              </a:ext>
            </a:extLst>
          </p:cNvPr>
          <p:cNvSpPr/>
          <p:nvPr/>
        </p:nvSpPr>
        <p:spPr>
          <a:xfrm>
            <a:off x="6645877" y="5099819"/>
            <a:ext cx="1161535" cy="63238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BERT</a:t>
            </a:r>
            <a:endParaRPr lang="fr-FR" sz="2000" dirty="0">
              <a:solidFill>
                <a:schemeClr val="tx1">
                  <a:lumMod val="95000"/>
                  <a:lumOff val="5000"/>
                </a:schemeClr>
              </a:solidFill>
            </a:endParaRPr>
          </a:p>
        </p:txBody>
      </p:sp>
      <p:sp>
        <p:nvSpPr>
          <p:cNvPr id="10" name="Rectangle 9">
            <a:extLst>
              <a:ext uri="{FF2B5EF4-FFF2-40B4-BE49-F238E27FC236}">
                <a16:creationId xmlns:a16="http://schemas.microsoft.com/office/drawing/2014/main" id="{4405D026-00DB-4E44-9202-D0BE080B26A7}"/>
              </a:ext>
            </a:extLst>
          </p:cNvPr>
          <p:cNvSpPr/>
          <p:nvPr/>
        </p:nvSpPr>
        <p:spPr>
          <a:xfrm>
            <a:off x="4322807" y="4854871"/>
            <a:ext cx="3484605" cy="24494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Contextual Embeddings</a:t>
            </a:r>
            <a:endParaRPr lang="fr-FR" sz="2000" dirty="0">
              <a:solidFill>
                <a:schemeClr val="tx1">
                  <a:lumMod val="95000"/>
                  <a:lumOff val="5000"/>
                </a:schemeClr>
              </a:solidFill>
            </a:endParaRPr>
          </a:p>
        </p:txBody>
      </p:sp>
      <p:sp>
        <p:nvSpPr>
          <p:cNvPr id="11" name="Rectangle 10">
            <a:extLst>
              <a:ext uri="{FF2B5EF4-FFF2-40B4-BE49-F238E27FC236}">
                <a16:creationId xmlns:a16="http://schemas.microsoft.com/office/drawing/2014/main" id="{7AFF5401-FBCD-4CDA-A173-326997DD1072}"/>
              </a:ext>
            </a:extLst>
          </p:cNvPr>
          <p:cNvSpPr/>
          <p:nvPr/>
        </p:nvSpPr>
        <p:spPr>
          <a:xfrm>
            <a:off x="838201" y="4854870"/>
            <a:ext cx="3484605" cy="24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Global Embeddings</a:t>
            </a:r>
            <a:endParaRPr lang="fr-FR" sz="2000" dirty="0"/>
          </a:p>
        </p:txBody>
      </p:sp>
      <p:sp>
        <p:nvSpPr>
          <p:cNvPr id="12" name="Rectangle: Rounded Corners 11">
            <a:extLst>
              <a:ext uri="{FF2B5EF4-FFF2-40B4-BE49-F238E27FC236}">
                <a16:creationId xmlns:a16="http://schemas.microsoft.com/office/drawing/2014/main" id="{663CE6DC-6208-4FD3-B646-28B412A852BB}"/>
              </a:ext>
            </a:extLst>
          </p:cNvPr>
          <p:cNvSpPr/>
          <p:nvPr/>
        </p:nvSpPr>
        <p:spPr>
          <a:xfrm>
            <a:off x="838200" y="4092631"/>
            <a:ext cx="6969212" cy="76223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Classifiers</a:t>
            </a:r>
            <a:endParaRPr lang="fr-FR" dirty="0">
              <a:solidFill>
                <a:schemeClr val="bg1"/>
              </a:solidFill>
            </a:endParaRPr>
          </a:p>
        </p:txBody>
      </p:sp>
      <p:sp>
        <p:nvSpPr>
          <p:cNvPr id="14" name="Rectangle 13">
            <a:extLst>
              <a:ext uri="{FF2B5EF4-FFF2-40B4-BE49-F238E27FC236}">
                <a16:creationId xmlns:a16="http://schemas.microsoft.com/office/drawing/2014/main" id="{2650FD4D-5273-41CD-8713-4C3C0653165F}"/>
              </a:ext>
            </a:extLst>
          </p:cNvPr>
          <p:cNvSpPr/>
          <p:nvPr/>
        </p:nvSpPr>
        <p:spPr>
          <a:xfrm>
            <a:off x="506627" y="1865022"/>
            <a:ext cx="1618735" cy="63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Verb-Particle Construction</a:t>
            </a:r>
            <a:endParaRPr lang="fr-FR" sz="2000" dirty="0"/>
          </a:p>
        </p:txBody>
      </p:sp>
      <p:sp>
        <p:nvSpPr>
          <p:cNvPr id="15" name="Rectangle 14">
            <a:extLst>
              <a:ext uri="{FF2B5EF4-FFF2-40B4-BE49-F238E27FC236}">
                <a16:creationId xmlns:a16="http://schemas.microsoft.com/office/drawing/2014/main" id="{90AB71BB-72DB-4DED-80C3-5D1F7330C416}"/>
              </a:ext>
            </a:extLst>
          </p:cNvPr>
          <p:cNvSpPr/>
          <p:nvPr/>
        </p:nvSpPr>
        <p:spPr>
          <a:xfrm>
            <a:off x="2125362" y="1865022"/>
            <a:ext cx="1624917" cy="632382"/>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Light Verb Construction</a:t>
            </a:r>
            <a:endParaRPr lang="fr-FR" sz="2000" dirty="0"/>
          </a:p>
        </p:txBody>
      </p:sp>
      <p:sp>
        <p:nvSpPr>
          <p:cNvPr id="16" name="Rectangle 15">
            <a:extLst>
              <a:ext uri="{FF2B5EF4-FFF2-40B4-BE49-F238E27FC236}">
                <a16:creationId xmlns:a16="http://schemas.microsoft.com/office/drawing/2014/main" id="{116FCAA0-CB17-4099-8E82-5C664D1BB75D}"/>
              </a:ext>
            </a:extLst>
          </p:cNvPr>
          <p:cNvSpPr/>
          <p:nvPr/>
        </p:nvSpPr>
        <p:spPr>
          <a:xfrm>
            <a:off x="3770104" y="1865021"/>
            <a:ext cx="2018652" cy="632382"/>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Noun Compound Literality</a:t>
            </a:r>
            <a:endParaRPr lang="fr-FR" sz="2000" dirty="0">
              <a:solidFill>
                <a:schemeClr val="bg1"/>
              </a:solidFill>
            </a:endParaRPr>
          </a:p>
        </p:txBody>
      </p:sp>
      <p:sp>
        <p:nvSpPr>
          <p:cNvPr id="17" name="Rectangle 16">
            <a:extLst>
              <a:ext uri="{FF2B5EF4-FFF2-40B4-BE49-F238E27FC236}">
                <a16:creationId xmlns:a16="http://schemas.microsoft.com/office/drawing/2014/main" id="{57EC2543-F752-4A76-8D63-2B214572D575}"/>
              </a:ext>
            </a:extLst>
          </p:cNvPr>
          <p:cNvSpPr/>
          <p:nvPr/>
        </p:nvSpPr>
        <p:spPr>
          <a:xfrm>
            <a:off x="5788758" y="1865021"/>
            <a:ext cx="2018652" cy="632381"/>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Noun Compound Relations</a:t>
            </a:r>
            <a:endParaRPr lang="fr-FR" sz="2000" dirty="0">
              <a:solidFill>
                <a:schemeClr val="bg1"/>
              </a:solidFill>
            </a:endParaRPr>
          </a:p>
        </p:txBody>
      </p:sp>
      <p:sp>
        <p:nvSpPr>
          <p:cNvPr id="18" name="Rectangle 17">
            <a:extLst>
              <a:ext uri="{FF2B5EF4-FFF2-40B4-BE49-F238E27FC236}">
                <a16:creationId xmlns:a16="http://schemas.microsoft.com/office/drawing/2014/main" id="{3F32FD4D-B8DD-44E0-8019-4FDF294E432F}"/>
              </a:ext>
            </a:extLst>
          </p:cNvPr>
          <p:cNvSpPr/>
          <p:nvPr/>
        </p:nvSpPr>
        <p:spPr>
          <a:xfrm>
            <a:off x="7807412" y="1865021"/>
            <a:ext cx="1818500" cy="632381"/>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Adjective Noun Attributes</a:t>
            </a:r>
            <a:endParaRPr lang="fr-FR" sz="2000" dirty="0">
              <a:solidFill>
                <a:schemeClr val="bg1"/>
              </a:solidFill>
            </a:endParaRPr>
          </a:p>
        </p:txBody>
      </p:sp>
      <p:sp>
        <p:nvSpPr>
          <p:cNvPr id="19" name="Rectangle 18">
            <a:extLst>
              <a:ext uri="{FF2B5EF4-FFF2-40B4-BE49-F238E27FC236}">
                <a16:creationId xmlns:a16="http://schemas.microsoft.com/office/drawing/2014/main" id="{170B3E56-4E2D-4714-8DEB-1F6396696CBB}"/>
              </a:ext>
            </a:extLst>
          </p:cNvPr>
          <p:cNvSpPr/>
          <p:nvPr/>
        </p:nvSpPr>
        <p:spPr>
          <a:xfrm>
            <a:off x="9625914" y="1865021"/>
            <a:ext cx="1542534" cy="632381"/>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Identifying Phrase Types</a:t>
            </a:r>
            <a:endParaRPr lang="fr-FR" sz="2000" dirty="0">
              <a:solidFill>
                <a:schemeClr val="bg1"/>
              </a:solidFill>
            </a:endParaRPr>
          </a:p>
        </p:txBody>
      </p:sp>
      <p:sp>
        <p:nvSpPr>
          <p:cNvPr id="23" name="Rectangle 22">
            <a:extLst>
              <a:ext uri="{FF2B5EF4-FFF2-40B4-BE49-F238E27FC236}">
                <a16:creationId xmlns:a16="http://schemas.microsoft.com/office/drawing/2014/main" id="{FD0F71F5-42AC-47EC-B49E-175180166749}"/>
              </a:ext>
            </a:extLst>
          </p:cNvPr>
          <p:cNvSpPr/>
          <p:nvPr/>
        </p:nvSpPr>
        <p:spPr>
          <a:xfrm>
            <a:off x="506626" y="1392809"/>
            <a:ext cx="10661822" cy="484810"/>
          </a:xfrm>
          <a:prstGeom prst="rect">
            <a:avLst/>
          </a:prstGeom>
          <a:solidFill>
            <a:schemeClr val="accent6">
              <a:lumMod val="7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Lexical Composition Tasks</a:t>
            </a:r>
            <a:endParaRPr lang="fr-FR" sz="2000" dirty="0">
              <a:solidFill>
                <a:schemeClr val="bg1"/>
              </a:solidFill>
            </a:endParaRPr>
          </a:p>
        </p:txBody>
      </p:sp>
      <p:sp>
        <p:nvSpPr>
          <p:cNvPr id="24" name="Arrow: Down 23">
            <a:extLst>
              <a:ext uri="{FF2B5EF4-FFF2-40B4-BE49-F238E27FC236}">
                <a16:creationId xmlns:a16="http://schemas.microsoft.com/office/drawing/2014/main" id="{489FC648-388A-432D-8C5F-EC6131C164EC}"/>
              </a:ext>
            </a:extLst>
          </p:cNvPr>
          <p:cNvSpPr/>
          <p:nvPr/>
        </p:nvSpPr>
        <p:spPr>
          <a:xfrm rot="12532915">
            <a:off x="3422821" y="2765369"/>
            <a:ext cx="1161534" cy="1102296"/>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Rounded Corners 24">
            <a:extLst>
              <a:ext uri="{FF2B5EF4-FFF2-40B4-BE49-F238E27FC236}">
                <a16:creationId xmlns:a16="http://schemas.microsoft.com/office/drawing/2014/main" id="{5B6F8F05-D054-42C6-A11A-1B598BF78B2E}"/>
              </a:ext>
            </a:extLst>
          </p:cNvPr>
          <p:cNvSpPr/>
          <p:nvPr/>
        </p:nvSpPr>
        <p:spPr>
          <a:xfrm>
            <a:off x="8328454" y="4092631"/>
            <a:ext cx="3025344" cy="163957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Baselines</a:t>
            </a:r>
            <a:endParaRPr lang="fr-FR" sz="3200" dirty="0"/>
          </a:p>
        </p:txBody>
      </p:sp>
      <p:sp>
        <p:nvSpPr>
          <p:cNvPr id="26" name="Arrow: Up 25">
            <a:extLst>
              <a:ext uri="{FF2B5EF4-FFF2-40B4-BE49-F238E27FC236}">
                <a16:creationId xmlns:a16="http://schemas.microsoft.com/office/drawing/2014/main" id="{6306C3A4-914F-4152-A247-EE0DC1DD1929}"/>
              </a:ext>
            </a:extLst>
          </p:cNvPr>
          <p:cNvSpPr/>
          <p:nvPr/>
        </p:nvSpPr>
        <p:spPr>
          <a:xfrm rot="19198564">
            <a:off x="8700468" y="2590719"/>
            <a:ext cx="1521374" cy="1358766"/>
          </a:xfrm>
          <a:prstGeom prst="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extBox 26">
            <a:extLst>
              <a:ext uri="{FF2B5EF4-FFF2-40B4-BE49-F238E27FC236}">
                <a16:creationId xmlns:a16="http://schemas.microsoft.com/office/drawing/2014/main" id="{F3ED8183-2E4A-47CB-ADB2-43F5DD0AE6C9}"/>
              </a:ext>
            </a:extLst>
          </p:cNvPr>
          <p:cNvSpPr txBox="1"/>
          <p:nvPr/>
        </p:nvSpPr>
        <p:spPr>
          <a:xfrm>
            <a:off x="259492" y="5980670"/>
            <a:ext cx="3510612" cy="923330"/>
          </a:xfrm>
          <a:prstGeom prst="rect">
            <a:avLst/>
          </a:prstGeom>
          <a:noFill/>
        </p:spPr>
        <p:txBody>
          <a:bodyPr wrap="square" rtlCol="0">
            <a:spAutoFit/>
          </a:bodyPr>
          <a:lstStyle/>
          <a:p>
            <a:r>
              <a:rPr lang="en-US" dirty="0"/>
              <a:t>Don’t love the diagram here… It’s not really a network architecture. Maybe concept bubbles instead?</a:t>
            </a:r>
            <a:endParaRPr lang="fr-FR" dirty="0"/>
          </a:p>
        </p:txBody>
      </p:sp>
    </p:spTree>
    <p:extLst>
      <p:ext uri="{BB962C8B-B14F-4D97-AF65-F5344CB8AC3E}">
        <p14:creationId xmlns:p14="http://schemas.microsoft.com/office/powerpoint/2010/main" val="254000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Tree>
    <p:extLst>
      <p:ext uri="{BB962C8B-B14F-4D97-AF65-F5344CB8AC3E}">
        <p14:creationId xmlns:p14="http://schemas.microsoft.com/office/powerpoint/2010/main" val="874977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F357-CADD-4304-89F4-DB32CC3B9C2F}"/>
              </a:ext>
            </a:extLst>
          </p:cNvPr>
          <p:cNvSpPr>
            <a:spLocks noGrp="1"/>
          </p:cNvSpPr>
          <p:nvPr>
            <p:ph type="title"/>
          </p:nvPr>
        </p:nvSpPr>
        <p:spPr/>
        <p:txBody>
          <a:bodyPr/>
          <a:lstStyle/>
          <a:p>
            <a:r>
              <a:rPr lang="en-US" dirty="0"/>
              <a:t>Overview of Methodology</a:t>
            </a:r>
            <a:endParaRPr lang="fr-FR" dirty="0"/>
          </a:p>
        </p:txBody>
      </p:sp>
      <p:graphicFrame>
        <p:nvGraphicFramePr>
          <p:cNvPr id="5" name="Table 4">
            <a:extLst>
              <a:ext uri="{FF2B5EF4-FFF2-40B4-BE49-F238E27FC236}">
                <a16:creationId xmlns:a16="http://schemas.microsoft.com/office/drawing/2014/main" id="{B940A4C7-28F7-40C8-B1DC-21FC92264DBE}"/>
              </a:ext>
            </a:extLst>
          </p:cNvPr>
          <p:cNvGraphicFramePr>
            <a:graphicFrameLocks noGrp="1"/>
          </p:cNvGraphicFramePr>
          <p:nvPr>
            <p:extLst>
              <p:ext uri="{D42A27DB-BD31-4B8C-83A1-F6EECF244321}">
                <p14:modId xmlns:p14="http://schemas.microsoft.com/office/powerpoint/2010/main" val="1634882413"/>
              </p:ext>
            </p:extLst>
          </p:nvPr>
        </p:nvGraphicFramePr>
        <p:xfrm>
          <a:off x="173337" y="1960177"/>
          <a:ext cx="11528511" cy="4334270"/>
        </p:xfrm>
        <a:graphic>
          <a:graphicData uri="http://schemas.openxmlformats.org/drawingml/2006/table">
            <a:tbl>
              <a:tblPr>
                <a:tableStyleId>{5C22544A-7EE6-4342-B048-85BDC9FD1C3A}</a:tableStyleId>
              </a:tblPr>
              <a:tblGrid>
                <a:gridCol w="530998">
                  <a:extLst>
                    <a:ext uri="{9D8B030D-6E8A-4147-A177-3AD203B41FA5}">
                      <a16:colId xmlns:a16="http://schemas.microsoft.com/office/drawing/2014/main" val="549598704"/>
                    </a:ext>
                  </a:extLst>
                </a:gridCol>
                <a:gridCol w="1433384">
                  <a:extLst>
                    <a:ext uri="{9D8B030D-6E8A-4147-A177-3AD203B41FA5}">
                      <a16:colId xmlns:a16="http://schemas.microsoft.com/office/drawing/2014/main" val="3787323015"/>
                    </a:ext>
                  </a:extLst>
                </a:gridCol>
                <a:gridCol w="1309816">
                  <a:extLst>
                    <a:ext uri="{9D8B030D-6E8A-4147-A177-3AD203B41FA5}">
                      <a16:colId xmlns:a16="http://schemas.microsoft.com/office/drawing/2014/main" val="3930359319"/>
                    </a:ext>
                  </a:extLst>
                </a:gridCol>
                <a:gridCol w="1742303">
                  <a:extLst>
                    <a:ext uri="{9D8B030D-6E8A-4147-A177-3AD203B41FA5}">
                      <a16:colId xmlns:a16="http://schemas.microsoft.com/office/drawing/2014/main" val="1598673611"/>
                    </a:ext>
                  </a:extLst>
                </a:gridCol>
                <a:gridCol w="1495167">
                  <a:extLst>
                    <a:ext uri="{9D8B030D-6E8A-4147-A177-3AD203B41FA5}">
                      <a16:colId xmlns:a16="http://schemas.microsoft.com/office/drawing/2014/main" val="4178204148"/>
                    </a:ext>
                  </a:extLst>
                </a:gridCol>
                <a:gridCol w="1842855">
                  <a:extLst>
                    <a:ext uri="{9D8B030D-6E8A-4147-A177-3AD203B41FA5}">
                      <a16:colId xmlns:a16="http://schemas.microsoft.com/office/drawing/2014/main" val="1969165092"/>
                    </a:ext>
                  </a:extLst>
                </a:gridCol>
                <a:gridCol w="1586994">
                  <a:extLst>
                    <a:ext uri="{9D8B030D-6E8A-4147-A177-3AD203B41FA5}">
                      <a16:colId xmlns:a16="http://schemas.microsoft.com/office/drawing/2014/main" val="1218550474"/>
                    </a:ext>
                  </a:extLst>
                </a:gridCol>
                <a:gridCol w="1586994">
                  <a:extLst>
                    <a:ext uri="{9D8B030D-6E8A-4147-A177-3AD203B41FA5}">
                      <a16:colId xmlns:a16="http://schemas.microsoft.com/office/drawing/2014/main" val="3110609117"/>
                    </a:ext>
                  </a:extLst>
                </a:gridCol>
              </a:tblGrid>
              <a:tr h="330180">
                <a:tc>
                  <a:txBody>
                    <a:bodyPr/>
                    <a:lstStyle/>
                    <a:p>
                      <a:pPr algn="l" fontAlgn="b"/>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fr-FR" sz="1600" b="0" i="0" u="none" strike="noStrike" dirty="0">
                        <a:solidFill>
                          <a:srgbClr val="000000"/>
                        </a:solidFill>
                        <a:effectLst/>
                        <a:latin typeface="Calibri" panose="020F0502020204030204" pitchFamily="34" charset="0"/>
                      </a:endParaRPr>
                    </a:p>
                  </a:txBody>
                  <a:tcPr marL="6350" marR="6350" marT="6350" marB="0" anchor="b"/>
                </a:tc>
                <a:tc gridSpan="6">
                  <a:txBody>
                    <a:bodyPr/>
                    <a:lstStyle/>
                    <a:p>
                      <a:pPr algn="ctr" fontAlgn="b"/>
                      <a:r>
                        <a:rPr lang="fr-FR" sz="2400" b="1" u="none" strike="noStrike" dirty="0" err="1">
                          <a:solidFill>
                            <a:schemeClr val="bg1"/>
                          </a:solidFill>
                          <a:effectLst/>
                        </a:rPr>
                        <a:t>Task</a:t>
                      </a:r>
                      <a:endParaRPr lang="fr-FR" sz="20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1049762"/>
                  </a:ext>
                </a:extLst>
              </a:tr>
              <a:tr h="660360">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fr-FR" sz="1600" b="1" u="none" strike="noStrike">
                          <a:solidFill>
                            <a:schemeClr val="bg1"/>
                          </a:solidFill>
                          <a:effectLst/>
                        </a:rPr>
                        <a:t>Verb-Particle Construction</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Light </a:t>
                      </a:r>
                      <a:r>
                        <a:rPr lang="fr-FR" sz="1600" b="1" u="none" strike="noStrike" dirty="0" err="1">
                          <a:solidFill>
                            <a:schemeClr val="bg1"/>
                          </a:solidFill>
                          <a:effectLst/>
                        </a:rPr>
                        <a:t>Verb</a:t>
                      </a:r>
                      <a:r>
                        <a:rPr lang="fr-FR" sz="1600" b="1" u="none" strike="noStrike" dirty="0">
                          <a:solidFill>
                            <a:schemeClr val="bg1"/>
                          </a:solidFill>
                          <a:effectLst/>
                        </a:rPr>
                        <a:t> Construction</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Noun Compound </a:t>
                      </a:r>
                      <a:r>
                        <a:rPr lang="fr-FR" sz="1600" b="1" u="none" strike="noStrike" dirty="0" err="1">
                          <a:solidFill>
                            <a:schemeClr val="bg1"/>
                          </a:solidFill>
                          <a:effectLst/>
                        </a:rPr>
                        <a:t>Literality</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Noun Compound Relations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Adjective Noun Attributes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err="1">
                          <a:solidFill>
                            <a:schemeClr val="bg1"/>
                          </a:solidFill>
                          <a:effectLst/>
                        </a:rPr>
                        <a:t>Identifying</a:t>
                      </a:r>
                      <a:r>
                        <a:rPr lang="fr-FR" sz="1600" b="1" u="none" strike="noStrike" dirty="0">
                          <a:solidFill>
                            <a:schemeClr val="bg1"/>
                          </a:solidFill>
                          <a:effectLst/>
                        </a:rPr>
                        <a:t> Phrase Types</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extLst>
                  <a:ext uri="{0D108BD9-81ED-4DB2-BD59-A6C34878D82A}">
                    <a16:rowId xmlns:a16="http://schemas.microsoft.com/office/drawing/2014/main" val="2861392034"/>
                  </a:ext>
                </a:extLst>
              </a:tr>
              <a:tr h="330180">
                <a:tc rowSpan="10">
                  <a:txBody>
                    <a:bodyPr/>
                    <a:lstStyle/>
                    <a:p>
                      <a:pPr algn="ctr" fontAlgn="b"/>
                      <a:r>
                        <a:rPr lang="fr-FR" sz="2000" b="1" u="none" strike="noStrike" dirty="0">
                          <a:effectLst/>
                        </a:rPr>
                        <a:t>Classification Model</a:t>
                      </a:r>
                      <a:endParaRPr lang="fr-FR" sz="2000" b="1"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l" fontAlgn="b"/>
                      <a:r>
                        <a:rPr lang="fr-FR" sz="1600" b="1" u="none" strike="noStrike">
                          <a:solidFill>
                            <a:schemeClr val="bg1"/>
                          </a:solidFill>
                          <a:effectLst/>
                        </a:rPr>
                        <a:t>Word2Vec</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1581464"/>
                  </a:ext>
                </a:extLst>
              </a:tr>
              <a:tr h="330180">
                <a:tc vMerge="1">
                  <a:txBody>
                    <a:bodyPr/>
                    <a:lstStyle/>
                    <a:p>
                      <a:endParaRPr lang="fr-FR"/>
                    </a:p>
                  </a:txBody>
                  <a:tcPr/>
                </a:tc>
                <a:tc>
                  <a:txBody>
                    <a:bodyPr/>
                    <a:lstStyle/>
                    <a:p>
                      <a:pPr algn="l" fontAlgn="b"/>
                      <a:r>
                        <a:rPr lang="fr-FR" sz="1600" b="1" u="none" strike="noStrike">
                          <a:solidFill>
                            <a:schemeClr val="bg1"/>
                          </a:solidFill>
                          <a:effectLst/>
                        </a:rPr>
                        <a:t>GloVe</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4397812"/>
                  </a:ext>
                </a:extLst>
              </a:tr>
              <a:tr h="330180">
                <a:tc vMerge="1">
                  <a:txBody>
                    <a:bodyPr/>
                    <a:lstStyle/>
                    <a:p>
                      <a:endParaRPr lang="fr-FR"/>
                    </a:p>
                  </a:txBody>
                  <a:tcPr/>
                </a:tc>
                <a:tc>
                  <a:txBody>
                    <a:bodyPr/>
                    <a:lstStyle/>
                    <a:p>
                      <a:pPr algn="l" fontAlgn="b"/>
                      <a:r>
                        <a:rPr lang="fr-FR" sz="1600" b="1" u="none" strike="noStrike">
                          <a:solidFill>
                            <a:schemeClr val="bg1"/>
                          </a:solidFill>
                          <a:effectLst/>
                        </a:rPr>
                        <a:t>fasttext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1710392"/>
                  </a:ext>
                </a:extLst>
              </a:tr>
              <a:tr h="330180">
                <a:tc vMerge="1">
                  <a:txBody>
                    <a:bodyPr/>
                    <a:lstStyle/>
                    <a:p>
                      <a:endParaRPr lang="fr-FR"/>
                    </a:p>
                  </a:txBody>
                  <a:tcPr/>
                </a:tc>
                <a:tc>
                  <a:txBody>
                    <a:bodyPr/>
                    <a:lstStyle/>
                    <a:p>
                      <a:pPr algn="l" fontAlgn="b"/>
                      <a:r>
                        <a:rPr lang="fr-FR" sz="1600" b="1" u="none" strike="noStrike">
                          <a:solidFill>
                            <a:schemeClr val="bg1"/>
                          </a:solidFill>
                          <a:effectLst/>
                        </a:rPr>
                        <a:t>ELMo</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3506878"/>
                  </a:ext>
                </a:extLst>
              </a:tr>
              <a:tr h="330180">
                <a:tc vMerge="1">
                  <a:txBody>
                    <a:bodyPr/>
                    <a:lstStyle/>
                    <a:p>
                      <a:endParaRPr lang="fr-FR"/>
                    </a:p>
                  </a:txBody>
                  <a:tcPr/>
                </a:tc>
                <a:tc>
                  <a:txBody>
                    <a:bodyPr/>
                    <a:lstStyle/>
                    <a:p>
                      <a:pPr algn="l" fontAlgn="b"/>
                      <a:r>
                        <a:rPr lang="fr-FR" sz="1600" b="1" u="none" strike="noStrike">
                          <a:solidFill>
                            <a:schemeClr val="bg1"/>
                          </a:solidFill>
                          <a:effectLst/>
                        </a:rPr>
                        <a:t>GPT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3989327"/>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BERT</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4764030"/>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Human Baseline</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2887586"/>
                  </a:ext>
                </a:extLst>
              </a:tr>
              <a:tr h="330180">
                <a:tc vMerge="1">
                  <a:txBody>
                    <a:bodyPr/>
                    <a:lstStyle/>
                    <a:p>
                      <a:endParaRPr lang="fr-FR"/>
                    </a:p>
                  </a:txBody>
                  <a:tcPr/>
                </a:tc>
                <a:tc>
                  <a:txBody>
                    <a:bodyPr/>
                    <a:lstStyle/>
                    <a:p>
                      <a:pPr algn="l" fontAlgn="b"/>
                      <a:r>
                        <a:rPr lang="fr-FR" sz="1600" b="1" u="none" strike="noStrike" dirty="0" err="1">
                          <a:solidFill>
                            <a:schemeClr val="bg1"/>
                          </a:solidFill>
                          <a:effectLst/>
                        </a:rPr>
                        <a:t>Majority_ALL</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7411215"/>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Majority_1</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9560369"/>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Majority_2</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71010290"/>
                  </a:ext>
                </a:extLst>
              </a:tr>
            </a:tbl>
          </a:graphicData>
        </a:graphic>
      </p:graphicFrame>
    </p:spTree>
    <p:extLst>
      <p:ext uri="{BB962C8B-B14F-4D97-AF65-F5344CB8AC3E}">
        <p14:creationId xmlns:p14="http://schemas.microsoft.com/office/powerpoint/2010/main" val="378686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926757" y="3620530"/>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7957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853B2D9E-2F6D-442F-8A6D-07E9A5581B6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19879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2600243" y="2570205"/>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0571726D-1E85-4BE0-9349-84D58BE6371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00621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lnSpcReduction="10000"/>
          </a:bodyPr>
          <a:lstStyle/>
          <a:p>
            <a:r>
              <a:rPr lang="en-US" dirty="0"/>
              <a:t>Paper Introduction</a:t>
            </a:r>
          </a:p>
          <a:p>
            <a:r>
              <a:rPr lang="en-US" dirty="0"/>
              <a:t>Project Introduction</a:t>
            </a:r>
          </a:p>
          <a:p>
            <a:r>
              <a:rPr lang="en-US" dirty="0"/>
              <a:t>Idioms and Neural Networks (Daniel)</a:t>
            </a:r>
          </a:p>
          <a:p>
            <a:r>
              <a:rPr lang="en-US" dirty="0"/>
              <a:t>Q&amp;A</a:t>
            </a:r>
          </a:p>
          <a:p>
            <a:r>
              <a:rPr lang="en-US" dirty="0"/>
              <a:t>Evaluating NLM language Understanding (Wes)</a:t>
            </a:r>
          </a:p>
          <a:p>
            <a:r>
              <a:rPr lang="en-US" dirty="0"/>
              <a:t>Q&amp;A</a:t>
            </a:r>
          </a:p>
          <a:p>
            <a:r>
              <a:rPr lang="en-US" dirty="0"/>
              <a:t>Experiment Design</a:t>
            </a:r>
          </a:p>
          <a:p>
            <a:r>
              <a:rPr lang="en-US" dirty="0"/>
              <a:t>Method of Evaluation</a:t>
            </a:r>
          </a:p>
          <a:p>
            <a:r>
              <a:rPr lang="en-US" dirty="0"/>
              <a:t>Q&amp;A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800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2FBF-7AD6-4D55-8153-C211D6EAE101}"/>
              </a:ext>
            </a:extLst>
          </p:cNvPr>
          <p:cNvSpPr>
            <a:spLocks noGrp="1"/>
          </p:cNvSpPr>
          <p:nvPr>
            <p:ph type="title"/>
          </p:nvPr>
        </p:nvSpPr>
        <p:spPr/>
        <p:txBody>
          <a:bodyPr/>
          <a:lstStyle/>
          <a:p>
            <a:r>
              <a:rPr lang="en-US" dirty="0"/>
              <a:t>Classification Model: Embed </a:t>
            </a:r>
            <a:br>
              <a:rPr lang="en-US" dirty="0"/>
            </a:br>
            <a:r>
              <a:rPr lang="en-US" dirty="0"/>
              <a:t>(Word Representations)</a:t>
            </a:r>
            <a:endParaRPr lang="fr-FR" dirty="0"/>
          </a:p>
        </p:txBody>
      </p:sp>
      <p:sp>
        <p:nvSpPr>
          <p:cNvPr id="4" name="Text Placeholder 3">
            <a:extLst>
              <a:ext uri="{FF2B5EF4-FFF2-40B4-BE49-F238E27FC236}">
                <a16:creationId xmlns:a16="http://schemas.microsoft.com/office/drawing/2014/main" id="{5B19B256-CA6B-4F1E-A39C-CD284A43CA7E}"/>
              </a:ext>
            </a:extLst>
          </p:cNvPr>
          <p:cNvSpPr>
            <a:spLocks noGrp="1"/>
          </p:cNvSpPr>
          <p:nvPr>
            <p:ph type="body" idx="1"/>
          </p:nvPr>
        </p:nvSpPr>
        <p:spPr/>
        <p:txBody>
          <a:bodyPr>
            <a:normAutofit/>
          </a:bodyPr>
          <a:lstStyle/>
          <a:p>
            <a:r>
              <a:rPr lang="en-US" sz="3200" dirty="0"/>
              <a:t>Global Embeddings</a:t>
            </a:r>
            <a:endParaRPr lang="fr-FR" sz="3200" dirty="0"/>
          </a:p>
        </p:txBody>
      </p:sp>
      <p:sp>
        <p:nvSpPr>
          <p:cNvPr id="5" name="Content Placeholder 4">
            <a:extLst>
              <a:ext uri="{FF2B5EF4-FFF2-40B4-BE49-F238E27FC236}">
                <a16:creationId xmlns:a16="http://schemas.microsoft.com/office/drawing/2014/main" id="{94061311-6DBD-4984-BD83-6DB00CA3EC6E}"/>
              </a:ext>
            </a:extLst>
          </p:cNvPr>
          <p:cNvSpPr>
            <a:spLocks noGrp="1"/>
          </p:cNvSpPr>
          <p:nvPr>
            <p:ph sz="half" idx="2"/>
          </p:nvPr>
        </p:nvSpPr>
        <p:spPr/>
        <p:txBody>
          <a:bodyPr/>
          <a:lstStyle/>
          <a:p>
            <a:r>
              <a:rPr lang="en-US" dirty="0"/>
              <a:t>Word2Vec</a:t>
            </a:r>
          </a:p>
          <a:p>
            <a:pPr lvl="1"/>
            <a:r>
              <a:rPr lang="en-US" dirty="0"/>
              <a:t>Using Skip-Gram</a:t>
            </a:r>
          </a:p>
          <a:p>
            <a:r>
              <a:rPr lang="en-US" dirty="0" err="1"/>
              <a:t>GloVe</a:t>
            </a:r>
            <a:endParaRPr lang="en-US" dirty="0"/>
          </a:p>
          <a:p>
            <a:r>
              <a:rPr lang="en-US" dirty="0" err="1"/>
              <a:t>fasttext</a:t>
            </a:r>
            <a:endParaRPr lang="en-US" dirty="0"/>
          </a:p>
          <a:p>
            <a:endParaRPr lang="fr-FR" dirty="0"/>
          </a:p>
        </p:txBody>
      </p:sp>
      <p:sp>
        <p:nvSpPr>
          <p:cNvPr id="6" name="Text Placeholder 5">
            <a:extLst>
              <a:ext uri="{FF2B5EF4-FFF2-40B4-BE49-F238E27FC236}">
                <a16:creationId xmlns:a16="http://schemas.microsoft.com/office/drawing/2014/main" id="{2D05B516-F11C-4193-BE4A-CF7CE07948DF}"/>
              </a:ext>
            </a:extLst>
          </p:cNvPr>
          <p:cNvSpPr>
            <a:spLocks noGrp="1"/>
          </p:cNvSpPr>
          <p:nvPr>
            <p:ph type="body" sz="quarter" idx="3"/>
          </p:nvPr>
        </p:nvSpPr>
        <p:spPr/>
        <p:txBody>
          <a:bodyPr>
            <a:normAutofit/>
          </a:bodyPr>
          <a:lstStyle/>
          <a:p>
            <a:r>
              <a:rPr lang="en-US" sz="3200" dirty="0"/>
              <a:t>Contextual Embeddings</a:t>
            </a:r>
            <a:endParaRPr lang="fr-FR" sz="3200" dirty="0"/>
          </a:p>
        </p:txBody>
      </p:sp>
      <p:sp>
        <p:nvSpPr>
          <p:cNvPr id="7" name="Content Placeholder 6">
            <a:extLst>
              <a:ext uri="{FF2B5EF4-FFF2-40B4-BE49-F238E27FC236}">
                <a16:creationId xmlns:a16="http://schemas.microsoft.com/office/drawing/2014/main" id="{C3183312-6923-4236-9E25-D16877FFE14C}"/>
              </a:ext>
            </a:extLst>
          </p:cNvPr>
          <p:cNvSpPr>
            <a:spLocks noGrp="1"/>
          </p:cNvSpPr>
          <p:nvPr>
            <p:ph sz="quarter" idx="4"/>
          </p:nvPr>
        </p:nvSpPr>
        <p:spPr/>
        <p:txBody>
          <a:bodyPr/>
          <a:lstStyle/>
          <a:p>
            <a:r>
              <a:rPr lang="en-US" dirty="0" err="1"/>
              <a:t>ELMo</a:t>
            </a:r>
            <a:endParaRPr lang="en-US" dirty="0"/>
          </a:p>
          <a:p>
            <a:r>
              <a:rPr lang="en-US" dirty="0" err="1"/>
              <a:t>OpenAI</a:t>
            </a:r>
            <a:r>
              <a:rPr lang="en-US" dirty="0"/>
              <a:t> GPT</a:t>
            </a:r>
          </a:p>
          <a:p>
            <a:r>
              <a:rPr lang="en-US" dirty="0"/>
              <a:t>BERT</a:t>
            </a:r>
          </a:p>
          <a:p>
            <a:pPr marL="0" indent="0">
              <a:buNone/>
            </a:pPr>
            <a:r>
              <a:rPr lang="en-US" dirty="0"/>
              <a:t>(Use top layer or scalar mix)</a:t>
            </a:r>
          </a:p>
        </p:txBody>
      </p:sp>
      <p:pic>
        <p:nvPicPr>
          <p:cNvPr id="22" name="Picture 21">
            <a:extLst>
              <a:ext uri="{FF2B5EF4-FFF2-40B4-BE49-F238E27FC236}">
                <a16:creationId xmlns:a16="http://schemas.microsoft.com/office/drawing/2014/main" id="{7035931B-C798-4BB7-BD4B-8BD527D14C9C}"/>
              </a:ext>
            </a:extLst>
          </p:cNvPr>
          <p:cNvPicPr>
            <a:picLocks noChangeAspect="1"/>
          </p:cNvPicPr>
          <p:nvPr/>
        </p:nvPicPr>
        <p:blipFill>
          <a:blip r:embed="rId3"/>
          <a:stretch>
            <a:fillRect/>
          </a:stretch>
        </p:blipFill>
        <p:spPr>
          <a:xfrm>
            <a:off x="5922683" y="4841143"/>
            <a:ext cx="5429529" cy="1797142"/>
          </a:xfrm>
          <a:prstGeom prst="rect">
            <a:avLst/>
          </a:prstGeom>
        </p:spPr>
      </p:pic>
    </p:spTree>
    <p:extLst>
      <p:ext uri="{BB962C8B-B14F-4D97-AF65-F5344CB8AC3E}">
        <p14:creationId xmlns:p14="http://schemas.microsoft.com/office/powerpoint/2010/main" val="3098506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5383485" y="2505674"/>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D94DFF72-D217-429C-9C86-FDD57DE0406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3073509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E50E-B233-401F-842D-72DBBCBEC5BC}"/>
              </a:ext>
            </a:extLst>
          </p:cNvPr>
          <p:cNvSpPr>
            <a:spLocks noGrp="1"/>
          </p:cNvSpPr>
          <p:nvPr>
            <p:ph type="title"/>
          </p:nvPr>
        </p:nvSpPr>
        <p:spPr/>
        <p:txBody>
          <a:bodyPr/>
          <a:lstStyle/>
          <a:p>
            <a:r>
              <a:rPr lang="en-US" dirty="0"/>
              <a:t>Classification Model: Encode</a:t>
            </a:r>
            <a:endParaRPr lang="fr-FR" dirty="0"/>
          </a:p>
        </p:txBody>
      </p:sp>
      <p:sp>
        <p:nvSpPr>
          <p:cNvPr id="8" name="Text Placeholder 5">
            <a:extLst>
              <a:ext uri="{FF2B5EF4-FFF2-40B4-BE49-F238E27FC236}">
                <a16:creationId xmlns:a16="http://schemas.microsoft.com/office/drawing/2014/main" id="{9FFDEBDC-BD4D-48D9-A88D-DA26EB06AC36}"/>
              </a:ext>
            </a:extLst>
          </p:cNvPr>
          <p:cNvSpPr txBox="1">
            <a:spLocks/>
          </p:cNvSpPr>
          <p:nvPr/>
        </p:nvSpPr>
        <p:spPr>
          <a:xfrm>
            <a:off x="839789"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biLM</a:t>
            </a:r>
            <a:endParaRPr lang="fr-FR" sz="2800" dirty="0"/>
          </a:p>
        </p:txBody>
      </p:sp>
      <p:sp>
        <p:nvSpPr>
          <p:cNvPr id="9" name="Content Placeholder 6">
            <a:extLst>
              <a:ext uri="{FF2B5EF4-FFF2-40B4-BE49-F238E27FC236}">
                <a16:creationId xmlns:a16="http://schemas.microsoft.com/office/drawing/2014/main" id="{2F76496D-ADB4-4213-B8E4-98C32C8AEEAC}"/>
              </a:ext>
            </a:extLst>
          </p:cNvPr>
          <p:cNvSpPr txBox="1">
            <a:spLocks/>
          </p:cNvSpPr>
          <p:nvPr/>
        </p:nvSpPr>
        <p:spPr>
          <a:xfrm>
            <a:off x="839788" y="3206578"/>
            <a:ext cx="3188513"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a:t>
            </a:r>
            <a:r>
              <a:rPr lang="en-US" sz="2400" dirty="0" err="1"/>
              <a:t>biLSTM</a:t>
            </a:r>
            <a:endParaRPr lang="en-US" sz="2400" dirty="0"/>
          </a:p>
          <a:p>
            <a:r>
              <a:rPr lang="en-US" sz="2400" dirty="0"/>
              <a:t>U = </a:t>
            </a:r>
            <a:r>
              <a:rPr lang="en-US" sz="2400" dirty="0" err="1"/>
              <a:t>biLSTM</a:t>
            </a:r>
            <a:r>
              <a:rPr lang="en-US" sz="2400" dirty="0"/>
              <a:t>(V)</a:t>
            </a:r>
          </a:p>
          <a:p>
            <a:pPr marL="0" indent="0">
              <a:buNone/>
            </a:pPr>
            <a:endParaRPr lang="en-US" dirty="0"/>
          </a:p>
        </p:txBody>
      </p:sp>
      <p:sp>
        <p:nvSpPr>
          <p:cNvPr id="16" name="Text Placeholder 5">
            <a:extLst>
              <a:ext uri="{FF2B5EF4-FFF2-40B4-BE49-F238E27FC236}">
                <a16:creationId xmlns:a16="http://schemas.microsoft.com/office/drawing/2014/main" id="{25C17ACF-1C75-42A8-BBA7-CFB49A0D0DF2}"/>
              </a:ext>
            </a:extLst>
          </p:cNvPr>
          <p:cNvSpPr txBox="1">
            <a:spLocks/>
          </p:cNvSpPr>
          <p:nvPr/>
        </p:nvSpPr>
        <p:spPr>
          <a:xfrm>
            <a:off x="4680680"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Att</a:t>
            </a:r>
            <a:endParaRPr lang="fr-FR" dirty="0"/>
          </a:p>
        </p:txBody>
      </p:sp>
      <p:sp>
        <p:nvSpPr>
          <p:cNvPr id="17" name="Content Placeholder 6">
            <a:extLst>
              <a:ext uri="{FF2B5EF4-FFF2-40B4-BE49-F238E27FC236}">
                <a16:creationId xmlns:a16="http://schemas.microsoft.com/office/drawing/2014/main" id="{682F02B2-225B-4568-B451-64980E1A3696}"/>
              </a:ext>
            </a:extLst>
          </p:cNvPr>
          <p:cNvSpPr txBox="1">
            <a:spLocks/>
          </p:cNvSpPr>
          <p:nvPr/>
        </p:nvSpPr>
        <p:spPr>
          <a:xfrm>
            <a:off x="4680679"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self-attention</a:t>
            </a:r>
          </a:p>
          <a:p>
            <a:r>
              <a:rPr lang="en-US" sz="2400" dirty="0"/>
              <a:t>U</a:t>
            </a:r>
            <a:r>
              <a:rPr lang="en-US" sz="2400" baseline="-25000" dirty="0"/>
              <a:t>i</a:t>
            </a:r>
            <a:r>
              <a:rPr lang="en-US" sz="2400" dirty="0"/>
              <a:t> = [v</a:t>
            </a:r>
            <a:r>
              <a:rPr lang="en-US" sz="2400" baseline="-25000" dirty="0"/>
              <a:t>i</a:t>
            </a:r>
            <a:r>
              <a:rPr lang="en-US" sz="2400" dirty="0"/>
              <a:t> </a:t>
            </a:r>
            <a:r>
              <a:rPr lang="el-GR" sz="2400" dirty="0"/>
              <a:t>Σ</a:t>
            </a:r>
            <a:r>
              <a:rPr lang="en-US" sz="2400" dirty="0" err="1"/>
              <a:t>a</a:t>
            </a:r>
            <a:r>
              <a:rPr lang="en-US" sz="2400" baseline="-25000" dirty="0" err="1"/>
              <a:t>i,j</a:t>
            </a:r>
            <a:r>
              <a:rPr lang="en-US" sz="2400" baseline="-25000" dirty="0"/>
              <a:t> </a:t>
            </a:r>
            <a:r>
              <a:rPr lang="en-US" sz="2400" dirty="0"/>
              <a:t>. </a:t>
            </a:r>
            <a:r>
              <a:rPr lang="en-US" sz="2400" dirty="0" err="1"/>
              <a:t>V</a:t>
            </a:r>
            <a:r>
              <a:rPr lang="en-US" sz="2400" baseline="-25000" dirty="0" err="1"/>
              <a:t>j</a:t>
            </a:r>
            <a:r>
              <a:rPr lang="en-US" sz="2400" dirty="0"/>
              <a:t>]</a:t>
            </a:r>
            <a:endParaRPr lang="en-US" sz="2400" baseline="-25000" dirty="0"/>
          </a:p>
          <a:p>
            <a:endParaRPr lang="fr-FR" baseline="-25000" dirty="0"/>
          </a:p>
        </p:txBody>
      </p:sp>
      <p:sp>
        <p:nvSpPr>
          <p:cNvPr id="18" name="Text Placeholder 5">
            <a:extLst>
              <a:ext uri="{FF2B5EF4-FFF2-40B4-BE49-F238E27FC236}">
                <a16:creationId xmlns:a16="http://schemas.microsoft.com/office/drawing/2014/main" id="{A15F4608-2ABA-44D2-874A-40B8A17DF2A1}"/>
              </a:ext>
            </a:extLst>
          </p:cNvPr>
          <p:cNvSpPr txBox="1">
            <a:spLocks/>
          </p:cNvSpPr>
          <p:nvPr/>
        </p:nvSpPr>
        <p:spPr>
          <a:xfrm>
            <a:off x="8521573"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None</a:t>
            </a:r>
            <a:endParaRPr lang="fr-FR" dirty="0"/>
          </a:p>
        </p:txBody>
      </p:sp>
      <p:sp>
        <p:nvSpPr>
          <p:cNvPr id="19" name="Content Placeholder 6">
            <a:extLst>
              <a:ext uri="{FF2B5EF4-FFF2-40B4-BE49-F238E27FC236}">
                <a16:creationId xmlns:a16="http://schemas.microsoft.com/office/drawing/2014/main" id="{B459177E-E582-478E-9724-17AB15C39072}"/>
              </a:ext>
            </a:extLst>
          </p:cNvPr>
          <p:cNvSpPr txBox="1">
            <a:spLocks/>
          </p:cNvSpPr>
          <p:nvPr/>
        </p:nvSpPr>
        <p:spPr>
          <a:xfrm>
            <a:off x="8521572"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Don’t encode the embedded text</a:t>
            </a:r>
          </a:p>
          <a:p>
            <a:r>
              <a:rPr lang="en-US" sz="2400" dirty="0"/>
              <a:t>Use the embeddings as they are</a:t>
            </a:r>
          </a:p>
          <a:p>
            <a:r>
              <a:rPr lang="en-US" sz="2400" dirty="0"/>
              <a:t>U = U</a:t>
            </a:r>
            <a:endParaRPr lang="fr-FR" sz="2400" dirty="0"/>
          </a:p>
        </p:txBody>
      </p:sp>
      <p:sp>
        <p:nvSpPr>
          <p:cNvPr id="20" name="Text Placeholder 5">
            <a:extLst>
              <a:ext uri="{FF2B5EF4-FFF2-40B4-BE49-F238E27FC236}">
                <a16:creationId xmlns:a16="http://schemas.microsoft.com/office/drawing/2014/main" id="{2D06BAF7-A994-4D60-BC3A-98D2A901AF1E}"/>
              </a:ext>
            </a:extLst>
          </p:cNvPr>
          <p:cNvSpPr txBox="1">
            <a:spLocks/>
          </p:cNvSpPr>
          <p:nvPr/>
        </p:nvSpPr>
        <p:spPr>
          <a:xfrm>
            <a:off x="839789" y="1519881"/>
            <a:ext cx="10870299" cy="951469"/>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Input to encode layer is sequence of pretrained embeddings V = &lt;v1,…,</a:t>
            </a:r>
            <a:r>
              <a:rPr lang="en-US" dirty="0" err="1"/>
              <a:t>vn</a:t>
            </a:r>
            <a:r>
              <a:rPr lang="en-US" dirty="0"/>
              <a:t>&gt;</a:t>
            </a:r>
          </a:p>
          <a:p>
            <a:r>
              <a:rPr lang="en-US" dirty="0"/>
              <a:t>Output is U = &lt;u</a:t>
            </a:r>
            <a:r>
              <a:rPr lang="en-US" baseline="-25000" dirty="0"/>
              <a:t>1</a:t>
            </a:r>
            <a:r>
              <a:rPr lang="en-US" dirty="0"/>
              <a:t>, …, u</a:t>
            </a:r>
            <a:r>
              <a:rPr lang="en-US" baseline="-25000" dirty="0"/>
              <a:t>n</a:t>
            </a:r>
            <a:r>
              <a:rPr lang="en-US" dirty="0"/>
              <a:t>&gt;</a:t>
            </a:r>
            <a:endParaRPr lang="fr-FR" dirty="0"/>
          </a:p>
        </p:txBody>
      </p:sp>
      <p:pic>
        <p:nvPicPr>
          <p:cNvPr id="22" name="Picture 21">
            <a:extLst>
              <a:ext uri="{FF2B5EF4-FFF2-40B4-BE49-F238E27FC236}">
                <a16:creationId xmlns:a16="http://schemas.microsoft.com/office/drawing/2014/main" id="{4F87CB9D-FC73-46C8-A686-3C9D402721C2}"/>
              </a:ext>
            </a:extLst>
          </p:cNvPr>
          <p:cNvPicPr>
            <a:picLocks noChangeAspect="1"/>
          </p:cNvPicPr>
          <p:nvPr/>
        </p:nvPicPr>
        <p:blipFill>
          <a:blip r:embed="rId3"/>
          <a:stretch>
            <a:fillRect/>
          </a:stretch>
        </p:blipFill>
        <p:spPr>
          <a:xfrm>
            <a:off x="7216345" y="5353990"/>
            <a:ext cx="4346533" cy="1438713"/>
          </a:xfrm>
          <a:prstGeom prst="rect">
            <a:avLst/>
          </a:prstGeom>
        </p:spPr>
      </p:pic>
    </p:spTree>
    <p:extLst>
      <p:ext uri="{BB962C8B-B14F-4D97-AF65-F5344CB8AC3E}">
        <p14:creationId xmlns:p14="http://schemas.microsoft.com/office/powerpoint/2010/main" val="677429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0" name="Rectangle: Rounded Corners 9">
            <a:extLst>
              <a:ext uri="{FF2B5EF4-FFF2-40B4-BE49-F238E27FC236}">
                <a16:creationId xmlns:a16="http://schemas.microsoft.com/office/drawing/2014/main" id="{BDC94A55-111D-4890-AECC-123BDD379AB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8668300" y="2487139"/>
            <a:ext cx="2514565"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78741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9F28BF-FEAB-4853-8F6F-5CABC53DB7B0}"/>
              </a:ext>
            </a:extLst>
          </p:cNvPr>
          <p:cNvPicPr>
            <a:picLocks noChangeAspect="1"/>
          </p:cNvPicPr>
          <p:nvPr/>
        </p:nvPicPr>
        <p:blipFill>
          <a:blip r:embed="rId2"/>
          <a:stretch>
            <a:fillRect/>
          </a:stretch>
        </p:blipFill>
        <p:spPr>
          <a:xfrm>
            <a:off x="6707170" y="5004121"/>
            <a:ext cx="5484830" cy="1727845"/>
          </a:xfrm>
          <a:prstGeom prst="rect">
            <a:avLst/>
          </a:prstGeom>
        </p:spPr>
      </p:pic>
      <p:sp>
        <p:nvSpPr>
          <p:cNvPr id="2" name="Title 1">
            <a:extLst>
              <a:ext uri="{FF2B5EF4-FFF2-40B4-BE49-F238E27FC236}">
                <a16:creationId xmlns:a16="http://schemas.microsoft.com/office/drawing/2014/main" id="{16D5494F-1F36-4D8E-85D5-76E51E6957D2}"/>
              </a:ext>
            </a:extLst>
          </p:cNvPr>
          <p:cNvSpPr>
            <a:spLocks noGrp="1"/>
          </p:cNvSpPr>
          <p:nvPr>
            <p:ph type="title"/>
          </p:nvPr>
        </p:nvSpPr>
        <p:spPr/>
        <p:txBody>
          <a:bodyPr/>
          <a:lstStyle/>
          <a:p>
            <a:r>
              <a:rPr lang="en-US" dirty="0"/>
              <a:t>Classification Model: Predict</a:t>
            </a:r>
            <a:endParaRPr lang="fr-FR" dirty="0"/>
          </a:p>
        </p:txBody>
      </p:sp>
      <p:sp>
        <p:nvSpPr>
          <p:cNvPr id="3" name="Content Placeholder 2">
            <a:extLst>
              <a:ext uri="{FF2B5EF4-FFF2-40B4-BE49-F238E27FC236}">
                <a16:creationId xmlns:a16="http://schemas.microsoft.com/office/drawing/2014/main" id="{F1DF16A5-AB11-4F02-AE30-A485E11BACB1}"/>
              </a:ext>
            </a:extLst>
          </p:cNvPr>
          <p:cNvSpPr>
            <a:spLocks noGrp="1"/>
          </p:cNvSpPr>
          <p:nvPr>
            <p:ph idx="1"/>
          </p:nvPr>
        </p:nvSpPr>
        <p:spPr>
          <a:xfrm>
            <a:off x="838200" y="1516706"/>
            <a:ext cx="10515600" cy="4351338"/>
          </a:xfrm>
        </p:spPr>
        <p:txBody>
          <a:bodyPr>
            <a:normAutofit/>
          </a:bodyPr>
          <a:lstStyle/>
          <a:p>
            <a:r>
              <a:rPr lang="en-US" dirty="0"/>
              <a:t>Takes output U from Encode layer, and passes it to a feed-forward Neural Network Classifier</a:t>
            </a:r>
          </a:p>
          <a:p>
            <a:r>
              <a:rPr lang="en-US" dirty="0"/>
              <a:t>Represent a “span” of text by concatenating end-point vectors</a:t>
            </a:r>
          </a:p>
          <a:p>
            <a:pPr lvl="1"/>
            <a:r>
              <a:rPr lang="en-US" dirty="0"/>
              <a:t>E.g. </a:t>
            </a:r>
            <a:r>
              <a:rPr lang="en-US" dirty="0" err="1"/>
              <a:t>u</a:t>
            </a:r>
            <a:r>
              <a:rPr lang="en-US" baseline="-25000" dirty="0" err="1"/>
              <a:t>i</a:t>
            </a:r>
            <a:r>
              <a:rPr lang="en-US" baseline="-25000" dirty="0"/>
              <a:t>,…,</a:t>
            </a:r>
            <a:r>
              <a:rPr lang="en-US" baseline="-25000" dirty="0" err="1"/>
              <a:t>i+k</a:t>
            </a:r>
            <a:r>
              <a:rPr lang="en-US" dirty="0"/>
              <a:t> = [</a:t>
            </a:r>
            <a:r>
              <a:rPr lang="en-US" dirty="0" err="1"/>
              <a:t>u</a:t>
            </a:r>
            <a:r>
              <a:rPr lang="en-US" baseline="-25000" dirty="0" err="1"/>
              <a:t>i</a:t>
            </a:r>
            <a:r>
              <a:rPr lang="en-US" dirty="0"/>
              <a:t> ; </a:t>
            </a:r>
            <a:r>
              <a:rPr lang="en-US" dirty="0" err="1"/>
              <a:t>u</a:t>
            </a:r>
            <a:r>
              <a:rPr lang="en-US" baseline="-25000" dirty="0" err="1"/>
              <a:t>i+k</a:t>
            </a:r>
            <a:r>
              <a:rPr lang="en-US" dirty="0"/>
              <a:t>]</a:t>
            </a:r>
          </a:p>
          <a:p>
            <a:r>
              <a:rPr lang="en-US" dirty="0"/>
              <a:t>X = [u</a:t>
            </a:r>
            <a:r>
              <a:rPr lang="en-US" baseline="-25000" dirty="0"/>
              <a:t>i</a:t>
            </a:r>
            <a:r>
              <a:rPr lang="en-US" dirty="0"/>
              <a:t>;u</a:t>
            </a:r>
            <a:r>
              <a:rPr lang="en-US" baseline="-25000" dirty="0"/>
              <a:t>i+k</a:t>
            </a:r>
            <a:r>
              <a:rPr lang="en-US" dirty="0"/>
              <a:t>;u’</a:t>
            </a:r>
            <a:r>
              <a:rPr lang="en-US" baseline="-25000" dirty="0"/>
              <a:t>1</a:t>
            </a:r>
            <a:r>
              <a:rPr lang="en-US" dirty="0"/>
              <a:t>;u’</a:t>
            </a:r>
            <a:r>
              <a:rPr lang="en-US" baseline="-25000" dirty="0"/>
              <a:t>l</a:t>
            </a:r>
            <a:r>
              <a:rPr lang="en-US" dirty="0"/>
              <a:t>]</a:t>
            </a:r>
          </a:p>
          <a:p>
            <a:pPr lvl="1"/>
            <a:r>
              <a:rPr lang="en-US" dirty="0"/>
              <a:t>u’</a:t>
            </a:r>
            <a:r>
              <a:rPr lang="en-US" baseline="-25000" dirty="0"/>
              <a:t>1 </a:t>
            </a:r>
            <a:r>
              <a:rPr lang="en-US" dirty="0"/>
              <a:t>and </a:t>
            </a:r>
            <a:r>
              <a:rPr lang="en-US" dirty="0" err="1"/>
              <a:t>u’</a:t>
            </a:r>
            <a:r>
              <a:rPr lang="en-US" baseline="-25000" dirty="0" err="1"/>
              <a:t>l</a:t>
            </a:r>
            <a:r>
              <a:rPr lang="en-US" dirty="0"/>
              <a:t> may be empty. For some tasks, a 2</a:t>
            </a:r>
            <a:r>
              <a:rPr lang="en-US" baseline="30000" dirty="0"/>
              <a:t>nd</a:t>
            </a:r>
            <a:r>
              <a:rPr lang="en-US" dirty="0"/>
              <a:t> span is needed.</a:t>
            </a:r>
          </a:p>
          <a:p>
            <a:r>
              <a:rPr lang="en-US" dirty="0"/>
              <a:t>X is passed into classifier</a:t>
            </a:r>
          </a:p>
          <a:p>
            <a:r>
              <a:rPr lang="en-US" dirty="0"/>
              <a:t>Classifier output is a </a:t>
            </a:r>
            <a:r>
              <a:rPr lang="en-US" dirty="0" err="1"/>
              <a:t>softmax</a:t>
            </a:r>
            <a:r>
              <a:rPr lang="en-US" dirty="0"/>
              <a:t> over all categories</a:t>
            </a:r>
          </a:p>
          <a:p>
            <a:endParaRPr lang="fr-FR" dirty="0"/>
          </a:p>
        </p:txBody>
      </p:sp>
    </p:spTree>
    <p:extLst>
      <p:ext uri="{BB962C8B-B14F-4D97-AF65-F5344CB8AC3E}">
        <p14:creationId xmlns:p14="http://schemas.microsoft.com/office/powerpoint/2010/main" val="244878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3930992" y="3644256"/>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596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864B43-C50B-4267-B1D3-F03C1438BF9E}"/>
              </a:ext>
            </a:extLst>
          </p:cNvPr>
          <p:cNvSpPr>
            <a:spLocks noGrp="1"/>
          </p:cNvSpPr>
          <p:nvPr>
            <p:ph type="title"/>
          </p:nvPr>
        </p:nvSpPr>
        <p:spPr/>
        <p:txBody>
          <a:bodyPr/>
          <a:lstStyle/>
          <a:p>
            <a:r>
              <a:rPr lang="en-US" dirty="0"/>
              <a:t>Baselines</a:t>
            </a:r>
            <a:endParaRPr lang="fr-FR" dirty="0"/>
          </a:p>
        </p:txBody>
      </p:sp>
      <p:sp>
        <p:nvSpPr>
          <p:cNvPr id="7" name="Text Placeholder 6">
            <a:extLst>
              <a:ext uri="{FF2B5EF4-FFF2-40B4-BE49-F238E27FC236}">
                <a16:creationId xmlns:a16="http://schemas.microsoft.com/office/drawing/2014/main" id="{809BF9B3-226C-4FDA-BC44-F7F1469D7C80}"/>
              </a:ext>
            </a:extLst>
          </p:cNvPr>
          <p:cNvSpPr>
            <a:spLocks noGrp="1"/>
          </p:cNvSpPr>
          <p:nvPr>
            <p:ph type="body" idx="1"/>
          </p:nvPr>
        </p:nvSpPr>
        <p:spPr>
          <a:xfrm>
            <a:off x="839788" y="1681163"/>
            <a:ext cx="2471823" cy="823912"/>
          </a:xfrm>
          <a:ln>
            <a:solidFill>
              <a:schemeClr val="accent1">
                <a:shade val="50000"/>
              </a:schemeClr>
            </a:solidFill>
          </a:ln>
        </p:spPr>
        <p:txBody>
          <a:bodyPr>
            <a:normAutofit lnSpcReduction="10000"/>
          </a:bodyPr>
          <a:lstStyle/>
          <a:p>
            <a:pPr algn="ctr"/>
            <a:r>
              <a:rPr lang="en-US" sz="2800" dirty="0"/>
              <a:t>Human Baseline</a:t>
            </a:r>
            <a:endParaRPr lang="fr-FR" sz="2800" dirty="0"/>
          </a:p>
        </p:txBody>
      </p:sp>
      <p:sp>
        <p:nvSpPr>
          <p:cNvPr id="8" name="Content Placeholder 7">
            <a:extLst>
              <a:ext uri="{FF2B5EF4-FFF2-40B4-BE49-F238E27FC236}">
                <a16:creationId xmlns:a16="http://schemas.microsoft.com/office/drawing/2014/main" id="{048F6DE5-057A-4075-A78E-1853B2776B6B}"/>
              </a:ext>
            </a:extLst>
          </p:cNvPr>
          <p:cNvSpPr>
            <a:spLocks noGrp="1"/>
          </p:cNvSpPr>
          <p:nvPr>
            <p:ph sz="half" idx="2"/>
          </p:nvPr>
        </p:nvSpPr>
        <p:spPr>
          <a:xfrm>
            <a:off x="839788" y="2505075"/>
            <a:ext cx="2471823" cy="3684588"/>
          </a:xfrm>
          <a:ln>
            <a:solidFill>
              <a:schemeClr val="accent1">
                <a:shade val="50000"/>
              </a:schemeClr>
            </a:solidFill>
          </a:ln>
        </p:spPr>
        <p:txBody>
          <a:bodyPr>
            <a:normAutofit/>
          </a:bodyPr>
          <a:lstStyle/>
          <a:p>
            <a:r>
              <a:rPr lang="en-US" sz="2400" dirty="0"/>
              <a:t>Used Amazon Mechanical Turk</a:t>
            </a:r>
          </a:p>
          <a:p>
            <a:r>
              <a:rPr lang="en-US" sz="2400" dirty="0"/>
              <a:t>Classified 100 examples for each task</a:t>
            </a:r>
          </a:p>
          <a:p>
            <a:r>
              <a:rPr lang="en-US" sz="2400" dirty="0"/>
              <a:t>Worker agreement of 80% - 87%</a:t>
            </a:r>
            <a:endParaRPr lang="fr-FR" dirty="0"/>
          </a:p>
        </p:txBody>
      </p:sp>
      <p:sp>
        <p:nvSpPr>
          <p:cNvPr id="9" name="Text Placeholder 8">
            <a:extLst>
              <a:ext uri="{FF2B5EF4-FFF2-40B4-BE49-F238E27FC236}">
                <a16:creationId xmlns:a16="http://schemas.microsoft.com/office/drawing/2014/main" id="{C57A821C-7E03-4910-8BC7-8737EE2ECA08}"/>
              </a:ext>
            </a:extLst>
          </p:cNvPr>
          <p:cNvSpPr>
            <a:spLocks noGrp="1"/>
          </p:cNvSpPr>
          <p:nvPr>
            <p:ph type="body" sz="quarter" idx="3"/>
          </p:nvPr>
        </p:nvSpPr>
        <p:spPr>
          <a:xfrm>
            <a:off x="3311611" y="1681163"/>
            <a:ext cx="8043777" cy="823912"/>
          </a:xfrm>
          <a:ln>
            <a:solidFill>
              <a:schemeClr val="accent1">
                <a:shade val="50000"/>
              </a:schemeClr>
            </a:solidFill>
          </a:ln>
        </p:spPr>
        <p:txBody>
          <a:bodyPr>
            <a:normAutofit lnSpcReduction="10000"/>
          </a:bodyPr>
          <a:lstStyle/>
          <a:p>
            <a:pPr algn="ctr"/>
            <a:r>
              <a:rPr lang="en-US" sz="2800" dirty="0"/>
              <a:t>Majority Baselines</a:t>
            </a:r>
            <a:endParaRPr lang="fr-FR" sz="2800" dirty="0"/>
          </a:p>
        </p:txBody>
      </p:sp>
      <p:sp>
        <p:nvSpPr>
          <p:cNvPr id="10" name="Content Placeholder 9">
            <a:extLst>
              <a:ext uri="{FF2B5EF4-FFF2-40B4-BE49-F238E27FC236}">
                <a16:creationId xmlns:a16="http://schemas.microsoft.com/office/drawing/2014/main" id="{8BA121E6-785F-4998-8C39-91E555356B94}"/>
              </a:ext>
            </a:extLst>
          </p:cNvPr>
          <p:cNvSpPr>
            <a:spLocks noGrp="1"/>
          </p:cNvSpPr>
          <p:nvPr>
            <p:ph sz="quarter" idx="4"/>
          </p:nvPr>
        </p:nvSpPr>
        <p:spPr>
          <a:xfrm>
            <a:off x="3311612" y="2505075"/>
            <a:ext cx="2685964" cy="3684588"/>
          </a:xfrm>
          <a:ln>
            <a:solidFill>
              <a:schemeClr val="accent1">
                <a:shade val="50000"/>
              </a:schemeClr>
            </a:solidFill>
          </a:ln>
        </p:spPr>
        <p:txBody>
          <a:bodyPr>
            <a:normAutofit/>
          </a:bodyPr>
          <a:lstStyle/>
          <a:p>
            <a:r>
              <a:rPr lang="en-US" sz="2400" dirty="0" err="1"/>
              <a:t>Majority</a:t>
            </a:r>
            <a:r>
              <a:rPr lang="en-US" sz="2400" baseline="-25000" dirty="0" err="1"/>
              <a:t>ALL</a:t>
            </a:r>
            <a:endParaRPr lang="en-US" sz="2400" baseline="-25000" dirty="0"/>
          </a:p>
          <a:p>
            <a:r>
              <a:rPr lang="fr-FR" sz="2400" dirty="0" err="1"/>
              <a:t>Assign</a:t>
            </a:r>
            <a:r>
              <a:rPr lang="fr-FR" sz="2400" dirty="0"/>
              <a:t> Most </a:t>
            </a:r>
            <a:r>
              <a:rPr lang="fr-FR" sz="2400" dirty="0" err="1"/>
              <a:t>common</a:t>
            </a:r>
            <a:r>
              <a:rPr lang="fr-FR" sz="2400" dirty="0"/>
              <a:t> label in training set to all test items</a:t>
            </a:r>
          </a:p>
        </p:txBody>
      </p:sp>
      <p:sp>
        <p:nvSpPr>
          <p:cNvPr id="11" name="Content Placeholder 9">
            <a:extLst>
              <a:ext uri="{FF2B5EF4-FFF2-40B4-BE49-F238E27FC236}">
                <a16:creationId xmlns:a16="http://schemas.microsoft.com/office/drawing/2014/main" id="{4E88CA9C-FEB0-47A4-B7F3-BC15AFDD0B87}"/>
              </a:ext>
            </a:extLst>
          </p:cNvPr>
          <p:cNvSpPr txBox="1">
            <a:spLocks/>
          </p:cNvSpPr>
          <p:nvPr/>
        </p:nvSpPr>
        <p:spPr>
          <a:xfrm>
            <a:off x="5997576" y="2505075"/>
            <a:ext cx="2685964"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1</a:t>
            </a:r>
          </a:p>
          <a:p>
            <a:r>
              <a:rPr lang="fr-FR" sz="2400" dirty="0"/>
              <a:t>For </a:t>
            </a:r>
            <a:r>
              <a:rPr lang="fr-FR" sz="2400" dirty="0" err="1"/>
              <a:t>each</a:t>
            </a:r>
            <a:r>
              <a:rPr lang="fr-FR" sz="2400" dirty="0"/>
              <a:t> test item, </a:t>
            </a:r>
            <a:r>
              <a:rPr lang="fr-FR" sz="2400" dirty="0" err="1"/>
              <a:t>assign</a:t>
            </a:r>
            <a:r>
              <a:rPr lang="fr-FR" sz="2400" dirty="0"/>
              <a:t> </a:t>
            </a:r>
            <a:r>
              <a:rPr lang="fr-FR" sz="2400" dirty="0" err="1"/>
              <a:t>most</a:t>
            </a:r>
            <a:r>
              <a:rPr lang="fr-FR" sz="2400" dirty="0"/>
              <a:t> </a:t>
            </a:r>
            <a:r>
              <a:rPr lang="fr-FR" sz="2400" dirty="0" err="1"/>
              <a:t>common</a:t>
            </a:r>
            <a:r>
              <a:rPr lang="fr-FR" sz="2400" dirty="0"/>
              <a:t> label in the training set for items </a:t>
            </a:r>
            <a:r>
              <a:rPr lang="fr-FR" sz="2400" dirty="0" err="1"/>
              <a:t>with</a:t>
            </a:r>
            <a:r>
              <a:rPr lang="fr-FR" sz="2400" dirty="0"/>
              <a:t> </a:t>
            </a:r>
            <a:r>
              <a:rPr lang="fr-FR" sz="2400" dirty="0" err="1"/>
              <a:t>same</a:t>
            </a:r>
            <a:r>
              <a:rPr lang="fr-FR" sz="2400" dirty="0"/>
              <a:t> 1st constituent</a:t>
            </a:r>
            <a:endParaRPr lang="fr-FR" dirty="0"/>
          </a:p>
        </p:txBody>
      </p:sp>
      <p:sp>
        <p:nvSpPr>
          <p:cNvPr id="12" name="Content Placeholder 9">
            <a:extLst>
              <a:ext uri="{FF2B5EF4-FFF2-40B4-BE49-F238E27FC236}">
                <a16:creationId xmlns:a16="http://schemas.microsoft.com/office/drawing/2014/main" id="{C3F88420-1488-44D2-A1ED-EEA638ED964A}"/>
              </a:ext>
            </a:extLst>
          </p:cNvPr>
          <p:cNvSpPr txBox="1">
            <a:spLocks/>
          </p:cNvSpPr>
          <p:nvPr/>
        </p:nvSpPr>
        <p:spPr>
          <a:xfrm>
            <a:off x="8682963" y="2505075"/>
            <a:ext cx="2669250"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2</a:t>
            </a:r>
          </a:p>
          <a:p>
            <a:r>
              <a:rPr lang="fr-FR" sz="2400" dirty="0"/>
              <a:t>For </a:t>
            </a:r>
            <a:r>
              <a:rPr lang="fr-FR" sz="2400" dirty="0" err="1"/>
              <a:t>each</a:t>
            </a:r>
            <a:r>
              <a:rPr lang="fr-FR" sz="2400" dirty="0"/>
              <a:t> test item, </a:t>
            </a:r>
            <a:r>
              <a:rPr lang="fr-FR" sz="2400" dirty="0" err="1"/>
              <a:t>assign</a:t>
            </a:r>
            <a:r>
              <a:rPr lang="fr-FR" sz="2400" dirty="0"/>
              <a:t> label </a:t>
            </a:r>
            <a:r>
              <a:rPr lang="fr-FR" sz="2400" dirty="0" err="1"/>
              <a:t>based</a:t>
            </a:r>
            <a:r>
              <a:rPr lang="fr-FR" sz="2400" dirty="0"/>
              <a:t> on final constituent</a:t>
            </a:r>
          </a:p>
        </p:txBody>
      </p:sp>
    </p:spTree>
    <p:extLst>
      <p:ext uri="{BB962C8B-B14F-4D97-AF65-F5344CB8AC3E}">
        <p14:creationId xmlns:p14="http://schemas.microsoft.com/office/powerpoint/2010/main" val="3716739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6933046" y="3404287"/>
            <a:ext cx="4749103" cy="3088588"/>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380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extLst>
              <p:ext uri="{D42A27DB-BD31-4B8C-83A1-F6EECF244321}">
                <p14:modId xmlns:p14="http://schemas.microsoft.com/office/powerpoint/2010/main" val="561749078"/>
              </p:ext>
            </p:extLst>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3283152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392284" y="181080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13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7385-71C0-49CE-A612-4A937B557FB2}"/>
              </a:ext>
            </a:extLst>
          </p:cNvPr>
          <p:cNvSpPr>
            <a:spLocks noGrp="1"/>
          </p:cNvSpPr>
          <p:nvPr>
            <p:ph type="title"/>
          </p:nvPr>
        </p:nvSpPr>
        <p:spPr/>
        <p:txBody>
          <a:bodyPr/>
          <a:lstStyle/>
          <a:p>
            <a:r>
              <a:rPr lang="en-US" dirty="0"/>
              <a:t>Papers </a:t>
            </a:r>
            <a:r>
              <a:rPr lang="en-US" dirty="0" err="1"/>
              <a:t>Intoduction</a:t>
            </a:r>
            <a:endParaRPr lang="en-US" dirty="0"/>
          </a:p>
        </p:txBody>
      </p:sp>
      <p:sp>
        <p:nvSpPr>
          <p:cNvPr id="3" name="Content Placeholder 2">
            <a:extLst>
              <a:ext uri="{FF2B5EF4-FFF2-40B4-BE49-F238E27FC236}">
                <a16:creationId xmlns:a16="http://schemas.microsoft.com/office/drawing/2014/main" id="{919301ED-D9C9-4914-B440-31564FD7A9C0}"/>
              </a:ext>
            </a:extLst>
          </p:cNvPr>
          <p:cNvSpPr>
            <a:spLocks noGrp="1"/>
          </p:cNvSpPr>
          <p:nvPr>
            <p:ph idx="1"/>
          </p:nvPr>
        </p:nvSpPr>
        <p:spPr/>
        <p:txBody>
          <a:bodyPr/>
          <a:lstStyle/>
          <a:p>
            <a:r>
              <a:rPr lang="en-US" dirty="0"/>
              <a:t>What do Neural Networks Actually Learn, When They Learn to Identify Idioms? </a:t>
            </a:r>
            <a:r>
              <a:rPr lang="en-US" dirty="0">
                <a:hlinkClick r:id="rId2"/>
              </a:rPr>
              <a:t>LINK</a:t>
            </a:r>
            <a:endParaRPr lang="en-US" dirty="0"/>
          </a:p>
          <a:p>
            <a:r>
              <a:rPr lang="en-US" dirty="0"/>
              <a:t>Still a Pain in the Neck: Evaluating Text Representations on Lexical Composition. </a:t>
            </a:r>
            <a:r>
              <a:rPr lang="en-US" dirty="0">
                <a:hlinkClick r:id="rId3"/>
              </a:rPr>
              <a:t>LINK</a:t>
            </a:r>
            <a:endParaRPr lang="en-US" dirty="0"/>
          </a:p>
          <a:p>
            <a:endParaRPr lang="en-US" dirty="0"/>
          </a:p>
          <a:p>
            <a:endParaRPr lang="en-US" dirty="0"/>
          </a:p>
        </p:txBody>
      </p:sp>
    </p:spTree>
    <p:extLst>
      <p:ext uri="{BB962C8B-B14F-4D97-AF65-F5344CB8AC3E}">
        <p14:creationId xmlns:p14="http://schemas.microsoft.com/office/powerpoint/2010/main" val="3232812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1: Verb Particle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04567" y="1569307"/>
            <a:ext cx="3190103" cy="2706128"/>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a:solidFill>
                  <a:schemeClr val="tx1"/>
                </a:solidFill>
              </a:rPr>
              <a:t>Data</a:t>
            </a:r>
          </a:p>
          <a:p>
            <a:pPr algn="ctr"/>
            <a:r>
              <a:rPr lang="en-US" sz="2400" dirty="0">
                <a:solidFill>
                  <a:schemeClr val="tx1"/>
                </a:solidFill>
              </a:rPr>
              <a:t>1,348 tagged sentences from BNC</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5076568" y="1941052"/>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a:t>
            </a:r>
            <a:endParaRPr lang="fr-FR" dirty="0"/>
          </a:p>
        </p:txBody>
      </p:sp>
      <p:sp>
        <p:nvSpPr>
          <p:cNvPr id="6" name="Rectangle: Rounded Corners 5">
            <a:extLst>
              <a:ext uri="{FF2B5EF4-FFF2-40B4-BE49-F238E27FC236}">
                <a16:creationId xmlns:a16="http://schemas.microsoft.com/office/drawing/2014/main" id="{86DC0809-A094-496E-964C-B91F78977F8D}"/>
              </a:ext>
            </a:extLst>
          </p:cNvPr>
          <p:cNvSpPr/>
          <p:nvPr/>
        </p:nvSpPr>
        <p:spPr>
          <a:xfrm>
            <a:off x="5189838" y="2427125"/>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7" name="Rectangle: Rounded Corners 6">
            <a:extLst>
              <a:ext uri="{FF2B5EF4-FFF2-40B4-BE49-F238E27FC236}">
                <a16:creationId xmlns:a16="http://schemas.microsoft.com/office/drawing/2014/main" id="{21D94B1D-A016-430B-B7F2-09A3A2FA623D}"/>
              </a:ext>
            </a:extLst>
          </p:cNvPr>
          <p:cNvSpPr/>
          <p:nvPr/>
        </p:nvSpPr>
        <p:spPr>
          <a:xfrm>
            <a:off x="5189838" y="2834898"/>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8" name="Rectangle: Rounded Corners 7">
            <a:extLst>
              <a:ext uri="{FF2B5EF4-FFF2-40B4-BE49-F238E27FC236}">
                <a16:creationId xmlns:a16="http://schemas.microsoft.com/office/drawing/2014/main" id="{46FC8781-9875-4579-A5A1-2A07D392BF55}"/>
              </a:ext>
            </a:extLst>
          </p:cNvPr>
          <p:cNvSpPr/>
          <p:nvPr/>
        </p:nvSpPr>
        <p:spPr>
          <a:xfrm>
            <a:off x="5189838" y="3217959"/>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9" name="Rectangle: Rounded Corners 8">
            <a:extLst>
              <a:ext uri="{FF2B5EF4-FFF2-40B4-BE49-F238E27FC236}">
                <a16:creationId xmlns:a16="http://schemas.microsoft.com/office/drawing/2014/main" id="{2A4A1372-F1D8-4C97-9137-DB50217D45DC}"/>
              </a:ext>
            </a:extLst>
          </p:cNvPr>
          <p:cNvSpPr/>
          <p:nvPr/>
        </p:nvSpPr>
        <p:spPr>
          <a:xfrm>
            <a:off x="6450227" y="2427125"/>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0" name="Rectangle: Rounded Corners 9">
            <a:extLst>
              <a:ext uri="{FF2B5EF4-FFF2-40B4-BE49-F238E27FC236}">
                <a16:creationId xmlns:a16="http://schemas.microsoft.com/office/drawing/2014/main" id="{325991D3-B504-46BA-8070-AF96F053572B}"/>
              </a:ext>
            </a:extLst>
          </p:cNvPr>
          <p:cNvSpPr/>
          <p:nvPr/>
        </p:nvSpPr>
        <p:spPr>
          <a:xfrm>
            <a:off x="6450227" y="2834898"/>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1" name="Rectangle: Rounded Corners 10">
            <a:extLst>
              <a:ext uri="{FF2B5EF4-FFF2-40B4-BE49-F238E27FC236}">
                <a16:creationId xmlns:a16="http://schemas.microsoft.com/office/drawing/2014/main" id="{C37D1078-7F6E-49A0-934E-ABDC96D362A0}"/>
              </a:ext>
            </a:extLst>
          </p:cNvPr>
          <p:cNvSpPr/>
          <p:nvPr/>
        </p:nvSpPr>
        <p:spPr>
          <a:xfrm>
            <a:off x="6450227" y="3217959"/>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2" name="Arrow: Right 11">
            <a:extLst>
              <a:ext uri="{FF2B5EF4-FFF2-40B4-BE49-F238E27FC236}">
                <a16:creationId xmlns:a16="http://schemas.microsoft.com/office/drawing/2014/main" id="{81E4660C-5A60-4A14-BBC4-33BC75B421DD}"/>
              </a:ext>
            </a:extLst>
          </p:cNvPr>
          <p:cNvSpPr/>
          <p:nvPr/>
        </p:nvSpPr>
        <p:spPr>
          <a:xfrm>
            <a:off x="3774989" y="256715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8264609" y="251459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9253151" y="250919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3856354089"/>
              </p:ext>
            </p:extLst>
          </p:nvPr>
        </p:nvGraphicFramePr>
        <p:xfrm>
          <a:off x="629164" y="4346635"/>
          <a:ext cx="10381736" cy="2026720"/>
        </p:xfrm>
        <a:graphic>
          <a:graphicData uri="http://schemas.openxmlformats.org/drawingml/2006/table">
            <a:tbl>
              <a:tblPr firstRow="1" bandRow="1">
                <a:tableStyleId>{5C22544A-7EE6-4342-B048-85BDC9FD1C3A}</a:tableStyleId>
              </a:tblPr>
              <a:tblGrid>
                <a:gridCol w="8392298">
                  <a:extLst>
                    <a:ext uri="{9D8B030D-6E8A-4147-A177-3AD203B41FA5}">
                      <a16:colId xmlns:a16="http://schemas.microsoft.com/office/drawing/2014/main" val="1516789854"/>
                    </a:ext>
                  </a:extLst>
                </a:gridCol>
                <a:gridCol w="1989438">
                  <a:extLst>
                    <a:ext uri="{9D8B030D-6E8A-4147-A177-3AD203B41FA5}">
                      <a16:colId xmlns:a16="http://schemas.microsoft.com/office/drawing/2014/main" val="3048683364"/>
                    </a:ext>
                  </a:extLst>
                </a:gridCol>
              </a:tblGrid>
              <a:tr h="502720">
                <a:tc>
                  <a:txBody>
                    <a:bodyPr/>
                    <a:lstStyle/>
                    <a:p>
                      <a:r>
                        <a:rPr lang="en-US" sz="2000" dirty="0"/>
                        <a:t>Example Sentence</a:t>
                      </a:r>
                      <a:endParaRPr lang="fr-FR" sz="2000" dirty="0"/>
                    </a:p>
                  </a:txBody>
                  <a:tcPr/>
                </a:tc>
                <a:tc>
                  <a:txBody>
                    <a:bodyPr/>
                    <a:lstStyle/>
                    <a:p>
                      <a:r>
                        <a:rPr lang="en-US" sz="2000" dirty="0"/>
                        <a:t>Is Verb-Particle Construction?</a:t>
                      </a:r>
                    </a:p>
                  </a:txBody>
                  <a:tcPr/>
                </a:tc>
                <a:extLst>
                  <a:ext uri="{0D108BD9-81ED-4DB2-BD59-A6C34878D82A}">
                    <a16:rowId xmlns:a16="http://schemas.microsoft.com/office/drawing/2014/main" val="923595733"/>
                  </a:ext>
                </a:extLst>
              </a:tr>
              <a:tr h="502720">
                <a:tc>
                  <a:txBody>
                    <a:bodyPr/>
                    <a:lstStyle/>
                    <a:p>
                      <a:r>
                        <a:rPr lang="en-US" sz="2400" dirty="0"/>
                        <a:t>How many Englishmen </a:t>
                      </a:r>
                      <a:r>
                        <a:rPr lang="en-US" sz="2400" b="1" dirty="0"/>
                        <a:t>gave in </a:t>
                      </a:r>
                      <a:r>
                        <a:rPr lang="en-US" sz="2400" dirty="0"/>
                        <a:t>to their emotions like that ?</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291258">
                <a:tc>
                  <a:txBody>
                    <a:bodyPr/>
                    <a:lstStyle/>
                    <a:p>
                      <a:r>
                        <a:rPr lang="en-US" sz="2400" dirty="0"/>
                        <a:t>It is just this denial of anything beyond what is directly </a:t>
                      </a:r>
                      <a:r>
                        <a:rPr lang="en-US" sz="2400" b="1" dirty="0"/>
                        <a:t>given in </a:t>
                      </a:r>
                      <a:r>
                        <a:rPr lang="en-US" sz="2400" dirty="0"/>
                        <a:t>experience that marks Berkeley out as an empiricist .</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6907427" y="6373355"/>
            <a:ext cx="4905632" cy="369332"/>
          </a:xfrm>
          <a:prstGeom prst="rect">
            <a:avLst/>
          </a:prstGeom>
          <a:noFill/>
        </p:spPr>
        <p:txBody>
          <a:bodyPr wrap="square" rtlCol="0">
            <a:spAutoFit/>
          </a:bodyPr>
          <a:lstStyle/>
          <a:p>
            <a:r>
              <a:rPr lang="en-US" dirty="0"/>
              <a:t>Tu and Roth 2012</a:t>
            </a:r>
            <a:endParaRPr lang="fr-FR" dirty="0"/>
          </a:p>
        </p:txBody>
      </p:sp>
    </p:spTree>
    <p:extLst>
      <p:ext uri="{BB962C8B-B14F-4D97-AF65-F5344CB8AC3E}">
        <p14:creationId xmlns:p14="http://schemas.microsoft.com/office/powerpoint/2010/main" val="2519654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1: Verb Particle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2191430696"/>
              </p:ext>
            </p:extLst>
          </p:nvPr>
        </p:nvGraphicFramePr>
        <p:xfrm>
          <a:off x="577678" y="2956772"/>
          <a:ext cx="11036643" cy="223134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Verb Particle Construction?</a:t>
                      </a:r>
                    </a:p>
                  </a:txBody>
                  <a:tcPr/>
                </a:tc>
                <a:extLst>
                  <a:ext uri="{0D108BD9-81ED-4DB2-BD59-A6C34878D82A}">
                    <a16:rowId xmlns:a16="http://schemas.microsoft.com/office/drawing/2014/main" val="923595733"/>
                  </a:ext>
                </a:extLst>
              </a:tr>
              <a:tr h="707348">
                <a:tc>
                  <a:txBody>
                    <a:bodyPr/>
                    <a:lstStyle/>
                    <a:p>
                      <a:r>
                        <a:rPr lang="en-US" sz="2400" dirty="0"/>
                        <a:t>How many Englishmen </a:t>
                      </a:r>
                      <a:r>
                        <a:rPr lang="en-US" sz="2400" b="1" dirty="0"/>
                        <a:t>gave in </a:t>
                      </a:r>
                      <a:r>
                        <a:rPr lang="en-US" sz="2400" dirty="0"/>
                        <a:t>to their emotions like that ?</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r>
                        <a:rPr lang="en-US" sz="2400" dirty="0"/>
                        <a:t>It is just this denial of anything beyond what is directly </a:t>
                      </a:r>
                      <a:r>
                        <a:rPr lang="en-US" sz="2400" b="1" dirty="0"/>
                        <a:t>given in </a:t>
                      </a:r>
                      <a:r>
                        <a:rPr lang="en-US" sz="2400" dirty="0"/>
                        <a:t>experience that marks Berkeley out as an empiricist .</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2011</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Can the meaning of the verb-noun construction be derived primarily from the meaning of its noun object?</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1,348 tagged sentences from the BNC</a:t>
            </a:r>
            <a:endParaRPr lang="fr-FR" b="1" dirty="0"/>
          </a:p>
        </p:txBody>
      </p:sp>
    </p:spTree>
    <p:extLst>
      <p:ext uri="{BB962C8B-B14F-4D97-AF65-F5344CB8AC3E}">
        <p14:creationId xmlns:p14="http://schemas.microsoft.com/office/powerpoint/2010/main" val="3119321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1: Verb Particle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720523074"/>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endParaRPr lang="en-US"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10" name="Arrow: Left 9">
            <a:extLst>
              <a:ext uri="{FF2B5EF4-FFF2-40B4-BE49-F238E27FC236}">
                <a16:creationId xmlns:a16="http://schemas.microsoft.com/office/drawing/2014/main" id="{99C45D51-BBC4-4ED9-A8CC-3AB95FEC4C99}"/>
              </a:ext>
            </a:extLst>
          </p:cNvPr>
          <p:cNvSpPr/>
          <p:nvPr/>
        </p:nvSpPr>
        <p:spPr>
          <a:xfrm rot="14008368">
            <a:off x="3046596"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5269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15851" y="244950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9215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2: Light Verb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55376629"/>
              </p:ext>
            </p:extLst>
          </p:nvPr>
        </p:nvGraphicFramePr>
        <p:xfrm>
          <a:off x="577678" y="3126002"/>
          <a:ext cx="11036643" cy="2038864"/>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Light Verb Construction?</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I’ve arranged for you to </a:t>
                      </a:r>
                      <a:r>
                        <a:rPr lang="en-US" sz="2400" b="1" dirty="0"/>
                        <a:t>have a look </a:t>
                      </a:r>
                      <a:r>
                        <a:rPr lang="en-US" sz="2400" dirty="0"/>
                        <a:t>at his file in our library</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He </a:t>
                      </a:r>
                      <a:r>
                        <a:rPr lang="en-US" sz="2400" b="1" dirty="0"/>
                        <a:t>had a look </a:t>
                      </a:r>
                      <a:r>
                        <a:rPr lang="en-US" sz="2400" dirty="0"/>
                        <a:t>of childish bewilderment on his face</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2011</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Can the meaning of the verb-noun construction be derived primarily from the meaning of its noun object?</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1,348 tagged sentences from the BNC</a:t>
            </a:r>
            <a:endParaRPr lang="fr-FR" b="1" dirty="0"/>
          </a:p>
        </p:txBody>
      </p:sp>
    </p:spTree>
    <p:extLst>
      <p:ext uri="{BB962C8B-B14F-4D97-AF65-F5344CB8AC3E}">
        <p14:creationId xmlns:p14="http://schemas.microsoft.com/office/powerpoint/2010/main" val="2152113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2: Light Verb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32346176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FA7110B4-A831-41A1-A7BA-3C682DA848C9}"/>
              </a:ext>
            </a:extLst>
          </p:cNvPr>
          <p:cNvSpPr/>
          <p:nvPr/>
        </p:nvSpPr>
        <p:spPr>
          <a:xfrm rot="14008368">
            <a:off x="4541762"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537076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88846" y="3164431"/>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7437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3: Noun Compound Literality</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 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3178000151"/>
              </p:ext>
            </p:extLst>
          </p:nvPr>
        </p:nvGraphicFramePr>
        <p:xfrm>
          <a:off x="577678" y="2988100"/>
          <a:ext cx="11036643" cy="227008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{n1,n2} are literal?</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AND tickets for an air boat ride in the Everglades. Wow! Still on </a:t>
                      </a:r>
                      <a:r>
                        <a:rPr lang="en-US" sz="2400" b="1" dirty="0"/>
                        <a:t>cloud nine </a:t>
                      </a:r>
                      <a:r>
                        <a:rPr lang="en-US" sz="2400" b="1" baseline="30000" dirty="0"/>
                        <a:t>[1]</a:t>
                      </a:r>
                      <a:endParaRPr lang="fr-FR" sz="2400" baseline="30000" dirty="0"/>
                    </a:p>
                  </a:txBody>
                  <a:tcPr/>
                </a:tc>
                <a:tc>
                  <a:txBody>
                    <a:bodyPr/>
                    <a:lstStyle/>
                    <a:p>
                      <a:r>
                        <a:rPr lang="en-US" sz="2400" dirty="0"/>
                        <a:t>{no, no}</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Could you also include your </a:t>
                      </a:r>
                      <a:r>
                        <a:rPr lang="en-US" sz="2400" b="1" dirty="0"/>
                        <a:t>snail mail</a:t>
                      </a:r>
                      <a:r>
                        <a:rPr lang="en-US" sz="2400" b="0" dirty="0"/>
                        <a:t> address so I can send you a 1999 New Zealand Calendar in Appreciation.</a:t>
                      </a:r>
                      <a:r>
                        <a:rPr lang="en-US" sz="2400" b="0" baseline="30000" dirty="0"/>
                        <a:t>[1]</a:t>
                      </a:r>
                      <a:endParaRPr lang="fr-FR" sz="2400" baseline="30000" dirty="0"/>
                    </a:p>
                  </a:txBody>
                  <a:tcPr/>
                </a:tc>
                <a:tc>
                  <a:txBody>
                    <a:bodyPr/>
                    <a:lstStyle/>
                    <a:p>
                      <a:r>
                        <a:rPr lang="en-US" sz="2400" dirty="0"/>
                        <a:t>{no, yes}</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826195" y="5934670"/>
            <a:ext cx="2365805" cy="923330"/>
          </a:xfrm>
          <a:prstGeom prst="rect">
            <a:avLst/>
          </a:prstGeom>
          <a:noFill/>
        </p:spPr>
        <p:txBody>
          <a:bodyPr wrap="square" rtlCol="0">
            <a:spAutoFit/>
          </a:bodyPr>
          <a:lstStyle/>
          <a:p>
            <a:r>
              <a:rPr lang="en-US" dirty="0"/>
              <a:t>[1] Reddy et al. 2011</a:t>
            </a:r>
          </a:p>
          <a:p>
            <a:r>
              <a:rPr lang="en-US" dirty="0"/>
              <a:t>[2] </a:t>
            </a:r>
            <a:r>
              <a:rPr lang="en-US" dirty="0" err="1"/>
              <a:t>Tratz</a:t>
            </a:r>
            <a:r>
              <a:rPr lang="en-US" dirty="0"/>
              <a:t> 2011</a:t>
            </a:r>
          </a:p>
          <a:p>
            <a:r>
              <a:rPr lang="en-US" dirty="0"/>
              <a:t>[3]</a:t>
            </a:r>
            <a:r>
              <a:rPr lang="en-US" dirty="0" err="1"/>
              <a:t>ukWaC</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is each of the nouns literal or non-literal?</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90 annotated examples from </a:t>
            </a:r>
            <a:r>
              <a:rPr lang="en-US" sz="2000" b="1" dirty="0" err="1">
                <a:solidFill>
                  <a:schemeClr val="tx1"/>
                </a:solidFill>
              </a:rPr>
              <a:t>ukWaC</a:t>
            </a:r>
            <a:r>
              <a:rPr lang="en-US" sz="2000" b="1" baseline="30000" dirty="0">
                <a:solidFill>
                  <a:schemeClr val="tx1"/>
                </a:solidFill>
              </a:rPr>
              <a:t>[1]</a:t>
            </a:r>
          </a:p>
          <a:p>
            <a:pPr algn="ctr"/>
            <a:r>
              <a:rPr lang="fr-FR" b="1" dirty="0">
                <a:solidFill>
                  <a:schemeClr val="tx1"/>
                </a:solidFill>
              </a:rPr>
              <a:t>3,096 </a:t>
            </a:r>
            <a:r>
              <a:rPr lang="fr-FR" b="1" dirty="0" err="1">
                <a:solidFill>
                  <a:schemeClr val="tx1"/>
                </a:solidFill>
              </a:rPr>
              <a:t>literal</a:t>
            </a:r>
            <a:r>
              <a:rPr lang="fr-FR" b="1" dirty="0">
                <a:solidFill>
                  <a:schemeClr val="tx1"/>
                </a:solidFill>
              </a:rPr>
              <a:t> </a:t>
            </a:r>
            <a:r>
              <a:rPr lang="fr-FR" b="1" dirty="0" err="1">
                <a:solidFill>
                  <a:schemeClr val="tx1"/>
                </a:solidFill>
              </a:rPr>
              <a:t>examples</a:t>
            </a:r>
            <a:r>
              <a:rPr lang="fr-FR" b="1" dirty="0">
                <a:solidFill>
                  <a:schemeClr val="tx1"/>
                </a:solidFill>
              </a:rPr>
              <a:t> </a:t>
            </a:r>
            <a:r>
              <a:rPr lang="fr-FR" b="1" dirty="0" err="1">
                <a:solidFill>
                  <a:schemeClr val="tx1"/>
                </a:solidFill>
              </a:rPr>
              <a:t>from</a:t>
            </a:r>
            <a:r>
              <a:rPr lang="fr-FR" b="1" dirty="0">
                <a:solidFill>
                  <a:schemeClr val="tx1"/>
                </a:solidFill>
              </a:rPr>
              <a:t> </a:t>
            </a:r>
            <a:r>
              <a:rPr lang="fr-FR" b="1" dirty="0" err="1">
                <a:solidFill>
                  <a:schemeClr val="tx1"/>
                </a:solidFill>
              </a:rPr>
              <a:t>Tratz</a:t>
            </a:r>
            <a:r>
              <a:rPr lang="fr-FR" b="1" baseline="30000" dirty="0">
                <a:solidFill>
                  <a:schemeClr val="tx1"/>
                </a:solidFill>
              </a:rPr>
              <a:t>[2]</a:t>
            </a:r>
            <a:r>
              <a:rPr lang="fr-FR" b="1" dirty="0">
                <a:solidFill>
                  <a:schemeClr val="tx1"/>
                </a:solidFill>
              </a:rPr>
              <a:t> and the WSJ</a:t>
            </a:r>
          </a:p>
        </p:txBody>
      </p:sp>
    </p:spTree>
    <p:extLst>
      <p:ext uri="{BB962C8B-B14F-4D97-AF65-F5344CB8AC3E}">
        <p14:creationId xmlns:p14="http://schemas.microsoft.com/office/powerpoint/2010/main" val="1306086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3: Noun Compound Literality</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27923970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EE955FB1-A0A3-4A0E-BFC4-B16F3906975E}"/>
              </a:ext>
            </a:extLst>
          </p:cNvPr>
          <p:cNvSpPr/>
          <p:nvPr/>
        </p:nvSpPr>
        <p:spPr>
          <a:xfrm rot="14008368">
            <a:off x="6042647" y="1271935"/>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0118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51777" y="3707566"/>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456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50BF-0A9B-464E-9289-E8B54EFA6C6D}"/>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8E91DFD7-39EC-4754-9CA6-21A67605E126}"/>
              </a:ext>
            </a:extLst>
          </p:cNvPr>
          <p:cNvSpPr>
            <a:spLocks noGrp="1"/>
          </p:cNvSpPr>
          <p:nvPr>
            <p:ph idx="1"/>
          </p:nvPr>
        </p:nvSpPr>
        <p:spPr/>
        <p:txBody>
          <a:bodyPr/>
          <a:lstStyle/>
          <a:p>
            <a:r>
              <a:rPr lang="en-US" dirty="0"/>
              <a:t>Can Neural Language Models Understand Idioms?</a:t>
            </a:r>
          </a:p>
        </p:txBody>
      </p:sp>
    </p:spTree>
    <p:extLst>
      <p:ext uri="{BB962C8B-B14F-4D97-AF65-F5344CB8AC3E}">
        <p14:creationId xmlns:p14="http://schemas.microsoft.com/office/powerpoint/2010/main" val="860290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4: Noun Compound Relations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2662636237"/>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10077522">
                  <a:extLst>
                    <a:ext uri="{9D8B030D-6E8A-4147-A177-3AD203B41FA5}">
                      <a16:colId xmlns:a16="http://schemas.microsoft.com/office/drawing/2014/main" val="1516789854"/>
                    </a:ext>
                  </a:extLst>
                </a:gridCol>
                <a:gridCol w="1518263">
                  <a:extLst>
                    <a:ext uri="{9D8B030D-6E8A-4147-A177-3AD203B41FA5}">
                      <a16:colId xmlns:a16="http://schemas.microsoft.com/office/drawing/2014/main" val="3048683364"/>
                    </a:ext>
                  </a:extLst>
                </a:gridCol>
              </a:tblGrid>
              <a:tr h="732205">
                <a:tc>
                  <a:txBody>
                    <a:bodyPr/>
                    <a:lstStyle/>
                    <a:p>
                      <a:r>
                        <a:rPr lang="en-US" sz="2000" dirty="0"/>
                        <a:t>Example Sentence</a:t>
                      </a:r>
                      <a:endParaRPr lang="fr-FR" sz="2000" dirty="0"/>
                    </a:p>
                  </a:txBody>
                  <a:tcPr/>
                </a:tc>
                <a:tc>
                  <a:txBody>
                    <a:bodyPr/>
                    <a:lstStyle/>
                    <a:p>
                      <a:r>
                        <a:rPr lang="en-US" sz="2000" dirty="0"/>
                        <a:t>Valid paraphrase?</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{Vietnam has a US$900 million trade surplus in car parts, totaling US$4.4 billion of </a:t>
                      </a:r>
                      <a:r>
                        <a:rPr lang="en-US" sz="2400" b="1" dirty="0"/>
                        <a:t>car part </a:t>
                      </a:r>
                      <a:r>
                        <a:rPr lang="en-US" sz="2400" dirty="0"/>
                        <a:t>exports; </a:t>
                      </a:r>
                      <a:r>
                        <a:rPr lang="en-US" sz="2400" b="1" dirty="0">
                          <a:solidFill>
                            <a:srgbClr val="7030A0"/>
                          </a:solidFill>
                        </a:rPr>
                        <a:t>replacement part bought for car</a:t>
                      </a:r>
                      <a:r>
                        <a:rPr lang="en-US" sz="2400" dirty="0"/>
                        <a:t>}</a:t>
                      </a:r>
                      <a:endParaRPr lang="fr-FR" sz="2400" baseline="300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{an appendage (or outgrowth) is an external </a:t>
                      </a:r>
                      <a:r>
                        <a:rPr lang="en-US" sz="2400" b="1" baseline="0" dirty="0"/>
                        <a:t>body part</a:t>
                      </a:r>
                      <a:r>
                        <a:rPr lang="en-US" sz="2400" baseline="0" dirty="0"/>
                        <a:t>, or natural prolongation, that protrudes from an organism's body </a:t>
                      </a:r>
                      <a:r>
                        <a:rPr lang="en-US" sz="2400" b="1" baseline="0" dirty="0">
                          <a:sym typeface="Wingdings" panose="05000000000000000000" pitchFamily="2" charset="2"/>
                        </a:rPr>
                        <a:t>;</a:t>
                      </a:r>
                      <a:r>
                        <a:rPr lang="en-US" sz="2400" baseline="0" dirty="0">
                          <a:sym typeface="Wingdings" panose="05000000000000000000" pitchFamily="2" charset="2"/>
                        </a:rPr>
                        <a:t> </a:t>
                      </a:r>
                      <a:r>
                        <a:rPr lang="en-US" sz="2400" b="1" baseline="0" dirty="0">
                          <a:solidFill>
                            <a:srgbClr val="7030A0"/>
                          </a:solidFill>
                        </a:rPr>
                        <a:t>replacement part bought for body</a:t>
                      </a:r>
                      <a:r>
                        <a:rPr lang="en-US" sz="2400" baseline="0" dirty="0"/>
                        <a:t>}</a:t>
                      </a:r>
                      <a:endParaRPr lang="fr-FR" sz="2400" baseline="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[1] </a:t>
            </a:r>
            <a:r>
              <a:rPr lang="en-US" dirty="0" err="1"/>
              <a:t>Hendrickx</a:t>
            </a:r>
            <a:r>
              <a:rPr lang="en-US" dirty="0"/>
              <a:t> et al., 2013</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and a paraphrase p, does p describe the semantic relation between noun1 and noun2?</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From </a:t>
            </a:r>
            <a:r>
              <a:rPr lang="en-US" sz="2000" b="1" dirty="0" err="1">
                <a:solidFill>
                  <a:schemeClr val="tx1"/>
                </a:solidFill>
              </a:rPr>
              <a:t>SemEval</a:t>
            </a:r>
            <a:r>
              <a:rPr lang="en-US" sz="2000" b="1" dirty="0">
                <a:solidFill>
                  <a:schemeClr val="tx1"/>
                </a:solidFill>
              </a:rPr>
              <a:t> 2013</a:t>
            </a:r>
            <a:r>
              <a:rPr lang="en-US" sz="2000" b="1" baseline="30000" dirty="0">
                <a:solidFill>
                  <a:schemeClr val="tx1"/>
                </a:solidFill>
              </a:rPr>
              <a:t>[1]</a:t>
            </a:r>
            <a:r>
              <a:rPr lang="en-US" sz="2000" b="1" dirty="0">
                <a:solidFill>
                  <a:schemeClr val="tx1"/>
                </a:solidFill>
              </a:rPr>
              <a:t>: 356 Noun-Compound, annotated with 12,446 paraphrases.</a:t>
            </a:r>
          </a:p>
        </p:txBody>
      </p:sp>
    </p:spTree>
    <p:extLst>
      <p:ext uri="{BB962C8B-B14F-4D97-AF65-F5344CB8AC3E}">
        <p14:creationId xmlns:p14="http://schemas.microsoft.com/office/powerpoint/2010/main" val="1374519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4: Noun Compound Relations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039426185"/>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2C108862-4B3F-4A31-B188-147DD37E2266}"/>
              </a:ext>
            </a:extLst>
          </p:cNvPr>
          <p:cNvSpPr/>
          <p:nvPr/>
        </p:nvSpPr>
        <p:spPr>
          <a:xfrm rot="14008368">
            <a:off x="7198464" y="1271933"/>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3583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77636" y="422037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9388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5: Adjective Noun Attributes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147878465"/>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8877299">
                  <a:extLst>
                    <a:ext uri="{9D8B030D-6E8A-4147-A177-3AD203B41FA5}">
                      <a16:colId xmlns:a16="http://schemas.microsoft.com/office/drawing/2014/main" val="1516789854"/>
                    </a:ext>
                  </a:extLst>
                </a:gridCol>
                <a:gridCol w="2718486">
                  <a:extLst>
                    <a:ext uri="{9D8B030D-6E8A-4147-A177-3AD203B41FA5}">
                      <a16:colId xmlns:a16="http://schemas.microsoft.com/office/drawing/2014/main" val="3048683364"/>
                    </a:ext>
                  </a:extLst>
                </a:gridCol>
              </a:tblGrid>
              <a:tr h="732205">
                <a:tc>
                  <a:txBody>
                    <a:bodyPr/>
                    <a:lstStyle/>
                    <a:p>
                      <a:r>
                        <a:rPr lang="en-US" sz="2000"/>
                        <a:t>Example Sentence</a:t>
                      </a:r>
                      <a:endParaRPr lang="fr-FR" sz="2000" dirty="0"/>
                    </a:p>
                  </a:txBody>
                  <a:tcPr/>
                </a:tc>
                <a:tc>
                  <a:txBody>
                    <a:bodyPr/>
                    <a:lstStyle/>
                    <a:p>
                      <a:r>
                        <a:rPr lang="en-US" sz="2000" dirty="0"/>
                        <a:t>Is AT attribute of AN?</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{Heat traps are valves or loops of pipe installed on the cold water inlet and </a:t>
                      </a:r>
                      <a:r>
                        <a:rPr lang="en-US" sz="2400" b="1" kern="1200" dirty="0">
                          <a:solidFill>
                            <a:schemeClr val="dk1"/>
                          </a:solidFill>
                          <a:latin typeface="+mn-lt"/>
                          <a:ea typeface="+mn-ea"/>
                          <a:cs typeface="+mn-cs"/>
                        </a:rPr>
                        <a:t>hot water </a:t>
                      </a:r>
                      <a:r>
                        <a:rPr lang="en-US" sz="2400" kern="1200" dirty="0">
                          <a:solidFill>
                            <a:schemeClr val="dk1"/>
                          </a:solidFill>
                          <a:latin typeface="+mn-lt"/>
                          <a:ea typeface="+mn-ea"/>
                          <a:cs typeface="+mn-cs"/>
                        </a:rPr>
                        <a:t>outlet pipes on water heaters, </a:t>
                      </a:r>
                      <a:r>
                        <a:rPr lang="en-US" sz="2400" b="1" kern="1200" dirty="0">
                          <a:solidFill>
                            <a:srgbClr val="7030A0"/>
                          </a:solidFill>
                          <a:latin typeface="+mn-lt"/>
                          <a:ea typeface="+mn-ea"/>
                          <a:cs typeface="+mn-cs"/>
                        </a:rPr>
                        <a:t>temperature</a:t>
                      </a:r>
                      <a:r>
                        <a:rPr lang="en-US" sz="2400" kern="1200" dirty="0">
                          <a:solidFill>
                            <a:schemeClr val="dk1"/>
                          </a:solidFill>
                          <a:latin typeface="+mn-lt"/>
                          <a:ea typeface="+mn-ea"/>
                          <a:cs typeface="+mn-cs"/>
                        </a:rPr>
                        <a:t>}</a:t>
                      </a:r>
                      <a:endParaRPr lang="fr-FR" sz="2400" kern="1200" dirty="0">
                        <a:solidFill>
                          <a:schemeClr val="dk1"/>
                        </a:solidFill>
                        <a:latin typeface="+mn-lt"/>
                        <a:ea typeface="+mn-ea"/>
                        <a:cs typeface="+mn-cs"/>
                      </a:endParaRPr>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{A </a:t>
                      </a:r>
                      <a:r>
                        <a:rPr lang="en-US" sz="2400" b="1" i="0" kern="1200" dirty="0">
                          <a:solidFill>
                            <a:schemeClr val="dk1"/>
                          </a:solidFill>
                          <a:effectLst/>
                          <a:latin typeface="+mn-lt"/>
                          <a:ea typeface="+mn-ea"/>
                          <a:cs typeface="+mn-cs"/>
                        </a:rPr>
                        <a:t>hot argument</a:t>
                      </a:r>
                      <a:r>
                        <a:rPr lang="en-US" sz="2400" b="0" i="0" kern="1200" dirty="0">
                          <a:solidFill>
                            <a:schemeClr val="dk1"/>
                          </a:solidFill>
                          <a:effectLst/>
                          <a:latin typeface="+mn-lt"/>
                          <a:ea typeface="+mn-ea"/>
                          <a:cs typeface="+mn-cs"/>
                        </a:rPr>
                        <a:t> takes place between Sanjana and her father, and she runs away to </a:t>
                      </a:r>
                      <a:r>
                        <a:rPr lang="en-US" sz="2400" b="0" i="0" kern="1200" dirty="0" err="1">
                          <a:solidFill>
                            <a:schemeClr val="dk1"/>
                          </a:solidFill>
                          <a:effectLst/>
                          <a:latin typeface="+mn-lt"/>
                          <a:ea typeface="+mn-ea"/>
                          <a:cs typeface="+mn-cs"/>
                        </a:rPr>
                        <a:t>Charan</a:t>
                      </a:r>
                      <a:r>
                        <a:rPr lang="en-US" sz="2400" b="0" i="0" kern="1200" dirty="0">
                          <a:solidFill>
                            <a:schemeClr val="dk1"/>
                          </a:solidFill>
                          <a:effectLst/>
                          <a:latin typeface="+mn-lt"/>
                          <a:ea typeface="+mn-ea"/>
                          <a:cs typeface="+mn-cs"/>
                        </a:rPr>
                        <a:t>, </a:t>
                      </a:r>
                      <a:r>
                        <a:rPr lang="en-US" sz="2400" b="1" i="0" kern="1200" dirty="0">
                          <a:solidFill>
                            <a:srgbClr val="7030A0"/>
                          </a:solidFill>
                          <a:effectLst/>
                          <a:latin typeface="+mn-lt"/>
                          <a:ea typeface="+mn-ea"/>
                          <a:cs typeface="+mn-cs"/>
                        </a:rPr>
                        <a:t>temperature</a:t>
                      </a:r>
                      <a:r>
                        <a:rPr lang="en-US" sz="2400" b="0" i="0" kern="1200" dirty="0">
                          <a:solidFill>
                            <a:schemeClr val="dk1"/>
                          </a:solidFill>
                          <a:effectLst/>
                          <a:latin typeface="+mn-lt"/>
                          <a:ea typeface="+mn-ea"/>
                          <a:cs typeface="+mn-cs"/>
                        </a:rPr>
                        <a:t>}</a:t>
                      </a:r>
                      <a:endParaRPr lang="fr-FR" sz="3200" baseline="300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[1]Hartung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Adjective-Noun combination AN paired with an attribute AT: Is AT implicitly conveyed in AN?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err="1">
                <a:solidFill>
                  <a:schemeClr val="tx1"/>
                </a:solidFill>
              </a:rPr>
              <a:t>HeiPLAS</a:t>
            </a:r>
            <a:r>
              <a:rPr lang="en-US" sz="2000" dirty="0">
                <a:solidFill>
                  <a:schemeClr val="tx1"/>
                </a:solidFill>
              </a:rPr>
              <a:t>[1] with 1,589 annotated examples from WordNet</a:t>
            </a:r>
          </a:p>
        </p:txBody>
      </p:sp>
    </p:spTree>
    <p:extLst>
      <p:ext uri="{BB962C8B-B14F-4D97-AF65-F5344CB8AC3E}">
        <p14:creationId xmlns:p14="http://schemas.microsoft.com/office/powerpoint/2010/main" val="2707223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5: Adjective Noun Attributes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570174412"/>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58876C6E-7009-4F1D-9A63-F51EEB337144}"/>
              </a:ext>
            </a:extLst>
          </p:cNvPr>
          <p:cNvSpPr/>
          <p:nvPr/>
        </p:nvSpPr>
        <p:spPr>
          <a:xfrm rot="14008368">
            <a:off x="8224076"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463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1790983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6: Identifying Phrase Type</a:t>
            </a:r>
            <a:endParaRPr lang="fr-FR" dirty="0"/>
          </a:p>
        </p:txBody>
      </p:sp>
      <p:sp>
        <p:nvSpPr>
          <p:cNvPr id="17" name="TextBox 16">
            <a:extLst>
              <a:ext uri="{FF2B5EF4-FFF2-40B4-BE49-F238E27FC236}">
                <a16:creationId xmlns:a16="http://schemas.microsoft.com/office/drawing/2014/main" id="{F67545BB-5027-4A6F-A9EE-1FD6F44069D6}"/>
              </a:ext>
            </a:extLst>
          </p:cNvPr>
          <p:cNvSpPr txBox="1"/>
          <p:nvPr/>
        </p:nvSpPr>
        <p:spPr>
          <a:xfrm>
            <a:off x="9020433" y="6308209"/>
            <a:ext cx="3171568" cy="369332"/>
          </a:xfrm>
          <a:prstGeom prst="rect">
            <a:avLst/>
          </a:prstGeom>
          <a:noFill/>
        </p:spPr>
        <p:txBody>
          <a:bodyPr wrap="square" rtlCol="0">
            <a:spAutoFit/>
          </a:bodyPr>
          <a:lstStyle/>
          <a:p>
            <a:r>
              <a:rPr lang="en-US" dirty="0"/>
              <a:t>[1]Schneider and Smith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60"/>
            <a:ext cx="6490386" cy="106439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words {w</a:t>
            </a:r>
            <a:r>
              <a:rPr lang="en-US" sz="2000" b="1" baseline="-25000" dirty="0">
                <a:solidFill>
                  <a:schemeClr val="tx1"/>
                </a:solidFill>
              </a:rPr>
              <a:t>1</a:t>
            </a:r>
            <a:r>
              <a:rPr lang="en-US" sz="2000" b="1" dirty="0">
                <a:solidFill>
                  <a:schemeClr val="tx1"/>
                </a:solidFill>
              </a:rPr>
              <a:t>, w</a:t>
            </a:r>
            <a:r>
              <a:rPr lang="en-US" sz="2000" b="1" baseline="-25000" dirty="0">
                <a:solidFill>
                  <a:schemeClr val="tx1"/>
                </a:solidFill>
              </a:rPr>
              <a:t>2</a:t>
            </a:r>
            <a:r>
              <a:rPr lang="en-US" sz="2000" b="1" dirty="0">
                <a:solidFill>
                  <a:schemeClr val="tx1"/>
                </a:solidFill>
              </a:rPr>
              <a:t>, …, </a:t>
            </a:r>
            <a:r>
              <a:rPr lang="en-US" sz="2000" b="1" dirty="0" err="1">
                <a:solidFill>
                  <a:schemeClr val="tx1"/>
                </a:solidFill>
              </a:rPr>
              <a:t>w</a:t>
            </a:r>
            <a:r>
              <a:rPr lang="en-US" sz="2000" b="1" baseline="-25000" dirty="0" err="1">
                <a:solidFill>
                  <a:schemeClr val="tx1"/>
                </a:solidFill>
              </a:rPr>
              <a:t>n</a:t>
            </a:r>
            <a:r>
              <a:rPr lang="en-US" sz="2000" b="1" dirty="0">
                <a:solidFill>
                  <a:schemeClr val="tx1"/>
                </a:solidFill>
              </a:rPr>
              <a:t>}, output a sequence of BIO labels for each word </a:t>
            </a:r>
            <a:r>
              <a:rPr lang="en-US" sz="2000" b="1" dirty="0" err="1">
                <a:solidFill>
                  <a:schemeClr val="tx1"/>
                </a:solidFill>
              </a:rPr>
              <a:t>w</a:t>
            </a:r>
            <a:r>
              <a:rPr lang="en-US" sz="2000" b="1" baseline="-25000" dirty="0" err="1">
                <a:solidFill>
                  <a:schemeClr val="tx1"/>
                </a:solidFill>
              </a:rPr>
              <a:t>i</a:t>
            </a:r>
            <a:r>
              <a:rPr lang="en-US" sz="2000" b="1" baseline="-25000" dirty="0">
                <a:solidFill>
                  <a:schemeClr val="tx1"/>
                </a:solidFill>
              </a:rPr>
              <a:t>. </a:t>
            </a:r>
            <a:r>
              <a:rPr lang="en-US" sz="2000" b="1" dirty="0">
                <a:solidFill>
                  <a:schemeClr val="tx1"/>
                </a:solidFill>
              </a:rPr>
              <a:t> For each word </a:t>
            </a:r>
            <a:r>
              <a:rPr lang="en-US" sz="2000" b="1" dirty="0" err="1">
                <a:solidFill>
                  <a:schemeClr val="tx1"/>
                </a:solidFill>
              </a:rPr>
              <a:t>w</a:t>
            </a:r>
            <a:r>
              <a:rPr lang="en-US" sz="2000" b="1" baseline="-25000" dirty="0" err="1">
                <a:solidFill>
                  <a:schemeClr val="tx1"/>
                </a:solidFill>
              </a:rPr>
              <a:t>i</a:t>
            </a:r>
            <a:r>
              <a:rPr lang="en-US" sz="2000" b="1" dirty="0">
                <a:solidFill>
                  <a:schemeClr val="tx1"/>
                </a:solidFill>
              </a:rPr>
              <a:t>: is it part of a phrase, and if so what is the phrase type?</a:t>
            </a:r>
            <a:endParaRPr lang="fr-FR" sz="2000" b="1" dirty="0">
              <a:solidFill>
                <a:schemeClr val="tx1"/>
              </a:solidFill>
            </a:endParaRPr>
          </a:p>
        </p:txBody>
      </p:sp>
      <p:sp>
        <p:nvSpPr>
          <p:cNvPr id="18" name="Rectangle 17">
            <a:extLst>
              <a:ext uri="{FF2B5EF4-FFF2-40B4-BE49-F238E27FC236}">
                <a16:creationId xmlns:a16="http://schemas.microsoft.com/office/drawing/2014/main" id="{E8FB3F2C-0ECB-4F5C-9FFD-74B7ADD5A23B}"/>
              </a:ext>
            </a:extLst>
          </p:cNvPr>
          <p:cNvSpPr/>
          <p:nvPr/>
        </p:nvSpPr>
        <p:spPr>
          <a:xfrm>
            <a:off x="7209655" y="1612470"/>
            <a:ext cx="4581263" cy="10913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a:solidFill>
                  <a:schemeClr val="tx1"/>
                </a:solidFill>
              </a:rPr>
              <a:t>STREUSEL corpus</a:t>
            </a:r>
            <a:r>
              <a:rPr lang="en-US" sz="2000" baseline="30000" dirty="0">
                <a:solidFill>
                  <a:schemeClr val="tx1"/>
                </a:solidFill>
              </a:rPr>
              <a:t>[1]</a:t>
            </a:r>
            <a:r>
              <a:rPr lang="en-US" sz="2000" dirty="0">
                <a:solidFill>
                  <a:schemeClr val="tx1"/>
                </a:solidFill>
              </a:rPr>
              <a:t> based on reviews section of English Web Treebank</a:t>
            </a:r>
          </a:p>
        </p:txBody>
      </p:sp>
      <p:graphicFrame>
        <p:nvGraphicFramePr>
          <p:cNvPr id="3" name="Table 5">
            <a:extLst>
              <a:ext uri="{FF2B5EF4-FFF2-40B4-BE49-F238E27FC236}">
                <a16:creationId xmlns:a16="http://schemas.microsoft.com/office/drawing/2014/main" id="{E4232DB1-E5DE-4B22-A8FD-1BFFAAA8EBDC}"/>
              </a:ext>
            </a:extLst>
          </p:cNvPr>
          <p:cNvGraphicFramePr>
            <a:graphicFrameLocks noGrp="1"/>
          </p:cNvGraphicFramePr>
          <p:nvPr>
            <p:extLst>
              <p:ext uri="{D42A27DB-BD31-4B8C-83A1-F6EECF244321}">
                <p14:modId xmlns:p14="http://schemas.microsoft.com/office/powerpoint/2010/main" val="522811621"/>
              </p:ext>
            </p:extLst>
          </p:nvPr>
        </p:nvGraphicFramePr>
        <p:xfrm>
          <a:off x="577679" y="3062676"/>
          <a:ext cx="6490386" cy="2819140"/>
        </p:xfrm>
        <a:graphic>
          <a:graphicData uri="http://schemas.openxmlformats.org/drawingml/2006/table">
            <a:tbl>
              <a:tblPr firstRow="1" bandRow="1">
                <a:tableStyleId>{5C22544A-7EE6-4342-B048-85BDC9FD1C3A}</a:tableStyleId>
              </a:tblPr>
              <a:tblGrid>
                <a:gridCol w="6490386">
                  <a:extLst>
                    <a:ext uri="{9D8B030D-6E8A-4147-A177-3AD203B41FA5}">
                      <a16:colId xmlns:a16="http://schemas.microsoft.com/office/drawing/2014/main" val="1816390009"/>
                    </a:ext>
                  </a:extLst>
                </a:gridCol>
              </a:tblGrid>
              <a:tr h="506563">
                <a:tc>
                  <a:txBody>
                    <a:bodyPr/>
                    <a:lstStyle/>
                    <a:p>
                      <a:pPr algn="ctr"/>
                      <a:r>
                        <a:rPr lang="en-US" sz="2400" b="1" dirty="0"/>
                        <a:t>Types of Phrases</a:t>
                      </a:r>
                      <a:endParaRPr lang="fr-FR" sz="2400" b="1" dirty="0"/>
                    </a:p>
                  </a:txBody>
                  <a:tcPr/>
                </a:tc>
                <a:extLst>
                  <a:ext uri="{0D108BD9-81ED-4DB2-BD59-A6C34878D82A}">
                    <a16:rowId xmlns:a16="http://schemas.microsoft.com/office/drawing/2014/main" val="439274349"/>
                  </a:ext>
                </a:extLst>
              </a:tr>
              <a:tr h="2312577">
                <a:tc>
                  <a:txBody>
                    <a:bodyPr/>
                    <a:lstStyle/>
                    <a:p>
                      <a:endParaRPr lang="fr-FR" dirty="0"/>
                    </a:p>
                  </a:txBody>
                  <a:tcPr/>
                </a:tc>
                <a:extLst>
                  <a:ext uri="{0D108BD9-81ED-4DB2-BD59-A6C34878D82A}">
                    <a16:rowId xmlns:a16="http://schemas.microsoft.com/office/drawing/2014/main" val="2696774192"/>
                  </a:ext>
                </a:extLst>
              </a:tr>
            </a:tbl>
          </a:graphicData>
        </a:graphic>
      </p:graphicFrame>
      <p:pic>
        <p:nvPicPr>
          <p:cNvPr id="7" name="Picture 6">
            <a:extLst>
              <a:ext uri="{FF2B5EF4-FFF2-40B4-BE49-F238E27FC236}">
                <a16:creationId xmlns:a16="http://schemas.microsoft.com/office/drawing/2014/main" id="{EF9E5167-463A-4DE7-8B25-2F945DD07922}"/>
              </a:ext>
            </a:extLst>
          </p:cNvPr>
          <p:cNvPicPr>
            <a:picLocks noChangeAspect="1"/>
          </p:cNvPicPr>
          <p:nvPr/>
        </p:nvPicPr>
        <p:blipFill>
          <a:blip r:embed="rId3"/>
          <a:stretch>
            <a:fillRect/>
          </a:stretch>
        </p:blipFill>
        <p:spPr>
          <a:xfrm>
            <a:off x="699194" y="3699280"/>
            <a:ext cx="6171164" cy="2002921"/>
          </a:xfrm>
          <a:prstGeom prst="rect">
            <a:avLst/>
          </a:prstGeom>
        </p:spPr>
      </p:pic>
      <p:sp>
        <p:nvSpPr>
          <p:cNvPr id="20" name="Cloud 19">
            <a:extLst>
              <a:ext uri="{FF2B5EF4-FFF2-40B4-BE49-F238E27FC236}">
                <a16:creationId xmlns:a16="http://schemas.microsoft.com/office/drawing/2014/main" id="{138C2EDC-7AA9-42CF-BC65-F63747A0B7E7}"/>
              </a:ext>
            </a:extLst>
          </p:cNvPr>
          <p:cNvSpPr/>
          <p:nvPr/>
        </p:nvSpPr>
        <p:spPr>
          <a:xfrm>
            <a:off x="7460392" y="3065494"/>
            <a:ext cx="2437370" cy="1259372"/>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Data</a:t>
            </a:r>
          </a:p>
          <a:p>
            <a:pPr algn="ctr"/>
            <a:r>
              <a:rPr lang="en-US" sz="2400" b="1" dirty="0">
                <a:solidFill>
                  <a:schemeClr val="tx1"/>
                </a:solidFill>
              </a:rPr>
              <a:t>{w</a:t>
            </a:r>
            <a:r>
              <a:rPr lang="en-US" sz="2400" b="1" baseline="-25000" dirty="0">
                <a:solidFill>
                  <a:schemeClr val="tx1"/>
                </a:solidFill>
              </a:rPr>
              <a:t>1</a:t>
            </a:r>
            <a:r>
              <a:rPr lang="en-US" sz="2400" b="1" dirty="0">
                <a:solidFill>
                  <a:schemeClr val="tx1"/>
                </a:solidFill>
              </a:rPr>
              <a:t>, …, </a:t>
            </a:r>
            <a:r>
              <a:rPr lang="en-US" sz="2400" b="1" dirty="0" err="1">
                <a:solidFill>
                  <a:schemeClr val="tx1"/>
                </a:solidFill>
              </a:rPr>
              <a:t>w</a:t>
            </a:r>
            <a:r>
              <a:rPr lang="en-US" sz="2400" b="1" baseline="-25000" dirty="0" err="1">
                <a:solidFill>
                  <a:schemeClr val="tx1"/>
                </a:solidFill>
              </a:rPr>
              <a:t>n</a:t>
            </a:r>
            <a:r>
              <a:rPr lang="en-US" sz="2400" b="1" dirty="0">
                <a:solidFill>
                  <a:schemeClr val="tx1"/>
                </a:solidFill>
              </a:rPr>
              <a:t>}</a:t>
            </a:r>
          </a:p>
        </p:txBody>
      </p:sp>
      <p:sp>
        <p:nvSpPr>
          <p:cNvPr id="21" name="Rectangle: Rounded Corners 20">
            <a:extLst>
              <a:ext uri="{FF2B5EF4-FFF2-40B4-BE49-F238E27FC236}">
                <a16:creationId xmlns:a16="http://schemas.microsoft.com/office/drawing/2014/main" id="{8834E45E-ADAC-4F90-8AE1-5DD4D1909991}"/>
              </a:ext>
            </a:extLst>
          </p:cNvPr>
          <p:cNvSpPr/>
          <p:nvPr/>
        </p:nvSpPr>
        <p:spPr>
          <a:xfrm>
            <a:off x="7514142" y="5122244"/>
            <a:ext cx="1764813" cy="802210"/>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22" name="Arrow: Right 21">
            <a:extLst>
              <a:ext uri="{FF2B5EF4-FFF2-40B4-BE49-F238E27FC236}">
                <a16:creationId xmlns:a16="http://schemas.microsoft.com/office/drawing/2014/main" id="{48954D28-6E24-4BA8-A0B7-1A189A4A91FA}"/>
              </a:ext>
            </a:extLst>
          </p:cNvPr>
          <p:cNvSpPr/>
          <p:nvPr/>
        </p:nvSpPr>
        <p:spPr>
          <a:xfrm rot="5400000">
            <a:off x="8017150" y="4411898"/>
            <a:ext cx="668166" cy="494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7D9CA70B-6C1A-41CF-BDDB-F4CCBC0871B6}"/>
              </a:ext>
            </a:extLst>
          </p:cNvPr>
          <p:cNvSpPr/>
          <p:nvPr/>
        </p:nvSpPr>
        <p:spPr>
          <a:xfrm>
            <a:off x="9442988" y="5339074"/>
            <a:ext cx="564088" cy="36854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419FED90-BF34-485B-8583-B43BC1AA13D3}"/>
              </a:ext>
            </a:extLst>
          </p:cNvPr>
          <p:cNvSpPr/>
          <p:nvPr/>
        </p:nvSpPr>
        <p:spPr>
          <a:xfrm>
            <a:off x="10007076" y="5298431"/>
            <a:ext cx="2020891" cy="523220"/>
          </a:xfrm>
          <a:prstGeom prst="rect">
            <a:avLst/>
          </a:prstGeom>
        </p:spPr>
        <p:txBody>
          <a:bodyPr wrap="square">
            <a:spAutoFit/>
          </a:bodyPr>
          <a:lstStyle/>
          <a:p>
            <a:r>
              <a:rPr lang="en-US" sz="2800" b="1" dirty="0">
                <a:solidFill>
                  <a:schemeClr val="accent2">
                    <a:lumMod val="75000"/>
                  </a:schemeClr>
                </a:solidFill>
              </a:rPr>
              <a:t>{t</a:t>
            </a:r>
            <a:r>
              <a:rPr lang="en-US" sz="2800" b="1" baseline="-25000" dirty="0">
                <a:solidFill>
                  <a:schemeClr val="accent2">
                    <a:lumMod val="75000"/>
                  </a:schemeClr>
                </a:solidFill>
              </a:rPr>
              <a:t>1</a:t>
            </a:r>
            <a:r>
              <a:rPr lang="en-US" sz="2800" b="1" dirty="0">
                <a:solidFill>
                  <a:schemeClr val="accent2">
                    <a:lumMod val="75000"/>
                  </a:schemeClr>
                </a:solidFill>
              </a:rPr>
              <a:t>, …, </a:t>
            </a:r>
            <a:r>
              <a:rPr lang="en-US" sz="2800" b="1" dirty="0" err="1">
                <a:solidFill>
                  <a:schemeClr val="accent2">
                    <a:lumMod val="75000"/>
                  </a:schemeClr>
                </a:solidFill>
              </a:rPr>
              <a:t>t</a:t>
            </a:r>
            <a:r>
              <a:rPr lang="en-US" sz="2800" b="1" baseline="-25000" dirty="0" err="1">
                <a:solidFill>
                  <a:schemeClr val="accent2">
                    <a:lumMod val="75000"/>
                  </a:schemeClr>
                </a:solidFill>
              </a:rPr>
              <a:t>n</a:t>
            </a:r>
            <a:r>
              <a:rPr lang="en-US" sz="2800" b="1" dirty="0">
                <a:solidFill>
                  <a:schemeClr val="accent2">
                    <a:lumMod val="75000"/>
                  </a:schemeClr>
                </a:solidFill>
              </a:rPr>
              <a:t>}</a:t>
            </a:r>
            <a:endParaRPr lang="fr-FR" sz="2800" b="1" dirty="0">
              <a:solidFill>
                <a:schemeClr val="accent2">
                  <a:lumMod val="75000"/>
                </a:schemeClr>
              </a:solidFill>
            </a:endParaRPr>
          </a:p>
        </p:txBody>
      </p:sp>
    </p:spTree>
    <p:extLst>
      <p:ext uri="{BB962C8B-B14F-4D97-AF65-F5344CB8AC3E}">
        <p14:creationId xmlns:p14="http://schemas.microsoft.com/office/powerpoint/2010/main" val="9798511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6: Identifying Phrase Type</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377703599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7BDB9FE1-73C1-4BDA-8454-A5359843A8D0}"/>
              </a:ext>
            </a:extLst>
          </p:cNvPr>
          <p:cNvSpPr/>
          <p:nvPr/>
        </p:nvSpPr>
        <p:spPr>
          <a:xfrm rot="14008368">
            <a:off x="9756315"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9464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A2CE-F72B-40E9-8168-8666510FA76E}"/>
              </a:ext>
            </a:extLst>
          </p:cNvPr>
          <p:cNvSpPr>
            <a:spLocks noGrp="1"/>
          </p:cNvSpPr>
          <p:nvPr>
            <p:ph type="title"/>
          </p:nvPr>
        </p:nvSpPr>
        <p:spPr>
          <a:xfrm>
            <a:off x="3136557" y="1897363"/>
            <a:ext cx="5599670" cy="1661383"/>
          </a:xfrm>
        </p:spPr>
        <p:txBody>
          <a:bodyPr>
            <a:normAutofit fontScale="90000"/>
          </a:bodyPr>
          <a:lstStyle/>
          <a:p>
            <a:r>
              <a:rPr lang="en-US" sz="6000" b="1" dirty="0"/>
              <a:t>Analysis of Results</a:t>
            </a:r>
            <a:endParaRPr lang="fr-FR" sz="6000" b="1" dirty="0"/>
          </a:p>
        </p:txBody>
      </p:sp>
    </p:spTree>
    <p:extLst>
      <p:ext uri="{BB962C8B-B14F-4D97-AF65-F5344CB8AC3E}">
        <p14:creationId xmlns:p14="http://schemas.microsoft.com/office/powerpoint/2010/main" val="18363890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B32-9304-42F6-B442-BD40DAC6E69B}"/>
              </a:ext>
            </a:extLst>
          </p:cNvPr>
          <p:cNvSpPr>
            <a:spLocks noGrp="1"/>
          </p:cNvSpPr>
          <p:nvPr>
            <p:ph type="title"/>
          </p:nvPr>
        </p:nvSpPr>
        <p:spPr>
          <a:xfrm>
            <a:off x="838200" y="365126"/>
            <a:ext cx="10515600" cy="957048"/>
          </a:xfrm>
        </p:spPr>
        <p:txBody>
          <a:bodyPr/>
          <a:lstStyle/>
          <a:p>
            <a:r>
              <a:rPr lang="en-US" dirty="0"/>
              <a:t>Model Performance on Two Phenomena</a:t>
            </a:r>
            <a:endParaRPr lang="fr-FR" dirty="0"/>
          </a:p>
        </p:txBody>
      </p:sp>
      <p:graphicFrame>
        <p:nvGraphicFramePr>
          <p:cNvPr id="6" name="Table 8">
            <a:extLst>
              <a:ext uri="{FF2B5EF4-FFF2-40B4-BE49-F238E27FC236}">
                <a16:creationId xmlns:a16="http://schemas.microsoft.com/office/drawing/2014/main" id="{1056E174-4A07-4A3D-9EAF-50B766AB4A96}"/>
              </a:ext>
            </a:extLst>
          </p:cNvPr>
          <p:cNvGraphicFramePr>
            <a:graphicFrameLocks noGrp="1"/>
          </p:cNvGraphicFramePr>
          <p:nvPr>
            <p:extLst>
              <p:ext uri="{D42A27DB-BD31-4B8C-83A1-F6EECF244321}">
                <p14:modId xmlns:p14="http://schemas.microsoft.com/office/powerpoint/2010/main" val="539630483"/>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9" name="TextBox 8">
            <a:extLst>
              <a:ext uri="{FF2B5EF4-FFF2-40B4-BE49-F238E27FC236}">
                <a16:creationId xmlns:a16="http://schemas.microsoft.com/office/drawing/2014/main" id="{A4882FD3-6C06-4FA2-87C1-AD7DB83F6666}"/>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10" name="TextBox 9">
            <a:extLst>
              <a:ext uri="{FF2B5EF4-FFF2-40B4-BE49-F238E27FC236}">
                <a16:creationId xmlns:a16="http://schemas.microsoft.com/office/drawing/2014/main" id="{8143DE64-45EA-4474-9E4A-3BAD0459EE61}"/>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11" name="TextBox 10">
            <a:extLst>
              <a:ext uri="{FF2B5EF4-FFF2-40B4-BE49-F238E27FC236}">
                <a16:creationId xmlns:a16="http://schemas.microsoft.com/office/drawing/2014/main" id="{B8488A26-2BC5-4B36-A5EB-7B70CB031FA3}"/>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Tree>
    <p:extLst>
      <p:ext uri="{BB962C8B-B14F-4D97-AF65-F5344CB8AC3E}">
        <p14:creationId xmlns:p14="http://schemas.microsoft.com/office/powerpoint/2010/main" val="25564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FEA-3692-465C-A8D5-0D3409CCCFBE}"/>
              </a:ext>
            </a:extLst>
          </p:cNvPr>
          <p:cNvSpPr>
            <a:spLocks noGrp="1"/>
          </p:cNvSpPr>
          <p:nvPr>
            <p:ph type="title"/>
          </p:nvPr>
        </p:nvSpPr>
        <p:spPr/>
        <p:txBody>
          <a:bodyPr>
            <a:normAutofit/>
          </a:bodyPr>
          <a:lstStyle/>
          <a:p>
            <a:r>
              <a:rPr lang="en-US" dirty="0"/>
              <a:t>What do Neural Networks Actually Learn, When They Learn to Identify Idioms?</a:t>
            </a:r>
          </a:p>
        </p:txBody>
      </p:sp>
      <p:sp>
        <p:nvSpPr>
          <p:cNvPr id="3" name="Content Placeholder 2">
            <a:extLst>
              <a:ext uri="{FF2B5EF4-FFF2-40B4-BE49-F238E27FC236}">
                <a16:creationId xmlns:a16="http://schemas.microsoft.com/office/drawing/2014/main" id="{B2E955B9-5213-4AFB-92C9-0E8D9B42BD3F}"/>
              </a:ext>
            </a:extLst>
          </p:cNvPr>
          <p:cNvSpPr>
            <a:spLocks noGrp="1"/>
          </p:cNvSpPr>
          <p:nvPr>
            <p:ph idx="1"/>
          </p:nvPr>
        </p:nvSpPr>
        <p:spPr/>
        <p:txBody>
          <a:bodyPr>
            <a:normAutofit fontScale="92500" lnSpcReduction="20000"/>
          </a:bodyPr>
          <a:lstStyle/>
          <a:p>
            <a:r>
              <a:rPr lang="en-US" dirty="0"/>
              <a:t> This paper describes a probing task, where the authors took a neural model designed for idiom detection and investigate what exactly allows the network to identify idioms. They present 2 hypotheses and then test the hypotheses through ablation, by removing training data in a targeted way. The first hypothesis is that the network could be using the idea of concreteness vs. abstractness to identify idioms as compared to literal phrases. The second is that the network uses ambiguity as a factor, with the idea being that idioms are more ambiguous on average than literal language. They test the model with the most concrete literals removed, then again with the most ambiguous idioms remove. They find that performance dropped significantly with concrete literals removed, and that the performance dropped only marginally with the more ambiguous idioms removed. This supports the hypothesis that idiom detection, at least in the neural model examined, relies on the distinction between concrete and abstract language.</a:t>
            </a:r>
          </a:p>
          <a:p>
            <a:endParaRPr lang="en-US" dirty="0"/>
          </a:p>
        </p:txBody>
      </p:sp>
    </p:spTree>
    <p:extLst>
      <p:ext uri="{BB962C8B-B14F-4D97-AF65-F5344CB8AC3E}">
        <p14:creationId xmlns:p14="http://schemas.microsoft.com/office/powerpoint/2010/main" val="538263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sp>
        <p:nvSpPr>
          <p:cNvPr id="6" name="Rectangle: Rounded Corners 5">
            <a:extLst>
              <a:ext uri="{FF2B5EF4-FFF2-40B4-BE49-F238E27FC236}">
                <a16:creationId xmlns:a16="http://schemas.microsoft.com/office/drawing/2014/main" id="{27197D6A-487D-42EB-9EA9-3C012DB97D96}"/>
              </a:ext>
            </a:extLst>
          </p:cNvPr>
          <p:cNvSpPr/>
          <p:nvPr/>
        </p:nvSpPr>
        <p:spPr>
          <a:xfrm>
            <a:off x="3299289" y="265258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7" name="Rectangle: Rounded Corners 6">
            <a:extLst>
              <a:ext uri="{FF2B5EF4-FFF2-40B4-BE49-F238E27FC236}">
                <a16:creationId xmlns:a16="http://schemas.microsoft.com/office/drawing/2014/main" id="{8CBEB9BD-E2F9-4D4E-B00A-A435069AA9FC}"/>
              </a:ext>
            </a:extLst>
          </p:cNvPr>
          <p:cNvSpPr/>
          <p:nvPr/>
        </p:nvSpPr>
        <p:spPr>
          <a:xfrm>
            <a:off x="6172576" y="265258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8" name="Arrow: Right 7">
            <a:extLst>
              <a:ext uri="{FF2B5EF4-FFF2-40B4-BE49-F238E27FC236}">
                <a16:creationId xmlns:a16="http://schemas.microsoft.com/office/drawing/2014/main" id="{9A1472E1-D2C7-43B8-BF24-C48AA1E5E180}"/>
              </a:ext>
            </a:extLst>
          </p:cNvPr>
          <p:cNvSpPr/>
          <p:nvPr/>
        </p:nvSpPr>
        <p:spPr>
          <a:xfrm>
            <a:off x="5271729"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Arrow: Right 8">
            <a:extLst>
              <a:ext uri="{FF2B5EF4-FFF2-40B4-BE49-F238E27FC236}">
                <a16:creationId xmlns:a16="http://schemas.microsoft.com/office/drawing/2014/main" id="{29E56BBD-A750-4FAD-8E7E-626CE2832F4C}"/>
              </a:ext>
            </a:extLst>
          </p:cNvPr>
          <p:cNvSpPr/>
          <p:nvPr/>
        </p:nvSpPr>
        <p:spPr>
          <a:xfrm>
            <a:off x="8096260"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E142D91E-C60C-46F3-B34F-A71A4CA10F98}"/>
              </a:ext>
            </a:extLst>
          </p:cNvPr>
          <p:cNvSpPr/>
          <p:nvPr/>
        </p:nvSpPr>
        <p:spPr>
          <a:xfrm>
            <a:off x="619303" y="265258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1" name="Arrow: Right 10">
            <a:extLst>
              <a:ext uri="{FF2B5EF4-FFF2-40B4-BE49-F238E27FC236}">
                <a16:creationId xmlns:a16="http://schemas.microsoft.com/office/drawing/2014/main" id="{AD566B56-3360-4142-AA5C-D2DD55100FAC}"/>
              </a:ext>
            </a:extLst>
          </p:cNvPr>
          <p:cNvSpPr/>
          <p:nvPr/>
        </p:nvSpPr>
        <p:spPr>
          <a:xfrm>
            <a:off x="2443790" y="330227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286FC799-D93F-46DD-AF5E-D12301EC49B2}"/>
              </a:ext>
            </a:extLst>
          </p:cNvPr>
          <p:cNvSpPr/>
          <p:nvPr/>
        </p:nvSpPr>
        <p:spPr>
          <a:xfrm>
            <a:off x="9024404" y="267111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3" name="TextBox 12">
            <a:extLst>
              <a:ext uri="{FF2B5EF4-FFF2-40B4-BE49-F238E27FC236}">
                <a16:creationId xmlns:a16="http://schemas.microsoft.com/office/drawing/2014/main" id="{6A649568-4ABE-442C-B823-E87C78C95978}"/>
              </a:ext>
            </a:extLst>
          </p:cNvPr>
          <p:cNvSpPr txBox="1"/>
          <p:nvPr/>
        </p:nvSpPr>
        <p:spPr>
          <a:xfrm>
            <a:off x="8145087" y="5749850"/>
            <a:ext cx="3682313" cy="707886"/>
          </a:xfrm>
          <a:prstGeom prst="rect">
            <a:avLst/>
          </a:prstGeom>
          <a:noFill/>
          <a:ln w="38100">
            <a:solidFill>
              <a:schemeClr val="accent2">
                <a:lumMod val="75000"/>
              </a:schemeClr>
            </a:solidFill>
          </a:ln>
        </p:spPr>
        <p:txBody>
          <a:bodyPr wrap="square" rtlCol="0">
            <a:spAutoFit/>
          </a:bodyPr>
          <a:lstStyle/>
          <a:p>
            <a:r>
              <a:rPr lang="en-US" sz="2000" dirty="0"/>
              <a:t>Used </a:t>
            </a:r>
            <a:r>
              <a:rPr lang="en-US" sz="2000" dirty="0" err="1"/>
              <a:t>BiLSTM</a:t>
            </a:r>
            <a:r>
              <a:rPr lang="en-US" sz="2000" dirty="0"/>
              <a:t>, Self-Attention (</a:t>
            </a:r>
            <a:r>
              <a:rPr lang="en-US" sz="2000" dirty="0" err="1"/>
              <a:t>att</a:t>
            </a:r>
            <a:r>
              <a:rPr lang="en-US" sz="2000" dirty="0"/>
              <a:t>), or unmodified embeddings</a:t>
            </a:r>
            <a:endParaRPr lang="fr-FR" sz="2000" dirty="0"/>
          </a:p>
        </p:txBody>
      </p:sp>
      <p:sp>
        <p:nvSpPr>
          <p:cNvPr id="14" name="TextBox 13">
            <a:extLst>
              <a:ext uri="{FF2B5EF4-FFF2-40B4-BE49-F238E27FC236}">
                <a16:creationId xmlns:a16="http://schemas.microsoft.com/office/drawing/2014/main" id="{AF96ADFF-1421-4CCA-9E2D-6F4C42F8D9FE}"/>
              </a:ext>
            </a:extLst>
          </p:cNvPr>
          <p:cNvSpPr txBox="1"/>
          <p:nvPr/>
        </p:nvSpPr>
        <p:spPr>
          <a:xfrm>
            <a:off x="1220471" y="5840627"/>
            <a:ext cx="3682313" cy="707886"/>
          </a:xfrm>
          <a:prstGeom prst="rect">
            <a:avLst/>
          </a:prstGeom>
          <a:noFill/>
          <a:ln w="38100">
            <a:solidFill>
              <a:schemeClr val="accent2">
                <a:lumMod val="75000"/>
              </a:schemeClr>
            </a:solidFill>
          </a:ln>
        </p:spPr>
        <p:txBody>
          <a:bodyPr wrap="square" rtlCol="0">
            <a:spAutoFit/>
          </a:bodyPr>
          <a:lstStyle/>
          <a:p>
            <a:r>
              <a:rPr lang="en-US" sz="2000" dirty="0"/>
              <a:t>For contextual representations:</a:t>
            </a:r>
          </a:p>
          <a:p>
            <a:r>
              <a:rPr lang="en-US" sz="2000" dirty="0"/>
              <a:t>Top layer or learned scalar mix</a:t>
            </a:r>
            <a:endParaRPr lang="fr-FR" sz="2000" dirty="0"/>
          </a:p>
        </p:txBody>
      </p:sp>
      <p:cxnSp>
        <p:nvCxnSpPr>
          <p:cNvPr id="16" name="Straight Connector 15">
            <a:extLst>
              <a:ext uri="{FF2B5EF4-FFF2-40B4-BE49-F238E27FC236}">
                <a16:creationId xmlns:a16="http://schemas.microsoft.com/office/drawing/2014/main" id="{4FE7B7B4-7040-4972-83BB-D04F4DB592E5}"/>
              </a:ext>
            </a:extLst>
          </p:cNvPr>
          <p:cNvCxnSpPr>
            <a:cxnSpLocks/>
            <a:stCxn id="14" idx="0"/>
          </p:cNvCxnSpPr>
          <p:nvPr/>
        </p:nvCxnSpPr>
        <p:spPr>
          <a:xfrm flipV="1">
            <a:off x="3061628" y="4582983"/>
            <a:ext cx="1399161" cy="1257644"/>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DC9AF96-B1EA-454B-8480-54B449169956}"/>
              </a:ext>
            </a:extLst>
          </p:cNvPr>
          <p:cNvCxnSpPr>
            <a:cxnSpLocks/>
            <a:stCxn id="13" idx="0"/>
          </p:cNvCxnSpPr>
          <p:nvPr/>
        </p:nvCxnSpPr>
        <p:spPr>
          <a:xfrm flipH="1" flipV="1">
            <a:off x="7060916" y="4601518"/>
            <a:ext cx="2925328" cy="1148332"/>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22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pic>
        <p:nvPicPr>
          <p:cNvPr id="4" name="Picture 3">
            <a:extLst>
              <a:ext uri="{FF2B5EF4-FFF2-40B4-BE49-F238E27FC236}">
                <a16:creationId xmlns:a16="http://schemas.microsoft.com/office/drawing/2014/main" id="{A378E5BE-EB2B-4540-B058-059D392D5399}"/>
              </a:ext>
            </a:extLst>
          </p:cNvPr>
          <p:cNvPicPr>
            <a:picLocks noChangeAspect="1"/>
          </p:cNvPicPr>
          <p:nvPr/>
        </p:nvPicPr>
        <p:blipFill>
          <a:blip r:embed="rId3"/>
          <a:stretch>
            <a:fillRect/>
          </a:stretch>
        </p:blipFill>
        <p:spPr>
          <a:xfrm>
            <a:off x="838200" y="1690688"/>
            <a:ext cx="9479692" cy="4337177"/>
          </a:xfrm>
          <a:prstGeom prst="rect">
            <a:avLst/>
          </a:prstGeom>
        </p:spPr>
      </p:pic>
    </p:spTree>
    <p:extLst>
      <p:ext uri="{BB962C8B-B14F-4D97-AF65-F5344CB8AC3E}">
        <p14:creationId xmlns:p14="http://schemas.microsoft.com/office/powerpoint/2010/main" val="266385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CD07-49FA-45CA-90E7-BE9BBEB9CC8F}"/>
              </a:ext>
            </a:extLst>
          </p:cNvPr>
          <p:cNvSpPr>
            <a:spLocks noGrp="1"/>
          </p:cNvSpPr>
          <p:nvPr>
            <p:ph type="title"/>
          </p:nvPr>
        </p:nvSpPr>
        <p:spPr/>
        <p:txBody>
          <a:bodyPr/>
          <a:lstStyle/>
          <a:p>
            <a:r>
              <a:rPr lang="en-US" dirty="0"/>
              <a:t>Analysis of Meaning Shift</a:t>
            </a:r>
            <a:endParaRPr lang="fr-FR" dirty="0"/>
          </a:p>
        </p:txBody>
      </p:sp>
      <p:graphicFrame>
        <p:nvGraphicFramePr>
          <p:cNvPr id="4" name="Table 8">
            <a:extLst>
              <a:ext uri="{FF2B5EF4-FFF2-40B4-BE49-F238E27FC236}">
                <a16:creationId xmlns:a16="http://schemas.microsoft.com/office/drawing/2014/main" id="{87C3B764-9A15-47B5-AAFF-FA0AC5AB13EA}"/>
              </a:ext>
            </a:extLst>
          </p:cNvPr>
          <p:cNvGraphicFramePr>
            <a:graphicFrameLocks noGrp="1"/>
          </p:cNvGraphicFramePr>
          <p:nvPr>
            <p:extLst>
              <p:ext uri="{D42A27DB-BD31-4B8C-83A1-F6EECF244321}">
                <p14:modId xmlns:p14="http://schemas.microsoft.com/office/powerpoint/2010/main" val="3974269517"/>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5" name="TextBox 4">
            <a:extLst>
              <a:ext uri="{FF2B5EF4-FFF2-40B4-BE49-F238E27FC236}">
                <a16:creationId xmlns:a16="http://schemas.microsoft.com/office/drawing/2014/main" id="{30F12721-0105-4173-BF7A-610BFDC5F66F}"/>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6" name="TextBox 5">
            <a:extLst>
              <a:ext uri="{FF2B5EF4-FFF2-40B4-BE49-F238E27FC236}">
                <a16:creationId xmlns:a16="http://schemas.microsoft.com/office/drawing/2014/main" id="{69BF2D1A-D334-48FF-AD08-04229F296C06}"/>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427CBF63-228C-4FD9-AF44-EC9B08E0F70C}"/>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8" name="Arrow: Down 7">
            <a:extLst>
              <a:ext uri="{FF2B5EF4-FFF2-40B4-BE49-F238E27FC236}">
                <a16:creationId xmlns:a16="http://schemas.microsoft.com/office/drawing/2014/main" id="{C858CCDD-F345-4539-B69F-3B618EF21C40}"/>
              </a:ext>
            </a:extLst>
          </p:cNvPr>
          <p:cNvSpPr/>
          <p:nvPr/>
        </p:nvSpPr>
        <p:spPr>
          <a:xfrm rot="2855527">
            <a:off x="6356651"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3854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AA96-D14E-4864-9AE4-698422750463}"/>
              </a:ext>
            </a:extLst>
          </p:cNvPr>
          <p:cNvSpPr>
            <a:spLocks noGrp="1"/>
          </p:cNvSpPr>
          <p:nvPr>
            <p:ph type="title"/>
          </p:nvPr>
        </p:nvSpPr>
        <p:spPr/>
        <p:txBody>
          <a:bodyPr/>
          <a:lstStyle/>
          <a:p>
            <a:r>
              <a:rPr lang="en-US" dirty="0"/>
              <a:t>Meaning Shift: Verb-Particle Classification</a:t>
            </a:r>
            <a:endParaRPr lang="fr-FR" dirty="0"/>
          </a:p>
        </p:txBody>
      </p:sp>
      <p:graphicFrame>
        <p:nvGraphicFramePr>
          <p:cNvPr id="4" name="Table 3">
            <a:extLst>
              <a:ext uri="{FF2B5EF4-FFF2-40B4-BE49-F238E27FC236}">
                <a16:creationId xmlns:a16="http://schemas.microsoft.com/office/drawing/2014/main" id="{6466771E-43E3-43EA-9596-89A4E9454B17}"/>
              </a:ext>
            </a:extLst>
          </p:cNvPr>
          <p:cNvGraphicFramePr>
            <a:graphicFrameLocks noGrp="1"/>
          </p:cNvGraphicFramePr>
          <p:nvPr/>
        </p:nvGraphicFramePr>
        <p:xfrm>
          <a:off x="838200" y="1825625"/>
          <a:ext cx="3886888"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3151660240"/>
                    </a:ext>
                  </a:extLst>
                </a:gridCol>
                <a:gridCol w="1507039">
                  <a:extLst>
                    <a:ext uri="{9D8B030D-6E8A-4147-A177-3AD203B41FA5}">
                      <a16:colId xmlns:a16="http://schemas.microsoft.com/office/drawing/2014/main" val="3266473542"/>
                    </a:ext>
                  </a:extLst>
                </a:gridCol>
              </a:tblGrid>
              <a:tr h="468365">
                <a:tc>
                  <a:txBody>
                    <a:bodyPr/>
                    <a:lstStyle/>
                    <a:p>
                      <a:endParaRPr lang="fr-FR" dirty="0"/>
                    </a:p>
                  </a:txBody>
                  <a:tcPr/>
                </a:tc>
                <a:tc>
                  <a:txBody>
                    <a:bodyPr/>
                    <a:lstStyle/>
                    <a:p>
                      <a:r>
                        <a:rPr lang="en-US" dirty="0"/>
                        <a:t>VPC Classification (Acc)</a:t>
                      </a:r>
                      <a:endParaRPr lang="fr-FR" dirty="0"/>
                    </a:p>
                  </a:txBody>
                  <a:tcPr/>
                </a:tc>
                <a:extLst>
                  <a:ext uri="{0D108BD9-81ED-4DB2-BD59-A6C34878D82A}">
                    <a16:rowId xmlns:a16="http://schemas.microsoft.com/office/drawing/2014/main" val="3686549881"/>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extLst>
                  <a:ext uri="{0D108BD9-81ED-4DB2-BD59-A6C34878D82A}">
                    <a16:rowId xmlns:a16="http://schemas.microsoft.com/office/drawing/2014/main" val="994380907"/>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extLst>
                  <a:ext uri="{0D108BD9-81ED-4DB2-BD59-A6C34878D82A}">
                    <a16:rowId xmlns:a16="http://schemas.microsoft.com/office/drawing/2014/main" val="30172725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extLst>
                  <a:ext uri="{0D108BD9-81ED-4DB2-BD59-A6C34878D82A}">
                    <a16:rowId xmlns:a16="http://schemas.microsoft.com/office/drawing/2014/main" val="2840857906"/>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extLst>
                  <a:ext uri="{0D108BD9-81ED-4DB2-BD59-A6C34878D82A}">
                    <a16:rowId xmlns:a16="http://schemas.microsoft.com/office/drawing/2014/main" val="1638126276"/>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extLst>
                  <a:ext uri="{0D108BD9-81ED-4DB2-BD59-A6C34878D82A}">
                    <a16:rowId xmlns:a16="http://schemas.microsoft.com/office/drawing/2014/main" val="1964481429"/>
                  </a:ext>
                </a:extLst>
              </a:tr>
            </a:tbl>
          </a:graphicData>
        </a:graphic>
      </p:graphicFrame>
      <p:sp>
        <p:nvSpPr>
          <p:cNvPr id="5" name="Rectangle 4">
            <a:extLst>
              <a:ext uri="{FF2B5EF4-FFF2-40B4-BE49-F238E27FC236}">
                <a16:creationId xmlns:a16="http://schemas.microsoft.com/office/drawing/2014/main" id="{878FC4F1-F23C-4FDC-8C89-BFA9C296F4A1}"/>
              </a:ext>
            </a:extLst>
          </p:cNvPr>
          <p:cNvSpPr/>
          <p:nvPr/>
        </p:nvSpPr>
        <p:spPr>
          <a:xfrm>
            <a:off x="514179" y="3905025"/>
            <a:ext cx="4534929" cy="753763"/>
          </a:xfrm>
          <a:prstGeom prst="rect">
            <a:avLst/>
          </a:prstGeom>
          <a:no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4F74DDE-5ED0-4A58-962D-967196FA1B92}"/>
              </a:ext>
            </a:extLst>
          </p:cNvPr>
          <p:cNvSpPr txBox="1"/>
          <p:nvPr/>
        </p:nvSpPr>
        <p:spPr>
          <a:xfrm>
            <a:off x="5770606" y="1825625"/>
            <a:ext cx="5695680" cy="4431983"/>
          </a:xfrm>
          <a:prstGeom prst="rect">
            <a:avLst/>
          </a:prstGeom>
          <a:noFill/>
          <a:ln w="63500">
            <a:solidFill>
              <a:schemeClr val="accent6">
                <a:lumMod val="75000"/>
              </a:schemeClr>
            </a:solidFill>
          </a:ln>
        </p:spPr>
        <p:txBody>
          <a:bodyPr wrap="square" rtlCol="0">
            <a:spAutoFit/>
          </a:bodyPr>
          <a:lstStyle/>
          <a:p>
            <a:r>
              <a:rPr lang="en-US" sz="2400" b="1" dirty="0"/>
              <a:t>Best Performer: BERT + All + </a:t>
            </a:r>
            <a:r>
              <a:rPr lang="en-US" sz="2400" b="1" dirty="0" err="1"/>
              <a:t>Att</a:t>
            </a:r>
            <a:endParaRPr lang="en-US" sz="2400" b="1" dirty="0"/>
          </a:p>
          <a:p>
            <a:endParaRPr lang="en-US" sz="2400" b="1" dirty="0"/>
          </a:p>
          <a:p>
            <a:r>
              <a:rPr lang="en-US" sz="2400" b="1" dirty="0"/>
              <a:t>Do BERT embeddings really have all of the information necessary?</a:t>
            </a:r>
          </a:p>
          <a:p>
            <a:endParaRPr lang="en-US" sz="2400" b="1" dirty="0"/>
          </a:p>
          <a:p>
            <a:r>
              <a:rPr lang="en-US" sz="2400" b="1" dirty="0"/>
              <a:t>Ablation Task:</a:t>
            </a:r>
          </a:p>
          <a:p>
            <a:pPr marL="285750" indent="-285750">
              <a:buFont typeface="Arial" panose="020B0604020202020204" pitchFamily="34" charset="0"/>
              <a:buChar char="•"/>
            </a:pPr>
            <a:r>
              <a:rPr lang="en-US" sz="2400" dirty="0"/>
              <a:t>Choose several ambiguous verb-preposition pairs.</a:t>
            </a:r>
          </a:p>
          <a:p>
            <a:pPr marL="285750" indent="-285750">
              <a:buFont typeface="Arial" panose="020B0604020202020204" pitchFamily="34" charset="0"/>
              <a:buChar char="•"/>
            </a:pPr>
            <a:r>
              <a:rPr lang="en-US" sz="2400" dirty="0"/>
              <a:t>Compute BERT representation for each example of each pair.</a:t>
            </a:r>
          </a:p>
          <a:p>
            <a:pPr marL="285750" indent="-285750">
              <a:buFont typeface="Arial" panose="020B0604020202020204" pitchFamily="34" charset="0"/>
              <a:buChar char="•"/>
            </a:pPr>
            <a:r>
              <a:rPr lang="en-US" sz="2400" dirty="0"/>
              <a:t>Project Model into 2D Space using t-SNE</a:t>
            </a:r>
          </a:p>
          <a:p>
            <a:endParaRPr lang="fr-FR" dirty="0"/>
          </a:p>
        </p:txBody>
      </p:sp>
    </p:spTree>
    <p:extLst>
      <p:ext uri="{BB962C8B-B14F-4D97-AF65-F5344CB8AC3E}">
        <p14:creationId xmlns:p14="http://schemas.microsoft.com/office/powerpoint/2010/main" val="2561782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CBB0-63E5-4842-836B-A20A562D0E64}"/>
              </a:ext>
            </a:extLst>
          </p:cNvPr>
          <p:cNvSpPr>
            <a:spLocks noGrp="1"/>
          </p:cNvSpPr>
          <p:nvPr>
            <p:ph type="title"/>
          </p:nvPr>
        </p:nvSpPr>
        <p:spPr>
          <a:xfrm>
            <a:off x="489857" y="365125"/>
            <a:ext cx="4415971" cy="2394858"/>
          </a:xfrm>
        </p:spPr>
        <p:txBody>
          <a:bodyPr/>
          <a:lstStyle/>
          <a:p>
            <a:r>
              <a:rPr lang="en-US" dirty="0"/>
              <a:t>Meaning Shift: Verb-Particle Classification</a:t>
            </a:r>
            <a:endParaRPr lang="fr-FR" dirty="0"/>
          </a:p>
        </p:txBody>
      </p:sp>
      <p:pic>
        <p:nvPicPr>
          <p:cNvPr id="3" name="Picture 2">
            <a:extLst>
              <a:ext uri="{FF2B5EF4-FFF2-40B4-BE49-F238E27FC236}">
                <a16:creationId xmlns:a16="http://schemas.microsoft.com/office/drawing/2014/main" id="{FED7DE37-D6BD-4A5D-8285-DB42E297CF58}"/>
              </a:ext>
            </a:extLst>
          </p:cNvPr>
          <p:cNvPicPr>
            <a:picLocks noChangeAspect="1"/>
          </p:cNvPicPr>
          <p:nvPr/>
        </p:nvPicPr>
        <p:blipFill>
          <a:blip r:embed="rId2"/>
          <a:stretch>
            <a:fillRect/>
          </a:stretch>
        </p:blipFill>
        <p:spPr>
          <a:xfrm>
            <a:off x="5619983" y="209437"/>
            <a:ext cx="6082160" cy="6439125"/>
          </a:xfrm>
          <a:prstGeom prst="rect">
            <a:avLst/>
          </a:prstGeom>
        </p:spPr>
      </p:pic>
      <p:pic>
        <p:nvPicPr>
          <p:cNvPr id="5" name="Picture 4">
            <a:extLst>
              <a:ext uri="{FF2B5EF4-FFF2-40B4-BE49-F238E27FC236}">
                <a16:creationId xmlns:a16="http://schemas.microsoft.com/office/drawing/2014/main" id="{91972813-C49E-4D3F-B670-DE25DB952ACB}"/>
              </a:ext>
            </a:extLst>
          </p:cNvPr>
          <p:cNvPicPr>
            <a:picLocks noChangeAspect="1"/>
          </p:cNvPicPr>
          <p:nvPr/>
        </p:nvPicPr>
        <p:blipFill>
          <a:blip r:embed="rId3"/>
          <a:stretch>
            <a:fillRect/>
          </a:stretch>
        </p:blipFill>
        <p:spPr>
          <a:xfrm>
            <a:off x="408534" y="5531627"/>
            <a:ext cx="4854372" cy="1116935"/>
          </a:xfrm>
          <a:prstGeom prst="rect">
            <a:avLst/>
          </a:prstGeom>
        </p:spPr>
      </p:pic>
    </p:spTree>
    <p:extLst>
      <p:ext uri="{BB962C8B-B14F-4D97-AF65-F5344CB8AC3E}">
        <p14:creationId xmlns:p14="http://schemas.microsoft.com/office/powerpoint/2010/main" val="3505449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4" name="TextBox 3">
            <a:extLst>
              <a:ext uri="{FF2B5EF4-FFF2-40B4-BE49-F238E27FC236}">
                <a16:creationId xmlns:a16="http://schemas.microsoft.com/office/drawing/2014/main" id="{DD7C9F85-6C4F-4D57-A166-937CD6A9863F}"/>
              </a:ext>
            </a:extLst>
          </p:cNvPr>
          <p:cNvSpPr txBox="1"/>
          <p:nvPr/>
        </p:nvSpPr>
        <p:spPr>
          <a:xfrm>
            <a:off x="3917093" y="1690688"/>
            <a:ext cx="3669956" cy="923330"/>
          </a:xfrm>
          <a:prstGeom prst="rect">
            <a:avLst/>
          </a:prstGeom>
          <a:noFill/>
        </p:spPr>
        <p:txBody>
          <a:bodyPr wrap="square" rtlCol="0">
            <a:spAutoFit/>
          </a:bodyPr>
          <a:lstStyle/>
          <a:p>
            <a:r>
              <a:rPr lang="en-US" sz="5400" dirty="0">
                <a:solidFill>
                  <a:srgbClr val="0070C0"/>
                </a:solidFill>
              </a:rPr>
              <a:t>Spelling</a:t>
            </a:r>
            <a:r>
              <a:rPr lang="en-US" sz="5400" dirty="0">
                <a:solidFill>
                  <a:schemeClr val="accent2">
                    <a:lumMod val="75000"/>
                  </a:schemeClr>
                </a:solidFill>
              </a:rPr>
              <a:t> Bee</a:t>
            </a:r>
            <a:endParaRPr lang="fr-FR" sz="5400" dirty="0">
              <a:solidFill>
                <a:schemeClr val="accent2">
                  <a:lumMod val="75000"/>
                </a:schemeClr>
              </a:solidFill>
            </a:endParaRPr>
          </a:p>
        </p:txBody>
      </p:sp>
      <p:cxnSp>
        <p:nvCxnSpPr>
          <p:cNvPr id="6" name="Straight Arrow Connector 5">
            <a:extLst>
              <a:ext uri="{FF2B5EF4-FFF2-40B4-BE49-F238E27FC236}">
                <a16:creationId xmlns:a16="http://schemas.microsoft.com/office/drawing/2014/main" id="{FD42EC55-ADF5-4EB2-9F07-8315B11EEFD6}"/>
              </a:ext>
            </a:extLst>
          </p:cNvPr>
          <p:cNvCxnSpPr>
            <a:cxnSpLocks/>
          </p:cNvCxnSpPr>
          <p:nvPr/>
        </p:nvCxnSpPr>
        <p:spPr>
          <a:xfrm>
            <a:off x="6882714" y="2458995"/>
            <a:ext cx="1272745" cy="813765"/>
          </a:xfrm>
          <a:prstGeom prst="straightConnector1">
            <a:avLst/>
          </a:prstGeom>
          <a:ln w="444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1634A70-CBEC-423D-B5CE-7F87DC100DF8}"/>
              </a:ext>
            </a:extLst>
          </p:cNvPr>
          <p:cNvSpPr/>
          <p:nvPr/>
        </p:nvSpPr>
        <p:spPr>
          <a:xfrm>
            <a:off x="7987914" y="3272760"/>
            <a:ext cx="2538900" cy="1077218"/>
          </a:xfrm>
          <a:prstGeom prst="rect">
            <a:avLst/>
          </a:prstGeom>
        </p:spPr>
        <p:txBody>
          <a:bodyPr wrap="none">
            <a:spAutoFit/>
          </a:bodyPr>
          <a:lstStyle/>
          <a:p>
            <a:r>
              <a:rPr lang="en-US" sz="3200" dirty="0">
                <a:solidFill>
                  <a:schemeClr val="accent2">
                    <a:lumMod val="75000"/>
                  </a:schemeClr>
                </a:solidFill>
              </a:rPr>
              <a:t>“competition”</a:t>
            </a:r>
          </a:p>
          <a:p>
            <a:endParaRPr lang="en-US" sz="3200" dirty="0">
              <a:solidFill>
                <a:schemeClr val="accent2">
                  <a:lumMod val="75000"/>
                </a:schemeClr>
              </a:solidFill>
            </a:endParaRPr>
          </a:p>
        </p:txBody>
      </p:sp>
      <p:sp>
        <p:nvSpPr>
          <p:cNvPr id="10" name="Rectangle 9">
            <a:extLst>
              <a:ext uri="{FF2B5EF4-FFF2-40B4-BE49-F238E27FC236}">
                <a16:creationId xmlns:a16="http://schemas.microsoft.com/office/drawing/2014/main" id="{07725F47-99D6-4FAA-B94A-131BC137D40C}"/>
              </a:ext>
            </a:extLst>
          </p:cNvPr>
          <p:cNvSpPr/>
          <p:nvPr/>
        </p:nvSpPr>
        <p:spPr>
          <a:xfrm>
            <a:off x="7516090" y="2337001"/>
            <a:ext cx="397866" cy="646331"/>
          </a:xfrm>
          <a:prstGeom prst="rect">
            <a:avLst/>
          </a:prstGeom>
        </p:spPr>
        <p:txBody>
          <a:bodyPr wrap="none">
            <a:spAutoFit/>
          </a:bodyPr>
          <a:lstStyle/>
          <a:p>
            <a:r>
              <a:rPr lang="en-US" sz="3600" dirty="0">
                <a:solidFill>
                  <a:schemeClr val="accent2">
                    <a:lumMod val="75000"/>
                  </a:schemeClr>
                </a:solidFill>
              </a:rPr>
              <a:t>?</a:t>
            </a:r>
            <a:endParaRPr lang="fr-FR" sz="3600" dirty="0">
              <a:solidFill>
                <a:schemeClr val="accent2">
                  <a:lumMod val="75000"/>
                </a:schemeClr>
              </a:solidFill>
            </a:endParaRPr>
          </a:p>
        </p:txBody>
      </p:sp>
      <p:sp>
        <p:nvSpPr>
          <p:cNvPr id="11" name="Rectangle 10">
            <a:extLst>
              <a:ext uri="{FF2B5EF4-FFF2-40B4-BE49-F238E27FC236}">
                <a16:creationId xmlns:a16="http://schemas.microsoft.com/office/drawing/2014/main" id="{9E7F62E7-BEC1-4FC0-BDAC-D6C83037ECF6}"/>
              </a:ext>
            </a:extLst>
          </p:cNvPr>
          <p:cNvSpPr/>
          <p:nvPr/>
        </p:nvSpPr>
        <p:spPr>
          <a:xfrm>
            <a:off x="1867201" y="3351430"/>
            <a:ext cx="2784389" cy="1815882"/>
          </a:xfrm>
          <a:prstGeom prst="rect">
            <a:avLst/>
          </a:prstGeom>
        </p:spPr>
        <p:txBody>
          <a:bodyPr wrap="square">
            <a:spAutoFit/>
          </a:bodyPr>
          <a:lstStyle/>
          <a:p>
            <a:r>
              <a:rPr lang="en-US" sz="2800" dirty="0">
                <a:solidFill>
                  <a:srgbClr val="0070C0"/>
                </a:solidFill>
              </a:rPr>
              <a:t>“the process or activity of writing or naming the letters of a word”</a:t>
            </a:r>
            <a:endParaRPr lang="fr-FR" sz="2800" dirty="0">
              <a:solidFill>
                <a:srgbClr val="0070C0"/>
              </a:solidFill>
            </a:endParaRPr>
          </a:p>
        </p:txBody>
      </p:sp>
      <p:cxnSp>
        <p:nvCxnSpPr>
          <p:cNvPr id="13" name="Straight Arrow Connector 12">
            <a:extLst>
              <a:ext uri="{FF2B5EF4-FFF2-40B4-BE49-F238E27FC236}">
                <a16:creationId xmlns:a16="http://schemas.microsoft.com/office/drawing/2014/main" id="{FFA630A9-9983-4FDF-8582-6733F46C9C34}"/>
              </a:ext>
            </a:extLst>
          </p:cNvPr>
          <p:cNvCxnSpPr>
            <a:cxnSpLocks/>
            <a:endCxn id="11" idx="0"/>
          </p:cNvCxnSpPr>
          <p:nvPr/>
        </p:nvCxnSpPr>
        <p:spPr>
          <a:xfrm flipH="1">
            <a:off x="3259396" y="2615235"/>
            <a:ext cx="1490006" cy="7361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349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3" name="TextBox 2">
            <a:extLst>
              <a:ext uri="{FF2B5EF4-FFF2-40B4-BE49-F238E27FC236}">
                <a16:creationId xmlns:a16="http://schemas.microsoft.com/office/drawing/2014/main" id="{C19CBCB9-4F25-4DBC-8AB9-2CDA605DD558}"/>
              </a:ext>
            </a:extLst>
          </p:cNvPr>
          <p:cNvSpPr txBox="1"/>
          <p:nvPr/>
        </p:nvSpPr>
        <p:spPr>
          <a:xfrm>
            <a:off x="926757" y="1853514"/>
            <a:ext cx="10268465"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Can word embeddings be used for “word sense induction?</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err="1"/>
              <a:t>Sample</a:t>
            </a:r>
            <a:r>
              <a:rPr lang="fr-FR" sz="2800" dirty="0"/>
              <a:t> </a:t>
            </a:r>
            <a:r>
              <a:rPr lang="fr-FR" sz="2800" dirty="0" err="1"/>
              <a:t>target</a:t>
            </a:r>
            <a:r>
              <a:rPr lang="fr-FR" sz="2800" dirty="0"/>
              <a:t> </a:t>
            </a:r>
            <a:r>
              <a:rPr lang="fr-FR" sz="2800" dirty="0" err="1"/>
              <a:t>words</a:t>
            </a:r>
            <a:r>
              <a:rPr lang="fr-FR" sz="2800" dirty="0"/>
              <a:t> </a:t>
            </a:r>
            <a:r>
              <a:rPr lang="fr-FR" sz="2800" dirty="0" err="1"/>
              <a:t>that</a:t>
            </a:r>
            <a:r>
              <a:rPr lang="fr-FR" sz="2800" dirty="0"/>
              <a:t> </a:t>
            </a:r>
            <a:r>
              <a:rPr lang="fr-FR" sz="2800" dirty="0" err="1"/>
              <a:t>appear</a:t>
            </a:r>
            <a:r>
              <a:rPr lang="fr-FR" sz="2800" dirty="0"/>
              <a:t> in </a:t>
            </a:r>
            <a:r>
              <a:rPr lang="fr-FR" sz="2800" dirty="0" err="1"/>
              <a:t>literal</a:t>
            </a:r>
            <a:r>
              <a:rPr lang="fr-FR" sz="2800" dirty="0"/>
              <a:t> and non-</a:t>
            </a:r>
            <a:r>
              <a:rPr lang="fr-FR" sz="2800" dirty="0" err="1"/>
              <a:t>literal</a:t>
            </a:r>
            <a:r>
              <a:rPr lang="fr-FR" sz="2800" dirty="0"/>
              <a:t> </a:t>
            </a:r>
            <a:r>
              <a:rPr lang="fr-FR" sz="2800" dirty="0" err="1"/>
              <a:t>examples</a:t>
            </a:r>
            <a:endParaRPr lang="fr-FR" sz="2800" dirty="0"/>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Use </a:t>
            </a:r>
            <a:r>
              <a:rPr lang="fr-FR" sz="2800" dirty="0" err="1"/>
              <a:t>contextualized</a:t>
            </a:r>
            <a:r>
              <a:rPr lang="fr-FR" sz="2800" dirty="0"/>
              <a:t> </a:t>
            </a:r>
            <a:r>
              <a:rPr lang="fr-FR" sz="2800" dirty="0" err="1"/>
              <a:t>word</a:t>
            </a:r>
            <a:r>
              <a:rPr lang="fr-FR" sz="2800" dirty="0"/>
              <a:t> </a:t>
            </a:r>
            <a:r>
              <a:rPr lang="fr-FR" sz="2800" dirty="0" err="1"/>
              <a:t>embeddings</a:t>
            </a:r>
            <a:r>
              <a:rPr lang="fr-FR" sz="2800" dirty="0"/>
              <a:t> in </a:t>
            </a:r>
            <a:r>
              <a:rPr lang="fr-FR" sz="2800" dirty="0" err="1"/>
              <a:t>these</a:t>
            </a:r>
            <a:r>
              <a:rPr lang="fr-FR" sz="2800" dirty="0"/>
              <a:t> </a:t>
            </a:r>
            <a:r>
              <a:rPr lang="fr-FR" sz="2800" dirty="0" err="1"/>
              <a:t>examples</a:t>
            </a:r>
            <a:r>
              <a:rPr lang="fr-FR" sz="2800" dirty="0"/>
              <a:t> to </a:t>
            </a:r>
            <a:r>
              <a:rPr lang="fr-FR" sz="2800" dirty="0" err="1"/>
              <a:t>predict</a:t>
            </a:r>
            <a:r>
              <a:rPr lang="fr-FR" sz="2800" dirty="0"/>
              <a:t> best substitute for </a:t>
            </a:r>
            <a:r>
              <a:rPr lang="fr-FR" sz="2800" dirty="0" err="1"/>
              <a:t>target</a:t>
            </a:r>
            <a:r>
              <a:rPr lang="fr-FR" sz="2800" dirty="0"/>
              <a:t> </a:t>
            </a:r>
            <a:r>
              <a:rPr lang="fr-FR" sz="2800" dirty="0" err="1"/>
              <a:t>word</a:t>
            </a:r>
            <a:endParaRPr lang="fr-FR" sz="2800" dirty="0"/>
          </a:p>
        </p:txBody>
      </p:sp>
    </p:spTree>
    <p:extLst>
      <p:ext uri="{BB962C8B-B14F-4D97-AF65-F5344CB8AC3E}">
        <p14:creationId xmlns:p14="http://schemas.microsoft.com/office/powerpoint/2010/main" val="1529053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9BAE-999E-4172-87B7-64B0A86C11E3}"/>
              </a:ext>
            </a:extLst>
          </p:cNvPr>
          <p:cNvSpPr>
            <a:spLocks noGrp="1"/>
          </p:cNvSpPr>
          <p:nvPr>
            <p:ph type="title"/>
          </p:nvPr>
        </p:nvSpPr>
        <p:spPr/>
        <p:txBody>
          <a:bodyPr/>
          <a:lstStyle/>
          <a:p>
            <a:r>
              <a:rPr lang="en-US" dirty="0"/>
              <a:t>Meaning Shift: Non-literality as Rare Sense</a:t>
            </a:r>
            <a:endParaRPr lang="fr-FR" dirty="0"/>
          </a:p>
        </p:txBody>
      </p:sp>
      <p:pic>
        <p:nvPicPr>
          <p:cNvPr id="3" name="Picture 2">
            <a:extLst>
              <a:ext uri="{FF2B5EF4-FFF2-40B4-BE49-F238E27FC236}">
                <a16:creationId xmlns:a16="http://schemas.microsoft.com/office/drawing/2014/main" id="{2881DAC0-AC23-4FDF-8649-1286336B0CD7}"/>
              </a:ext>
            </a:extLst>
          </p:cNvPr>
          <p:cNvPicPr>
            <a:picLocks noChangeAspect="1"/>
          </p:cNvPicPr>
          <p:nvPr/>
        </p:nvPicPr>
        <p:blipFill>
          <a:blip r:embed="rId2"/>
          <a:stretch>
            <a:fillRect/>
          </a:stretch>
        </p:blipFill>
        <p:spPr>
          <a:xfrm>
            <a:off x="707574" y="1312295"/>
            <a:ext cx="10925362" cy="2475934"/>
          </a:xfrm>
          <a:prstGeom prst="rect">
            <a:avLst/>
          </a:prstGeom>
        </p:spPr>
      </p:pic>
      <p:pic>
        <p:nvPicPr>
          <p:cNvPr id="5" name="Picture 4">
            <a:extLst>
              <a:ext uri="{FF2B5EF4-FFF2-40B4-BE49-F238E27FC236}">
                <a16:creationId xmlns:a16="http://schemas.microsoft.com/office/drawing/2014/main" id="{818B682B-0345-4794-B70A-C909E0B783B1}"/>
              </a:ext>
            </a:extLst>
          </p:cNvPr>
          <p:cNvPicPr>
            <a:picLocks noChangeAspect="1"/>
          </p:cNvPicPr>
          <p:nvPr/>
        </p:nvPicPr>
        <p:blipFill>
          <a:blip r:embed="rId3"/>
          <a:stretch>
            <a:fillRect/>
          </a:stretch>
        </p:blipFill>
        <p:spPr>
          <a:xfrm>
            <a:off x="758679" y="3830747"/>
            <a:ext cx="10930968" cy="1903641"/>
          </a:xfrm>
          <a:prstGeom prst="rect">
            <a:avLst/>
          </a:prstGeom>
        </p:spPr>
      </p:pic>
    </p:spTree>
    <p:extLst>
      <p:ext uri="{BB962C8B-B14F-4D97-AF65-F5344CB8AC3E}">
        <p14:creationId xmlns:p14="http://schemas.microsoft.com/office/powerpoint/2010/main" val="4172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AE6567-561B-4377-9C6E-61276065CD2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of Implicit Meaning</a:t>
            </a:r>
            <a:endParaRPr lang="fr-FR" dirty="0"/>
          </a:p>
        </p:txBody>
      </p:sp>
      <p:graphicFrame>
        <p:nvGraphicFramePr>
          <p:cNvPr id="5" name="Table 8">
            <a:extLst>
              <a:ext uri="{FF2B5EF4-FFF2-40B4-BE49-F238E27FC236}">
                <a16:creationId xmlns:a16="http://schemas.microsoft.com/office/drawing/2014/main" id="{58BB8752-E79B-45CF-AFAA-1D46D0B16E16}"/>
              </a:ext>
            </a:extLst>
          </p:cNvPr>
          <p:cNvGraphicFramePr>
            <a:graphicFrameLocks noGrp="1"/>
          </p:cNvGraphicFramePr>
          <p:nvPr>
            <p:extLst>
              <p:ext uri="{D42A27DB-BD31-4B8C-83A1-F6EECF244321}">
                <p14:modId xmlns:p14="http://schemas.microsoft.com/office/powerpoint/2010/main" val="2494687339"/>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6" name="TextBox 5">
            <a:extLst>
              <a:ext uri="{FF2B5EF4-FFF2-40B4-BE49-F238E27FC236}">
                <a16:creationId xmlns:a16="http://schemas.microsoft.com/office/drawing/2014/main" id="{C4336411-8267-4543-990B-CD7FBC72AB31}"/>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33F6A74B-81B1-435E-99B7-D381AD62C32E}"/>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8" name="TextBox 7">
            <a:extLst>
              <a:ext uri="{FF2B5EF4-FFF2-40B4-BE49-F238E27FC236}">
                <a16:creationId xmlns:a16="http://schemas.microsoft.com/office/drawing/2014/main" id="{A6DAB589-E7E2-4CDB-8D95-0C5C58607E18}"/>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9" name="Arrow: Down 8">
            <a:extLst>
              <a:ext uri="{FF2B5EF4-FFF2-40B4-BE49-F238E27FC236}">
                <a16:creationId xmlns:a16="http://schemas.microsoft.com/office/drawing/2014/main" id="{A7DD673F-630F-4FF5-9618-30C8168D9AEE}"/>
              </a:ext>
            </a:extLst>
          </p:cNvPr>
          <p:cNvSpPr/>
          <p:nvPr/>
        </p:nvSpPr>
        <p:spPr>
          <a:xfrm rot="2855527">
            <a:off x="9638018"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69976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C3EA-2487-433E-8CAB-2FA079D5112C}"/>
              </a:ext>
            </a:extLst>
          </p:cNvPr>
          <p:cNvSpPr>
            <a:spLocks noGrp="1"/>
          </p:cNvSpPr>
          <p:nvPr>
            <p:ph type="title"/>
          </p:nvPr>
        </p:nvSpPr>
        <p:spPr/>
        <p:txBody>
          <a:bodyPr/>
          <a:lstStyle/>
          <a:p>
            <a:r>
              <a:rPr lang="en-US" dirty="0"/>
              <a:t>Analysis of Implicit Meaning</a:t>
            </a:r>
            <a:endParaRPr lang="fr-FR" dirty="0"/>
          </a:p>
        </p:txBody>
      </p:sp>
      <p:sp>
        <p:nvSpPr>
          <p:cNvPr id="3" name="Content Placeholder 2">
            <a:extLst>
              <a:ext uri="{FF2B5EF4-FFF2-40B4-BE49-F238E27FC236}">
                <a16:creationId xmlns:a16="http://schemas.microsoft.com/office/drawing/2014/main" id="{94F43C9B-F656-4DDC-986F-132F514ACD00}"/>
              </a:ext>
            </a:extLst>
          </p:cNvPr>
          <p:cNvSpPr>
            <a:spLocks noGrp="1"/>
          </p:cNvSpPr>
          <p:nvPr>
            <p:ph idx="1"/>
          </p:nvPr>
        </p:nvSpPr>
        <p:spPr>
          <a:xfrm>
            <a:off x="838200" y="1825625"/>
            <a:ext cx="10515600" cy="2702832"/>
          </a:xfrm>
        </p:spPr>
        <p:txBody>
          <a:bodyPr/>
          <a:lstStyle/>
          <a:p>
            <a:r>
              <a:rPr lang="en-US" dirty="0"/>
              <a:t>Where does the knowledge of the implicit meaning originate?</a:t>
            </a:r>
          </a:p>
          <a:p>
            <a:pPr lvl="1"/>
            <a:r>
              <a:rPr lang="fr-FR" dirty="0"/>
              <a:t>Is </a:t>
            </a:r>
            <a:r>
              <a:rPr lang="fr-FR" dirty="0" err="1"/>
              <a:t>it</a:t>
            </a:r>
            <a:r>
              <a:rPr lang="fr-FR" dirty="0"/>
              <a:t> </a:t>
            </a:r>
            <a:r>
              <a:rPr lang="fr-FR" dirty="0" err="1"/>
              <a:t>encoded</a:t>
            </a:r>
            <a:r>
              <a:rPr lang="fr-FR" dirty="0"/>
              <a:t> in the phrase in question?</a:t>
            </a:r>
          </a:p>
          <a:p>
            <a:pPr lvl="1"/>
            <a:r>
              <a:rPr lang="fr-FR" dirty="0"/>
              <a:t>Or, </a:t>
            </a:r>
            <a:r>
              <a:rPr lang="fr-FR" dirty="0" err="1"/>
              <a:t>is</a:t>
            </a:r>
            <a:r>
              <a:rPr lang="fr-FR" dirty="0"/>
              <a:t> </a:t>
            </a:r>
            <a:r>
              <a:rPr lang="fr-FR" dirty="0" err="1"/>
              <a:t>it</a:t>
            </a:r>
            <a:r>
              <a:rPr lang="fr-FR" dirty="0"/>
              <a:t> </a:t>
            </a:r>
            <a:r>
              <a:rPr lang="fr-FR" dirty="0" err="1"/>
              <a:t>encoded</a:t>
            </a:r>
            <a:r>
              <a:rPr lang="fr-FR" dirty="0"/>
              <a:t> </a:t>
            </a:r>
            <a:r>
              <a:rPr lang="fr-FR" dirty="0" err="1"/>
              <a:t>explicitly</a:t>
            </a:r>
            <a:r>
              <a:rPr lang="fr-FR" dirty="0"/>
              <a:t> in the </a:t>
            </a:r>
            <a:r>
              <a:rPr lang="fr-FR" dirty="0" err="1"/>
              <a:t>context</a:t>
            </a:r>
            <a:r>
              <a:rPr lang="fr-FR" dirty="0"/>
              <a:t> sentence </a:t>
            </a:r>
            <a:r>
              <a:rPr lang="fr-FR" dirty="0" err="1"/>
              <a:t>around</a:t>
            </a:r>
            <a:r>
              <a:rPr lang="fr-FR" dirty="0"/>
              <a:t> the phrase?</a:t>
            </a:r>
          </a:p>
          <a:p>
            <a:r>
              <a:rPr lang="fr-FR" dirty="0" err="1"/>
              <a:t>Why</a:t>
            </a:r>
            <a:r>
              <a:rPr lang="fr-FR" dirty="0"/>
              <a:t> </a:t>
            </a:r>
            <a:r>
              <a:rPr lang="fr-FR" dirty="0" err="1"/>
              <a:t>is</a:t>
            </a:r>
            <a:r>
              <a:rPr lang="fr-FR" dirty="0"/>
              <a:t> the performance </a:t>
            </a:r>
            <a:r>
              <a:rPr lang="fr-FR" dirty="0" err="1"/>
              <a:t>so</a:t>
            </a:r>
            <a:r>
              <a:rPr lang="fr-FR" dirty="0"/>
              <a:t> </a:t>
            </a:r>
            <a:r>
              <a:rPr lang="fr-FR" dirty="0" err="1"/>
              <a:t>bad</a:t>
            </a:r>
            <a:r>
              <a:rPr lang="fr-FR" dirty="0"/>
              <a:t>?</a:t>
            </a:r>
          </a:p>
          <a:p>
            <a:pPr lvl="1"/>
            <a:r>
              <a:rPr lang="fr-FR" dirty="0" err="1"/>
              <a:t>Could</a:t>
            </a:r>
            <a:r>
              <a:rPr lang="fr-FR" dirty="0"/>
              <a:t> </a:t>
            </a:r>
            <a:r>
              <a:rPr lang="fr-FR" dirty="0" err="1"/>
              <a:t>it</a:t>
            </a:r>
            <a:r>
              <a:rPr lang="fr-FR" dirty="0"/>
              <a:t> </a:t>
            </a:r>
            <a:r>
              <a:rPr lang="fr-FR" dirty="0" err="1"/>
              <a:t>be</a:t>
            </a:r>
            <a:r>
              <a:rPr lang="fr-FR" dirty="0"/>
              <a:t> </a:t>
            </a:r>
            <a:r>
              <a:rPr lang="fr-FR" dirty="0" err="1"/>
              <a:t>that</a:t>
            </a:r>
            <a:r>
              <a:rPr lang="fr-FR" dirty="0"/>
              <a:t> the </a:t>
            </a:r>
            <a:r>
              <a:rPr lang="fr-FR" dirty="0" err="1"/>
              <a:t>models</a:t>
            </a:r>
            <a:r>
              <a:rPr lang="fr-FR" dirty="0"/>
              <a:t> are </a:t>
            </a:r>
            <a:r>
              <a:rPr lang="fr-FR" dirty="0" err="1"/>
              <a:t>learning</a:t>
            </a:r>
            <a:r>
              <a:rPr lang="fr-FR" dirty="0"/>
              <a:t> </a:t>
            </a:r>
            <a:r>
              <a:rPr lang="fr-FR" dirty="0" err="1"/>
              <a:t>probability</a:t>
            </a:r>
            <a:r>
              <a:rPr lang="fr-FR" dirty="0"/>
              <a:t> of paraphrases </a:t>
            </a:r>
            <a:r>
              <a:rPr lang="fr-FR" dirty="0" err="1"/>
              <a:t>alone</a:t>
            </a:r>
            <a:r>
              <a:rPr lang="fr-FR" dirty="0"/>
              <a:t>, </a:t>
            </a:r>
            <a:r>
              <a:rPr lang="fr-FR" dirty="0" err="1"/>
              <a:t>without</a:t>
            </a:r>
            <a:r>
              <a:rPr lang="fr-FR" dirty="0"/>
              <a:t> regard to the original phrase?</a:t>
            </a:r>
          </a:p>
        </p:txBody>
      </p:sp>
      <p:sp>
        <p:nvSpPr>
          <p:cNvPr id="5" name="Rectangle: Rounded Corners 4">
            <a:extLst>
              <a:ext uri="{FF2B5EF4-FFF2-40B4-BE49-F238E27FC236}">
                <a16:creationId xmlns:a16="http://schemas.microsoft.com/office/drawing/2014/main" id="{9747D6DB-B3BA-4803-A083-8BB487E29A88}"/>
              </a:ext>
            </a:extLst>
          </p:cNvPr>
          <p:cNvSpPr/>
          <p:nvPr/>
        </p:nvSpPr>
        <p:spPr>
          <a:xfrm>
            <a:off x="4329768" y="4920343"/>
            <a:ext cx="3232567" cy="998543"/>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cxnSp>
        <p:nvCxnSpPr>
          <p:cNvPr id="14" name="Connector: Elbow 13">
            <a:extLst>
              <a:ext uri="{FF2B5EF4-FFF2-40B4-BE49-F238E27FC236}">
                <a16:creationId xmlns:a16="http://schemas.microsoft.com/office/drawing/2014/main" id="{21C236B4-7106-45B2-9F76-E79D9158099F}"/>
              </a:ext>
            </a:extLst>
          </p:cNvPr>
          <p:cNvCxnSpPr>
            <a:cxnSpLocks/>
          </p:cNvCxnSpPr>
          <p:nvPr/>
        </p:nvCxnSpPr>
        <p:spPr>
          <a:xfrm>
            <a:off x="1445741" y="3892378"/>
            <a:ext cx="2669059" cy="1198606"/>
          </a:xfrm>
          <a:prstGeom prst="bentConnector3">
            <a:avLst>
              <a:gd name="adj1" fmla="val -13889"/>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D6C0A10-B0AA-456B-A36C-1406537545CE}"/>
              </a:ext>
            </a:extLst>
          </p:cNvPr>
          <p:cNvCxnSpPr>
            <a:cxnSpLocks/>
          </p:cNvCxnSpPr>
          <p:nvPr/>
        </p:nvCxnSpPr>
        <p:spPr>
          <a:xfrm>
            <a:off x="1309816" y="2866768"/>
            <a:ext cx="2804984" cy="2552846"/>
          </a:xfrm>
          <a:prstGeom prst="bentConnector3">
            <a:avLst>
              <a:gd name="adj1" fmla="val -22687"/>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361507F-D860-45D4-AD1E-003E82609AA2}"/>
              </a:ext>
            </a:extLst>
          </p:cNvPr>
          <p:cNvCxnSpPr>
            <a:cxnSpLocks/>
          </p:cNvCxnSpPr>
          <p:nvPr/>
        </p:nvCxnSpPr>
        <p:spPr>
          <a:xfrm>
            <a:off x="991091" y="2601098"/>
            <a:ext cx="3098995" cy="3084186"/>
          </a:xfrm>
          <a:prstGeom prst="bentConnector3">
            <a:avLst>
              <a:gd name="adj1" fmla="val -17785"/>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8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p:txBody>
          <a:bodyPr/>
          <a:lstStyle/>
          <a:p>
            <a:r>
              <a:rPr lang="en-US" dirty="0" err="1"/>
              <a:t>Guiden</a:t>
            </a:r>
            <a:r>
              <a:rPr lang="en-US" dirty="0"/>
              <a:t> Q&amp;A</a:t>
            </a:r>
          </a:p>
        </p:txBody>
      </p:sp>
      <p:sp>
        <p:nvSpPr>
          <p:cNvPr id="3" name="Content Placeholder 2">
            <a:extLst>
              <a:ext uri="{FF2B5EF4-FFF2-40B4-BE49-F238E27FC236}">
                <a16:creationId xmlns:a16="http://schemas.microsoft.com/office/drawing/2014/main" id="{F2685D05-5935-4F44-A0C8-5EE8A34E07B3}"/>
              </a:ext>
            </a:extLst>
          </p:cNvPr>
          <p:cNvSpPr>
            <a:spLocks noGrp="1"/>
          </p:cNvSpPr>
          <p:nvPr>
            <p:ph idx="1"/>
          </p:nvPr>
        </p:nvSpPr>
        <p:spPr/>
        <p:txBody>
          <a:bodyPr/>
          <a:lstStyle/>
          <a:p>
            <a:r>
              <a:rPr lang="en-US" dirty="0"/>
              <a:t>Sample Question 1</a:t>
            </a:r>
          </a:p>
          <a:p>
            <a:r>
              <a:rPr lang="en-US" dirty="0"/>
              <a:t>Sample Question 2</a:t>
            </a:r>
          </a:p>
          <a:p>
            <a:endParaRPr lang="en-US" dirty="0"/>
          </a:p>
        </p:txBody>
      </p:sp>
    </p:spTree>
    <p:extLst>
      <p:ext uri="{BB962C8B-B14F-4D97-AF65-F5344CB8AC3E}">
        <p14:creationId xmlns:p14="http://schemas.microsoft.com/office/powerpoint/2010/main" val="2531688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4855-5144-489B-96C7-37AD8E7095CA}"/>
              </a:ext>
            </a:extLst>
          </p:cNvPr>
          <p:cNvSpPr>
            <a:spLocks noGrp="1"/>
          </p:cNvSpPr>
          <p:nvPr>
            <p:ph type="title"/>
          </p:nvPr>
        </p:nvSpPr>
        <p:spPr/>
        <p:txBody>
          <a:bodyPr/>
          <a:lstStyle/>
          <a:p>
            <a:r>
              <a:rPr lang="en-US" dirty="0"/>
              <a:t>Analysis of Implicit Meaning</a:t>
            </a:r>
            <a:endParaRPr lang="fr-FR" dirty="0"/>
          </a:p>
        </p:txBody>
      </p:sp>
      <p:sp>
        <p:nvSpPr>
          <p:cNvPr id="4" name="Rectangle: Rounded Corners 3">
            <a:extLst>
              <a:ext uri="{FF2B5EF4-FFF2-40B4-BE49-F238E27FC236}">
                <a16:creationId xmlns:a16="http://schemas.microsoft.com/office/drawing/2014/main" id="{E682931B-C6AC-4262-BCF4-106298653041}"/>
              </a:ext>
            </a:extLst>
          </p:cNvPr>
          <p:cNvSpPr/>
          <p:nvPr/>
        </p:nvSpPr>
        <p:spPr>
          <a:xfrm>
            <a:off x="838200" y="1690688"/>
            <a:ext cx="3251886" cy="86716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sp>
        <p:nvSpPr>
          <p:cNvPr id="5" name="Rectangle: Rounded Corners 4">
            <a:extLst>
              <a:ext uri="{FF2B5EF4-FFF2-40B4-BE49-F238E27FC236}">
                <a16:creationId xmlns:a16="http://schemas.microsoft.com/office/drawing/2014/main" id="{A170096F-EE9D-428B-A9DC-611B742A836D}"/>
              </a:ext>
            </a:extLst>
          </p:cNvPr>
          <p:cNvSpPr/>
          <p:nvPr/>
        </p:nvSpPr>
        <p:spPr>
          <a:xfrm>
            <a:off x="4090085" y="1690687"/>
            <a:ext cx="6755026" cy="867162"/>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75000"/>
                  </a:schemeClr>
                </a:solidFill>
              </a:rPr>
              <a:t>Original Phrase: </a:t>
            </a:r>
            <a:r>
              <a:rPr lang="en-US" sz="2400" dirty="0">
                <a:solidFill>
                  <a:schemeClr val="accent1">
                    <a:lumMod val="75000"/>
                  </a:schemeClr>
                </a:solidFill>
              </a:rPr>
              <a:t>“Today, the house has become a </a:t>
            </a:r>
            <a:r>
              <a:rPr lang="en-US" sz="2400" b="1" dirty="0">
                <a:solidFill>
                  <a:schemeClr val="accent2">
                    <a:lumMod val="75000"/>
                  </a:schemeClr>
                </a:solidFill>
              </a:rPr>
              <a:t>wine bar </a:t>
            </a:r>
            <a:r>
              <a:rPr lang="en-US" sz="2400" dirty="0">
                <a:solidFill>
                  <a:schemeClr val="accent1">
                    <a:lumMod val="75000"/>
                  </a:schemeClr>
                </a:solidFill>
              </a:rPr>
              <a:t>or bistro called </a:t>
            </a:r>
            <a:r>
              <a:rPr lang="en-US" sz="2400" dirty="0" err="1">
                <a:solidFill>
                  <a:schemeClr val="accent1">
                    <a:lumMod val="75000"/>
                  </a:schemeClr>
                </a:solidFill>
              </a:rPr>
              <a:t>Barokk</a:t>
            </a:r>
            <a:r>
              <a:rPr lang="en-US" sz="2400" dirty="0">
                <a:solidFill>
                  <a:schemeClr val="accent1">
                    <a:lumMod val="75000"/>
                  </a:schemeClr>
                </a:solidFill>
              </a:rPr>
              <a:t>”</a:t>
            </a:r>
            <a:endParaRPr lang="fr-FR" sz="2400" dirty="0">
              <a:solidFill>
                <a:schemeClr val="accent1">
                  <a:lumMod val="75000"/>
                </a:schemeClr>
              </a:solidFill>
            </a:endParaRPr>
          </a:p>
        </p:txBody>
      </p:sp>
      <p:sp>
        <p:nvSpPr>
          <p:cNvPr id="6" name="Rectangle: Rounded Corners 5">
            <a:extLst>
              <a:ext uri="{FF2B5EF4-FFF2-40B4-BE49-F238E27FC236}">
                <a16:creationId xmlns:a16="http://schemas.microsoft.com/office/drawing/2014/main" id="{275FD14A-0DDE-4802-AF82-720431F3D651}"/>
              </a:ext>
            </a:extLst>
          </p:cNvPr>
          <p:cNvSpPr/>
          <p:nvPr/>
        </p:nvSpPr>
        <p:spPr>
          <a:xfrm>
            <a:off x="838199"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1 (-phrase):</a:t>
            </a:r>
          </a:p>
          <a:p>
            <a:pPr marL="342900" indent="-342900">
              <a:buFont typeface="Arial" panose="020B0604020202020204" pitchFamily="34" charset="0"/>
              <a:buChar char="•"/>
            </a:pPr>
            <a:r>
              <a:rPr lang="en-US" sz="2000" dirty="0">
                <a:solidFill>
                  <a:schemeClr val="accent1">
                    <a:lumMod val="75000"/>
                  </a:schemeClr>
                </a:solidFill>
              </a:rPr>
              <a:t>Mask the phrase in the context sentence.</a:t>
            </a:r>
          </a:p>
          <a:p>
            <a:pPr marL="342900" indent="-342900">
              <a:buFont typeface="Arial" panose="020B0604020202020204" pitchFamily="34" charset="0"/>
              <a:buChar char="•"/>
            </a:pPr>
            <a:r>
              <a:rPr lang="en-US" sz="2000" dirty="0">
                <a:solidFill>
                  <a:schemeClr val="accent1">
                    <a:lumMod val="75000"/>
                  </a:schemeClr>
                </a:solidFill>
              </a:rPr>
              <a:t>“Today, the house has become a </a:t>
            </a:r>
            <a:r>
              <a:rPr lang="en-US" sz="2000" b="1" dirty="0">
                <a:solidFill>
                  <a:schemeClr val="accent2">
                    <a:lumMod val="75000"/>
                  </a:schemeClr>
                </a:solidFill>
              </a:rPr>
              <a:t>something </a:t>
            </a:r>
            <a:r>
              <a:rPr lang="en-US" sz="2000" dirty="0">
                <a:solidFill>
                  <a:schemeClr val="accent1">
                    <a:lumMod val="75000"/>
                  </a:schemeClr>
                </a:solidFill>
              </a:rPr>
              <a:t>or bistro called </a:t>
            </a:r>
            <a:r>
              <a:rPr lang="en-US" sz="2000" dirty="0" err="1">
                <a:solidFill>
                  <a:schemeClr val="accent1">
                    <a:lumMod val="75000"/>
                  </a:schemeClr>
                </a:solidFill>
              </a:rPr>
              <a:t>Barokk</a:t>
            </a:r>
            <a:r>
              <a:rPr lang="en-US" sz="2000" dirty="0">
                <a:solidFill>
                  <a:schemeClr val="accent1">
                    <a:lumMod val="75000"/>
                  </a:schemeClr>
                </a:solidFill>
              </a:rPr>
              <a:t>”</a:t>
            </a:r>
          </a:p>
        </p:txBody>
      </p:sp>
      <p:sp>
        <p:nvSpPr>
          <p:cNvPr id="9" name="Rectangle: Rounded Corners 8">
            <a:extLst>
              <a:ext uri="{FF2B5EF4-FFF2-40B4-BE49-F238E27FC236}">
                <a16:creationId xmlns:a16="http://schemas.microsoft.com/office/drawing/2014/main" id="{C2012411-42C4-40E2-A3C5-654087154A04}"/>
              </a:ext>
            </a:extLst>
          </p:cNvPr>
          <p:cNvSpPr/>
          <p:nvPr/>
        </p:nvSpPr>
        <p:spPr>
          <a:xfrm>
            <a:off x="4215712"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2 </a:t>
            </a:r>
          </a:p>
          <a:p>
            <a:r>
              <a:rPr lang="en-US" sz="2800" b="1" dirty="0">
                <a:solidFill>
                  <a:schemeClr val="accent1">
                    <a:lumMod val="75000"/>
                  </a:schemeClr>
                </a:solidFill>
              </a:rPr>
              <a:t>(-Context):</a:t>
            </a:r>
          </a:p>
          <a:p>
            <a:pPr marL="342900" indent="-342900">
              <a:buFont typeface="Arial" panose="020B0604020202020204" pitchFamily="34" charset="0"/>
              <a:buChar char="•"/>
            </a:pPr>
            <a:r>
              <a:rPr lang="en-US" sz="2000" dirty="0">
                <a:solidFill>
                  <a:schemeClr val="accent1">
                    <a:lumMod val="75000"/>
                  </a:schemeClr>
                </a:solidFill>
              </a:rPr>
              <a:t>Replace the context sentence with the phrase itself</a:t>
            </a:r>
          </a:p>
          <a:p>
            <a:pPr marL="342900" indent="-342900">
              <a:buFont typeface="Arial" panose="020B0604020202020204" pitchFamily="34" charset="0"/>
              <a:buChar char="•"/>
            </a:pPr>
            <a:r>
              <a:rPr lang="en-US" sz="2000" b="1" dirty="0">
                <a:solidFill>
                  <a:schemeClr val="accent2">
                    <a:lumMod val="75000"/>
                  </a:schemeClr>
                </a:solidFill>
              </a:rPr>
              <a:t>“wine bar”</a:t>
            </a:r>
          </a:p>
        </p:txBody>
      </p:sp>
      <p:sp>
        <p:nvSpPr>
          <p:cNvPr id="11" name="Rectangle: Rounded Corners 10">
            <a:extLst>
              <a:ext uri="{FF2B5EF4-FFF2-40B4-BE49-F238E27FC236}">
                <a16:creationId xmlns:a16="http://schemas.microsoft.com/office/drawing/2014/main" id="{B0739B49-1136-4F49-812F-91DE8E93FDB8}"/>
              </a:ext>
            </a:extLst>
          </p:cNvPr>
          <p:cNvSpPr/>
          <p:nvPr/>
        </p:nvSpPr>
        <p:spPr>
          <a:xfrm>
            <a:off x="7593225"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3 (-context + phrase):</a:t>
            </a:r>
          </a:p>
          <a:p>
            <a:pPr marL="342900" indent="-342900">
              <a:buFont typeface="Arial" panose="020B0604020202020204" pitchFamily="34" charset="0"/>
              <a:buChar char="•"/>
            </a:pPr>
            <a:r>
              <a:rPr lang="en-US" sz="2000" dirty="0">
                <a:solidFill>
                  <a:schemeClr val="accent1">
                    <a:lumMod val="75000"/>
                  </a:schemeClr>
                </a:solidFill>
              </a:rPr>
              <a:t>Omit the context sentence all together. Provide only the paraphrase</a:t>
            </a:r>
          </a:p>
          <a:p>
            <a:pPr marL="342900" indent="-342900">
              <a:buFont typeface="Arial" panose="020B0604020202020204" pitchFamily="34" charset="0"/>
              <a:buChar char="•"/>
            </a:pPr>
            <a:r>
              <a:rPr lang="en-US" sz="2000" dirty="0">
                <a:solidFill>
                  <a:schemeClr val="accent1">
                    <a:lumMod val="75000"/>
                  </a:schemeClr>
                </a:solidFill>
              </a:rPr>
              <a:t>“bar where people drink wine”</a:t>
            </a:r>
          </a:p>
          <a:p>
            <a:pPr marL="342900" indent="-342900">
              <a:buFont typeface="Arial" panose="020B0604020202020204" pitchFamily="34" charset="0"/>
              <a:buChar char="•"/>
            </a:pPr>
            <a:endParaRPr lang="en-US" sz="2000" dirty="0">
              <a:solidFill>
                <a:schemeClr val="accent1">
                  <a:lumMod val="75000"/>
                </a:schemeClr>
              </a:solidFill>
            </a:endParaRPr>
          </a:p>
        </p:txBody>
      </p:sp>
      <p:sp>
        <p:nvSpPr>
          <p:cNvPr id="12" name="Rectangle: Rounded Corners 11">
            <a:extLst>
              <a:ext uri="{FF2B5EF4-FFF2-40B4-BE49-F238E27FC236}">
                <a16:creationId xmlns:a16="http://schemas.microsoft.com/office/drawing/2014/main" id="{04938535-6513-46F8-A06E-5D09C335E44E}"/>
              </a:ext>
            </a:extLst>
          </p:cNvPr>
          <p:cNvSpPr/>
          <p:nvPr/>
        </p:nvSpPr>
        <p:spPr>
          <a:xfrm>
            <a:off x="838199" y="5859033"/>
            <a:ext cx="10006912" cy="867162"/>
          </a:xfrm>
          <a:prstGeom prst="round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lumMod val="75000"/>
                  </a:schemeClr>
                </a:solidFill>
              </a:rPr>
              <a:t>Take each modified context sentence, and evaluate on NC Relations and AN attributes tasks</a:t>
            </a:r>
            <a:endParaRPr lang="fr-FR" sz="2400" dirty="0">
              <a:solidFill>
                <a:schemeClr val="accent1">
                  <a:lumMod val="75000"/>
                </a:schemeClr>
              </a:solidFill>
            </a:endParaRPr>
          </a:p>
        </p:txBody>
      </p:sp>
    </p:spTree>
    <p:extLst>
      <p:ext uri="{BB962C8B-B14F-4D97-AF65-F5344CB8AC3E}">
        <p14:creationId xmlns:p14="http://schemas.microsoft.com/office/powerpoint/2010/main" val="42241851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E139-1ABA-4279-9440-DBBE1C6CFA0D}"/>
              </a:ext>
            </a:extLst>
          </p:cNvPr>
          <p:cNvSpPr>
            <a:spLocks noGrp="1"/>
          </p:cNvSpPr>
          <p:nvPr>
            <p:ph type="title"/>
          </p:nvPr>
        </p:nvSpPr>
        <p:spPr/>
        <p:txBody>
          <a:bodyPr/>
          <a:lstStyle/>
          <a:p>
            <a:r>
              <a:rPr lang="en-US" dirty="0"/>
              <a:t>Analysis of Implicit Meaning</a:t>
            </a:r>
            <a:endParaRPr lang="fr-FR" dirty="0"/>
          </a:p>
        </p:txBody>
      </p:sp>
      <p:pic>
        <p:nvPicPr>
          <p:cNvPr id="4" name="Picture 3" descr="A screenshot of a cell phone&#10;&#10;Description automatically generated">
            <a:extLst>
              <a:ext uri="{FF2B5EF4-FFF2-40B4-BE49-F238E27FC236}">
                <a16:creationId xmlns:a16="http://schemas.microsoft.com/office/drawing/2014/main" id="{618499B1-1868-471E-AC7C-808F08FE0DC2}"/>
              </a:ext>
            </a:extLst>
          </p:cNvPr>
          <p:cNvPicPr>
            <a:picLocks noChangeAspect="1"/>
          </p:cNvPicPr>
          <p:nvPr/>
        </p:nvPicPr>
        <p:blipFill rotWithShape="1">
          <a:blip r:embed="rId3"/>
          <a:srcRect t="4652"/>
          <a:stretch/>
        </p:blipFill>
        <p:spPr>
          <a:xfrm>
            <a:off x="409979" y="1356039"/>
            <a:ext cx="10943821" cy="3599021"/>
          </a:xfrm>
          <a:prstGeom prst="rect">
            <a:avLst/>
          </a:prstGeom>
        </p:spPr>
      </p:pic>
    </p:spTree>
    <p:extLst>
      <p:ext uri="{BB962C8B-B14F-4D97-AF65-F5344CB8AC3E}">
        <p14:creationId xmlns:p14="http://schemas.microsoft.com/office/powerpoint/2010/main" val="15046468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134-D6CB-4221-92D7-7C7FFDD32E08}"/>
              </a:ext>
            </a:extLst>
          </p:cNvPr>
          <p:cNvSpPr>
            <a:spLocks noGrp="1"/>
          </p:cNvSpPr>
          <p:nvPr>
            <p:ph type="title"/>
          </p:nvPr>
        </p:nvSpPr>
        <p:spPr/>
        <p:txBody>
          <a:bodyPr/>
          <a:lstStyle/>
          <a:p>
            <a:r>
              <a:rPr lang="en-US" dirty="0"/>
              <a:t>References for pain in the neck (informal)</a:t>
            </a:r>
            <a:endParaRPr lang="fr-FR" dirty="0"/>
          </a:p>
        </p:txBody>
      </p:sp>
      <p:sp>
        <p:nvSpPr>
          <p:cNvPr id="3" name="Content Placeholder 2">
            <a:extLst>
              <a:ext uri="{FF2B5EF4-FFF2-40B4-BE49-F238E27FC236}">
                <a16:creationId xmlns:a16="http://schemas.microsoft.com/office/drawing/2014/main" id="{238984A7-1C00-4FB9-A43D-71FD727091DC}"/>
              </a:ext>
            </a:extLst>
          </p:cNvPr>
          <p:cNvSpPr>
            <a:spLocks noGrp="1"/>
          </p:cNvSpPr>
          <p:nvPr>
            <p:ph idx="1"/>
          </p:nvPr>
        </p:nvSpPr>
        <p:spPr/>
        <p:txBody>
          <a:bodyPr>
            <a:normAutofit fontScale="85000" lnSpcReduction="10000"/>
          </a:bodyPr>
          <a:lstStyle/>
          <a:p>
            <a:pPr marL="514350" indent="-514350">
              <a:buFont typeface="+mj-lt"/>
              <a:buAutoNum type="arabicPeriod"/>
            </a:pPr>
            <a:r>
              <a:rPr lang="en-US" dirty="0"/>
              <a:t>Stanford Encyclopedia of Philosophy</a:t>
            </a:r>
          </a:p>
          <a:p>
            <a:pPr marL="457200" lvl="1" indent="0">
              <a:buNone/>
            </a:pPr>
            <a:r>
              <a:rPr lang="fr-FR" dirty="0">
                <a:hlinkClick r:id="rId2"/>
              </a:rPr>
              <a:t>https://plato.stanford.edu/entries/compositionality/</a:t>
            </a:r>
            <a:endParaRPr lang="fr-FR" dirty="0"/>
          </a:p>
          <a:p>
            <a:pPr marL="514350" indent="-514350">
              <a:buFont typeface="+mj-lt"/>
              <a:buAutoNum type="arabicPeriod"/>
            </a:pPr>
            <a:r>
              <a:rPr lang="fr-FR" dirty="0"/>
              <a:t>Merriam-Webster</a:t>
            </a:r>
          </a:p>
          <a:p>
            <a:pPr marL="457200" lvl="1" indent="0">
              <a:buNone/>
            </a:pPr>
            <a:r>
              <a:rPr lang="fr-FR" dirty="0">
                <a:hlinkClick r:id="rId3"/>
              </a:rPr>
              <a:t>https://www.merriam-webster.com/dictionary</a:t>
            </a:r>
            <a:endParaRPr lang="fr-FR" dirty="0"/>
          </a:p>
          <a:p>
            <a:pPr marL="514350" indent="-514350">
              <a:buFont typeface="+mj-lt"/>
              <a:buAutoNum type="arabicPeriod"/>
            </a:pPr>
            <a:r>
              <a:rPr lang="fr-FR" dirty="0"/>
              <a:t> Tu and Roth (2012): </a:t>
            </a:r>
            <a:r>
              <a:rPr lang="fr-FR" dirty="0">
                <a:hlinkClick r:id="rId4"/>
              </a:rPr>
              <a:t>https://www.aclweb.org/anthology/S12-1010/</a:t>
            </a:r>
            <a:endParaRPr lang="fr-FR" dirty="0"/>
          </a:p>
          <a:p>
            <a:pPr marL="514350" indent="-514350">
              <a:buFont typeface="+mj-lt"/>
              <a:buAutoNum type="arabicPeriod"/>
            </a:pPr>
            <a:r>
              <a:rPr lang="fr-FR" dirty="0" err="1"/>
              <a:t>ukWaC</a:t>
            </a:r>
            <a:r>
              <a:rPr lang="fr-FR" dirty="0"/>
              <a:t> corpus: </a:t>
            </a:r>
            <a:r>
              <a:rPr lang="fr-FR" dirty="0">
                <a:hlinkClick r:id="rId5"/>
              </a:rPr>
              <a:t>https://www.sketchengine.eu/ukwac-british-english-corpus/</a:t>
            </a:r>
            <a:endParaRPr lang="fr-FR" dirty="0"/>
          </a:p>
          <a:p>
            <a:pPr marL="514350" indent="-514350">
              <a:buFont typeface="+mj-lt"/>
              <a:buAutoNum type="arabicPeriod"/>
            </a:pPr>
            <a:r>
              <a:rPr lang="fr-FR" dirty="0" err="1"/>
              <a:t>Reddy</a:t>
            </a:r>
            <a:r>
              <a:rPr lang="fr-FR" dirty="0"/>
              <a:t> et al. (2011) </a:t>
            </a:r>
            <a:r>
              <a:rPr lang="fr-FR" dirty="0">
                <a:hlinkClick r:id="rId6"/>
              </a:rPr>
              <a:t>https://www.aclweb.org/anthology/I11-1024/</a:t>
            </a:r>
            <a:endParaRPr lang="fr-FR" dirty="0"/>
          </a:p>
          <a:p>
            <a:pPr marL="514350" indent="-514350">
              <a:buFont typeface="+mj-lt"/>
              <a:buAutoNum type="arabicPeriod"/>
            </a:pPr>
            <a:r>
              <a:rPr lang="fr-FR" dirty="0" err="1"/>
              <a:t>Tratz</a:t>
            </a:r>
            <a:r>
              <a:rPr lang="fr-FR" dirty="0"/>
              <a:t> (2011) </a:t>
            </a:r>
            <a:r>
              <a:rPr lang="fr-FR" dirty="0">
                <a:hlinkClick r:id="rId7"/>
              </a:rPr>
              <a:t>http://digitallibrary.usc.edu/cdm/ref/collection/p15799coll3/id/176191</a:t>
            </a:r>
            <a:endParaRPr lang="fr-FR" dirty="0"/>
          </a:p>
          <a:p>
            <a:pPr marL="514350" indent="-514350">
              <a:buFont typeface="+mj-lt"/>
              <a:buAutoNum type="arabicPeriod"/>
            </a:pPr>
            <a:r>
              <a:rPr lang="fr-FR" dirty="0"/>
              <a:t>Hartung (2015) </a:t>
            </a:r>
            <a:r>
              <a:rPr lang="fr-FR" dirty="0">
                <a:hlinkClick r:id="rId8"/>
              </a:rPr>
              <a:t>https://archiv.ub.uni-heidelberg.de/volltextserver/20013/</a:t>
            </a:r>
            <a:endParaRPr lang="fr-FR" dirty="0"/>
          </a:p>
          <a:p>
            <a:pPr marL="514350" indent="-514350">
              <a:buFont typeface="+mj-lt"/>
              <a:buAutoNum type="arabicPeriod"/>
            </a:pPr>
            <a:r>
              <a:rPr lang="fr-FR" dirty="0"/>
              <a:t>Schneider and Smith (2015) </a:t>
            </a:r>
            <a:r>
              <a:rPr lang="fr-FR" dirty="0">
                <a:hlinkClick r:id="rId9"/>
              </a:rPr>
              <a:t>https://www.aclweb.org/anthology/N15-1177/</a:t>
            </a:r>
            <a:endParaRPr lang="fr-FR" dirty="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9128031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p:txBody>
          <a:bodyPr/>
          <a:lstStyle/>
          <a:p>
            <a:r>
              <a:rPr lang="en-US" dirty="0" err="1"/>
              <a:t>Guiden</a:t>
            </a:r>
            <a:r>
              <a:rPr lang="en-US" dirty="0"/>
              <a:t> Q&amp;A</a:t>
            </a:r>
          </a:p>
        </p:txBody>
      </p:sp>
      <p:sp>
        <p:nvSpPr>
          <p:cNvPr id="3" name="Content Placeholder 2">
            <a:extLst>
              <a:ext uri="{FF2B5EF4-FFF2-40B4-BE49-F238E27FC236}">
                <a16:creationId xmlns:a16="http://schemas.microsoft.com/office/drawing/2014/main" id="{F2685D05-5935-4F44-A0C8-5EE8A34E07B3}"/>
              </a:ext>
            </a:extLst>
          </p:cNvPr>
          <p:cNvSpPr>
            <a:spLocks noGrp="1"/>
          </p:cNvSpPr>
          <p:nvPr>
            <p:ph idx="1"/>
          </p:nvPr>
        </p:nvSpPr>
        <p:spPr/>
        <p:txBody>
          <a:bodyPr/>
          <a:lstStyle/>
          <a:p>
            <a:r>
              <a:rPr lang="en-US" dirty="0"/>
              <a:t>Sample Question 1</a:t>
            </a:r>
          </a:p>
          <a:p>
            <a:r>
              <a:rPr lang="en-US" dirty="0"/>
              <a:t>Sample Question 2</a:t>
            </a:r>
          </a:p>
          <a:p>
            <a:endParaRPr lang="en-US" dirty="0"/>
          </a:p>
        </p:txBody>
      </p:sp>
    </p:spTree>
    <p:extLst>
      <p:ext uri="{BB962C8B-B14F-4D97-AF65-F5344CB8AC3E}">
        <p14:creationId xmlns:p14="http://schemas.microsoft.com/office/powerpoint/2010/main" val="38210111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56C-CE01-4493-82F1-3EB937C46D58}"/>
              </a:ext>
            </a:extLst>
          </p:cNvPr>
          <p:cNvSpPr>
            <a:spLocks noGrp="1"/>
          </p:cNvSpPr>
          <p:nvPr>
            <p:ph type="title"/>
          </p:nvPr>
        </p:nvSpPr>
        <p:spPr/>
        <p:txBody>
          <a:bodyPr/>
          <a:lstStyle/>
          <a:p>
            <a:r>
              <a:rPr lang="en-US" dirty="0"/>
              <a:t>Experiment Design</a:t>
            </a:r>
          </a:p>
        </p:txBody>
      </p:sp>
      <p:sp>
        <p:nvSpPr>
          <p:cNvPr id="3" name="Content Placeholder 2">
            <a:extLst>
              <a:ext uri="{FF2B5EF4-FFF2-40B4-BE49-F238E27FC236}">
                <a16:creationId xmlns:a16="http://schemas.microsoft.com/office/drawing/2014/main" id="{1353AE26-C97F-4F1B-8253-B903D86A9D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10373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56C-CE01-4493-82F1-3EB937C46D58}"/>
              </a:ext>
            </a:extLst>
          </p:cNvPr>
          <p:cNvSpPr>
            <a:spLocks noGrp="1"/>
          </p:cNvSpPr>
          <p:nvPr>
            <p:ph type="title"/>
          </p:nvPr>
        </p:nvSpPr>
        <p:spPr/>
        <p:txBody>
          <a:bodyPr/>
          <a:lstStyle/>
          <a:p>
            <a:r>
              <a:rPr lang="en-US" dirty="0"/>
              <a:t>Method of Evaluation</a:t>
            </a:r>
          </a:p>
        </p:txBody>
      </p:sp>
      <p:sp>
        <p:nvSpPr>
          <p:cNvPr id="3" name="Content Placeholder 2">
            <a:extLst>
              <a:ext uri="{FF2B5EF4-FFF2-40B4-BE49-F238E27FC236}">
                <a16:creationId xmlns:a16="http://schemas.microsoft.com/office/drawing/2014/main" id="{1353AE26-C97F-4F1B-8253-B903D86A9D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4659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p:txBody>
          <a:bodyPr/>
          <a:lstStyle/>
          <a:p>
            <a:r>
              <a:rPr lang="en-US" dirty="0" err="1"/>
              <a:t>Guiden</a:t>
            </a:r>
            <a:r>
              <a:rPr lang="en-US" dirty="0"/>
              <a:t> Q&amp;A</a:t>
            </a:r>
          </a:p>
        </p:txBody>
      </p:sp>
      <p:sp>
        <p:nvSpPr>
          <p:cNvPr id="3" name="Content Placeholder 2">
            <a:extLst>
              <a:ext uri="{FF2B5EF4-FFF2-40B4-BE49-F238E27FC236}">
                <a16:creationId xmlns:a16="http://schemas.microsoft.com/office/drawing/2014/main" id="{F2685D05-5935-4F44-A0C8-5EE8A34E07B3}"/>
              </a:ext>
            </a:extLst>
          </p:cNvPr>
          <p:cNvSpPr>
            <a:spLocks noGrp="1"/>
          </p:cNvSpPr>
          <p:nvPr>
            <p:ph idx="1"/>
          </p:nvPr>
        </p:nvSpPr>
        <p:spPr/>
        <p:txBody>
          <a:bodyPr/>
          <a:lstStyle/>
          <a:p>
            <a:r>
              <a:rPr lang="en-US" dirty="0"/>
              <a:t>Sample Question 1</a:t>
            </a:r>
          </a:p>
          <a:p>
            <a:r>
              <a:rPr lang="en-US" dirty="0"/>
              <a:t>Sample Question 2</a:t>
            </a:r>
          </a:p>
          <a:p>
            <a:endParaRPr lang="en-US" dirty="0"/>
          </a:p>
        </p:txBody>
      </p:sp>
    </p:spTree>
    <p:extLst>
      <p:ext uri="{BB962C8B-B14F-4D97-AF65-F5344CB8AC3E}">
        <p14:creationId xmlns:p14="http://schemas.microsoft.com/office/powerpoint/2010/main" val="368116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8F96F4-E7F2-4F9D-92D7-0C8EE7F8AB4E}"/>
              </a:ext>
            </a:extLst>
          </p:cNvPr>
          <p:cNvPicPr>
            <a:picLocks noChangeAspect="1"/>
          </p:cNvPicPr>
          <p:nvPr/>
        </p:nvPicPr>
        <p:blipFill>
          <a:blip r:embed="rId2"/>
          <a:stretch>
            <a:fillRect/>
          </a:stretch>
        </p:blipFill>
        <p:spPr>
          <a:xfrm>
            <a:off x="2124840" y="345847"/>
            <a:ext cx="7942319" cy="2450646"/>
          </a:xfrm>
          <a:prstGeom prst="rect">
            <a:avLst/>
          </a:prstGeom>
        </p:spPr>
      </p:pic>
    </p:spTree>
    <p:extLst>
      <p:ext uri="{BB962C8B-B14F-4D97-AF65-F5344CB8AC3E}">
        <p14:creationId xmlns:p14="http://schemas.microsoft.com/office/powerpoint/2010/main" val="104927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76B4-CEE6-4E04-8AE8-DD1D6CDF4175}"/>
              </a:ext>
            </a:extLst>
          </p:cNvPr>
          <p:cNvSpPr>
            <a:spLocks noGrp="1"/>
          </p:cNvSpPr>
          <p:nvPr>
            <p:ph type="title"/>
          </p:nvPr>
        </p:nvSpPr>
        <p:spPr/>
        <p:txBody>
          <a:bodyPr/>
          <a:lstStyle/>
          <a:p>
            <a:r>
              <a:rPr lang="en-US" dirty="0"/>
              <a:t>Outline</a:t>
            </a:r>
            <a:endParaRPr lang="fr-FR" dirty="0"/>
          </a:p>
        </p:txBody>
      </p:sp>
      <p:sp>
        <p:nvSpPr>
          <p:cNvPr id="3" name="Content Placeholder 2">
            <a:extLst>
              <a:ext uri="{FF2B5EF4-FFF2-40B4-BE49-F238E27FC236}">
                <a16:creationId xmlns:a16="http://schemas.microsoft.com/office/drawing/2014/main" id="{00C6F870-17B7-4420-8FD0-E20D0ECA4EF8}"/>
              </a:ext>
            </a:extLst>
          </p:cNvPr>
          <p:cNvSpPr>
            <a:spLocks noGrp="1"/>
          </p:cNvSpPr>
          <p:nvPr>
            <p:ph idx="1"/>
          </p:nvPr>
        </p:nvSpPr>
        <p:spPr>
          <a:xfrm>
            <a:off x="838200" y="1825624"/>
            <a:ext cx="10515600" cy="9443737"/>
          </a:xfrm>
        </p:spPr>
        <p:txBody>
          <a:bodyPr>
            <a:normAutofit fontScale="85000" lnSpcReduction="20000"/>
          </a:bodyPr>
          <a:lstStyle/>
          <a:p>
            <a:r>
              <a:rPr lang="en-US" dirty="0"/>
              <a:t>Background</a:t>
            </a:r>
          </a:p>
          <a:p>
            <a:pPr lvl="1"/>
            <a:r>
              <a:rPr lang="en-US" dirty="0"/>
              <a:t>lexical semantics and compositionality.</a:t>
            </a:r>
          </a:p>
          <a:p>
            <a:pPr lvl="1"/>
            <a:r>
              <a:rPr lang="en-US" dirty="0"/>
              <a:t>Examples of difficult things?</a:t>
            </a:r>
          </a:p>
          <a:p>
            <a:pPr lvl="1"/>
            <a:r>
              <a:rPr lang="en-US" dirty="0"/>
              <a:t>Meaning Shift and MWEs. Note implicit meaning/ world knowledge</a:t>
            </a:r>
          </a:p>
          <a:p>
            <a:r>
              <a:rPr lang="en-US" dirty="0"/>
              <a:t>Intro to paper</a:t>
            </a:r>
          </a:p>
          <a:p>
            <a:pPr lvl="1"/>
            <a:r>
              <a:rPr lang="en-US" dirty="0"/>
              <a:t>Define an evaluation suite for lexical composition for NLP applications</a:t>
            </a:r>
          </a:p>
          <a:p>
            <a:pPr lvl="1"/>
            <a:r>
              <a:rPr lang="en-US" dirty="0"/>
              <a:t>Evaluate some common word representations using the suite.</a:t>
            </a:r>
          </a:p>
          <a:p>
            <a:pPr lvl="2"/>
            <a:r>
              <a:rPr lang="en-US" dirty="0"/>
              <a:t>Constructed a model using these word </a:t>
            </a:r>
            <a:r>
              <a:rPr lang="en-US" dirty="0" err="1"/>
              <a:t>représentations</a:t>
            </a:r>
            <a:r>
              <a:rPr lang="en-US" dirty="0"/>
              <a:t>.</a:t>
            </a:r>
          </a:p>
          <a:p>
            <a:pPr lvl="1"/>
            <a:r>
              <a:rPr lang="en-US" dirty="0"/>
              <a:t>Make some diagram showing 6 representations, 1 model each, 6 tasks each.</a:t>
            </a:r>
          </a:p>
          <a:p>
            <a:pPr lvl="1"/>
            <a:r>
              <a:rPr lang="en-US" dirty="0"/>
              <a:t>Collect some human baselines</a:t>
            </a:r>
          </a:p>
          <a:p>
            <a:pPr lvl="1"/>
            <a:r>
              <a:rPr lang="en-US" dirty="0"/>
              <a:t>Analyze the results</a:t>
            </a:r>
          </a:p>
          <a:p>
            <a:r>
              <a:rPr lang="en-US" dirty="0"/>
              <a:t>Note – departing a bit from the order/chronology of the paper. I thought it might help with understanding.</a:t>
            </a:r>
          </a:p>
          <a:p>
            <a:r>
              <a:rPr lang="en-US" dirty="0" err="1"/>
              <a:t>Représentations</a:t>
            </a:r>
            <a:endParaRPr lang="en-US" dirty="0"/>
          </a:p>
          <a:p>
            <a:pPr lvl="1"/>
            <a:r>
              <a:rPr lang="en-US" dirty="0"/>
              <a:t>Split into static embeddings vs. Contextual embeddings</a:t>
            </a:r>
          </a:p>
          <a:p>
            <a:pPr lvl="1"/>
            <a:r>
              <a:rPr lang="en-US" dirty="0"/>
              <a:t>List / briefly explain the 6 </a:t>
            </a:r>
            <a:r>
              <a:rPr lang="en-US" dirty="0" err="1"/>
              <a:t>représentations</a:t>
            </a:r>
            <a:r>
              <a:rPr lang="en-US" dirty="0"/>
              <a:t> used.</a:t>
            </a:r>
          </a:p>
          <a:p>
            <a:r>
              <a:rPr lang="en-US" dirty="0"/>
              <a:t>Classification Models</a:t>
            </a:r>
          </a:p>
          <a:p>
            <a:pPr lvl="1"/>
            <a:r>
              <a:rPr lang="en-US" dirty="0"/>
              <a:t>These are what were used to perform the six tasks.</a:t>
            </a:r>
          </a:p>
          <a:p>
            <a:pPr lvl="1"/>
            <a:r>
              <a:rPr lang="en-US" dirty="0"/>
              <a:t>Basically, operationalize the </a:t>
            </a:r>
            <a:r>
              <a:rPr lang="en-US" dirty="0" err="1"/>
              <a:t>représentations</a:t>
            </a:r>
            <a:r>
              <a:rPr lang="en-US" dirty="0"/>
              <a:t>.</a:t>
            </a:r>
          </a:p>
          <a:p>
            <a:pPr lvl="1"/>
            <a:r>
              <a:rPr lang="en-US" dirty="0"/>
              <a:t>Explain “embed, encode, predict”</a:t>
            </a:r>
          </a:p>
          <a:p>
            <a:r>
              <a:rPr lang="en-US" dirty="0"/>
              <a:t>Tasks from the evaluation suite:</a:t>
            </a:r>
          </a:p>
          <a:p>
            <a:pPr lvl="1"/>
            <a:r>
              <a:rPr lang="en-US" dirty="0"/>
              <a:t>Split into implicit meaning vs. Meaning Shift</a:t>
            </a:r>
          </a:p>
          <a:p>
            <a:pPr lvl="1"/>
            <a:r>
              <a:rPr lang="en-US" dirty="0"/>
              <a:t>Explain each task in some detail with examples from data set.</a:t>
            </a:r>
          </a:p>
          <a:p>
            <a:pPr lvl="1"/>
            <a:r>
              <a:rPr lang="en-US" dirty="0"/>
              <a:t>For each task, show the results of each model and human baseline.</a:t>
            </a:r>
          </a:p>
          <a:p>
            <a:r>
              <a:rPr lang="en-US" dirty="0"/>
              <a:t>Full summary of results</a:t>
            </a:r>
          </a:p>
          <a:p>
            <a:r>
              <a:rPr lang="en-US" dirty="0"/>
              <a:t>Analysis</a:t>
            </a:r>
          </a:p>
          <a:p>
            <a:pPr lvl="1"/>
            <a:r>
              <a:rPr lang="en-US" dirty="0"/>
              <a:t>MWEs and Implicit Meaning</a:t>
            </a:r>
          </a:p>
          <a:p>
            <a:r>
              <a:rPr lang="en-US" dirty="0"/>
              <a:t>Related work? Not sure if important</a:t>
            </a:r>
          </a:p>
          <a:p>
            <a:r>
              <a:rPr lang="en-US" dirty="0"/>
              <a:t>Summary</a:t>
            </a:r>
          </a:p>
          <a:p>
            <a:endParaRPr lang="en-US" dirty="0"/>
          </a:p>
        </p:txBody>
      </p:sp>
      <p:sp>
        <p:nvSpPr>
          <p:cNvPr id="4" name="TextBox 3">
            <a:extLst>
              <a:ext uri="{FF2B5EF4-FFF2-40B4-BE49-F238E27FC236}">
                <a16:creationId xmlns:a16="http://schemas.microsoft.com/office/drawing/2014/main" id="{61F15110-A3B4-4CAD-A987-856AC6383437}"/>
              </a:ext>
            </a:extLst>
          </p:cNvPr>
          <p:cNvSpPr txBox="1"/>
          <p:nvPr/>
        </p:nvSpPr>
        <p:spPr>
          <a:xfrm>
            <a:off x="7957752" y="365125"/>
            <a:ext cx="4077729" cy="923330"/>
          </a:xfrm>
          <a:prstGeom prst="rect">
            <a:avLst/>
          </a:prstGeom>
          <a:noFill/>
        </p:spPr>
        <p:txBody>
          <a:bodyPr wrap="square" rtlCol="0">
            <a:spAutoFit/>
          </a:bodyPr>
          <a:lstStyle/>
          <a:p>
            <a:r>
              <a:rPr lang="en-US" dirty="0"/>
              <a:t>Idea: What if I present results as I go through each task? First explain the models used, then give task + results?</a:t>
            </a:r>
            <a:endParaRPr lang="fr-FR" dirty="0"/>
          </a:p>
        </p:txBody>
      </p:sp>
      <p:sp>
        <p:nvSpPr>
          <p:cNvPr id="5" name="TextBox 4">
            <a:extLst>
              <a:ext uri="{FF2B5EF4-FFF2-40B4-BE49-F238E27FC236}">
                <a16:creationId xmlns:a16="http://schemas.microsoft.com/office/drawing/2014/main" id="{B5971242-4955-47EE-BB35-4D623DEF1981}"/>
              </a:ext>
            </a:extLst>
          </p:cNvPr>
          <p:cNvSpPr txBox="1"/>
          <p:nvPr/>
        </p:nvSpPr>
        <p:spPr>
          <a:xfrm>
            <a:off x="3464011" y="373161"/>
            <a:ext cx="4077729" cy="1477328"/>
          </a:xfrm>
          <a:prstGeom prst="rect">
            <a:avLst/>
          </a:prstGeom>
          <a:noFill/>
        </p:spPr>
        <p:txBody>
          <a:bodyPr wrap="square" rtlCol="0">
            <a:spAutoFit/>
          </a:bodyPr>
          <a:lstStyle/>
          <a:p>
            <a:r>
              <a:rPr lang="en-US" dirty="0"/>
              <a:t>Note: would be good to come up with some discussion questions.</a:t>
            </a:r>
          </a:p>
          <a:p>
            <a:r>
              <a:rPr lang="en-US" dirty="0"/>
              <a:t>Idea: Give some questions at the beginning. Ask people to consider them, then I’ll ask periodically for input?</a:t>
            </a:r>
            <a:endParaRPr lang="fr-FR" dirty="0"/>
          </a:p>
        </p:txBody>
      </p:sp>
    </p:spTree>
    <p:extLst>
      <p:ext uri="{BB962C8B-B14F-4D97-AF65-F5344CB8AC3E}">
        <p14:creationId xmlns:p14="http://schemas.microsoft.com/office/powerpoint/2010/main" val="209527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407773" y="6017741"/>
            <a:ext cx="10317892"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0" name="TextBox 9">
            <a:extLst>
              <a:ext uri="{FF2B5EF4-FFF2-40B4-BE49-F238E27FC236}">
                <a16:creationId xmlns:a16="http://schemas.microsoft.com/office/drawing/2014/main" id="{3858EBA3-5A74-4A6B-B594-BCB509817A68}"/>
              </a:ext>
            </a:extLst>
          </p:cNvPr>
          <p:cNvSpPr txBox="1"/>
          <p:nvPr/>
        </p:nvSpPr>
        <p:spPr>
          <a:xfrm>
            <a:off x="8291385" y="3069385"/>
            <a:ext cx="1445740" cy="523220"/>
          </a:xfrm>
          <a:prstGeom prst="rect">
            <a:avLst/>
          </a:prstGeom>
          <a:noFill/>
          <a:ln>
            <a:solidFill>
              <a:srgbClr val="00B050"/>
            </a:solidFill>
          </a:ln>
        </p:spPr>
        <p:txBody>
          <a:bodyPr wrap="square" rtlCol="0">
            <a:spAutoFit/>
          </a:bodyPr>
          <a:lstStyle/>
          <a:p>
            <a:r>
              <a:rPr lang="en-US" sz="2800" dirty="0">
                <a:solidFill>
                  <a:srgbClr val="00B050"/>
                </a:solidFill>
              </a:rPr>
              <a:t>Syntax</a:t>
            </a:r>
            <a:endParaRPr lang="fr-FR" sz="2800" dirty="0"/>
          </a:p>
        </p:txBody>
      </p:sp>
      <p:sp>
        <p:nvSpPr>
          <p:cNvPr id="11" name="TextBox 10">
            <a:extLst>
              <a:ext uri="{FF2B5EF4-FFF2-40B4-BE49-F238E27FC236}">
                <a16:creationId xmlns:a16="http://schemas.microsoft.com/office/drawing/2014/main" id="{684B48DB-DCFC-4EA6-969F-F85235003781}"/>
              </a:ext>
            </a:extLst>
          </p:cNvPr>
          <p:cNvSpPr txBox="1"/>
          <p:nvPr/>
        </p:nvSpPr>
        <p:spPr>
          <a:xfrm>
            <a:off x="3715264" y="3069385"/>
            <a:ext cx="2837936" cy="523220"/>
          </a:xfrm>
          <a:prstGeom prst="rect">
            <a:avLst/>
          </a:prstGeom>
          <a:noFill/>
          <a:ln>
            <a:solidFill>
              <a:schemeClr val="accent1"/>
            </a:solidFill>
          </a:ln>
        </p:spPr>
        <p:txBody>
          <a:bodyPr wrap="square" rtlCol="0">
            <a:spAutoFit/>
          </a:bodyPr>
          <a:lstStyle/>
          <a:p>
            <a:r>
              <a:rPr lang="en-US" sz="2800" dirty="0">
                <a:solidFill>
                  <a:srgbClr val="0070C0"/>
                </a:solidFill>
              </a:rPr>
              <a:t>Lexical Semantics</a:t>
            </a:r>
            <a:endParaRPr lang="fr-FR" sz="2800" dirty="0"/>
          </a:p>
        </p:txBody>
      </p:sp>
      <p:cxnSp>
        <p:nvCxnSpPr>
          <p:cNvPr id="13" name="Straight Arrow Connector 12">
            <a:extLst>
              <a:ext uri="{FF2B5EF4-FFF2-40B4-BE49-F238E27FC236}">
                <a16:creationId xmlns:a16="http://schemas.microsoft.com/office/drawing/2014/main" id="{546C184E-F081-40EB-BFD6-7CC73D7550FF}"/>
              </a:ext>
            </a:extLst>
          </p:cNvPr>
          <p:cNvCxnSpPr>
            <a:cxnSpLocks/>
          </p:cNvCxnSpPr>
          <p:nvPr/>
        </p:nvCxnSpPr>
        <p:spPr>
          <a:xfrm>
            <a:off x="4090086" y="2471351"/>
            <a:ext cx="630195" cy="506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CE36EB-AACB-4458-92BC-DB6D189E9A1E}"/>
              </a:ext>
            </a:extLst>
          </p:cNvPr>
          <p:cNvCxnSpPr>
            <a:cxnSpLocks/>
          </p:cNvCxnSpPr>
          <p:nvPr/>
        </p:nvCxnSpPr>
        <p:spPr>
          <a:xfrm flipH="1">
            <a:off x="9230497" y="2162433"/>
            <a:ext cx="864973" cy="7043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437622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Tree>
    <p:extLst>
      <p:ext uri="{BB962C8B-B14F-4D97-AF65-F5344CB8AC3E}">
        <p14:creationId xmlns:p14="http://schemas.microsoft.com/office/powerpoint/2010/main" val="859943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4705</Words>
  <Application>Microsoft Office PowerPoint</Application>
  <PresentationFormat>Widescreen</PresentationFormat>
  <Paragraphs>1018</Paragraphs>
  <Slides>66</Slides>
  <Notes>23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Wingdings</vt:lpstr>
      <vt:lpstr>Office Theme</vt:lpstr>
      <vt:lpstr>Understanding Idiomatic Langauge using Neural Networks</vt:lpstr>
      <vt:lpstr>Outline</vt:lpstr>
      <vt:lpstr>Papers Intoduction</vt:lpstr>
      <vt:lpstr>Project Introduction</vt:lpstr>
      <vt:lpstr>What do Neural Networks Actually Learn, When They Learn to Identify Idioms?</vt:lpstr>
      <vt:lpstr>Guiden Q&amp;A</vt:lpstr>
      <vt:lpstr>PowerPoint Presentation</vt:lpstr>
      <vt:lpstr>Outline</vt:lpstr>
      <vt:lpstr>The Principle of Compositionality</vt:lpstr>
      <vt:lpstr>Difficulties with Compositionality</vt:lpstr>
      <vt:lpstr>Difficulties with Compositionality</vt:lpstr>
      <vt:lpstr>Difficulties with Compositionality</vt:lpstr>
      <vt:lpstr>PowerPoint Presentation</vt:lpstr>
      <vt:lpstr>Overview of Methodology</vt:lpstr>
      <vt:lpstr>Overview of methodology</vt:lpstr>
      <vt:lpstr>Overview of Methodology</vt:lpstr>
      <vt:lpstr>Overview of methodology</vt:lpstr>
      <vt:lpstr>Classification Models</vt:lpstr>
      <vt:lpstr>Classification Models</vt:lpstr>
      <vt:lpstr>Classification Model: Embed  (Word Representations)</vt:lpstr>
      <vt:lpstr>Classification Models</vt:lpstr>
      <vt:lpstr>Classification Model: Encode</vt:lpstr>
      <vt:lpstr>Classification Models</vt:lpstr>
      <vt:lpstr>Classification Model: Predict</vt:lpstr>
      <vt:lpstr>Overview of methodology</vt:lpstr>
      <vt:lpstr>Baselines</vt:lpstr>
      <vt:lpstr>Overview of methodology</vt:lpstr>
      <vt:lpstr>Lexical Composition Tasks</vt:lpstr>
      <vt:lpstr>Lexical Composition Tasks</vt:lpstr>
      <vt:lpstr>Task 1: Verb Particle Construction</vt:lpstr>
      <vt:lpstr>Task 1: Verb Particle Construction</vt:lpstr>
      <vt:lpstr>Task 1: Verb Particle Construction</vt:lpstr>
      <vt:lpstr>Lexical Composition Tasks</vt:lpstr>
      <vt:lpstr>Task 2: Light Verb Construction</vt:lpstr>
      <vt:lpstr>Task 2: Light Verb Construction</vt:lpstr>
      <vt:lpstr>Lexical Composition Tasks</vt:lpstr>
      <vt:lpstr>Task 3: Noun Compound Literality</vt:lpstr>
      <vt:lpstr>Task 3: Noun Compound Literality</vt:lpstr>
      <vt:lpstr>Lexical Composition Tasks</vt:lpstr>
      <vt:lpstr>Task 4: Noun Compound Relations</vt:lpstr>
      <vt:lpstr>Task 4: Noun Compound Relations</vt:lpstr>
      <vt:lpstr>Lexical Composition Tasks</vt:lpstr>
      <vt:lpstr>Task 5: Adjective Noun Attributes</vt:lpstr>
      <vt:lpstr>Task 5: Adjective Noun Attributes</vt:lpstr>
      <vt:lpstr>Lexical Composition Tasks</vt:lpstr>
      <vt:lpstr>Task 6: Identifying Phrase Type</vt:lpstr>
      <vt:lpstr>Task 6: Identifying Phrase Type</vt:lpstr>
      <vt:lpstr>Analysis of Results</vt:lpstr>
      <vt:lpstr>Model Performance on Two Phenomena</vt:lpstr>
      <vt:lpstr>Best Encodings and Layers</vt:lpstr>
      <vt:lpstr>Best Encodings and Layers</vt:lpstr>
      <vt:lpstr>Analysis of Meaning Shift</vt:lpstr>
      <vt:lpstr>Meaning Shift: Verb-Particle Classification</vt:lpstr>
      <vt:lpstr>Meaning Shift: Verb-Particle Classification</vt:lpstr>
      <vt:lpstr>Meaning Shift: Non-literality as Rare Sense</vt:lpstr>
      <vt:lpstr>Meaning Shift: Non-literality as Rare Sense</vt:lpstr>
      <vt:lpstr>Meaning Shift: Non-literality as Rare Sense</vt:lpstr>
      <vt:lpstr>PowerPoint Presentation</vt:lpstr>
      <vt:lpstr>Analysis of Implicit Meaning</vt:lpstr>
      <vt:lpstr>Analysis of Implicit Meaning</vt:lpstr>
      <vt:lpstr>Analysis of Implicit Meaning</vt:lpstr>
      <vt:lpstr>References for pain in the neck (informal)</vt:lpstr>
      <vt:lpstr>Guiden Q&amp;A</vt:lpstr>
      <vt:lpstr>Experiment Design</vt:lpstr>
      <vt:lpstr>Method of Evaluation</vt:lpstr>
      <vt:lpstr>Guiden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Idiomatic Langauge using Neural Networks</dc:title>
  <dc:creator>Wesley Rose</dc:creator>
  <cp:lastModifiedBy>Wesley Rose</cp:lastModifiedBy>
  <cp:revision>32</cp:revision>
  <dcterms:created xsi:type="dcterms:W3CDTF">2020-02-18T11:12:48Z</dcterms:created>
  <dcterms:modified xsi:type="dcterms:W3CDTF">2020-02-19T02:56:02Z</dcterms:modified>
</cp:coreProperties>
</file>