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9" r:id="rId3"/>
    <p:sldId id="258" r:id="rId4"/>
    <p:sldId id="261" r:id="rId5"/>
    <p:sldId id="257" r:id="rId6"/>
    <p:sldId id="262" r:id="rId7"/>
    <p:sldId id="260" r:id="rId8"/>
    <p:sldId id="269" r:id="rId9"/>
    <p:sldId id="267" r:id="rId10"/>
    <p:sldId id="270" r:id="rId11"/>
    <p:sldId id="271" r:id="rId12"/>
    <p:sldId id="272" r:id="rId13"/>
    <p:sldId id="273" r:id="rId14"/>
    <p:sldId id="274" r:id="rId15"/>
    <p:sldId id="284" r:id="rId16"/>
    <p:sldId id="285" r:id="rId17"/>
    <p:sldId id="286" r:id="rId18"/>
    <p:sldId id="276" r:id="rId19"/>
    <p:sldId id="277" r:id="rId20"/>
    <p:sldId id="275" r:id="rId21"/>
    <p:sldId id="278" r:id="rId22"/>
    <p:sldId id="279" r:id="rId23"/>
    <p:sldId id="280" r:id="rId24"/>
    <p:sldId id="281" r:id="rId25"/>
    <p:sldId id="287" r:id="rId26"/>
    <p:sldId id="283"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268" r:id="rId54"/>
    <p:sldId id="263" r:id="rId55"/>
    <p:sldId id="264" r:id="rId56"/>
    <p:sldId id="265" r:id="rId57"/>
    <p:sldId id="266"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733" autoAdjust="0"/>
  </p:normalViewPr>
  <p:slideViewPr>
    <p:cSldViewPr snapToGrid="0">
      <p:cViewPr varScale="1">
        <p:scale>
          <a:sx n="52" d="100"/>
          <a:sy n="52" d="100"/>
        </p:scale>
        <p:origin x="47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11F00-74C0-4AC1-AEAF-E7936F8B75E6}" type="datetimeFigureOut">
              <a:rPr lang="fr-FR" smtClean="0"/>
              <a:t>17/02/2020</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D506C5-A84A-4298-ACC8-2D9E6F020052}" type="slidenum">
              <a:rPr lang="fr-FR" smtClean="0"/>
              <a:t>‹#›</a:t>
            </a:fld>
            <a:endParaRPr lang="fr-FR"/>
          </a:p>
        </p:txBody>
      </p:sp>
    </p:spTree>
    <p:extLst>
      <p:ext uri="{BB962C8B-B14F-4D97-AF65-F5344CB8AC3E}">
        <p14:creationId xmlns:p14="http://schemas.microsoft.com/office/powerpoint/2010/main" val="918988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8</a:t>
            </a:fld>
            <a:endParaRPr lang="fr-FR"/>
          </a:p>
        </p:txBody>
      </p:sp>
    </p:spTree>
    <p:extLst>
      <p:ext uri="{BB962C8B-B14F-4D97-AF65-F5344CB8AC3E}">
        <p14:creationId xmlns:p14="http://schemas.microsoft.com/office/powerpoint/2010/main" val="248407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25</a:t>
            </a:fld>
            <a:endParaRPr lang="fr-FR"/>
          </a:p>
        </p:txBody>
      </p:sp>
    </p:spTree>
    <p:extLst>
      <p:ext uri="{BB962C8B-B14F-4D97-AF65-F5344CB8AC3E}">
        <p14:creationId xmlns:p14="http://schemas.microsoft.com/office/powerpoint/2010/main" val="1948815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27</a:t>
            </a:fld>
            <a:endParaRPr lang="fr-FR"/>
          </a:p>
        </p:txBody>
      </p:sp>
    </p:spTree>
    <p:extLst>
      <p:ext uri="{BB962C8B-B14F-4D97-AF65-F5344CB8AC3E}">
        <p14:creationId xmlns:p14="http://schemas.microsoft.com/office/powerpoint/2010/main" val="1148030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difference between Meaning Shift and Implicit Meaning</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48</a:t>
            </a:fld>
            <a:endParaRPr lang="fr-FR"/>
          </a:p>
        </p:txBody>
      </p:sp>
    </p:spTree>
    <p:extLst>
      <p:ext uri="{BB962C8B-B14F-4D97-AF65-F5344CB8AC3E}">
        <p14:creationId xmlns:p14="http://schemas.microsoft.com/office/powerpoint/2010/main" val="2481475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delving into the details of this paper, I want to examine its motivations. First, I want to touch on the principle of compositionality. There is a lot of literature around compositionality, and variable definitions, but we don’t need to get too deep into the theory for this presentation so this should suffice. Compositionality is the idea that “The meaning of a complex expression is determined by its </a:t>
            </a:r>
            <a:r>
              <a:rPr lang="en-US" dirty="0">
                <a:solidFill>
                  <a:schemeClr val="accent6">
                    <a:lumMod val="75000"/>
                  </a:schemeClr>
                </a:solidFill>
              </a:rPr>
              <a:t>structure</a:t>
            </a:r>
            <a:r>
              <a:rPr lang="en-US" dirty="0"/>
              <a:t> and the </a:t>
            </a:r>
            <a:r>
              <a:rPr lang="en-US" dirty="0">
                <a:solidFill>
                  <a:srgbClr val="0070C0"/>
                </a:solidFill>
              </a:rPr>
              <a:t>meanings of its constituents</a:t>
            </a:r>
            <a:r>
              <a:rPr lang="en-US" dirty="0"/>
              <a:t>.” Furthermore, we can say that Given any complex expression </a:t>
            </a:r>
            <a:r>
              <a:rPr lang="en-US" i="1" dirty="0"/>
              <a:t>e </a:t>
            </a:r>
            <a:r>
              <a:rPr lang="en-US" dirty="0"/>
              <a:t>in a language </a:t>
            </a:r>
            <a:r>
              <a:rPr lang="en-US" i="1" dirty="0"/>
              <a:t>L, </a:t>
            </a:r>
            <a:r>
              <a:rPr lang="en-US" dirty="0"/>
              <a:t>lexical semantics and syntax determine the semantics of </a:t>
            </a:r>
            <a:r>
              <a:rPr lang="en-US" i="1" dirty="0"/>
              <a:t>e.</a:t>
            </a:r>
            <a:endParaRPr lang="en-US" dirty="0"/>
          </a:p>
        </p:txBody>
      </p:sp>
      <p:sp>
        <p:nvSpPr>
          <p:cNvPr id="4" name="Slide Number Placeholder 3"/>
          <p:cNvSpPr>
            <a:spLocks noGrp="1"/>
          </p:cNvSpPr>
          <p:nvPr>
            <p:ph type="sldNum" sz="quarter" idx="5"/>
          </p:nvPr>
        </p:nvSpPr>
        <p:spPr/>
        <p:txBody>
          <a:bodyPr/>
          <a:lstStyle/>
          <a:p>
            <a:fld id="{FED506C5-A84A-4298-ACC8-2D9E6F020052}" type="slidenum">
              <a:rPr lang="fr-FR" smtClean="0"/>
              <a:t>9</a:t>
            </a:fld>
            <a:endParaRPr lang="fr-FR"/>
          </a:p>
        </p:txBody>
      </p:sp>
    </p:spTree>
    <p:extLst>
      <p:ext uri="{BB962C8B-B14F-4D97-AF65-F5344CB8AC3E}">
        <p14:creationId xmlns:p14="http://schemas.microsoft.com/office/powerpoint/2010/main" val="2123512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ED506C5-A84A-4298-ACC8-2D9E6F020052}" type="slidenum">
              <a:rPr lang="fr-FR" smtClean="0"/>
              <a:t>10</a:t>
            </a:fld>
            <a:endParaRPr lang="fr-FR"/>
          </a:p>
        </p:txBody>
      </p:sp>
    </p:spTree>
    <p:extLst>
      <p:ext uri="{BB962C8B-B14F-4D97-AF65-F5344CB8AC3E}">
        <p14:creationId xmlns:p14="http://schemas.microsoft.com/office/powerpoint/2010/main" val="596546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ED506C5-A84A-4298-ACC8-2D9E6F020052}" type="slidenum">
              <a:rPr lang="fr-FR" smtClean="0"/>
              <a:t>11</a:t>
            </a:fld>
            <a:endParaRPr lang="fr-FR"/>
          </a:p>
        </p:txBody>
      </p:sp>
    </p:spTree>
    <p:extLst>
      <p:ext uri="{BB962C8B-B14F-4D97-AF65-F5344CB8AC3E}">
        <p14:creationId xmlns:p14="http://schemas.microsoft.com/office/powerpoint/2010/main" val="2945638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explored a bit of the motivation, we’re ready to dive into the paper. You all may recognize the name on the left, </a:t>
            </a:r>
            <a:r>
              <a:rPr lang="en-US" dirty="0" err="1"/>
              <a:t>Vered</a:t>
            </a:r>
            <a:r>
              <a:rPr lang="en-US" dirty="0"/>
              <a:t> Schwartz, from the Treehouse talk a few weeks ago. The name, “Still a Pain in the Neck” is a reference to a paper by Ivan Sag from 2002 (whose name we all recognize from our syntax class). So this is a problem that the community has been looking at for many years.</a:t>
            </a:r>
          </a:p>
          <a:p>
            <a:endParaRPr lang="en-US" dirty="0"/>
          </a:p>
          <a:p>
            <a:r>
              <a:rPr lang="en-US" dirty="0"/>
              <a:t>This paper provided two major contributions: The primary purpose of the paper is to define an evaluation suite for lexical composition for NLP models based on meaning shift and implicit meaning. The authors understand that this is still a troublesome field and are providing a way to evaluate future models as NLP practitioners try to solve this problem. The suite is a set of 6 classification tasks focused on targeted groups of lexical compositions.</a:t>
            </a:r>
          </a:p>
          <a:p>
            <a:endParaRPr lang="en-US" dirty="0"/>
          </a:p>
          <a:p>
            <a:r>
              <a:rPr lang="en-US" dirty="0"/>
              <a:t>Additionally, the others evaluate some common word representations using their suite, to paint a picture of how well applications can handle lexical composition today. You can see a list of the word representations that they use on the slide. They build straightforward models around these representations and then evaluate them against each other, against a naïve baseline, and against a human baseline.</a:t>
            </a:r>
          </a:p>
          <a:p>
            <a:endParaRPr lang="en-US" dirty="0"/>
          </a:p>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13</a:t>
            </a:fld>
            <a:endParaRPr lang="fr-FR"/>
          </a:p>
        </p:txBody>
      </p:sp>
    </p:spTree>
    <p:extLst>
      <p:ext uri="{BB962C8B-B14F-4D97-AF65-F5344CB8AC3E}">
        <p14:creationId xmlns:p14="http://schemas.microsoft.com/office/powerpoint/2010/main" val="644923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15</a:t>
            </a:fld>
            <a:endParaRPr lang="fr-FR"/>
          </a:p>
        </p:txBody>
      </p:sp>
    </p:spTree>
    <p:extLst>
      <p:ext uri="{BB962C8B-B14F-4D97-AF65-F5344CB8AC3E}">
        <p14:creationId xmlns:p14="http://schemas.microsoft.com/office/powerpoint/2010/main" val="3632799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17</a:t>
            </a:fld>
            <a:endParaRPr lang="fr-FR"/>
          </a:p>
        </p:txBody>
      </p:sp>
    </p:spTree>
    <p:extLst>
      <p:ext uri="{BB962C8B-B14F-4D97-AF65-F5344CB8AC3E}">
        <p14:creationId xmlns:p14="http://schemas.microsoft.com/office/powerpoint/2010/main" val="815464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authors evaluated 6 different well-known word representations, including 3 global embeddings and 3 contextual embeddings.</a:t>
            </a:r>
          </a:p>
          <a:p>
            <a:r>
              <a:rPr lang="en-US" dirty="0"/>
              <a:t>I think we’re all pretty familiar with most of these, but I’ll give a quick summary of each type of embedding.</a:t>
            </a:r>
          </a:p>
          <a:p>
            <a:r>
              <a:rPr lang="fr-FR" dirty="0"/>
              <a:t>Word2Vec can </a:t>
            </a:r>
            <a:r>
              <a:rPr lang="fr-FR" dirty="0" err="1"/>
              <a:t>be</a:t>
            </a:r>
            <a:r>
              <a:rPr lang="fr-FR" dirty="0"/>
              <a:t> </a:t>
            </a:r>
            <a:r>
              <a:rPr lang="fr-FR" dirty="0" err="1"/>
              <a:t>trained</a:t>
            </a:r>
            <a:r>
              <a:rPr lang="fr-FR" dirty="0"/>
              <a:t> </a:t>
            </a:r>
            <a:r>
              <a:rPr lang="fr-FR" dirty="0" err="1"/>
              <a:t>with</a:t>
            </a:r>
            <a:r>
              <a:rPr lang="fr-FR" dirty="0"/>
              <a:t> </a:t>
            </a:r>
            <a:r>
              <a:rPr lang="fr-FR" dirty="0" err="1"/>
              <a:t>two</a:t>
            </a:r>
            <a:r>
              <a:rPr lang="fr-FR" dirty="0"/>
              <a:t> </a:t>
            </a:r>
            <a:r>
              <a:rPr lang="fr-FR" dirty="0" err="1"/>
              <a:t>different</a:t>
            </a:r>
            <a:r>
              <a:rPr lang="fr-FR" dirty="0"/>
              <a:t> objectives, and </a:t>
            </a:r>
            <a:r>
              <a:rPr lang="fr-FR" dirty="0" err="1"/>
              <a:t>they</a:t>
            </a:r>
            <a:r>
              <a:rPr lang="fr-FR" dirty="0"/>
              <a:t> chose skip-gram. The model </a:t>
            </a:r>
            <a:r>
              <a:rPr lang="fr-FR" dirty="0" err="1"/>
              <a:t>learns</a:t>
            </a:r>
            <a:r>
              <a:rPr lang="fr-FR" dirty="0"/>
              <a:t> to </a:t>
            </a:r>
            <a:r>
              <a:rPr lang="fr-FR" dirty="0" err="1"/>
              <a:t>predict</a:t>
            </a:r>
            <a:r>
              <a:rPr lang="fr-FR" dirty="0"/>
              <a:t> </a:t>
            </a:r>
            <a:r>
              <a:rPr lang="fr-FR" dirty="0" err="1"/>
              <a:t>context</a:t>
            </a:r>
            <a:r>
              <a:rPr lang="fr-FR" dirty="0"/>
              <a:t> </a:t>
            </a:r>
            <a:r>
              <a:rPr lang="fr-FR" dirty="0" err="1"/>
              <a:t>words</a:t>
            </a:r>
            <a:r>
              <a:rPr lang="fr-FR" dirty="0"/>
              <a:t> </a:t>
            </a:r>
            <a:r>
              <a:rPr lang="fr-FR" dirty="0" err="1"/>
              <a:t>given</a:t>
            </a:r>
            <a:r>
              <a:rPr lang="fr-FR" dirty="0"/>
              <a:t> the </a:t>
            </a:r>
            <a:r>
              <a:rPr lang="fr-FR" dirty="0" err="1"/>
              <a:t>target</a:t>
            </a:r>
            <a:r>
              <a:rPr lang="fr-FR" dirty="0"/>
              <a:t> </a:t>
            </a:r>
            <a:r>
              <a:rPr lang="fr-FR" dirty="0" err="1"/>
              <a:t>word</a:t>
            </a:r>
            <a:endParaRPr lang="fr-FR" dirty="0"/>
          </a:p>
          <a:p>
            <a:r>
              <a:rPr lang="fr-FR" dirty="0" err="1"/>
              <a:t>GloVe</a:t>
            </a:r>
            <a:r>
              <a:rPr lang="fr-FR" dirty="0"/>
              <a:t> </a:t>
            </a:r>
            <a:r>
              <a:rPr lang="fr-FR" dirty="0" err="1"/>
              <a:t>learns</a:t>
            </a:r>
            <a:r>
              <a:rPr lang="fr-FR" dirty="0"/>
              <a:t> to </a:t>
            </a:r>
            <a:r>
              <a:rPr lang="fr-FR" dirty="0" err="1"/>
              <a:t>estimate</a:t>
            </a:r>
            <a:r>
              <a:rPr lang="fr-FR" dirty="0"/>
              <a:t> log-</a:t>
            </a:r>
            <a:r>
              <a:rPr lang="fr-FR" dirty="0" err="1"/>
              <a:t>probabilities</a:t>
            </a:r>
            <a:r>
              <a:rPr lang="fr-FR" dirty="0"/>
              <a:t> of a </a:t>
            </a:r>
            <a:r>
              <a:rPr lang="fr-FR" dirty="0" err="1"/>
              <a:t>word</a:t>
            </a:r>
            <a:r>
              <a:rPr lang="fr-FR" dirty="0"/>
              <a:t> pair co-occurrence.</a:t>
            </a:r>
          </a:p>
          <a:p>
            <a:r>
              <a:rPr lang="fr-FR" dirty="0" err="1"/>
              <a:t>Fasttest</a:t>
            </a:r>
            <a:r>
              <a:rPr lang="fr-FR" dirty="0"/>
              <a:t> </a:t>
            </a:r>
            <a:r>
              <a:rPr lang="fr-FR" dirty="0" err="1"/>
              <a:t>extends</a:t>
            </a:r>
            <a:r>
              <a:rPr lang="fr-FR" dirty="0"/>
              <a:t> Word2Vec by </a:t>
            </a:r>
            <a:r>
              <a:rPr lang="fr-FR" dirty="0" err="1"/>
              <a:t>adding</a:t>
            </a:r>
            <a:r>
              <a:rPr lang="fr-FR" dirty="0"/>
              <a:t> information about </a:t>
            </a:r>
            <a:r>
              <a:rPr lang="fr-FR" dirty="0" err="1"/>
              <a:t>subwords</a:t>
            </a:r>
            <a:r>
              <a:rPr lang="fr-FR" dirty="0"/>
              <a:t>, or bag-of-</a:t>
            </a:r>
            <a:r>
              <a:rPr lang="fr-FR" dirty="0" err="1"/>
              <a:t>character</a:t>
            </a:r>
            <a:r>
              <a:rPr lang="fr-FR" dirty="0"/>
              <a:t> n-grams.</a:t>
            </a:r>
          </a:p>
          <a:p>
            <a:r>
              <a:rPr lang="fr-FR" dirty="0" err="1"/>
              <a:t>ELMo</a:t>
            </a:r>
            <a:r>
              <a:rPr lang="fr-FR" dirty="0"/>
              <a:t> </a:t>
            </a:r>
            <a:r>
              <a:rPr lang="fr-FR" dirty="0" err="1"/>
              <a:t>is</a:t>
            </a:r>
            <a:r>
              <a:rPr lang="fr-FR" dirty="0"/>
              <a:t> a bi-LSTM </a:t>
            </a:r>
            <a:r>
              <a:rPr lang="fr-FR" dirty="0" err="1"/>
              <a:t>trained</a:t>
            </a:r>
            <a:r>
              <a:rPr lang="fr-FR" dirty="0"/>
              <a:t> on a </a:t>
            </a:r>
            <a:r>
              <a:rPr lang="fr-FR" dirty="0" err="1"/>
              <a:t>language</a:t>
            </a:r>
            <a:r>
              <a:rPr lang="fr-FR" dirty="0"/>
              <a:t> modeling </a:t>
            </a:r>
            <a:r>
              <a:rPr lang="fr-FR" dirty="0" err="1"/>
              <a:t>task</a:t>
            </a:r>
            <a:r>
              <a:rPr lang="fr-FR" dirty="0"/>
              <a:t>. It </a:t>
            </a:r>
            <a:r>
              <a:rPr lang="fr-FR" dirty="0" err="1"/>
              <a:t>is</a:t>
            </a:r>
            <a:r>
              <a:rPr lang="fr-FR" dirty="0"/>
              <a:t> a combination of a </a:t>
            </a:r>
            <a:r>
              <a:rPr lang="fr-FR" dirty="0" err="1"/>
              <a:t>left</a:t>
            </a:r>
            <a:r>
              <a:rPr lang="fr-FR" dirty="0"/>
              <a:t>-to-right and right-to-</a:t>
            </a:r>
            <a:r>
              <a:rPr lang="fr-FR" dirty="0" err="1"/>
              <a:t>left</a:t>
            </a:r>
            <a:r>
              <a:rPr lang="fr-FR" dirty="0"/>
              <a:t> LM.</a:t>
            </a:r>
          </a:p>
          <a:p>
            <a:r>
              <a:rPr lang="fr-FR" dirty="0" err="1"/>
              <a:t>OpenAI</a:t>
            </a:r>
            <a:r>
              <a:rPr lang="fr-FR" dirty="0"/>
              <a:t> GPT </a:t>
            </a:r>
            <a:r>
              <a:rPr lang="fr-FR" dirty="0" err="1"/>
              <a:t>is</a:t>
            </a:r>
            <a:r>
              <a:rPr lang="fr-FR" dirty="0"/>
              <a:t> a transformer </a:t>
            </a:r>
            <a:r>
              <a:rPr lang="fr-FR" dirty="0" err="1"/>
              <a:t>using</a:t>
            </a:r>
            <a:r>
              <a:rPr lang="fr-FR" dirty="0"/>
              <a:t> </a:t>
            </a:r>
            <a:r>
              <a:rPr lang="fr-FR" dirty="0" err="1"/>
              <a:t>subwords</a:t>
            </a:r>
            <a:r>
              <a:rPr lang="fr-FR" dirty="0"/>
              <a:t> as the basic unit, and </a:t>
            </a:r>
            <a:r>
              <a:rPr lang="fr-FR" dirty="0" err="1"/>
              <a:t>it</a:t>
            </a:r>
            <a:r>
              <a:rPr lang="fr-FR" dirty="0"/>
              <a:t> </a:t>
            </a:r>
            <a:r>
              <a:rPr lang="fr-FR" dirty="0" err="1"/>
              <a:t>is</a:t>
            </a:r>
            <a:r>
              <a:rPr lang="fr-FR" dirty="0"/>
              <a:t> </a:t>
            </a:r>
            <a:r>
              <a:rPr lang="fr-FR" dirty="0" err="1"/>
              <a:t>strictly</a:t>
            </a:r>
            <a:r>
              <a:rPr lang="fr-FR" dirty="0"/>
              <a:t> </a:t>
            </a:r>
            <a:r>
              <a:rPr lang="fr-FR" dirty="0" err="1"/>
              <a:t>left</a:t>
            </a:r>
            <a:r>
              <a:rPr lang="fr-FR" dirty="0"/>
              <a:t>-to-right.</a:t>
            </a:r>
          </a:p>
          <a:p>
            <a:r>
              <a:rPr lang="fr-FR" dirty="0"/>
              <a:t>BERT </a:t>
            </a:r>
            <a:r>
              <a:rPr lang="fr-FR" dirty="0" err="1"/>
              <a:t>is</a:t>
            </a:r>
            <a:r>
              <a:rPr lang="fr-FR" dirty="0"/>
              <a:t> a transformer </a:t>
            </a:r>
            <a:r>
              <a:rPr lang="fr-FR" dirty="0" err="1"/>
              <a:t>that</a:t>
            </a:r>
            <a:r>
              <a:rPr lang="fr-FR" dirty="0"/>
              <a:t> </a:t>
            </a:r>
            <a:r>
              <a:rPr lang="fr-FR" dirty="0" err="1"/>
              <a:t>learns</a:t>
            </a:r>
            <a:r>
              <a:rPr lang="fr-FR" dirty="0"/>
              <a:t> a bi-</a:t>
            </a:r>
            <a:r>
              <a:rPr lang="fr-FR" dirty="0" err="1"/>
              <a:t>directional</a:t>
            </a:r>
            <a:r>
              <a:rPr lang="fr-FR" dirty="0"/>
              <a:t> LM, </a:t>
            </a:r>
            <a:r>
              <a:rPr lang="fr-FR" dirty="0" err="1"/>
              <a:t>with</a:t>
            </a:r>
            <a:r>
              <a:rPr lang="fr-FR" dirty="0"/>
              <a:t> </a:t>
            </a:r>
            <a:r>
              <a:rPr lang="fr-FR" dirty="0" err="1"/>
              <a:t>access</a:t>
            </a:r>
            <a:r>
              <a:rPr lang="fr-FR" dirty="0"/>
              <a:t> to the full sentence at training time.</a:t>
            </a:r>
          </a:p>
          <a:p>
            <a:endParaRPr lang="fr-FR" dirty="0"/>
          </a:p>
          <a:p>
            <a:r>
              <a:rPr lang="fr-FR" dirty="0"/>
              <a:t>For the </a:t>
            </a:r>
            <a:r>
              <a:rPr lang="fr-FR" dirty="0" err="1"/>
              <a:t>Contextual</a:t>
            </a:r>
            <a:r>
              <a:rPr lang="fr-FR" dirty="0"/>
              <a:t> </a:t>
            </a:r>
            <a:r>
              <a:rPr lang="fr-FR" dirty="0" err="1"/>
              <a:t>Embeddings</a:t>
            </a:r>
            <a:r>
              <a:rPr lang="fr-FR" dirty="0"/>
              <a:t>, the </a:t>
            </a:r>
            <a:r>
              <a:rPr lang="fr-FR" dirty="0" err="1"/>
              <a:t>authors</a:t>
            </a:r>
            <a:r>
              <a:rPr lang="fr-FR" dirty="0"/>
              <a:t> </a:t>
            </a:r>
            <a:r>
              <a:rPr lang="fr-FR" dirty="0" err="1"/>
              <a:t>experiment</a:t>
            </a:r>
            <a:r>
              <a:rPr lang="fr-FR" dirty="0"/>
              <a:t> </a:t>
            </a:r>
            <a:r>
              <a:rPr lang="fr-FR" dirty="0" err="1"/>
              <a:t>with</a:t>
            </a:r>
            <a:r>
              <a:rPr lang="fr-FR" dirty="0"/>
              <a:t> </a:t>
            </a:r>
            <a:r>
              <a:rPr lang="fr-FR" dirty="0" err="1"/>
              <a:t>using</a:t>
            </a:r>
            <a:r>
              <a:rPr lang="fr-FR" dirty="0"/>
              <a:t> </a:t>
            </a:r>
            <a:r>
              <a:rPr lang="fr-FR" dirty="0" err="1"/>
              <a:t>only</a:t>
            </a:r>
            <a:r>
              <a:rPr lang="fr-FR" dirty="0"/>
              <a:t> the top layer and a </a:t>
            </a:r>
            <a:r>
              <a:rPr lang="fr-FR" dirty="0" err="1"/>
              <a:t>learned</a:t>
            </a:r>
            <a:r>
              <a:rPr lang="fr-FR" dirty="0"/>
              <a:t> </a:t>
            </a:r>
            <a:r>
              <a:rPr lang="fr-FR" dirty="0" err="1"/>
              <a:t>scalar</a:t>
            </a:r>
            <a:r>
              <a:rPr lang="fr-FR" dirty="0"/>
              <a:t> mix of all </a:t>
            </a:r>
            <a:r>
              <a:rPr lang="fr-FR" dirty="0" err="1"/>
              <a:t>layers</a:t>
            </a:r>
            <a:r>
              <a:rPr lang="fr-FR" dirty="0"/>
              <a:t>.</a:t>
            </a:r>
          </a:p>
        </p:txBody>
      </p:sp>
      <p:sp>
        <p:nvSpPr>
          <p:cNvPr id="4" name="Slide Number Placeholder 3"/>
          <p:cNvSpPr>
            <a:spLocks noGrp="1"/>
          </p:cNvSpPr>
          <p:nvPr>
            <p:ph type="sldNum" sz="quarter" idx="5"/>
          </p:nvPr>
        </p:nvSpPr>
        <p:spPr/>
        <p:txBody>
          <a:bodyPr/>
          <a:lstStyle/>
          <a:p>
            <a:fld id="{FED506C5-A84A-4298-ACC8-2D9E6F020052}" type="slidenum">
              <a:rPr lang="fr-FR" smtClean="0"/>
              <a:t>20</a:t>
            </a:fld>
            <a:endParaRPr lang="fr-FR"/>
          </a:p>
        </p:txBody>
      </p:sp>
    </p:spTree>
    <p:extLst>
      <p:ext uri="{BB962C8B-B14F-4D97-AF65-F5344CB8AC3E}">
        <p14:creationId xmlns:p14="http://schemas.microsoft.com/office/powerpoint/2010/main" val="3111312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Attention: Each word is the </a:t>
            </a:r>
            <a:r>
              <a:rPr lang="en-US" dirty="0" err="1"/>
              <a:t>concatentation</a:t>
            </a:r>
            <a:r>
              <a:rPr lang="en-US" dirty="0"/>
              <a:t> of the embedded word and a weighted average over other words in sentence</a:t>
            </a:r>
          </a:p>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22</a:t>
            </a:fld>
            <a:endParaRPr lang="fr-FR"/>
          </a:p>
        </p:txBody>
      </p:sp>
    </p:spTree>
    <p:extLst>
      <p:ext uri="{BB962C8B-B14F-4D97-AF65-F5344CB8AC3E}">
        <p14:creationId xmlns:p14="http://schemas.microsoft.com/office/powerpoint/2010/main" val="608021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BC620-75F1-4DDC-8D66-77FC961F10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3707D0-5191-4AAD-ABDF-A284480022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BEC8E9-D64C-4B91-ACEA-2936867311D2}"/>
              </a:ext>
            </a:extLst>
          </p:cNvPr>
          <p:cNvSpPr>
            <a:spLocks noGrp="1"/>
          </p:cNvSpPr>
          <p:nvPr>
            <p:ph type="dt" sz="half" idx="10"/>
          </p:nvPr>
        </p:nvSpPr>
        <p:spPr/>
        <p:txBody>
          <a:bodyPr/>
          <a:lstStyle/>
          <a:p>
            <a:fld id="{92629568-FA20-4182-B903-BA13D75D2578}" type="datetimeFigureOut">
              <a:rPr lang="en-US" smtClean="0"/>
              <a:t>2/17/2020</a:t>
            </a:fld>
            <a:endParaRPr lang="en-US"/>
          </a:p>
        </p:txBody>
      </p:sp>
      <p:sp>
        <p:nvSpPr>
          <p:cNvPr id="5" name="Footer Placeholder 4">
            <a:extLst>
              <a:ext uri="{FF2B5EF4-FFF2-40B4-BE49-F238E27FC236}">
                <a16:creationId xmlns:a16="http://schemas.microsoft.com/office/drawing/2014/main" id="{F2655D60-4D13-4810-98CA-849ADFF83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BBC61-84AB-4A97-8B61-9539DDEA0681}"/>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179743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7289C-24D5-4E45-B42D-4D8FBEC871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E4E753-72CA-44DB-8820-F6CB8B04ED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4732E5-A9EB-4A94-B1C5-3895014D7F60}"/>
              </a:ext>
            </a:extLst>
          </p:cNvPr>
          <p:cNvSpPr>
            <a:spLocks noGrp="1"/>
          </p:cNvSpPr>
          <p:nvPr>
            <p:ph type="dt" sz="half" idx="10"/>
          </p:nvPr>
        </p:nvSpPr>
        <p:spPr/>
        <p:txBody>
          <a:bodyPr/>
          <a:lstStyle/>
          <a:p>
            <a:fld id="{92629568-FA20-4182-B903-BA13D75D2578}" type="datetimeFigureOut">
              <a:rPr lang="en-US" smtClean="0"/>
              <a:t>2/17/2020</a:t>
            </a:fld>
            <a:endParaRPr lang="en-US"/>
          </a:p>
        </p:txBody>
      </p:sp>
      <p:sp>
        <p:nvSpPr>
          <p:cNvPr id="5" name="Footer Placeholder 4">
            <a:extLst>
              <a:ext uri="{FF2B5EF4-FFF2-40B4-BE49-F238E27FC236}">
                <a16:creationId xmlns:a16="http://schemas.microsoft.com/office/drawing/2014/main" id="{15EDD3B4-28BF-4939-A49D-7B811C9937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9D88BF-4C60-4F24-84A3-F80A44E7FD94}"/>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2161144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27F67C-4483-4CAC-8C06-55A2FBE721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35E008-0473-4DC8-871B-1CF421ED89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47828B-31B3-44C0-94C5-F7CC2ECA82E5}"/>
              </a:ext>
            </a:extLst>
          </p:cNvPr>
          <p:cNvSpPr>
            <a:spLocks noGrp="1"/>
          </p:cNvSpPr>
          <p:nvPr>
            <p:ph type="dt" sz="half" idx="10"/>
          </p:nvPr>
        </p:nvSpPr>
        <p:spPr/>
        <p:txBody>
          <a:bodyPr/>
          <a:lstStyle/>
          <a:p>
            <a:fld id="{92629568-FA20-4182-B903-BA13D75D2578}" type="datetimeFigureOut">
              <a:rPr lang="en-US" smtClean="0"/>
              <a:t>2/17/2020</a:t>
            </a:fld>
            <a:endParaRPr lang="en-US"/>
          </a:p>
        </p:txBody>
      </p:sp>
      <p:sp>
        <p:nvSpPr>
          <p:cNvPr id="5" name="Footer Placeholder 4">
            <a:extLst>
              <a:ext uri="{FF2B5EF4-FFF2-40B4-BE49-F238E27FC236}">
                <a16:creationId xmlns:a16="http://schemas.microsoft.com/office/drawing/2014/main" id="{B7F41D0C-6F71-49E3-903F-E971376D3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A0628-CDA0-4075-85F0-713E1BAD9A90}"/>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28031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1971-299C-4688-9C5B-655B6C545D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867330-7F61-4CDA-BA91-9CC64781BB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3247F-F38C-47A8-9D2A-7027889C016C}"/>
              </a:ext>
            </a:extLst>
          </p:cNvPr>
          <p:cNvSpPr>
            <a:spLocks noGrp="1"/>
          </p:cNvSpPr>
          <p:nvPr>
            <p:ph type="dt" sz="half" idx="10"/>
          </p:nvPr>
        </p:nvSpPr>
        <p:spPr/>
        <p:txBody>
          <a:bodyPr/>
          <a:lstStyle/>
          <a:p>
            <a:fld id="{92629568-FA20-4182-B903-BA13D75D2578}" type="datetimeFigureOut">
              <a:rPr lang="en-US" smtClean="0"/>
              <a:t>2/17/2020</a:t>
            </a:fld>
            <a:endParaRPr lang="en-US"/>
          </a:p>
        </p:txBody>
      </p:sp>
      <p:sp>
        <p:nvSpPr>
          <p:cNvPr id="5" name="Footer Placeholder 4">
            <a:extLst>
              <a:ext uri="{FF2B5EF4-FFF2-40B4-BE49-F238E27FC236}">
                <a16:creationId xmlns:a16="http://schemas.microsoft.com/office/drawing/2014/main" id="{10731E06-9EBA-4D67-9D85-FF838271A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E73797-A8A5-410E-BF6E-61C05070940F}"/>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2678609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E4C00-75A5-4267-B6F4-ED9106370C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E1D052-F135-4B55-AC27-ECC35E7455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427931-F9C3-4A38-A4E9-B3DBFB90FED1}"/>
              </a:ext>
            </a:extLst>
          </p:cNvPr>
          <p:cNvSpPr>
            <a:spLocks noGrp="1"/>
          </p:cNvSpPr>
          <p:nvPr>
            <p:ph type="dt" sz="half" idx="10"/>
          </p:nvPr>
        </p:nvSpPr>
        <p:spPr/>
        <p:txBody>
          <a:bodyPr/>
          <a:lstStyle/>
          <a:p>
            <a:fld id="{92629568-FA20-4182-B903-BA13D75D2578}" type="datetimeFigureOut">
              <a:rPr lang="en-US" smtClean="0"/>
              <a:t>2/17/2020</a:t>
            </a:fld>
            <a:endParaRPr lang="en-US"/>
          </a:p>
        </p:txBody>
      </p:sp>
      <p:sp>
        <p:nvSpPr>
          <p:cNvPr id="5" name="Footer Placeholder 4">
            <a:extLst>
              <a:ext uri="{FF2B5EF4-FFF2-40B4-BE49-F238E27FC236}">
                <a16:creationId xmlns:a16="http://schemas.microsoft.com/office/drawing/2014/main" id="{9A2F11B9-4C38-49D8-B301-E07905076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03D1C4-5968-477B-9EF7-5D5417D6B1C6}"/>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105594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54FD-7E10-4750-97DC-637FC50D00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7B9E06-99EE-416B-B4EE-1BBAD836E2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D65D66-0952-4C7B-9D10-B5703A1331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1BD20C-6B3F-4DC2-9AAD-6AE78642EFCD}"/>
              </a:ext>
            </a:extLst>
          </p:cNvPr>
          <p:cNvSpPr>
            <a:spLocks noGrp="1"/>
          </p:cNvSpPr>
          <p:nvPr>
            <p:ph type="dt" sz="half" idx="10"/>
          </p:nvPr>
        </p:nvSpPr>
        <p:spPr/>
        <p:txBody>
          <a:bodyPr/>
          <a:lstStyle/>
          <a:p>
            <a:fld id="{92629568-FA20-4182-B903-BA13D75D2578}" type="datetimeFigureOut">
              <a:rPr lang="en-US" smtClean="0"/>
              <a:t>2/17/2020</a:t>
            </a:fld>
            <a:endParaRPr lang="en-US"/>
          </a:p>
        </p:txBody>
      </p:sp>
      <p:sp>
        <p:nvSpPr>
          <p:cNvPr id="6" name="Footer Placeholder 5">
            <a:extLst>
              <a:ext uri="{FF2B5EF4-FFF2-40B4-BE49-F238E27FC236}">
                <a16:creationId xmlns:a16="http://schemas.microsoft.com/office/drawing/2014/main" id="{5A0062AE-6981-48F3-B95F-ED2D29A7AE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8B0B9F-09D1-4671-86F6-502752BC79DB}"/>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176071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97BD-240A-4CCB-B137-0BAC59B9C3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4CA844-C6FD-4362-8F33-F1184FC451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194F68-846B-4EF9-B3D5-29F4FEFE10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D3D81A-E86E-4606-AF51-BC273F8230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6A63E-D2B7-4C2B-8513-9219EED444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A20B34-3757-47C4-BA7B-340558CAFD14}"/>
              </a:ext>
            </a:extLst>
          </p:cNvPr>
          <p:cNvSpPr>
            <a:spLocks noGrp="1"/>
          </p:cNvSpPr>
          <p:nvPr>
            <p:ph type="dt" sz="half" idx="10"/>
          </p:nvPr>
        </p:nvSpPr>
        <p:spPr/>
        <p:txBody>
          <a:bodyPr/>
          <a:lstStyle/>
          <a:p>
            <a:fld id="{92629568-FA20-4182-B903-BA13D75D2578}" type="datetimeFigureOut">
              <a:rPr lang="en-US" smtClean="0"/>
              <a:t>2/17/2020</a:t>
            </a:fld>
            <a:endParaRPr lang="en-US"/>
          </a:p>
        </p:txBody>
      </p:sp>
      <p:sp>
        <p:nvSpPr>
          <p:cNvPr id="8" name="Footer Placeholder 7">
            <a:extLst>
              <a:ext uri="{FF2B5EF4-FFF2-40B4-BE49-F238E27FC236}">
                <a16:creationId xmlns:a16="http://schemas.microsoft.com/office/drawing/2014/main" id="{E97AB127-5FE2-40F9-8F12-173F44D032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8BE077-49CD-4F65-84D4-39F3284AA9E9}"/>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1144531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1D890-B998-477F-9EB8-BD97AD4658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C51916-17BB-4319-9502-C7159889BC20}"/>
              </a:ext>
            </a:extLst>
          </p:cNvPr>
          <p:cNvSpPr>
            <a:spLocks noGrp="1"/>
          </p:cNvSpPr>
          <p:nvPr>
            <p:ph type="dt" sz="half" idx="10"/>
          </p:nvPr>
        </p:nvSpPr>
        <p:spPr/>
        <p:txBody>
          <a:bodyPr/>
          <a:lstStyle/>
          <a:p>
            <a:fld id="{92629568-FA20-4182-B903-BA13D75D2578}" type="datetimeFigureOut">
              <a:rPr lang="en-US" smtClean="0"/>
              <a:t>2/17/2020</a:t>
            </a:fld>
            <a:endParaRPr lang="en-US"/>
          </a:p>
        </p:txBody>
      </p:sp>
      <p:sp>
        <p:nvSpPr>
          <p:cNvPr id="4" name="Footer Placeholder 3">
            <a:extLst>
              <a:ext uri="{FF2B5EF4-FFF2-40B4-BE49-F238E27FC236}">
                <a16:creationId xmlns:a16="http://schemas.microsoft.com/office/drawing/2014/main" id="{1421AE16-22DF-4028-B0B0-4B2F8DA418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AF6FE7-20C6-43C2-B329-36427C2DAA67}"/>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254367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EE8926-6A50-46D6-83A9-CB0385D46709}"/>
              </a:ext>
            </a:extLst>
          </p:cNvPr>
          <p:cNvSpPr>
            <a:spLocks noGrp="1"/>
          </p:cNvSpPr>
          <p:nvPr>
            <p:ph type="dt" sz="half" idx="10"/>
          </p:nvPr>
        </p:nvSpPr>
        <p:spPr/>
        <p:txBody>
          <a:bodyPr/>
          <a:lstStyle/>
          <a:p>
            <a:fld id="{92629568-FA20-4182-B903-BA13D75D2578}" type="datetimeFigureOut">
              <a:rPr lang="en-US" smtClean="0"/>
              <a:t>2/17/2020</a:t>
            </a:fld>
            <a:endParaRPr lang="en-US"/>
          </a:p>
        </p:txBody>
      </p:sp>
      <p:sp>
        <p:nvSpPr>
          <p:cNvPr id="3" name="Footer Placeholder 2">
            <a:extLst>
              <a:ext uri="{FF2B5EF4-FFF2-40B4-BE49-F238E27FC236}">
                <a16:creationId xmlns:a16="http://schemas.microsoft.com/office/drawing/2014/main" id="{80939316-0F65-4E29-B1E8-C2E20860B1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6138BE-BD11-4335-A098-C3DEB2975DBB}"/>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1412154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E84D-BF40-4C2A-AF49-39324E52D6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84F306-DC72-43AE-B979-19F1772E09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E750D8-E570-48AE-A7C5-E29ED24A5E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573861-FD74-4EFC-BAA1-D7FF551542D3}"/>
              </a:ext>
            </a:extLst>
          </p:cNvPr>
          <p:cNvSpPr>
            <a:spLocks noGrp="1"/>
          </p:cNvSpPr>
          <p:nvPr>
            <p:ph type="dt" sz="half" idx="10"/>
          </p:nvPr>
        </p:nvSpPr>
        <p:spPr/>
        <p:txBody>
          <a:bodyPr/>
          <a:lstStyle/>
          <a:p>
            <a:fld id="{92629568-FA20-4182-B903-BA13D75D2578}" type="datetimeFigureOut">
              <a:rPr lang="en-US" smtClean="0"/>
              <a:t>2/17/2020</a:t>
            </a:fld>
            <a:endParaRPr lang="en-US"/>
          </a:p>
        </p:txBody>
      </p:sp>
      <p:sp>
        <p:nvSpPr>
          <p:cNvPr id="6" name="Footer Placeholder 5">
            <a:extLst>
              <a:ext uri="{FF2B5EF4-FFF2-40B4-BE49-F238E27FC236}">
                <a16:creationId xmlns:a16="http://schemas.microsoft.com/office/drawing/2014/main" id="{E079875E-2153-4451-8C97-F0B573CE29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CA9FC3-E2D8-4C4A-B261-A8D099CA1667}"/>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256746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79DB-047D-4C65-B7F0-F30BD4EEA9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87B112-60F4-4C22-8DF3-9D6FB90288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618AAC-E0C5-4C61-AEFD-20D0052D6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34E610-CB68-4A21-A103-0AA87349963B}"/>
              </a:ext>
            </a:extLst>
          </p:cNvPr>
          <p:cNvSpPr>
            <a:spLocks noGrp="1"/>
          </p:cNvSpPr>
          <p:nvPr>
            <p:ph type="dt" sz="half" idx="10"/>
          </p:nvPr>
        </p:nvSpPr>
        <p:spPr/>
        <p:txBody>
          <a:bodyPr/>
          <a:lstStyle/>
          <a:p>
            <a:fld id="{92629568-FA20-4182-B903-BA13D75D2578}" type="datetimeFigureOut">
              <a:rPr lang="en-US" smtClean="0"/>
              <a:t>2/17/2020</a:t>
            </a:fld>
            <a:endParaRPr lang="en-US"/>
          </a:p>
        </p:txBody>
      </p:sp>
      <p:sp>
        <p:nvSpPr>
          <p:cNvPr id="6" name="Footer Placeholder 5">
            <a:extLst>
              <a:ext uri="{FF2B5EF4-FFF2-40B4-BE49-F238E27FC236}">
                <a16:creationId xmlns:a16="http://schemas.microsoft.com/office/drawing/2014/main" id="{FA723CAB-D8FD-4E3E-8E90-F6CCB1F42D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7ED5C7-B10C-414B-BEB5-752A195BD145}"/>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76189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28189A-D655-4657-8447-EE0ED17245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922B41-1C74-4810-9AB6-CD4E68A139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F85AEE-49AD-4B63-A50E-76EAC83BED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29568-FA20-4182-B903-BA13D75D2578}" type="datetimeFigureOut">
              <a:rPr lang="en-US" smtClean="0"/>
              <a:t>2/17/2020</a:t>
            </a:fld>
            <a:endParaRPr lang="en-US"/>
          </a:p>
        </p:txBody>
      </p:sp>
      <p:sp>
        <p:nvSpPr>
          <p:cNvPr id="5" name="Footer Placeholder 4">
            <a:extLst>
              <a:ext uri="{FF2B5EF4-FFF2-40B4-BE49-F238E27FC236}">
                <a16:creationId xmlns:a16="http://schemas.microsoft.com/office/drawing/2014/main" id="{7C03988E-2E3B-45FC-BFB9-9A61880FFA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D8636A-BC13-4134-B9F8-621D64E75D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878DB-F757-4899-BF1E-108F4BB6AA30}" type="slidenum">
              <a:rPr lang="en-US" smtClean="0"/>
              <a:t>‹#›</a:t>
            </a:fld>
            <a:endParaRPr lang="en-US"/>
          </a:p>
        </p:txBody>
      </p:sp>
    </p:spTree>
    <p:extLst>
      <p:ext uri="{BB962C8B-B14F-4D97-AF65-F5344CB8AC3E}">
        <p14:creationId xmlns:p14="http://schemas.microsoft.com/office/powerpoint/2010/main" val="1251020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clweb.org/anthology/Q19-1027/" TargetMode="External"/><Relationship Id="rId2" Type="http://schemas.openxmlformats.org/officeDocument/2006/relationships/hyperlink" Target="https://scholarworks.umass.edu/scil/vol2/iss1/34/"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merriam-webster.com/dictionary" TargetMode="External"/><Relationship Id="rId2" Type="http://schemas.openxmlformats.org/officeDocument/2006/relationships/hyperlink" Target="https://plato.stanford.edu/entries/compositionality/"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lato.stanford.edu/entries/compositionalit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647C2-C713-481A-9AB4-8C77B2CEB6E8}"/>
              </a:ext>
            </a:extLst>
          </p:cNvPr>
          <p:cNvSpPr>
            <a:spLocks noGrp="1"/>
          </p:cNvSpPr>
          <p:nvPr>
            <p:ph type="ctrTitle"/>
          </p:nvPr>
        </p:nvSpPr>
        <p:spPr/>
        <p:txBody>
          <a:bodyPr>
            <a:normAutofit fontScale="90000"/>
          </a:bodyPr>
          <a:lstStyle/>
          <a:p>
            <a:r>
              <a:rPr lang="en-US" dirty="0"/>
              <a:t>Understanding Idiomatic Langauge using Neural Networks</a:t>
            </a:r>
          </a:p>
        </p:txBody>
      </p:sp>
      <p:sp>
        <p:nvSpPr>
          <p:cNvPr id="3" name="Subtitle 2">
            <a:extLst>
              <a:ext uri="{FF2B5EF4-FFF2-40B4-BE49-F238E27FC236}">
                <a16:creationId xmlns:a16="http://schemas.microsoft.com/office/drawing/2014/main" id="{3D5B69EA-4CCF-48D8-A1AA-2B2D7BB07629}"/>
              </a:ext>
            </a:extLst>
          </p:cNvPr>
          <p:cNvSpPr>
            <a:spLocks noGrp="1"/>
          </p:cNvSpPr>
          <p:nvPr>
            <p:ph type="subTitle" idx="1"/>
          </p:nvPr>
        </p:nvSpPr>
        <p:spPr/>
        <p:txBody>
          <a:bodyPr/>
          <a:lstStyle/>
          <a:p>
            <a:r>
              <a:rPr lang="en-US" dirty="0"/>
              <a:t>Ling 575 Group 1: Josh Tanner, Paige Finkelstein, Wes Rose, Elena </a:t>
            </a:r>
            <a:r>
              <a:rPr lang="en-US" dirty="0" err="1"/>
              <a:t>Khasanova</a:t>
            </a:r>
            <a:r>
              <a:rPr lang="en-US" dirty="0"/>
              <a:t>, and Daniel Campos</a:t>
            </a:r>
          </a:p>
          <a:p>
            <a:r>
              <a:rPr lang="en-US" dirty="0"/>
              <a:t>February 20</a:t>
            </a:r>
            <a:r>
              <a:rPr lang="en-US" baseline="30000" dirty="0"/>
              <a:t>th</a:t>
            </a:r>
            <a:r>
              <a:rPr lang="en-US" dirty="0"/>
              <a:t>, 2020</a:t>
            </a:r>
          </a:p>
        </p:txBody>
      </p:sp>
    </p:spTree>
    <p:extLst>
      <p:ext uri="{BB962C8B-B14F-4D97-AF65-F5344CB8AC3E}">
        <p14:creationId xmlns:p14="http://schemas.microsoft.com/office/powerpoint/2010/main" val="2998943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CF50-46B3-4858-ADE8-BCE5CD5E4664}"/>
              </a:ext>
            </a:extLst>
          </p:cNvPr>
          <p:cNvSpPr>
            <a:spLocks noGrp="1"/>
          </p:cNvSpPr>
          <p:nvPr>
            <p:ph type="title"/>
          </p:nvPr>
        </p:nvSpPr>
        <p:spPr/>
        <p:txBody>
          <a:bodyPr/>
          <a:lstStyle/>
          <a:p>
            <a:r>
              <a:rPr lang="en-US" dirty="0"/>
              <a:t>Difficulties with Compositionality</a:t>
            </a:r>
            <a:endParaRPr lang="fr-FR" dirty="0"/>
          </a:p>
        </p:txBody>
      </p:sp>
      <p:sp>
        <p:nvSpPr>
          <p:cNvPr id="18" name="Content Placeholder 2">
            <a:extLst>
              <a:ext uri="{FF2B5EF4-FFF2-40B4-BE49-F238E27FC236}">
                <a16:creationId xmlns:a16="http://schemas.microsoft.com/office/drawing/2014/main" id="{DE105626-3170-497A-B93B-D0D8599AE5B1}"/>
              </a:ext>
            </a:extLst>
          </p:cNvPr>
          <p:cNvSpPr txBox="1">
            <a:spLocks/>
          </p:cNvSpPr>
          <p:nvPr/>
        </p:nvSpPr>
        <p:spPr>
          <a:xfrm>
            <a:off x="838200" y="1592927"/>
            <a:ext cx="10515600" cy="1176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0070C0"/>
                </a:solidFill>
              </a:rPr>
              <a:t>Keep</a:t>
            </a:r>
            <a:r>
              <a:rPr lang="en-US" sz="3600" dirty="0">
                <a:solidFill>
                  <a:srgbClr val="00B050"/>
                </a:solidFill>
              </a:rPr>
              <a:t> 	Calm 	</a:t>
            </a:r>
            <a:r>
              <a:rPr lang="en-US" sz="3600" dirty="0"/>
              <a:t>and</a:t>
            </a:r>
            <a:r>
              <a:rPr lang="en-US" sz="3600" dirty="0">
                <a:solidFill>
                  <a:srgbClr val="00B050"/>
                </a:solidFill>
              </a:rPr>
              <a:t> 	   </a:t>
            </a:r>
            <a:r>
              <a:rPr lang="en-US" sz="3600" dirty="0">
                <a:solidFill>
                  <a:schemeClr val="accent2">
                    <a:lumMod val="75000"/>
                  </a:schemeClr>
                </a:solidFill>
              </a:rPr>
              <a:t>Carry</a:t>
            </a:r>
            <a:r>
              <a:rPr lang="en-US" sz="3600" dirty="0">
                <a:solidFill>
                  <a:srgbClr val="00B050"/>
                </a:solidFill>
              </a:rPr>
              <a:t> 	    </a:t>
            </a:r>
            <a:r>
              <a:rPr lang="en-US" sz="3600" dirty="0">
                <a:solidFill>
                  <a:srgbClr val="7030A0"/>
                </a:solidFill>
              </a:rPr>
              <a:t>On   </a:t>
            </a:r>
            <a:r>
              <a:rPr lang="en-US" sz="3600" dirty="0">
                <a:solidFill>
                  <a:schemeClr val="accent4">
                    <a:lumMod val="60000"/>
                    <a:lumOff val="40000"/>
                  </a:schemeClr>
                </a:solidFill>
              </a:rPr>
              <a:t>?</a:t>
            </a:r>
          </a:p>
        </p:txBody>
      </p:sp>
      <p:sp>
        <p:nvSpPr>
          <p:cNvPr id="4" name="TextBox 3">
            <a:extLst>
              <a:ext uri="{FF2B5EF4-FFF2-40B4-BE49-F238E27FC236}">
                <a16:creationId xmlns:a16="http://schemas.microsoft.com/office/drawing/2014/main" id="{C41233B5-5EC8-4E75-A361-4B44AE2483FD}"/>
              </a:ext>
            </a:extLst>
          </p:cNvPr>
          <p:cNvSpPr txBox="1"/>
          <p:nvPr/>
        </p:nvSpPr>
        <p:spPr>
          <a:xfrm>
            <a:off x="1079156" y="2553923"/>
            <a:ext cx="1818503" cy="1631216"/>
          </a:xfrm>
          <a:prstGeom prst="rect">
            <a:avLst/>
          </a:prstGeom>
          <a:noFill/>
        </p:spPr>
        <p:txBody>
          <a:bodyPr wrap="square" rtlCol="0">
            <a:spAutoFit/>
          </a:bodyPr>
          <a:lstStyle/>
          <a:p>
            <a:pPr marL="285750" indent="-285750">
              <a:buFontTx/>
              <a:buChar char="-"/>
            </a:pPr>
            <a:r>
              <a:rPr lang="en-US" sz="2000" dirty="0">
                <a:solidFill>
                  <a:srgbClr val="0070C0"/>
                </a:solidFill>
              </a:rPr>
              <a:t>to cause to remain in a given place, situation, or condition</a:t>
            </a:r>
            <a:endParaRPr lang="fr-FR" sz="2000" dirty="0">
              <a:solidFill>
                <a:srgbClr val="0070C0"/>
              </a:solidFill>
            </a:endParaRPr>
          </a:p>
        </p:txBody>
      </p:sp>
      <p:sp>
        <p:nvSpPr>
          <p:cNvPr id="5" name="TextBox 4">
            <a:extLst>
              <a:ext uri="{FF2B5EF4-FFF2-40B4-BE49-F238E27FC236}">
                <a16:creationId xmlns:a16="http://schemas.microsoft.com/office/drawing/2014/main" id="{CB21056F-F558-451D-AB6B-15EAA78A5851}"/>
              </a:ext>
            </a:extLst>
          </p:cNvPr>
          <p:cNvSpPr txBox="1"/>
          <p:nvPr/>
        </p:nvSpPr>
        <p:spPr>
          <a:xfrm>
            <a:off x="2656704" y="2539843"/>
            <a:ext cx="2063578" cy="1323439"/>
          </a:xfrm>
          <a:prstGeom prst="rect">
            <a:avLst/>
          </a:prstGeom>
          <a:noFill/>
        </p:spPr>
        <p:txBody>
          <a:bodyPr wrap="square" rtlCol="0">
            <a:spAutoFit/>
          </a:bodyPr>
          <a:lstStyle/>
          <a:p>
            <a:pPr marL="285750" indent="-285750">
              <a:buFontTx/>
              <a:buChar char="-"/>
            </a:pPr>
            <a:r>
              <a:rPr lang="en-US" sz="2000" dirty="0">
                <a:solidFill>
                  <a:srgbClr val="00B050"/>
                </a:solidFill>
              </a:rPr>
              <a:t>free from agitation, excitement, or disturbance</a:t>
            </a:r>
            <a:endParaRPr lang="fr-FR" sz="2000" dirty="0">
              <a:solidFill>
                <a:srgbClr val="00B050"/>
              </a:solidFill>
            </a:endParaRPr>
          </a:p>
        </p:txBody>
      </p:sp>
      <p:sp>
        <p:nvSpPr>
          <p:cNvPr id="6" name="TextBox 5">
            <a:extLst>
              <a:ext uri="{FF2B5EF4-FFF2-40B4-BE49-F238E27FC236}">
                <a16:creationId xmlns:a16="http://schemas.microsoft.com/office/drawing/2014/main" id="{150C38EA-C844-4B7F-839F-C675151AF3B6}"/>
              </a:ext>
            </a:extLst>
          </p:cNvPr>
          <p:cNvSpPr txBox="1"/>
          <p:nvPr/>
        </p:nvSpPr>
        <p:spPr>
          <a:xfrm>
            <a:off x="5229997" y="2400035"/>
            <a:ext cx="2916195" cy="1938992"/>
          </a:xfrm>
          <a:prstGeom prst="rect">
            <a:avLst/>
          </a:prstGeom>
          <a:noFill/>
        </p:spPr>
        <p:txBody>
          <a:bodyPr wrap="square" rtlCol="0">
            <a:spAutoFit/>
          </a:bodyPr>
          <a:lstStyle/>
          <a:p>
            <a:pPr marL="285750" indent="-285750">
              <a:buFontTx/>
              <a:buChar char="-"/>
            </a:pPr>
            <a:r>
              <a:rPr lang="en-US" sz="2000" dirty="0">
                <a:solidFill>
                  <a:schemeClr val="accent2">
                    <a:lumMod val="75000"/>
                  </a:schemeClr>
                </a:solidFill>
              </a:rPr>
              <a:t>to move while supporting</a:t>
            </a:r>
          </a:p>
          <a:p>
            <a:pPr marL="285750" indent="-285750">
              <a:buFontTx/>
              <a:buChar char="-"/>
            </a:pPr>
            <a:r>
              <a:rPr lang="en-US" sz="2000" dirty="0">
                <a:solidFill>
                  <a:schemeClr val="accent2">
                    <a:lumMod val="75000"/>
                  </a:schemeClr>
                </a:solidFill>
              </a:rPr>
              <a:t>to convey by direct communication</a:t>
            </a:r>
          </a:p>
          <a:p>
            <a:pPr marL="285750" indent="-285750">
              <a:buFontTx/>
              <a:buChar char="-"/>
            </a:pPr>
            <a:r>
              <a:rPr lang="en-US" sz="2000" dirty="0">
                <a:solidFill>
                  <a:schemeClr val="accent2">
                    <a:lumMod val="75000"/>
                  </a:schemeClr>
                </a:solidFill>
              </a:rPr>
              <a:t>to contain and direct the course of</a:t>
            </a:r>
            <a:endParaRPr lang="fr-FR" sz="2000" dirty="0">
              <a:solidFill>
                <a:schemeClr val="accent2">
                  <a:lumMod val="75000"/>
                </a:schemeClr>
              </a:solidFill>
            </a:endParaRPr>
          </a:p>
        </p:txBody>
      </p:sp>
      <p:sp>
        <p:nvSpPr>
          <p:cNvPr id="7" name="TextBox 6">
            <a:extLst>
              <a:ext uri="{FF2B5EF4-FFF2-40B4-BE49-F238E27FC236}">
                <a16:creationId xmlns:a16="http://schemas.microsoft.com/office/drawing/2014/main" id="{1A566373-057C-44AE-9F07-26F90E99C37A}"/>
              </a:ext>
            </a:extLst>
          </p:cNvPr>
          <p:cNvSpPr txBox="1"/>
          <p:nvPr/>
        </p:nvSpPr>
        <p:spPr>
          <a:xfrm>
            <a:off x="7804319" y="2261285"/>
            <a:ext cx="4059196" cy="3477875"/>
          </a:xfrm>
          <a:prstGeom prst="rect">
            <a:avLst/>
          </a:prstGeom>
          <a:noFill/>
        </p:spPr>
        <p:txBody>
          <a:bodyPr wrap="square" rtlCol="0">
            <a:spAutoFit/>
          </a:bodyPr>
          <a:lstStyle/>
          <a:p>
            <a:pPr marL="285750" indent="-285750">
              <a:buFontTx/>
              <a:buChar char="-"/>
            </a:pPr>
            <a:r>
              <a:rPr lang="en-US" sz="2000" dirty="0">
                <a:solidFill>
                  <a:srgbClr val="7030A0"/>
                </a:solidFill>
              </a:rPr>
              <a:t>used as a function word to indicate the location of something</a:t>
            </a:r>
          </a:p>
          <a:p>
            <a:pPr marL="285750" indent="-285750">
              <a:buFontTx/>
              <a:buChar char="-"/>
            </a:pPr>
            <a:r>
              <a:rPr lang="en-US" sz="2000" dirty="0">
                <a:solidFill>
                  <a:srgbClr val="7030A0"/>
                </a:solidFill>
              </a:rPr>
              <a:t>used as a function word to indicate a source of attachment or support</a:t>
            </a:r>
          </a:p>
          <a:p>
            <a:pPr marL="285750" indent="-285750">
              <a:buFontTx/>
              <a:buChar char="-"/>
            </a:pPr>
            <a:r>
              <a:rPr lang="en-US" sz="2000" dirty="0">
                <a:solidFill>
                  <a:srgbClr val="7030A0"/>
                </a:solidFill>
              </a:rPr>
              <a:t>used as a function word to indicate a time frame during which something takes place</a:t>
            </a:r>
          </a:p>
          <a:p>
            <a:pPr marL="285750" indent="-285750">
              <a:buFontTx/>
              <a:buChar char="-"/>
            </a:pPr>
            <a:r>
              <a:rPr lang="en-US" sz="2000" dirty="0">
                <a:solidFill>
                  <a:srgbClr val="7030A0"/>
                </a:solidFill>
              </a:rPr>
              <a:t>used as a function word to indicate manner of doing something</a:t>
            </a:r>
            <a:endParaRPr lang="fr-FR" sz="2000" dirty="0">
              <a:solidFill>
                <a:srgbClr val="7030A0"/>
              </a:solidFill>
            </a:endParaRPr>
          </a:p>
        </p:txBody>
      </p:sp>
      <p:sp>
        <p:nvSpPr>
          <p:cNvPr id="9" name="Rectangle 8">
            <a:extLst>
              <a:ext uri="{FF2B5EF4-FFF2-40B4-BE49-F238E27FC236}">
                <a16:creationId xmlns:a16="http://schemas.microsoft.com/office/drawing/2014/main" id="{73A66D43-1B4F-43EF-A329-755FFF4338D3}"/>
              </a:ext>
            </a:extLst>
          </p:cNvPr>
          <p:cNvSpPr/>
          <p:nvPr/>
        </p:nvSpPr>
        <p:spPr>
          <a:xfrm>
            <a:off x="5696465" y="1396564"/>
            <a:ext cx="2780270" cy="833830"/>
          </a:xfrm>
          <a:prstGeom prst="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extBox 14">
            <a:extLst>
              <a:ext uri="{FF2B5EF4-FFF2-40B4-BE49-F238E27FC236}">
                <a16:creationId xmlns:a16="http://schemas.microsoft.com/office/drawing/2014/main" id="{728EB82D-42EE-4545-90DA-510BC0AEEEAD}"/>
              </a:ext>
            </a:extLst>
          </p:cNvPr>
          <p:cNvSpPr txBox="1"/>
          <p:nvPr/>
        </p:nvSpPr>
        <p:spPr>
          <a:xfrm>
            <a:off x="469558" y="5739160"/>
            <a:ext cx="6437870" cy="646331"/>
          </a:xfrm>
          <a:prstGeom prst="rect">
            <a:avLst/>
          </a:prstGeom>
          <a:noFill/>
        </p:spPr>
        <p:txBody>
          <a:bodyPr wrap="square" rtlCol="0">
            <a:spAutoFit/>
          </a:bodyPr>
          <a:lstStyle/>
          <a:p>
            <a:r>
              <a:rPr lang="en-US" dirty="0"/>
              <a:t>Example from Schwartz et al.</a:t>
            </a:r>
          </a:p>
          <a:p>
            <a:r>
              <a:rPr lang="en-US" dirty="0"/>
              <a:t>Definitions from m-w.com</a:t>
            </a:r>
            <a:endParaRPr lang="fr-FR" dirty="0"/>
          </a:p>
        </p:txBody>
      </p:sp>
    </p:spTree>
    <p:extLst>
      <p:ext uri="{BB962C8B-B14F-4D97-AF65-F5344CB8AC3E}">
        <p14:creationId xmlns:p14="http://schemas.microsoft.com/office/powerpoint/2010/main" val="542276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CF50-46B3-4858-ADE8-BCE5CD5E4664}"/>
              </a:ext>
            </a:extLst>
          </p:cNvPr>
          <p:cNvSpPr>
            <a:spLocks noGrp="1"/>
          </p:cNvSpPr>
          <p:nvPr>
            <p:ph type="title"/>
          </p:nvPr>
        </p:nvSpPr>
        <p:spPr/>
        <p:txBody>
          <a:bodyPr/>
          <a:lstStyle/>
          <a:p>
            <a:r>
              <a:rPr lang="en-US" dirty="0"/>
              <a:t>Difficulties with Compositionality</a:t>
            </a:r>
            <a:endParaRPr lang="fr-FR" dirty="0"/>
          </a:p>
        </p:txBody>
      </p:sp>
      <p:sp>
        <p:nvSpPr>
          <p:cNvPr id="18" name="Content Placeholder 2">
            <a:extLst>
              <a:ext uri="{FF2B5EF4-FFF2-40B4-BE49-F238E27FC236}">
                <a16:creationId xmlns:a16="http://schemas.microsoft.com/office/drawing/2014/main" id="{DE105626-3170-497A-B93B-D0D8599AE5B1}"/>
              </a:ext>
            </a:extLst>
          </p:cNvPr>
          <p:cNvSpPr txBox="1">
            <a:spLocks/>
          </p:cNvSpPr>
          <p:nvPr/>
        </p:nvSpPr>
        <p:spPr>
          <a:xfrm>
            <a:off x="838200" y="1592927"/>
            <a:ext cx="10515600" cy="807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The tea is </a:t>
            </a:r>
            <a:r>
              <a:rPr lang="en-US" sz="3600" dirty="0">
                <a:solidFill>
                  <a:srgbClr val="00B0F0"/>
                </a:solidFill>
              </a:rPr>
              <a:t>heat</a:t>
            </a:r>
            <a:r>
              <a:rPr lang="en-US" sz="3600" dirty="0"/>
              <a:t>ing up</a:t>
            </a:r>
          </a:p>
        </p:txBody>
      </p:sp>
      <p:sp>
        <p:nvSpPr>
          <p:cNvPr id="4" name="TextBox 3">
            <a:extLst>
              <a:ext uri="{FF2B5EF4-FFF2-40B4-BE49-F238E27FC236}">
                <a16:creationId xmlns:a16="http://schemas.microsoft.com/office/drawing/2014/main" id="{C41233B5-5EC8-4E75-A361-4B44AE2483FD}"/>
              </a:ext>
            </a:extLst>
          </p:cNvPr>
          <p:cNvSpPr txBox="1"/>
          <p:nvPr/>
        </p:nvSpPr>
        <p:spPr>
          <a:xfrm>
            <a:off x="2697891" y="2125448"/>
            <a:ext cx="3529914" cy="461665"/>
          </a:xfrm>
          <a:prstGeom prst="rect">
            <a:avLst/>
          </a:prstGeom>
          <a:noFill/>
        </p:spPr>
        <p:txBody>
          <a:bodyPr wrap="square" rtlCol="0">
            <a:spAutoFit/>
          </a:bodyPr>
          <a:lstStyle/>
          <a:p>
            <a:r>
              <a:rPr lang="en-US" sz="2400" dirty="0">
                <a:solidFill>
                  <a:srgbClr val="00B0F0"/>
                </a:solidFill>
              </a:rPr>
              <a:t>To become warm or hot</a:t>
            </a:r>
            <a:endParaRPr lang="fr-FR" sz="2400" dirty="0">
              <a:solidFill>
                <a:srgbClr val="00B0F0"/>
              </a:solidFill>
            </a:endParaRPr>
          </a:p>
        </p:txBody>
      </p:sp>
      <p:sp>
        <p:nvSpPr>
          <p:cNvPr id="7" name="TextBox 6">
            <a:extLst>
              <a:ext uri="{FF2B5EF4-FFF2-40B4-BE49-F238E27FC236}">
                <a16:creationId xmlns:a16="http://schemas.microsoft.com/office/drawing/2014/main" id="{1A566373-057C-44AE-9F07-26F90E99C37A}"/>
              </a:ext>
            </a:extLst>
          </p:cNvPr>
          <p:cNvSpPr txBox="1"/>
          <p:nvPr/>
        </p:nvSpPr>
        <p:spPr>
          <a:xfrm>
            <a:off x="3942835" y="3607932"/>
            <a:ext cx="4059196" cy="461665"/>
          </a:xfrm>
          <a:prstGeom prst="rect">
            <a:avLst/>
          </a:prstGeom>
          <a:noFill/>
        </p:spPr>
        <p:txBody>
          <a:bodyPr wrap="square" rtlCol="0">
            <a:spAutoFit/>
          </a:bodyPr>
          <a:lstStyle/>
          <a:p>
            <a:r>
              <a:rPr lang="en-US" sz="2400" dirty="0">
                <a:solidFill>
                  <a:srgbClr val="7030A0"/>
                </a:solidFill>
              </a:rPr>
              <a:t>To excite</a:t>
            </a:r>
            <a:endParaRPr lang="fr-FR" sz="2400" dirty="0">
              <a:solidFill>
                <a:srgbClr val="7030A0"/>
              </a:solidFill>
            </a:endParaRPr>
          </a:p>
        </p:txBody>
      </p:sp>
      <p:sp>
        <p:nvSpPr>
          <p:cNvPr id="3" name="TextBox 2">
            <a:extLst>
              <a:ext uri="{FF2B5EF4-FFF2-40B4-BE49-F238E27FC236}">
                <a16:creationId xmlns:a16="http://schemas.microsoft.com/office/drawing/2014/main" id="{A24C725A-863E-455B-889C-DA67931702BD}"/>
              </a:ext>
            </a:extLst>
          </p:cNvPr>
          <p:cNvSpPr txBox="1"/>
          <p:nvPr/>
        </p:nvSpPr>
        <p:spPr>
          <a:xfrm>
            <a:off x="358346" y="5739160"/>
            <a:ext cx="6437870" cy="646331"/>
          </a:xfrm>
          <a:prstGeom prst="rect">
            <a:avLst/>
          </a:prstGeom>
          <a:noFill/>
        </p:spPr>
        <p:txBody>
          <a:bodyPr wrap="square" rtlCol="0">
            <a:spAutoFit/>
          </a:bodyPr>
          <a:lstStyle/>
          <a:p>
            <a:r>
              <a:rPr lang="en-US" dirty="0"/>
              <a:t>Example from Schwartz et al.</a:t>
            </a:r>
          </a:p>
          <a:p>
            <a:r>
              <a:rPr lang="en-US" dirty="0"/>
              <a:t>Definitions from m-w.com</a:t>
            </a:r>
            <a:endParaRPr lang="fr-FR" dirty="0"/>
          </a:p>
        </p:txBody>
      </p:sp>
      <p:sp>
        <p:nvSpPr>
          <p:cNvPr id="10" name="Content Placeholder 2">
            <a:extLst>
              <a:ext uri="{FF2B5EF4-FFF2-40B4-BE49-F238E27FC236}">
                <a16:creationId xmlns:a16="http://schemas.microsoft.com/office/drawing/2014/main" id="{700F0740-5898-44A7-8F00-E0C7A766C291}"/>
              </a:ext>
            </a:extLst>
          </p:cNvPr>
          <p:cNvSpPr txBox="1">
            <a:spLocks/>
          </p:cNvSpPr>
          <p:nvPr/>
        </p:nvSpPr>
        <p:spPr>
          <a:xfrm>
            <a:off x="842318" y="2992464"/>
            <a:ext cx="10515600" cy="807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The argument is </a:t>
            </a:r>
            <a:r>
              <a:rPr lang="en-US" sz="3600" dirty="0">
                <a:solidFill>
                  <a:srgbClr val="7030A0"/>
                </a:solidFill>
              </a:rPr>
              <a:t>heat</a:t>
            </a:r>
            <a:r>
              <a:rPr lang="en-US" sz="3600" dirty="0"/>
              <a:t>ing up</a:t>
            </a:r>
          </a:p>
        </p:txBody>
      </p:sp>
      <p:sp>
        <p:nvSpPr>
          <p:cNvPr id="8" name="TextBox 7">
            <a:extLst>
              <a:ext uri="{FF2B5EF4-FFF2-40B4-BE49-F238E27FC236}">
                <a16:creationId xmlns:a16="http://schemas.microsoft.com/office/drawing/2014/main" id="{1116180C-3D74-4C38-800D-7D671060E8B7}"/>
              </a:ext>
            </a:extLst>
          </p:cNvPr>
          <p:cNvSpPr txBox="1"/>
          <p:nvPr/>
        </p:nvSpPr>
        <p:spPr>
          <a:xfrm>
            <a:off x="838200" y="4386649"/>
            <a:ext cx="9205783" cy="584775"/>
          </a:xfrm>
          <a:prstGeom prst="rect">
            <a:avLst/>
          </a:prstGeom>
          <a:noFill/>
        </p:spPr>
        <p:txBody>
          <a:bodyPr wrap="square" rtlCol="0">
            <a:spAutoFit/>
          </a:bodyPr>
          <a:lstStyle/>
          <a:p>
            <a:r>
              <a:rPr lang="en-US" sz="3200" dirty="0"/>
              <a:t>Which meaning to select?</a:t>
            </a:r>
            <a:endParaRPr lang="fr-FR" sz="3200" dirty="0"/>
          </a:p>
        </p:txBody>
      </p:sp>
    </p:spTree>
    <p:extLst>
      <p:ext uri="{BB962C8B-B14F-4D97-AF65-F5344CB8AC3E}">
        <p14:creationId xmlns:p14="http://schemas.microsoft.com/office/powerpoint/2010/main" val="781268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0A4D-F44E-46B2-A68D-0A7B1A0E00E1}"/>
              </a:ext>
            </a:extLst>
          </p:cNvPr>
          <p:cNvSpPr>
            <a:spLocks noGrp="1"/>
          </p:cNvSpPr>
          <p:nvPr>
            <p:ph type="title"/>
          </p:nvPr>
        </p:nvSpPr>
        <p:spPr/>
        <p:txBody>
          <a:bodyPr/>
          <a:lstStyle/>
          <a:p>
            <a:r>
              <a:rPr lang="en-US" dirty="0"/>
              <a:t>Difficulties with Compositionality</a:t>
            </a:r>
            <a:endParaRPr lang="fr-FR" dirty="0"/>
          </a:p>
        </p:txBody>
      </p:sp>
      <p:sp>
        <p:nvSpPr>
          <p:cNvPr id="3" name="Content Placeholder 2">
            <a:extLst>
              <a:ext uri="{FF2B5EF4-FFF2-40B4-BE49-F238E27FC236}">
                <a16:creationId xmlns:a16="http://schemas.microsoft.com/office/drawing/2014/main" id="{2C9F82F5-89C9-45AE-83AB-85A51BDEA809}"/>
              </a:ext>
            </a:extLst>
          </p:cNvPr>
          <p:cNvSpPr>
            <a:spLocks noGrp="1"/>
          </p:cNvSpPr>
          <p:nvPr>
            <p:ph idx="1"/>
          </p:nvPr>
        </p:nvSpPr>
        <p:spPr/>
        <p:txBody>
          <a:bodyPr/>
          <a:lstStyle/>
          <a:p>
            <a:r>
              <a:rPr lang="en-US" dirty="0"/>
              <a:t>Meaning Shift</a:t>
            </a:r>
          </a:p>
          <a:p>
            <a:pPr lvl="1"/>
            <a:r>
              <a:rPr lang="en-US" dirty="0"/>
              <a:t>The meaning of the phrase departs from the meaning of its constituent words</a:t>
            </a:r>
          </a:p>
          <a:p>
            <a:pPr lvl="1"/>
            <a:r>
              <a:rPr lang="en-US" dirty="0"/>
              <a:t>E.g. Carry on, guilt trip, pain in the neck</a:t>
            </a:r>
          </a:p>
          <a:p>
            <a:pPr lvl="1"/>
            <a:r>
              <a:rPr lang="en-US" dirty="0"/>
              <a:t>Common in </a:t>
            </a:r>
            <a:r>
              <a:rPr lang="en-US" b="1" dirty="0"/>
              <a:t>multi-word expressions</a:t>
            </a:r>
            <a:endParaRPr lang="en-US" dirty="0"/>
          </a:p>
          <a:p>
            <a:pPr lvl="2"/>
            <a:endParaRPr lang="en-US" dirty="0"/>
          </a:p>
          <a:p>
            <a:r>
              <a:rPr lang="en-US" dirty="0"/>
              <a:t>Implicit meaning</a:t>
            </a:r>
          </a:p>
          <a:p>
            <a:pPr lvl="1"/>
            <a:r>
              <a:rPr lang="en-US" dirty="0"/>
              <a:t>A meaning resulting from composition that requires world knowledge</a:t>
            </a:r>
          </a:p>
          <a:p>
            <a:pPr lvl="1"/>
            <a:r>
              <a:rPr lang="en-US" dirty="0"/>
              <a:t>E.g. hot argument vs. hot tea, olive oil vs. baby oil.</a:t>
            </a:r>
          </a:p>
          <a:p>
            <a:pPr lvl="1"/>
            <a:endParaRPr lang="en-US" dirty="0"/>
          </a:p>
        </p:txBody>
      </p:sp>
      <p:sp>
        <p:nvSpPr>
          <p:cNvPr id="4" name="TextBox 3">
            <a:extLst>
              <a:ext uri="{FF2B5EF4-FFF2-40B4-BE49-F238E27FC236}">
                <a16:creationId xmlns:a16="http://schemas.microsoft.com/office/drawing/2014/main" id="{DDB5207A-5436-4BC5-BBD0-97543B72D81A}"/>
              </a:ext>
            </a:extLst>
          </p:cNvPr>
          <p:cNvSpPr txBox="1"/>
          <p:nvPr/>
        </p:nvSpPr>
        <p:spPr>
          <a:xfrm>
            <a:off x="383060" y="5992297"/>
            <a:ext cx="6437870" cy="369332"/>
          </a:xfrm>
          <a:prstGeom prst="rect">
            <a:avLst/>
          </a:prstGeom>
          <a:noFill/>
        </p:spPr>
        <p:txBody>
          <a:bodyPr wrap="square" rtlCol="0">
            <a:spAutoFit/>
          </a:bodyPr>
          <a:lstStyle/>
          <a:p>
            <a:r>
              <a:rPr lang="en-US" dirty="0"/>
              <a:t>Schwartz et al.</a:t>
            </a:r>
          </a:p>
        </p:txBody>
      </p:sp>
    </p:spTree>
    <p:extLst>
      <p:ext uri="{BB962C8B-B14F-4D97-AF65-F5344CB8AC3E}">
        <p14:creationId xmlns:p14="http://schemas.microsoft.com/office/powerpoint/2010/main" val="522456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A53D30-586C-4265-9B3E-DFDE6C34681A}"/>
              </a:ext>
            </a:extLst>
          </p:cNvPr>
          <p:cNvSpPr>
            <a:spLocks noGrp="1"/>
          </p:cNvSpPr>
          <p:nvPr>
            <p:ph idx="1"/>
          </p:nvPr>
        </p:nvSpPr>
        <p:spPr>
          <a:xfrm>
            <a:off x="838200" y="2483707"/>
            <a:ext cx="10515600" cy="3693255"/>
          </a:xfrm>
        </p:spPr>
        <p:txBody>
          <a:bodyPr/>
          <a:lstStyle/>
          <a:p>
            <a:pPr marL="0" indent="0">
              <a:buNone/>
            </a:pPr>
            <a:r>
              <a:rPr lang="en-US" dirty="0"/>
              <a:t>Goals of the paper:</a:t>
            </a:r>
          </a:p>
          <a:p>
            <a:pPr marL="514350" indent="-514350">
              <a:buAutoNum type="arabicParenR"/>
            </a:pPr>
            <a:r>
              <a:rPr lang="en-US" dirty="0"/>
              <a:t>Define an evaluation suite for lexical composition for NLP models.</a:t>
            </a:r>
          </a:p>
          <a:p>
            <a:pPr marL="457200" lvl="1" indent="0">
              <a:buNone/>
            </a:pPr>
            <a:r>
              <a:rPr lang="en-US" dirty="0"/>
              <a:t>- Based on meaning shift and implicit meaning.</a:t>
            </a:r>
          </a:p>
          <a:p>
            <a:pPr marL="0" indent="0">
              <a:buNone/>
            </a:pPr>
            <a:r>
              <a:rPr lang="en-US" dirty="0"/>
              <a:t>2) Evaluate some common word representations using this suite.</a:t>
            </a:r>
          </a:p>
          <a:p>
            <a:pPr marL="457200" lvl="1" indent="0">
              <a:buNone/>
            </a:pPr>
            <a:r>
              <a:rPr lang="fr-FR" dirty="0"/>
              <a:t>- Word2Vec, </a:t>
            </a:r>
            <a:r>
              <a:rPr lang="fr-FR" dirty="0" err="1"/>
              <a:t>GloVe</a:t>
            </a:r>
            <a:r>
              <a:rPr lang="fr-FR" dirty="0"/>
              <a:t>, </a:t>
            </a:r>
            <a:r>
              <a:rPr lang="fr-FR" dirty="0" err="1"/>
              <a:t>fasttext</a:t>
            </a:r>
            <a:r>
              <a:rPr lang="fr-FR" dirty="0"/>
              <a:t>, </a:t>
            </a:r>
            <a:r>
              <a:rPr lang="fr-FR" dirty="0" err="1"/>
              <a:t>ELMo</a:t>
            </a:r>
            <a:r>
              <a:rPr lang="fr-FR" dirty="0"/>
              <a:t>, </a:t>
            </a:r>
            <a:r>
              <a:rPr lang="fr-FR" dirty="0" err="1"/>
              <a:t>OpenAI</a:t>
            </a:r>
            <a:r>
              <a:rPr lang="fr-FR" dirty="0"/>
              <a:t> GPT, BERT</a:t>
            </a:r>
          </a:p>
        </p:txBody>
      </p:sp>
      <p:pic>
        <p:nvPicPr>
          <p:cNvPr id="4" name="Picture 3">
            <a:extLst>
              <a:ext uri="{FF2B5EF4-FFF2-40B4-BE49-F238E27FC236}">
                <a16:creationId xmlns:a16="http://schemas.microsoft.com/office/drawing/2014/main" id="{FE2DADBD-4512-48DA-93A8-80D67253F7A5}"/>
              </a:ext>
            </a:extLst>
          </p:cNvPr>
          <p:cNvPicPr>
            <a:picLocks noChangeAspect="1"/>
          </p:cNvPicPr>
          <p:nvPr/>
        </p:nvPicPr>
        <p:blipFill>
          <a:blip r:embed="rId3"/>
          <a:stretch>
            <a:fillRect/>
          </a:stretch>
        </p:blipFill>
        <p:spPr>
          <a:xfrm>
            <a:off x="2566156" y="148280"/>
            <a:ext cx="7059687" cy="2178305"/>
          </a:xfrm>
          <a:prstGeom prst="rect">
            <a:avLst/>
          </a:prstGeom>
        </p:spPr>
      </p:pic>
    </p:spTree>
    <p:extLst>
      <p:ext uri="{BB962C8B-B14F-4D97-AF65-F5344CB8AC3E}">
        <p14:creationId xmlns:p14="http://schemas.microsoft.com/office/powerpoint/2010/main" val="1808155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6DE78-154F-4DBA-905F-0F08F6C2F2FC}"/>
              </a:ext>
            </a:extLst>
          </p:cNvPr>
          <p:cNvSpPr>
            <a:spLocks noGrp="1"/>
          </p:cNvSpPr>
          <p:nvPr>
            <p:ph type="title"/>
          </p:nvPr>
        </p:nvSpPr>
        <p:spPr/>
        <p:txBody>
          <a:bodyPr/>
          <a:lstStyle/>
          <a:p>
            <a:r>
              <a:rPr lang="en-US" dirty="0"/>
              <a:t>Overview of Methodology</a:t>
            </a:r>
            <a:endParaRPr lang="fr-FR" dirty="0"/>
          </a:p>
        </p:txBody>
      </p:sp>
      <p:sp>
        <p:nvSpPr>
          <p:cNvPr id="4" name="Rectangle 3">
            <a:extLst>
              <a:ext uri="{FF2B5EF4-FFF2-40B4-BE49-F238E27FC236}">
                <a16:creationId xmlns:a16="http://schemas.microsoft.com/office/drawing/2014/main" id="{3D13460A-6143-4066-BD87-32902A828DB1}"/>
              </a:ext>
            </a:extLst>
          </p:cNvPr>
          <p:cNvSpPr/>
          <p:nvPr/>
        </p:nvSpPr>
        <p:spPr>
          <a:xfrm>
            <a:off x="838202" y="5099819"/>
            <a:ext cx="1287160" cy="632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Word2Vec</a:t>
            </a:r>
            <a:endParaRPr lang="fr-FR" sz="2000" dirty="0"/>
          </a:p>
        </p:txBody>
      </p:sp>
      <p:sp>
        <p:nvSpPr>
          <p:cNvPr id="5" name="Rectangle 4">
            <a:extLst>
              <a:ext uri="{FF2B5EF4-FFF2-40B4-BE49-F238E27FC236}">
                <a16:creationId xmlns:a16="http://schemas.microsoft.com/office/drawing/2014/main" id="{0D3CF1C1-51B3-43EC-99AC-83DD90647560}"/>
              </a:ext>
            </a:extLst>
          </p:cNvPr>
          <p:cNvSpPr/>
          <p:nvPr/>
        </p:nvSpPr>
        <p:spPr>
          <a:xfrm>
            <a:off x="2125362" y="5099819"/>
            <a:ext cx="1035910" cy="632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GloVe</a:t>
            </a:r>
            <a:endParaRPr lang="fr-FR" sz="2000" dirty="0"/>
          </a:p>
        </p:txBody>
      </p:sp>
      <p:sp>
        <p:nvSpPr>
          <p:cNvPr id="6" name="Rectangle 5">
            <a:extLst>
              <a:ext uri="{FF2B5EF4-FFF2-40B4-BE49-F238E27FC236}">
                <a16:creationId xmlns:a16="http://schemas.microsoft.com/office/drawing/2014/main" id="{9444FEFA-F4EB-49A0-8D18-CECC44A580E7}"/>
              </a:ext>
            </a:extLst>
          </p:cNvPr>
          <p:cNvSpPr/>
          <p:nvPr/>
        </p:nvSpPr>
        <p:spPr>
          <a:xfrm>
            <a:off x="3161272" y="5099819"/>
            <a:ext cx="1161535" cy="632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fasttext</a:t>
            </a:r>
            <a:endParaRPr lang="fr-FR" sz="2000" dirty="0"/>
          </a:p>
        </p:txBody>
      </p:sp>
      <p:sp>
        <p:nvSpPr>
          <p:cNvPr id="7" name="Rectangle 6">
            <a:extLst>
              <a:ext uri="{FF2B5EF4-FFF2-40B4-BE49-F238E27FC236}">
                <a16:creationId xmlns:a16="http://schemas.microsoft.com/office/drawing/2014/main" id="{A1B40743-CFCD-4604-B27C-1AB3698C3063}"/>
              </a:ext>
            </a:extLst>
          </p:cNvPr>
          <p:cNvSpPr/>
          <p:nvPr/>
        </p:nvSpPr>
        <p:spPr>
          <a:xfrm>
            <a:off x="4322807" y="5099819"/>
            <a:ext cx="1161535" cy="63238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lumMod val="95000"/>
                    <a:lumOff val="5000"/>
                  </a:schemeClr>
                </a:solidFill>
              </a:rPr>
              <a:t>ELMo</a:t>
            </a:r>
            <a:endParaRPr lang="fr-FR" sz="2000" dirty="0">
              <a:solidFill>
                <a:schemeClr val="tx1">
                  <a:lumMod val="95000"/>
                  <a:lumOff val="5000"/>
                </a:schemeClr>
              </a:solidFill>
            </a:endParaRPr>
          </a:p>
        </p:txBody>
      </p:sp>
      <p:sp>
        <p:nvSpPr>
          <p:cNvPr id="8" name="Rectangle 7">
            <a:extLst>
              <a:ext uri="{FF2B5EF4-FFF2-40B4-BE49-F238E27FC236}">
                <a16:creationId xmlns:a16="http://schemas.microsoft.com/office/drawing/2014/main" id="{104FE935-4291-44CF-B2FD-F2A76A2545A1}"/>
              </a:ext>
            </a:extLst>
          </p:cNvPr>
          <p:cNvSpPr/>
          <p:nvPr/>
        </p:nvSpPr>
        <p:spPr>
          <a:xfrm>
            <a:off x="5484342" y="5099819"/>
            <a:ext cx="1161535" cy="63238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lumMod val="95000"/>
                    <a:lumOff val="5000"/>
                  </a:schemeClr>
                </a:solidFill>
              </a:rPr>
              <a:t>OpenAI</a:t>
            </a:r>
            <a:r>
              <a:rPr lang="en-US" sz="2000" dirty="0">
                <a:solidFill>
                  <a:schemeClr val="tx1">
                    <a:lumMod val="95000"/>
                    <a:lumOff val="5000"/>
                  </a:schemeClr>
                </a:solidFill>
              </a:rPr>
              <a:t> GPT</a:t>
            </a:r>
            <a:endParaRPr lang="fr-FR" sz="2000" dirty="0">
              <a:solidFill>
                <a:schemeClr val="tx1">
                  <a:lumMod val="95000"/>
                  <a:lumOff val="5000"/>
                </a:schemeClr>
              </a:solidFill>
            </a:endParaRPr>
          </a:p>
        </p:txBody>
      </p:sp>
      <p:sp>
        <p:nvSpPr>
          <p:cNvPr id="9" name="Rectangle 8">
            <a:extLst>
              <a:ext uri="{FF2B5EF4-FFF2-40B4-BE49-F238E27FC236}">
                <a16:creationId xmlns:a16="http://schemas.microsoft.com/office/drawing/2014/main" id="{AC8A7F15-32D2-46B0-8C82-C51E1686E42B}"/>
              </a:ext>
            </a:extLst>
          </p:cNvPr>
          <p:cNvSpPr/>
          <p:nvPr/>
        </p:nvSpPr>
        <p:spPr>
          <a:xfrm>
            <a:off x="6645877" y="5099819"/>
            <a:ext cx="1161535" cy="63238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rPr>
              <a:t>BERT</a:t>
            </a:r>
            <a:endParaRPr lang="fr-FR" sz="2000" dirty="0">
              <a:solidFill>
                <a:schemeClr val="tx1">
                  <a:lumMod val="95000"/>
                  <a:lumOff val="5000"/>
                </a:schemeClr>
              </a:solidFill>
            </a:endParaRPr>
          </a:p>
        </p:txBody>
      </p:sp>
      <p:sp>
        <p:nvSpPr>
          <p:cNvPr id="10" name="Rectangle 9">
            <a:extLst>
              <a:ext uri="{FF2B5EF4-FFF2-40B4-BE49-F238E27FC236}">
                <a16:creationId xmlns:a16="http://schemas.microsoft.com/office/drawing/2014/main" id="{4405D026-00DB-4E44-9202-D0BE080B26A7}"/>
              </a:ext>
            </a:extLst>
          </p:cNvPr>
          <p:cNvSpPr/>
          <p:nvPr/>
        </p:nvSpPr>
        <p:spPr>
          <a:xfrm>
            <a:off x="4322807" y="4854871"/>
            <a:ext cx="3484605" cy="24494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rPr>
              <a:t>Contextual Embeddings</a:t>
            </a:r>
            <a:endParaRPr lang="fr-FR" sz="2000" dirty="0">
              <a:solidFill>
                <a:schemeClr val="tx1">
                  <a:lumMod val="95000"/>
                  <a:lumOff val="5000"/>
                </a:schemeClr>
              </a:solidFill>
            </a:endParaRPr>
          </a:p>
        </p:txBody>
      </p:sp>
      <p:sp>
        <p:nvSpPr>
          <p:cNvPr id="11" name="Rectangle 10">
            <a:extLst>
              <a:ext uri="{FF2B5EF4-FFF2-40B4-BE49-F238E27FC236}">
                <a16:creationId xmlns:a16="http://schemas.microsoft.com/office/drawing/2014/main" id="{7AFF5401-FBCD-4CDA-A173-326997DD1072}"/>
              </a:ext>
            </a:extLst>
          </p:cNvPr>
          <p:cNvSpPr/>
          <p:nvPr/>
        </p:nvSpPr>
        <p:spPr>
          <a:xfrm>
            <a:off x="838201" y="4854870"/>
            <a:ext cx="3484605" cy="244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Global Embeddings</a:t>
            </a:r>
            <a:endParaRPr lang="fr-FR" sz="2000" dirty="0"/>
          </a:p>
        </p:txBody>
      </p:sp>
      <p:sp>
        <p:nvSpPr>
          <p:cNvPr id="12" name="Rectangle: Rounded Corners 11">
            <a:extLst>
              <a:ext uri="{FF2B5EF4-FFF2-40B4-BE49-F238E27FC236}">
                <a16:creationId xmlns:a16="http://schemas.microsoft.com/office/drawing/2014/main" id="{663CE6DC-6208-4FD3-B646-28B412A852BB}"/>
              </a:ext>
            </a:extLst>
          </p:cNvPr>
          <p:cNvSpPr/>
          <p:nvPr/>
        </p:nvSpPr>
        <p:spPr>
          <a:xfrm>
            <a:off x="838200" y="4092631"/>
            <a:ext cx="6969212" cy="762237"/>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Classifiers</a:t>
            </a:r>
            <a:endParaRPr lang="fr-FR" dirty="0">
              <a:solidFill>
                <a:schemeClr val="bg1"/>
              </a:solidFill>
            </a:endParaRPr>
          </a:p>
        </p:txBody>
      </p:sp>
      <p:sp>
        <p:nvSpPr>
          <p:cNvPr id="14" name="Rectangle 13">
            <a:extLst>
              <a:ext uri="{FF2B5EF4-FFF2-40B4-BE49-F238E27FC236}">
                <a16:creationId xmlns:a16="http://schemas.microsoft.com/office/drawing/2014/main" id="{2650FD4D-5273-41CD-8713-4C3C0653165F}"/>
              </a:ext>
            </a:extLst>
          </p:cNvPr>
          <p:cNvSpPr/>
          <p:nvPr/>
        </p:nvSpPr>
        <p:spPr>
          <a:xfrm>
            <a:off x="506627" y="1865022"/>
            <a:ext cx="1618735" cy="63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Verb-Particle Construction</a:t>
            </a:r>
            <a:endParaRPr lang="fr-FR" sz="2000" dirty="0"/>
          </a:p>
        </p:txBody>
      </p:sp>
      <p:sp>
        <p:nvSpPr>
          <p:cNvPr id="15" name="Rectangle 14">
            <a:extLst>
              <a:ext uri="{FF2B5EF4-FFF2-40B4-BE49-F238E27FC236}">
                <a16:creationId xmlns:a16="http://schemas.microsoft.com/office/drawing/2014/main" id="{90AB71BB-72DB-4DED-80C3-5D1F7330C416}"/>
              </a:ext>
            </a:extLst>
          </p:cNvPr>
          <p:cNvSpPr/>
          <p:nvPr/>
        </p:nvSpPr>
        <p:spPr>
          <a:xfrm>
            <a:off x="2125362" y="1865022"/>
            <a:ext cx="1624917" cy="632382"/>
          </a:xfrm>
          <a:prstGeom prst="rect">
            <a:avLst/>
          </a:prstGeom>
          <a:solidFill>
            <a:schemeClr val="accent6">
              <a:lumMod val="7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Light Verb Construction</a:t>
            </a:r>
            <a:endParaRPr lang="fr-FR" sz="2000" dirty="0"/>
          </a:p>
        </p:txBody>
      </p:sp>
      <p:sp>
        <p:nvSpPr>
          <p:cNvPr id="16" name="Rectangle 15">
            <a:extLst>
              <a:ext uri="{FF2B5EF4-FFF2-40B4-BE49-F238E27FC236}">
                <a16:creationId xmlns:a16="http://schemas.microsoft.com/office/drawing/2014/main" id="{116FCAA0-CB17-4099-8E82-5C664D1BB75D}"/>
              </a:ext>
            </a:extLst>
          </p:cNvPr>
          <p:cNvSpPr/>
          <p:nvPr/>
        </p:nvSpPr>
        <p:spPr>
          <a:xfrm>
            <a:off x="3770104" y="1865021"/>
            <a:ext cx="2018652" cy="632382"/>
          </a:xfrm>
          <a:prstGeom prst="rect">
            <a:avLst/>
          </a:prstGeom>
          <a:solidFill>
            <a:schemeClr val="accent6">
              <a:lumMod val="7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Noun Compound Literality</a:t>
            </a:r>
            <a:endParaRPr lang="fr-FR" sz="2000" dirty="0">
              <a:solidFill>
                <a:schemeClr val="bg1"/>
              </a:solidFill>
            </a:endParaRPr>
          </a:p>
        </p:txBody>
      </p:sp>
      <p:sp>
        <p:nvSpPr>
          <p:cNvPr id="17" name="Rectangle 16">
            <a:extLst>
              <a:ext uri="{FF2B5EF4-FFF2-40B4-BE49-F238E27FC236}">
                <a16:creationId xmlns:a16="http://schemas.microsoft.com/office/drawing/2014/main" id="{57EC2543-F752-4A76-8D63-2B214572D575}"/>
              </a:ext>
            </a:extLst>
          </p:cNvPr>
          <p:cNvSpPr/>
          <p:nvPr/>
        </p:nvSpPr>
        <p:spPr>
          <a:xfrm>
            <a:off x="5788758" y="1865021"/>
            <a:ext cx="2018652" cy="632381"/>
          </a:xfrm>
          <a:prstGeom prst="rect">
            <a:avLst/>
          </a:prstGeom>
          <a:solidFill>
            <a:schemeClr val="accent6">
              <a:lumMod val="7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Noun Compound Relations</a:t>
            </a:r>
            <a:endParaRPr lang="fr-FR" sz="2000" dirty="0">
              <a:solidFill>
                <a:schemeClr val="bg1"/>
              </a:solidFill>
            </a:endParaRPr>
          </a:p>
        </p:txBody>
      </p:sp>
      <p:sp>
        <p:nvSpPr>
          <p:cNvPr id="18" name="Rectangle 17">
            <a:extLst>
              <a:ext uri="{FF2B5EF4-FFF2-40B4-BE49-F238E27FC236}">
                <a16:creationId xmlns:a16="http://schemas.microsoft.com/office/drawing/2014/main" id="{3F32FD4D-B8DD-44E0-8019-4FDF294E432F}"/>
              </a:ext>
            </a:extLst>
          </p:cNvPr>
          <p:cNvSpPr/>
          <p:nvPr/>
        </p:nvSpPr>
        <p:spPr>
          <a:xfrm>
            <a:off x="7807412" y="1865021"/>
            <a:ext cx="1818500" cy="632381"/>
          </a:xfrm>
          <a:prstGeom prst="rect">
            <a:avLst/>
          </a:prstGeom>
          <a:solidFill>
            <a:schemeClr val="accent6">
              <a:lumMod val="7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Adjective Noun Attributes</a:t>
            </a:r>
            <a:endParaRPr lang="fr-FR" sz="2000" dirty="0">
              <a:solidFill>
                <a:schemeClr val="bg1"/>
              </a:solidFill>
            </a:endParaRPr>
          </a:p>
        </p:txBody>
      </p:sp>
      <p:sp>
        <p:nvSpPr>
          <p:cNvPr id="19" name="Rectangle 18">
            <a:extLst>
              <a:ext uri="{FF2B5EF4-FFF2-40B4-BE49-F238E27FC236}">
                <a16:creationId xmlns:a16="http://schemas.microsoft.com/office/drawing/2014/main" id="{170B3E56-4E2D-4714-8DEB-1F6396696CBB}"/>
              </a:ext>
            </a:extLst>
          </p:cNvPr>
          <p:cNvSpPr/>
          <p:nvPr/>
        </p:nvSpPr>
        <p:spPr>
          <a:xfrm>
            <a:off x="9625914" y="1865021"/>
            <a:ext cx="1542534" cy="632381"/>
          </a:xfrm>
          <a:prstGeom prst="rect">
            <a:avLst/>
          </a:prstGeom>
          <a:solidFill>
            <a:schemeClr val="accent6">
              <a:lumMod val="7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Identifying Phrase Types</a:t>
            </a:r>
            <a:endParaRPr lang="fr-FR" sz="2000" dirty="0">
              <a:solidFill>
                <a:schemeClr val="bg1"/>
              </a:solidFill>
            </a:endParaRPr>
          </a:p>
        </p:txBody>
      </p:sp>
      <p:sp>
        <p:nvSpPr>
          <p:cNvPr id="23" name="Rectangle 22">
            <a:extLst>
              <a:ext uri="{FF2B5EF4-FFF2-40B4-BE49-F238E27FC236}">
                <a16:creationId xmlns:a16="http://schemas.microsoft.com/office/drawing/2014/main" id="{FD0F71F5-42AC-47EC-B49E-175180166749}"/>
              </a:ext>
            </a:extLst>
          </p:cNvPr>
          <p:cNvSpPr/>
          <p:nvPr/>
        </p:nvSpPr>
        <p:spPr>
          <a:xfrm>
            <a:off x="506626" y="1392809"/>
            <a:ext cx="10661822" cy="484810"/>
          </a:xfrm>
          <a:prstGeom prst="rect">
            <a:avLst/>
          </a:prstGeom>
          <a:solidFill>
            <a:schemeClr val="accent6">
              <a:lumMod val="7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Lexical Composition Tasks</a:t>
            </a:r>
            <a:endParaRPr lang="fr-FR" sz="2000" dirty="0">
              <a:solidFill>
                <a:schemeClr val="bg1"/>
              </a:solidFill>
            </a:endParaRPr>
          </a:p>
        </p:txBody>
      </p:sp>
      <p:sp>
        <p:nvSpPr>
          <p:cNvPr id="24" name="Arrow: Down 23">
            <a:extLst>
              <a:ext uri="{FF2B5EF4-FFF2-40B4-BE49-F238E27FC236}">
                <a16:creationId xmlns:a16="http://schemas.microsoft.com/office/drawing/2014/main" id="{489FC648-388A-432D-8C5F-EC6131C164EC}"/>
              </a:ext>
            </a:extLst>
          </p:cNvPr>
          <p:cNvSpPr/>
          <p:nvPr/>
        </p:nvSpPr>
        <p:spPr>
          <a:xfrm rot="12532915">
            <a:off x="3422821" y="2765369"/>
            <a:ext cx="1161534" cy="1102296"/>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Rounded Corners 24">
            <a:extLst>
              <a:ext uri="{FF2B5EF4-FFF2-40B4-BE49-F238E27FC236}">
                <a16:creationId xmlns:a16="http://schemas.microsoft.com/office/drawing/2014/main" id="{5B6F8F05-D054-42C6-A11A-1B598BF78B2E}"/>
              </a:ext>
            </a:extLst>
          </p:cNvPr>
          <p:cNvSpPr/>
          <p:nvPr/>
        </p:nvSpPr>
        <p:spPr>
          <a:xfrm>
            <a:off x="8328454" y="4092631"/>
            <a:ext cx="3025344" cy="163957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Baselines</a:t>
            </a:r>
            <a:endParaRPr lang="fr-FR" sz="3200" dirty="0"/>
          </a:p>
        </p:txBody>
      </p:sp>
      <p:sp>
        <p:nvSpPr>
          <p:cNvPr id="26" name="Arrow: Up 25">
            <a:extLst>
              <a:ext uri="{FF2B5EF4-FFF2-40B4-BE49-F238E27FC236}">
                <a16:creationId xmlns:a16="http://schemas.microsoft.com/office/drawing/2014/main" id="{6306C3A4-914F-4152-A247-EE0DC1DD1929}"/>
              </a:ext>
            </a:extLst>
          </p:cNvPr>
          <p:cNvSpPr/>
          <p:nvPr/>
        </p:nvSpPr>
        <p:spPr>
          <a:xfrm rot="19198564">
            <a:off x="8700468" y="2590719"/>
            <a:ext cx="1521374" cy="1358766"/>
          </a:xfrm>
          <a:prstGeom prst="up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TextBox 26">
            <a:extLst>
              <a:ext uri="{FF2B5EF4-FFF2-40B4-BE49-F238E27FC236}">
                <a16:creationId xmlns:a16="http://schemas.microsoft.com/office/drawing/2014/main" id="{F3ED8183-2E4A-47CB-ADB2-43F5DD0AE6C9}"/>
              </a:ext>
            </a:extLst>
          </p:cNvPr>
          <p:cNvSpPr txBox="1"/>
          <p:nvPr/>
        </p:nvSpPr>
        <p:spPr>
          <a:xfrm>
            <a:off x="259492" y="5980670"/>
            <a:ext cx="3510612" cy="923330"/>
          </a:xfrm>
          <a:prstGeom prst="rect">
            <a:avLst/>
          </a:prstGeom>
          <a:noFill/>
        </p:spPr>
        <p:txBody>
          <a:bodyPr wrap="square" rtlCol="0">
            <a:spAutoFit/>
          </a:bodyPr>
          <a:lstStyle/>
          <a:p>
            <a:r>
              <a:rPr lang="en-US" dirty="0"/>
              <a:t>Don’t love the diagram here… It’s not really a network architecture. Maybe concept bubbles instead?</a:t>
            </a:r>
            <a:endParaRPr lang="fr-FR" dirty="0"/>
          </a:p>
        </p:txBody>
      </p:sp>
    </p:spTree>
    <p:extLst>
      <p:ext uri="{BB962C8B-B14F-4D97-AF65-F5344CB8AC3E}">
        <p14:creationId xmlns:p14="http://schemas.microsoft.com/office/powerpoint/2010/main" val="2540002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15EE409-176B-4F38-A352-149B83AC1CA9}"/>
              </a:ext>
            </a:extLst>
          </p:cNvPr>
          <p:cNvSpPr/>
          <p:nvPr/>
        </p:nvSpPr>
        <p:spPr>
          <a:xfrm>
            <a:off x="1110050" y="3839776"/>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Models</a:t>
            </a:r>
            <a:endParaRPr lang="fr-FR" dirty="0"/>
          </a:p>
        </p:txBody>
      </p:sp>
      <p:sp>
        <p:nvSpPr>
          <p:cNvPr id="2" name="Title 1">
            <a:extLst>
              <a:ext uri="{FF2B5EF4-FFF2-40B4-BE49-F238E27FC236}">
                <a16:creationId xmlns:a16="http://schemas.microsoft.com/office/drawing/2014/main" id="{9B8658AF-C052-41DE-9C9B-4B9646B3F473}"/>
              </a:ext>
            </a:extLst>
          </p:cNvPr>
          <p:cNvSpPr>
            <a:spLocks noGrp="1"/>
          </p:cNvSpPr>
          <p:nvPr>
            <p:ph type="title"/>
          </p:nvPr>
        </p:nvSpPr>
        <p:spPr/>
        <p:txBody>
          <a:bodyPr/>
          <a:lstStyle/>
          <a:p>
            <a:r>
              <a:rPr lang="en-US" dirty="0"/>
              <a:t>Overview of methodology</a:t>
            </a:r>
            <a:endParaRPr lang="fr-FR" dirty="0"/>
          </a:p>
        </p:txBody>
      </p:sp>
      <p:sp>
        <p:nvSpPr>
          <p:cNvPr id="3" name="Content Placeholder 2">
            <a:extLst>
              <a:ext uri="{FF2B5EF4-FFF2-40B4-BE49-F238E27FC236}">
                <a16:creationId xmlns:a16="http://schemas.microsoft.com/office/drawing/2014/main" id="{6E6C8912-3153-45D2-A584-EFAA15B24AF2}"/>
              </a:ext>
            </a:extLst>
          </p:cNvPr>
          <p:cNvSpPr>
            <a:spLocks noGrp="1"/>
          </p:cNvSpPr>
          <p:nvPr>
            <p:ph idx="1"/>
          </p:nvPr>
        </p:nvSpPr>
        <p:spPr>
          <a:xfrm>
            <a:off x="838200" y="1825625"/>
            <a:ext cx="10515600" cy="1794905"/>
          </a:xfrm>
        </p:spPr>
        <p:txBody>
          <a:bodyPr/>
          <a:lstStyle/>
          <a:p>
            <a:r>
              <a:rPr lang="en-US" dirty="0"/>
              <a:t>Train 6 classification models, one for each of  6 types of word representations.</a:t>
            </a:r>
          </a:p>
          <a:p>
            <a:r>
              <a:rPr lang="en-US" dirty="0"/>
              <a:t>For 6 tasks, test each of these models. Compare to each other and to baselines.</a:t>
            </a:r>
          </a:p>
          <a:p>
            <a:pPr marL="0" indent="0">
              <a:buNone/>
            </a:pPr>
            <a:endParaRPr lang="fr-FR" dirty="0"/>
          </a:p>
        </p:txBody>
      </p:sp>
      <p:sp>
        <p:nvSpPr>
          <p:cNvPr id="8" name="Rectangle: Rounded Corners 7">
            <a:extLst>
              <a:ext uri="{FF2B5EF4-FFF2-40B4-BE49-F238E27FC236}">
                <a16:creationId xmlns:a16="http://schemas.microsoft.com/office/drawing/2014/main" id="{74257671-56D0-4A5E-BC44-23E0CBD66E44}"/>
              </a:ext>
            </a:extLst>
          </p:cNvPr>
          <p:cNvSpPr/>
          <p:nvPr/>
        </p:nvSpPr>
        <p:spPr>
          <a:xfrm>
            <a:off x="1223320"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9" name="Rectangle: Rounded Corners 8">
            <a:extLst>
              <a:ext uri="{FF2B5EF4-FFF2-40B4-BE49-F238E27FC236}">
                <a16:creationId xmlns:a16="http://schemas.microsoft.com/office/drawing/2014/main" id="{631A305D-54E6-4349-A62D-AF32CC5EF8D0}"/>
              </a:ext>
            </a:extLst>
          </p:cNvPr>
          <p:cNvSpPr/>
          <p:nvPr/>
        </p:nvSpPr>
        <p:spPr>
          <a:xfrm>
            <a:off x="1223320"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10" name="Rectangle: Rounded Corners 9">
            <a:extLst>
              <a:ext uri="{FF2B5EF4-FFF2-40B4-BE49-F238E27FC236}">
                <a16:creationId xmlns:a16="http://schemas.microsoft.com/office/drawing/2014/main" id="{83A69054-09FE-4EEF-8F25-9608D54B7B33}"/>
              </a:ext>
            </a:extLst>
          </p:cNvPr>
          <p:cNvSpPr/>
          <p:nvPr/>
        </p:nvSpPr>
        <p:spPr>
          <a:xfrm>
            <a:off x="1223320"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11" name="Rectangle: Rounded Corners 10">
            <a:extLst>
              <a:ext uri="{FF2B5EF4-FFF2-40B4-BE49-F238E27FC236}">
                <a16:creationId xmlns:a16="http://schemas.microsoft.com/office/drawing/2014/main" id="{A315EA5F-CB00-4D2A-B9BA-CD3BF500C83B}"/>
              </a:ext>
            </a:extLst>
          </p:cNvPr>
          <p:cNvSpPr/>
          <p:nvPr/>
        </p:nvSpPr>
        <p:spPr>
          <a:xfrm>
            <a:off x="2483709"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2" name="Rectangle: Rounded Corners 11">
            <a:extLst>
              <a:ext uri="{FF2B5EF4-FFF2-40B4-BE49-F238E27FC236}">
                <a16:creationId xmlns:a16="http://schemas.microsoft.com/office/drawing/2014/main" id="{3561C96C-AEAE-4C9C-9AA0-4D406A1F3C67}"/>
              </a:ext>
            </a:extLst>
          </p:cNvPr>
          <p:cNvSpPr/>
          <p:nvPr/>
        </p:nvSpPr>
        <p:spPr>
          <a:xfrm>
            <a:off x="2483709"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3" name="Rectangle: Rounded Corners 12">
            <a:extLst>
              <a:ext uri="{FF2B5EF4-FFF2-40B4-BE49-F238E27FC236}">
                <a16:creationId xmlns:a16="http://schemas.microsoft.com/office/drawing/2014/main" id="{56B348C5-1951-491D-AF5E-EAF69F34B0BA}"/>
              </a:ext>
            </a:extLst>
          </p:cNvPr>
          <p:cNvSpPr/>
          <p:nvPr/>
        </p:nvSpPr>
        <p:spPr>
          <a:xfrm>
            <a:off x="2483709"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5" name="Rectangle: Rounded Corners 14">
            <a:extLst>
              <a:ext uri="{FF2B5EF4-FFF2-40B4-BE49-F238E27FC236}">
                <a16:creationId xmlns:a16="http://schemas.microsoft.com/office/drawing/2014/main" id="{898D4116-1A8E-4736-9AD7-4717FADF2EF3}"/>
              </a:ext>
            </a:extLst>
          </p:cNvPr>
          <p:cNvSpPr/>
          <p:nvPr/>
        </p:nvSpPr>
        <p:spPr>
          <a:xfrm>
            <a:off x="7105652" y="3518478"/>
            <a:ext cx="4248148" cy="280818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Lexical Composition Tasks</a:t>
            </a:r>
            <a:endParaRPr lang="fr-FR" dirty="0"/>
          </a:p>
        </p:txBody>
      </p:sp>
      <p:sp>
        <p:nvSpPr>
          <p:cNvPr id="16" name="Rectangle: Rounded Corners 15">
            <a:extLst>
              <a:ext uri="{FF2B5EF4-FFF2-40B4-BE49-F238E27FC236}">
                <a16:creationId xmlns:a16="http://schemas.microsoft.com/office/drawing/2014/main" id="{E3123AFC-33E0-4AE7-B6C3-C720DA326495}"/>
              </a:ext>
            </a:extLst>
          </p:cNvPr>
          <p:cNvSpPr/>
          <p:nvPr/>
        </p:nvSpPr>
        <p:spPr>
          <a:xfrm>
            <a:off x="7221116" y="4001501"/>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Verb-Particle Construction</a:t>
            </a:r>
            <a:endParaRPr lang="fr-FR" dirty="0"/>
          </a:p>
        </p:txBody>
      </p:sp>
      <p:sp>
        <p:nvSpPr>
          <p:cNvPr id="36" name="Rectangle: Rounded Corners 35">
            <a:extLst>
              <a:ext uri="{FF2B5EF4-FFF2-40B4-BE49-F238E27FC236}">
                <a16:creationId xmlns:a16="http://schemas.microsoft.com/office/drawing/2014/main" id="{201C5171-F160-4BD9-BA96-C45ED51509D9}"/>
              </a:ext>
            </a:extLst>
          </p:cNvPr>
          <p:cNvSpPr/>
          <p:nvPr/>
        </p:nvSpPr>
        <p:spPr>
          <a:xfrm>
            <a:off x="7235532" y="4700771"/>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Verb Construction</a:t>
            </a:r>
            <a:endParaRPr lang="fr-FR" dirty="0"/>
          </a:p>
        </p:txBody>
      </p:sp>
      <p:sp>
        <p:nvSpPr>
          <p:cNvPr id="37" name="Rectangle: Rounded Corners 36">
            <a:extLst>
              <a:ext uri="{FF2B5EF4-FFF2-40B4-BE49-F238E27FC236}">
                <a16:creationId xmlns:a16="http://schemas.microsoft.com/office/drawing/2014/main" id="{4CDD9AE3-74A9-4A53-ADF0-33918E8C4591}"/>
              </a:ext>
            </a:extLst>
          </p:cNvPr>
          <p:cNvSpPr/>
          <p:nvPr/>
        </p:nvSpPr>
        <p:spPr>
          <a:xfrm>
            <a:off x="7250465" y="5396392"/>
            <a:ext cx="185248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Literality</a:t>
            </a:r>
            <a:endParaRPr lang="fr-FR" dirty="0"/>
          </a:p>
        </p:txBody>
      </p:sp>
      <p:sp>
        <p:nvSpPr>
          <p:cNvPr id="41" name="Rectangle: Rounded Corners 40">
            <a:extLst>
              <a:ext uri="{FF2B5EF4-FFF2-40B4-BE49-F238E27FC236}">
                <a16:creationId xmlns:a16="http://schemas.microsoft.com/office/drawing/2014/main" id="{2A960706-D57C-40A5-BC3C-685FD595841A}"/>
              </a:ext>
            </a:extLst>
          </p:cNvPr>
          <p:cNvSpPr/>
          <p:nvPr/>
        </p:nvSpPr>
        <p:spPr>
          <a:xfrm>
            <a:off x="9114788" y="4005150"/>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Relations</a:t>
            </a:r>
            <a:endParaRPr lang="fr-FR" dirty="0"/>
          </a:p>
        </p:txBody>
      </p:sp>
      <p:sp>
        <p:nvSpPr>
          <p:cNvPr id="42" name="Rectangle: Rounded Corners 41">
            <a:extLst>
              <a:ext uri="{FF2B5EF4-FFF2-40B4-BE49-F238E27FC236}">
                <a16:creationId xmlns:a16="http://schemas.microsoft.com/office/drawing/2014/main" id="{191F6106-B683-43FE-BBB3-B21F92543A22}"/>
              </a:ext>
            </a:extLst>
          </p:cNvPr>
          <p:cNvSpPr/>
          <p:nvPr/>
        </p:nvSpPr>
        <p:spPr>
          <a:xfrm>
            <a:off x="9129204" y="4704420"/>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Adjective Noun Attributes</a:t>
            </a:r>
            <a:endParaRPr lang="fr-FR" dirty="0"/>
          </a:p>
        </p:txBody>
      </p:sp>
      <p:sp>
        <p:nvSpPr>
          <p:cNvPr id="44" name="Rectangle: Rounded Corners 43">
            <a:extLst>
              <a:ext uri="{FF2B5EF4-FFF2-40B4-BE49-F238E27FC236}">
                <a16:creationId xmlns:a16="http://schemas.microsoft.com/office/drawing/2014/main" id="{AF2715CD-2054-404A-AAD4-EEC4A73B252D}"/>
              </a:ext>
            </a:extLst>
          </p:cNvPr>
          <p:cNvSpPr/>
          <p:nvPr/>
        </p:nvSpPr>
        <p:spPr>
          <a:xfrm>
            <a:off x="9102946" y="5405584"/>
            <a:ext cx="1905513"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Phrase Types</a:t>
            </a:r>
            <a:endParaRPr lang="fr-FR" dirty="0"/>
          </a:p>
        </p:txBody>
      </p:sp>
      <p:sp>
        <p:nvSpPr>
          <p:cNvPr id="45" name="Rectangle: Rounded Corners 44">
            <a:extLst>
              <a:ext uri="{FF2B5EF4-FFF2-40B4-BE49-F238E27FC236}">
                <a16:creationId xmlns:a16="http://schemas.microsoft.com/office/drawing/2014/main" id="{725AF83C-B175-4443-9FB5-D72CEB1CD037}"/>
              </a:ext>
            </a:extLst>
          </p:cNvPr>
          <p:cNvSpPr/>
          <p:nvPr/>
        </p:nvSpPr>
        <p:spPr>
          <a:xfrm>
            <a:off x="4034615" y="3794014"/>
            <a:ext cx="2794685" cy="2312733"/>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Baseline Models</a:t>
            </a:r>
            <a:endParaRPr lang="fr-FR" dirty="0"/>
          </a:p>
        </p:txBody>
      </p:sp>
      <p:sp>
        <p:nvSpPr>
          <p:cNvPr id="46" name="Rectangle: Rounded Corners 45">
            <a:extLst>
              <a:ext uri="{FF2B5EF4-FFF2-40B4-BE49-F238E27FC236}">
                <a16:creationId xmlns:a16="http://schemas.microsoft.com/office/drawing/2014/main" id="{71A6B161-F378-40AC-8F7E-D5812C68DA46}"/>
              </a:ext>
            </a:extLst>
          </p:cNvPr>
          <p:cNvSpPr/>
          <p:nvPr/>
        </p:nvSpPr>
        <p:spPr>
          <a:xfrm>
            <a:off x="4362965" y="4339190"/>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Baseline</a:t>
            </a:r>
            <a:endParaRPr lang="fr-FR" dirty="0"/>
          </a:p>
        </p:txBody>
      </p:sp>
      <p:sp>
        <p:nvSpPr>
          <p:cNvPr id="49" name="Rectangle: Rounded Corners 48">
            <a:extLst>
              <a:ext uri="{FF2B5EF4-FFF2-40B4-BE49-F238E27FC236}">
                <a16:creationId xmlns:a16="http://schemas.microsoft.com/office/drawing/2014/main" id="{17A00662-844B-42B2-8406-D4E64A994DE0}"/>
              </a:ext>
            </a:extLst>
          </p:cNvPr>
          <p:cNvSpPr/>
          <p:nvPr/>
        </p:nvSpPr>
        <p:spPr>
          <a:xfrm>
            <a:off x="4362964" y="4696554"/>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Majority</a:t>
            </a:r>
            <a:r>
              <a:rPr lang="en-US" baseline="-25000" dirty="0" err="1"/>
              <a:t>ALL</a:t>
            </a:r>
            <a:r>
              <a:rPr lang="en-US" dirty="0"/>
              <a:t> Baseline</a:t>
            </a:r>
            <a:endParaRPr lang="fr-FR" dirty="0"/>
          </a:p>
        </p:txBody>
      </p:sp>
      <p:sp>
        <p:nvSpPr>
          <p:cNvPr id="50" name="Rectangle: Rounded Corners 49">
            <a:extLst>
              <a:ext uri="{FF2B5EF4-FFF2-40B4-BE49-F238E27FC236}">
                <a16:creationId xmlns:a16="http://schemas.microsoft.com/office/drawing/2014/main" id="{8E98E723-DEE3-4740-BCFD-6E61F9A4F021}"/>
              </a:ext>
            </a:extLst>
          </p:cNvPr>
          <p:cNvSpPr/>
          <p:nvPr/>
        </p:nvSpPr>
        <p:spPr>
          <a:xfrm>
            <a:off x="4377381" y="5059116"/>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1</a:t>
            </a:r>
            <a:r>
              <a:rPr lang="en-US" dirty="0"/>
              <a:t> Baseline</a:t>
            </a:r>
            <a:endParaRPr lang="fr-FR" dirty="0"/>
          </a:p>
        </p:txBody>
      </p:sp>
      <p:sp>
        <p:nvSpPr>
          <p:cNvPr id="51" name="Rectangle: Rounded Corners 50">
            <a:extLst>
              <a:ext uri="{FF2B5EF4-FFF2-40B4-BE49-F238E27FC236}">
                <a16:creationId xmlns:a16="http://schemas.microsoft.com/office/drawing/2014/main" id="{43FD6327-C2E9-40DD-819E-1D1EE8163B6B}"/>
              </a:ext>
            </a:extLst>
          </p:cNvPr>
          <p:cNvSpPr/>
          <p:nvPr/>
        </p:nvSpPr>
        <p:spPr>
          <a:xfrm>
            <a:off x="4377380" y="5416480"/>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2</a:t>
            </a:r>
            <a:r>
              <a:rPr lang="en-US" dirty="0"/>
              <a:t> Baseline</a:t>
            </a:r>
            <a:endParaRPr lang="fr-FR" dirty="0"/>
          </a:p>
        </p:txBody>
      </p:sp>
    </p:spTree>
    <p:extLst>
      <p:ext uri="{BB962C8B-B14F-4D97-AF65-F5344CB8AC3E}">
        <p14:creationId xmlns:p14="http://schemas.microsoft.com/office/powerpoint/2010/main" val="874977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9F357-CADD-4304-89F4-DB32CC3B9C2F}"/>
              </a:ext>
            </a:extLst>
          </p:cNvPr>
          <p:cNvSpPr>
            <a:spLocks noGrp="1"/>
          </p:cNvSpPr>
          <p:nvPr>
            <p:ph type="title"/>
          </p:nvPr>
        </p:nvSpPr>
        <p:spPr/>
        <p:txBody>
          <a:bodyPr/>
          <a:lstStyle/>
          <a:p>
            <a:r>
              <a:rPr lang="en-US" dirty="0"/>
              <a:t>Overview of Methodology</a:t>
            </a:r>
            <a:endParaRPr lang="fr-FR" dirty="0"/>
          </a:p>
        </p:txBody>
      </p:sp>
      <p:graphicFrame>
        <p:nvGraphicFramePr>
          <p:cNvPr id="5" name="Table 4">
            <a:extLst>
              <a:ext uri="{FF2B5EF4-FFF2-40B4-BE49-F238E27FC236}">
                <a16:creationId xmlns:a16="http://schemas.microsoft.com/office/drawing/2014/main" id="{B940A4C7-28F7-40C8-B1DC-21FC92264DBE}"/>
              </a:ext>
            </a:extLst>
          </p:cNvPr>
          <p:cNvGraphicFramePr>
            <a:graphicFrameLocks noGrp="1"/>
          </p:cNvGraphicFramePr>
          <p:nvPr>
            <p:extLst>
              <p:ext uri="{D42A27DB-BD31-4B8C-83A1-F6EECF244321}">
                <p14:modId xmlns:p14="http://schemas.microsoft.com/office/powerpoint/2010/main" val="1634882413"/>
              </p:ext>
            </p:extLst>
          </p:nvPr>
        </p:nvGraphicFramePr>
        <p:xfrm>
          <a:off x="173337" y="1960177"/>
          <a:ext cx="11528511" cy="4334270"/>
        </p:xfrm>
        <a:graphic>
          <a:graphicData uri="http://schemas.openxmlformats.org/drawingml/2006/table">
            <a:tbl>
              <a:tblPr>
                <a:tableStyleId>{5C22544A-7EE6-4342-B048-85BDC9FD1C3A}</a:tableStyleId>
              </a:tblPr>
              <a:tblGrid>
                <a:gridCol w="530998">
                  <a:extLst>
                    <a:ext uri="{9D8B030D-6E8A-4147-A177-3AD203B41FA5}">
                      <a16:colId xmlns:a16="http://schemas.microsoft.com/office/drawing/2014/main" val="549598704"/>
                    </a:ext>
                  </a:extLst>
                </a:gridCol>
                <a:gridCol w="1433384">
                  <a:extLst>
                    <a:ext uri="{9D8B030D-6E8A-4147-A177-3AD203B41FA5}">
                      <a16:colId xmlns:a16="http://schemas.microsoft.com/office/drawing/2014/main" val="3787323015"/>
                    </a:ext>
                  </a:extLst>
                </a:gridCol>
                <a:gridCol w="1309816">
                  <a:extLst>
                    <a:ext uri="{9D8B030D-6E8A-4147-A177-3AD203B41FA5}">
                      <a16:colId xmlns:a16="http://schemas.microsoft.com/office/drawing/2014/main" val="3930359319"/>
                    </a:ext>
                  </a:extLst>
                </a:gridCol>
                <a:gridCol w="1742303">
                  <a:extLst>
                    <a:ext uri="{9D8B030D-6E8A-4147-A177-3AD203B41FA5}">
                      <a16:colId xmlns:a16="http://schemas.microsoft.com/office/drawing/2014/main" val="1598673611"/>
                    </a:ext>
                  </a:extLst>
                </a:gridCol>
                <a:gridCol w="1495167">
                  <a:extLst>
                    <a:ext uri="{9D8B030D-6E8A-4147-A177-3AD203B41FA5}">
                      <a16:colId xmlns:a16="http://schemas.microsoft.com/office/drawing/2014/main" val="4178204148"/>
                    </a:ext>
                  </a:extLst>
                </a:gridCol>
                <a:gridCol w="1842855">
                  <a:extLst>
                    <a:ext uri="{9D8B030D-6E8A-4147-A177-3AD203B41FA5}">
                      <a16:colId xmlns:a16="http://schemas.microsoft.com/office/drawing/2014/main" val="1969165092"/>
                    </a:ext>
                  </a:extLst>
                </a:gridCol>
                <a:gridCol w="1586994">
                  <a:extLst>
                    <a:ext uri="{9D8B030D-6E8A-4147-A177-3AD203B41FA5}">
                      <a16:colId xmlns:a16="http://schemas.microsoft.com/office/drawing/2014/main" val="1218550474"/>
                    </a:ext>
                  </a:extLst>
                </a:gridCol>
                <a:gridCol w="1586994">
                  <a:extLst>
                    <a:ext uri="{9D8B030D-6E8A-4147-A177-3AD203B41FA5}">
                      <a16:colId xmlns:a16="http://schemas.microsoft.com/office/drawing/2014/main" val="3110609117"/>
                    </a:ext>
                  </a:extLst>
                </a:gridCol>
              </a:tblGrid>
              <a:tr h="330180">
                <a:tc>
                  <a:txBody>
                    <a:bodyPr/>
                    <a:lstStyle/>
                    <a:p>
                      <a:pPr algn="l" fontAlgn="b"/>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fr-FR" sz="1600" b="0" i="0" u="none" strike="noStrike" dirty="0">
                        <a:solidFill>
                          <a:srgbClr val="000000"/>
                        </a:solidFill>
                        <a:effectLst/>
                        <a:latin typeface="Calibri" panose="020F0502020204030204" pitchFamily="34" charset="0"/>
                      </a:endParaRPr>
                    </a:p>
                  </a:txBody>
                  <a:tcPr marL="6350" marR="6350" marT="6350" marB="0" anchor="b"/>
                </a:tc>
                <a:tc gridSpan="6">
                  <a:txBody>
                    <a:bodyPr/>
                    <a:lstStyle/>
                    <a:p>
                      <a:pPr algn="ctr" fontAlgn="b"/>
                      <a:r>
                        <a:rPr lang="fr-FR" sz="2400" b="1" u="none" strike="noStrike" dirty="0" err="1">
                          <a:solidFill>
                            <a:schemeClr val="bg1"/>
                          </a:solidFill>
                          <a:effectLst/>
                        </a:rPr>
                        <a:t>Task</a:t>
                      </a:r>
                      <a:endParaRPr lang="fr-FR" sz="2000" b="1" i="0" u="none" strike="noStrike" dirty="0">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601049762"/>
                  </a:ext>
                </a:extLst>
              </a:tr>
              <a:tr h="660360">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fr-FR" sz="1600" b="1" u="none" strike="noStrike">
                          <a:solidFill>
                            <a:schemeClr val="bg1"/>
                          </a:solidFill>
                          <a:effectLst/>
                        </a:rPr>
                        <a:t>Verb-Particle Construction</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dirty="0">
                          <a:solidFill>
                            <a:schemeClr val="bg1"/>
                          </a:solidFill>
                          <a:effectLst/>
                        </a:rPr>
                        <a:t>Light </a:t>
                      </a:r>
                      <a:r>
                        <a:rPr lang="fr-FR" sz="1600" b="1" u="none" strike="noStrike" dirty="0" err="1">
                          <a:solidFill>
                            <a:schemeClr val="bg1"/>
                          </a:solidFill>
                          <a:effectLst/>
                        </a:rPr>
                        <a:t>Verb</a:t>
                      </a:r>
                      <a:r>
                        <a:rPr lang="fr-FR" sz="1600" b="1" u="none" strike="noStrike" dirty="0">
                          <a:solidFill>
                            <a:schemeClr val="bg1"/>
                          </a:solidFill>
                          <a:effectLst/>
                        </a:rPr>
                        <a:t> Construction</a:t>
                      </a:r>
                      <a:endParaRPr lang="fr-FR" sz="1600" b="1" i="0" u="none" strike="noStrike" dirty="0">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dirty="0">
                          <a:solidFill>
                            <a:schemeClr val="bg1"/>
                          </a:solidFill>
                          <a:effectLst/>
                        </a:rPr>
                        <a:t>Noun Compound </a:t>
                      </a:r>
                      <a:r>
                        <a:rPr lang="fr-FR" sz="1600" b="1" u="none" strike="noStrike" dirty="0" err="1">
                          <a:solidFill>
                            <a:schemeClr val="bg1"/>
                          </a:solidFill>
                          <a:effectLst/>
                        </a:rPr>
                        <a:t>Literality</a:t>
                      </a:r>
                      <a:endParaRPr lang="fr-FR" sz="1600" b="1" i="0" u="none" strike="noStrike" dirty="0">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a:solidFill>
                            <a:schemeClr val="bg1"/>
                          </a:solidFill>
                          <a:effectLst/>
                        </a:rPr>
                        <a:t>Noun Compound Relations</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a:solidFill>
                            <a:schemeClr val="bg1"/>
                          </a:solidFill>
                          <a:effectLst/>
                        </a:rPr>
                        <a:t>Adjective Noun Attributes</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dirty="0" err="1">
                          <a:solidFill>
                            <a:schemeClr val="bg1"/>
                          </a:solidFill>
                          <a:effectLst/>
                        </a:rPr>
                        <a:t>Identifying</a:t>
                      </a:r>
                      <a:r>
                        <a:rPr lang="fr-FR" sz="1600" b="1" u="none" strike="noStrike" dirty="0">
                          <a:solidFill>
                            <a:schemeClr val="bg1"/>
                          </a:solidFill>
                          <a:effectLst/>
                        </a:rPr>
                        <a:t> Phrase Types</a:t>
                      </a:r>
                      <a:endParaRPr lang="fr-FR" sz="1600" b="1" i="0" u="none" strike="noStrike" dirty="0">
                        <a:solidFill>
                          <a:schemeClr val="bg1"/>
                        </a:solidFill>
                        <a:effectLst/>
                        <a:latin typeface="Calibri" panose="020F0502020204030204" pitchFamily="34" charset="0"/>
                      </a:endParaRPr>
                    </a:p>
                  </a:txBody>
                  <a:tcPr marL="6350" marR="6350" marT="6350" marB="0" anchor="b">
                    <a:solidFill>
                      <a:schemeClr val="accent6">
                        <a:lumMod val="75000"/>
                      </a:schemeClr>
                    </a:solidFill>
                  </a:tcPr>
                </a:tc>
                <a:extLst>
                  <a:ext uri="{0D108BD9-81ED-4DB2-BD59-A6C34878D82A}">
                    <a16:rowId xmlns:a16="http://schemas.microsoft.com/office/drawing/2014/main" val="2861392034"/>
                  </a:ext>
                </a:extLst>
              </a:tr>
              <a:tr h="330180">
                <a:tc rowSpan="10">
                  <a:txBody>
                    <a:bodyPr/>
                    <a:lstStyle/>
                    <a:p>
                      <a:pPr algn="ctr" fontAlgn="b"/>
                      <a:r>
                        <a:rPr lang="fr-FR" sz="2000" b="1" u="none" strike="noStrike" dirty="0">
                          <a:effectLst/>
                        </a:rPr>
                        <a:t>Classification Model</a:t>
                      </a:r>
                      <a:endParaRPr lang="fr-FR" sz="2000" b="1" i="0" u="none" strike="noStrike" dirty="0">
                        <a:solidFill>
                          <a:srgbClr val="000000"/>
                        </a:solidFill>
                        <a:effectLst/>
                        <a:latin typeface="Calibri" panose="020F0502020204030204" pitchFamily="34" charset="0"/>
                      </a:endParaRPr>
                    </a:p>
                  </a:txBody>
                  <a:tcPr marL="6350" marR="6350" marT="6350" marB="0" vert="vert270" anchor="b"/>
                </a:tc>
                <a:tc>
                  <a:txBody>
                    <a:bodyPr/>
                    <a:lstStyle/>
                    <a:p>
                      <a:pPr algn="l" fontAlgn="b"/>
                      <a:r>
                        <a:rPr lang="fr-FR" sz="1600" b="1" u="none" strike="noStrike">
                          <a:solidFill>
                            <a:schemeClr val="bg1"/>
                          </a:solidFill>
                          <a:effectLst/>
                        </a:rPr>
                        <a:t>Word2Vec</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31581464"/>
                  </a:ext>
                </a:extLst>
              </a:tr>
              <a:tr h="330180">
                <a:tc vMerge="1">
                  <a:txBody>
                    <a:bodyPr/>
                    <a:lstStyle/>
                    <a:p>
                      <a:endParaRPr lang="fr-FR"/>
                    </a:p>
                  </a:txBody>
                  <a:tcPr/>
                </a:tc>
                <a:tc>
                  <a:txBody>
                    <a:bodyPr/>
                    <a:lstStyle/>
                    <a:p>
                      <a:pPr algn="l" fontAlgn="b"/>
                      <a:r>
                        <a:rPr lang="fr-FR" sz="1600" b="1" u="none" strike="noStrike">
                          <a:solidFill>
                            <a:schemeClr val="bg1"/>
                          </a:solidFill>
                          <a:effectLst/>
                        </a:rPr>
                        <a:t>GloVe</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94397812"/>
                  </a:ext>
                </a:extLst>
              </a:tr>
              <a:tr h="330180">
                <a:tc vMerge="1">
                  <a:txBody>
                    <a:bodyPr/>
                    <a:lstStyle/>
                    <a:p>
                      <a:endParaRPr lang="fr-FR"/>
                    </a:p>
                  </a:txBody>
                  <a:tcPr/>
                </a:tc>
                <a:tc>
                  <a:txBody>
                    <a:bodyPr/>
                    <a:lstStyle/>
                    <a:p>
                      <a:pPr algn="l" fontAlgn="b"/>
                      <a:r>
                        <a:rPr lang="fr-FR" sz="1600" b="1" u="none" strike="noStrike">
                          <a:solidFill>
                            <a:schemeClr val="bg1"/>
                          </a:solidFill>
                          <a:effectLst/>
                        </a:rPr>
                        <a:t>fasttext</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91710392"/>
                  </a:ext>
                </a:extLst>
              </a:tr>
              <a:tr h="330180">
                <a:tc vMerge="1">
                  <a:txBody>
                    <a:bodyPr/>
                    <a:lstStyle/>
                    <a:p>
                      <a:endParaRPr lang="fr-FR"/>
                    </a:p>
                  </a:txBody>
                  <a:tcPr/>
                </a:tc>
                <a:tc>
                  <a:txBody>
                    <a:bodyPr/>
                    <a:lstStyle/>
                    <a:p>
                      <a:pPr algn="l" fontAlgn="b"/>
                      <a:r>
                        <a:rPr lang="fr-FR" sz="1600" b="1" u="none" strike="noStrike">
                          <a:solidFill>
                            <a:schemeClr val="bg1"/>
                          </a:solidFill>
                          <a:effectLst/>
                        </a:rPr>
                        <a:t>ELMo</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63506878"/>
                  </a:ext>
                </a:extLst>
              </a:tr>
              <a:tr h="330180">
                <a:tc vMerge="1">
                  <a:txBody>
                    <a:bodyPr/>
                    <a:lstStyle/>
                    <a:p>
                      <a:endParaRPr lang="fr-FR"/>
                    </a:p>
                  </a:txBody>
                  <a:tcPr/>
                </a:tc>
                <a:tc>
                  <a:txBody>
                    <a:bodyPr/>
                    <a:lstStyle/>
                    <a:p>
                      <a:pPr algn="l" fontAlgn="b"/>
                      <a:r>
                        <a:rPr lang="fr-FR" sz="1600" b="1" u="none" strike="noStrike">
                          <a:solidFill>
                            <a:schemeClr val="bg1"/>
                          </a:solidFill>
                          <a:effectLst/>
                        </a:rPr>
                        <a:t>GPT</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83989327"/>
                  </a:ext>
                </a:extLst>
              </a:tr>
              <a:tr h="330180">
                <a:tc vMerge="1">
                  <a:txBody>
                    <a:bodyPr/>
                    <a:lstStyle/>
                    <a:p>
                      <a:endParaRPr lang="fr-FR"/>
                    </a:p>
                  </a:txBody>
                  <a:tcPr/>
                </a:tc>
                <a:tc>
                  <a:txBody>
                    <a:bodyPr/>
                    <a:lstStyle/>
                    <a:p>
                      <a:pPr algn="l" fontAlgn="b"/>
                      <a:r>
                        <a:rPr lang="fr-FR" sz="1600" b="1" u="none" strike="noStrike" dirty="0">
                          <a:solidFill>
                            <a:schemeClr val="bg1"/>
                          </a:solidFill>
                          <a:effectLst/>
                        </a:rPr>
                        <a:t>BERT</a:t>
                      </a:r>
                      <a:endParaRPr lang="fr-FR" sz="1600" b="1" i="0" u="none" strike="noStrike" dirty="0">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84764030"/>
                  </a:ext>
                </a:extLst>
              </a:tr>
              <a:tr h="330180">
                <a:tc vMerge="1">
                  <a:txBody>
                    <a:bodyPr/>
                    <a:lstStyle/>
                    <a:p>
                      <a:endParaRPr lang="fr-FR"/>
                    </a:p>
                  </a:txBody>
                  <a:tcPr/>
                </a:tc>
                <a:tc>
                  <a:txBody>
                    <a:bodyPr/>
                    <a:lstStyle/>
                    <a:p>
                      <a:pPr algn="l" fontAlgn="b"/>
                      <a:r>
                        <a:rPr lang="fr-FR" sz="1600" b="1" u="none" strike="noStrike" dirty="0">
                          <a:solidFill>
                            <a:schemeClr val="bg1"/>
                          </a:solidFill>
                          <a:effectLst/>
                        </a:rPr>
                        <a:t>Human Baseline</a:t>
                      </a:r>
                      <a:endParaRPr lang="fr-FR" sz="1600" b="1" i="0" u="none" strike="noStrike" dirty="0">
                        <a:solidFill>
                          <a:schemeClr val="bg1"/>
                        </a:solidFill>
                        <a:effectLst/>
                        <a:latin typeface="Calibri" panose="020F0502020204030204" pitchFamily="34" charset="0"/>
                      </a:endParaRPr>
                    </a:p>
                  </a:txBody>
                  <a:tcPr marL="6350" marR="6350" marT="6350" marB="0" anchor="b">
                    <a:solidFill>
                      <a:srgbClr val="7030A0"/>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22887586"/>
                  </a:ext>
                </a:extLst>
              </a:tr>
              <a:tr h="330180">
                <a:tc vMerge="1">
                  <a:txBody>
                    <a:bodyPr/>
                    <a:lstStyle/>
                    <a:p>
                      <a:endParaRPr lang="fr-FR"/>
                    </a:p>
                  </a:txBody>
                  <a:tcPr/>
                </a:tc>
                <a:tc>
                  <a:txBody>
                    <a:bodyPr/>
                    <a:lstStyle/>
                    <a:p>
                      <a:pPr algn="l" fontAlgn="b"/>
                      <a:r>
                        <a:rPr lang="fr-FR" sz="1600" b="1" u="none" strike="noStrike" dirty="0" err="1">
                          <a:solidFill>
                            <a:schemeClr val="bg1"/>
                          </a:solidFill>
                          <a:effectLst/>
                        </a:rPr>
                        <a:t>Majority_ALL</a:t>
                      </a:r>
                      <a:endParaRPr lang="fr-FR" sz="1600" b="1" i="0" u="none" strike="noStrike" dirty="0">
                        <a:solidFill>
                          <a:schemeClr val="bg1"/>
                        </a:solidFill>
                        <a:effectLst/>
                        <a:latin typeface="Calibri" panose="020F0502020204030204" pitchFamily="34" charset="0"/>
                      </a:endParaRPr>
                    </a:p>
                  </a:txBody>
                  <a:tcPr marL="6350" marR="6350" marT="6350" marB="0" anchor="b">
                    <a:solidFill>
                      <a:srgbClr val="7030A0"/>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87411215"/>
                  </a:ext>
                </a:extLst>
              </a:tr>
              <a:tr h="330180">
                <a:tc vMerge="1">
                  <a:txBody>
                    <a:bodyPr/>
                    <a:lstStyle/>
                    <a:p>
                      <a:endParaRPr lang="fr-FR"/>
                    </a:p>
                  </a:txBody>
                  <a:tcPr/>
                </a:tc>
                <a:tc>
                  <a:txBody>
                    <a:bodyPr/>
                    <a:lstStyle/>
                    <a:p>
                      <a:pPr algn="l" fontAlgn="b"/>
                      <a:r>
                        <a:rPr lang="fr-FR" sz="1600" b="1" u="none" strike="noStrike" dirty="0">
                          <a:solidFill>
                            <a:schemeClr val="bg1"/>
                          </a:solidFill>
                          <a:effectLst/>
                        </a:rPr>
                        <a:t>Majority_1</a:t>
                      </a:r>
                      <a:endParaRPr lang="fr-FR" sz="1600" b="1" i="0" u="none" strike="noStrike" dirty="0">
                        <a:solidFill>
                          <a:schemeClr val="bg1"/>
                        </a:solidFill>
                        <a:effectLst/>
                        <a:latin typeface="Calibri" panose="020F0502020204030204" pitchFamily="34" charset="0"/>
                      </a:endParaRPr>
                    </a:p>
                  </a:txBody>
                  <a:tcPr marL="6350" marR="6350" marT="6350" marB="0" anchor="b">
                    <a:solidFill>
                      <a:srgbClr val="7030A0"/>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59560369"/>
                  </a:ext>
                </a:extLst>
              </a:tr>
              <a:tr h="330180">
                <a:tc vMerge="1">
                  <a:txBody>
                    <a:bodyPr/>
                    <a:lstStyle/>
                    <a:p>
                      <a:endParaRPr lang="fr-FR"/>
                    </a:p>
                  </a:txBody>
                  <a:tcPr/>
                </a:tc>
                <a:tc>
                  <a:txBody>
                    <a:bodyPr/>
                    <a:lstStyle/>
                    <a:p>
                      <a:pPr algn="l" fontAlgn="b"/>
                      <a:r>
                        <a:rPr lang="fr-FR" sz="1600" b="1" u="none" strike="noStrike" dirty="0">
                          <a:solidFill>
                            <a:schemeClr val="bg1"/>
                          </a:solidFill>
                          <a:effectLst/>
                        </a:rPr>
                        <a:t>Majority_2</a:t>
                      </a:r>
                      <a:endParaRPr lang="fr-FR" sz="1600" b="1" i="0" u="none" strike="noStrike" dirty="0">
                        <a:solidFill>
                          <a:schemeClr val="bg1"/>
                        </a:solidFill>
                        <a:effectLst/>
                        <a:latin typeface="Calibri" panose="020F0502020204030204" pitchFamily="34" charset="0"/>
                      </a:endParaRPr>
                    </a:p>
                  </a:txBody>
                  <a:tcPr marL="6350" marR="6350" marT="6350" marB="0" anchor="b">
                    <a:solidFill>
                      <a:srgbClr val="7030A0"/>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71010290"/>
                  </a:ext>
                </a:extLst>
              </a:tr>
            </a:tbl>
          </a:graphicData>
        </a:graphic>
      </p:graphicFrame>
    </p:spTree>
    <p:extLst>
      <p:ext uri="{BB962C8B-B14F-4D97-AF65-F5344CB8AC3E}">
        <p14:creationId xmlns:p14="http://schemas.microsoft.com/office/powerpoint/2010/main" val="3786868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15EE409-176B-4F38-A352-149B83AC1CA9}"/>
              </a:ext>
            </a:extLst>
          </p:cNvPr>
          <p:cNvSpPr/>
          <p:nvPr/>
        </p:nvSpPr>
        <p:spPr>
          <a:xfrm>
            <a:off x="1110050" y="3839776"/>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Models</a:t>
            </a:r>
            <a:endParaRPr lang="fr-FR" dirty="0"/>
          </a:p>
        </p:txBody>
      </p:sp>
      <p:sp>
        <p:nvSpPr>
          <p:cNvPr id="2" name="Title 1">
            <a:extLst>
              <a:ext uri="{FF2B5EF4-FFF2-40B4-BE49-F238E27FC236}">
                <a16:creationId xmlns:a16="http://schemas.microsoft.com/office/drawing/2014/main" id="{9B8658AF-C052-41DE-9C9B-4B9646B3F473}"/>
              </a:ext>
            </a:extLst>
          </p:cNvPr>
          <p:cNvSpPr>
            <a:spLocks noGrp="1"/>
          </p:cNvSpPr>
          <p:nvPr>
            <p:ph type="title"/>
          </p:nvPr>
        </p:nvSpPr>
        <p:spPr/>
        <p:txBody>
          <a:bodyPr/>
          <a:lstStyle/>
          <a:p>
            <a:r>
              <a:rPr lang="en-US" dirty="0"/>
              <a:t>Overview of methodology</a:t>
            </a:r>
            <a:endParaRPr lang="fr-FR" dirty="0"/>
          </a:p>
        </p:txBody>
      </p:sp>
      <p:sp>
        <p:nvSpPr>
          <p:cNvPr id="3" name="Content Placeholder 2">
            <a:extLst>
              <a:ext uri="{FF2B5EF4-FFF2-40B4-BE49-F238E27FC236}">
                <a16:creationId xmlns:a16="http://schemas.microsoft.com/office/drawing/2014/main" id="{6E6C8912-3153-45D2-A584-EFAA15B24AF2}"/>
              </a:ext>
            </a:extLst>
          </p:cNvPr>
          <p:cNvSpPr>
            <a:spLocks noGrp="1"/>
          </p:cNvSpPr>
          <p:nvPr>
            <p:ph idx="1"/>
          </p:nvPr>
        </p:nvSpPr>
        <p:spPr>
          <a:xfrm>
            <a:off x="838200" y="1825625"/>
            <a:ext cx="10515600" cy="1794905"/>
          </a:xfrm>
        </p:spPr>
        <p:txBody>
          <a:bodyPr/>
          <a:lstStyle/>
          <a:p>
            <a:r>
              <a:rPr lang="en-US" dirty="0"/>
              <a:t>Train 6 classification models, one for each of  6 types of word representations.</a:t>
            </a:r>
          </a:p>
          <a:p>
            <a:r>
              <a:rPr lang="en-US" dirty="0"/>
              <a:t>For 6 tasks, test each of these models. Compare to each other and to baselines.</a:t>
            </a:r>
          </a:p>
          <a:p>
            <a:pPr marL="0" indent="0">
              <a:buNone/>
            </a:pPr>
            <a:endParaRPr lang="fr-FR" dirty="0"/>
          </a:p>
        </p:txBody>
      </p:sp>
      <p:sp>
        <p:nvSpPr>
          <p:cNvPr id="8" name="Rectangle: Rounded Corners 7">
            <a:extLst>
              <a:ext uri="{FF2B5EF4-FFF2-40B4-BE49-F238E27FC236}">
                <a16:creationId xmlns:a16="http://schemas.microsoft.com/office/drawing/2014/main" id="{74257671-56D0-4A5E-BC44-23E0CBD66E44}"/>
              </a:ext>
            </a:extLst>
          </p:cNvPr>
          <p:cNvSpPr/>
          <p:nvPr/>
        </p:nvSpPr>
        <p:spPr>
          <a:xfrm>
            <a:off x="1223320"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9" name="Rectangle: Rounded Corners 8">
            <a:extLst>
              <a:ext uri="{FF2B5EF4-FFF2-40B4-BE49-F238E27FC236}">
                <a16:creationId xmlns:a16="http://schemas.microsoft.com/office/drawing/2014/main" id="{631A305D-54E6-4349-A62D-AF32CC5EF8D0}"/>
              </a:ext>
            </a:extLst>
          </p:cNvPr>
          <p:cNvSpPr/>
          <p:nvPr/>
        </p:nvSpPr>
        <p:spPr>
          <a:xfrm>
            <a:off x="1223320"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10" name="Rectangle: Rounded Corners 9">
            <a:extLst>
              <a:ext uri="{FF2B5EF4-FFF2-40B4-BE49-F238E27FC236}">
                <a16:creationId xmlns:a16="http://schemas.microsoft.com/office/drawing/2014/main" id="{83A69054-09FE-4EEF-8F25-9608D54B7B33}"/>
              </a:ext>
            </a:extLst>
          </p:cNvPr>
          <p:cNvSpPr/>
          <p:nvPr/>
        </p:nvSpPr>
        <p:spPr>
          <a:xfrm>
            <a:off x="1223320"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11" name="Rectangle: Rounded Corners 10">
            <a:extLst>
              <a:ext uri="{FF2B5EF4-FFF2-40B4-BE49-F238E27FC236}">
                <a16:creationId xmlns:a16="http://schemas.microsoft.com/office/drawing/2014/main" id="{A315EA5F-CB00-4D2A-B9BA-CD3BF500C83B}"/>
              </a:ext>
            </a:extLst>
          </p:cNvPr>
          <p:cNvSpPr/>
          <p:nvPr/>
        </p:nvSpPr>
        <p:spPr>
          <a:xfrm>
            <a:off x="2483709"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2" name="Rectangle: Rounded Corners 11">
            <a:extLst>
              <a:ext uri="{FF2B5EF4-FFF2-40B4-BE49-F238E27FC236}">
                <a16:creationId xmlns:a16="http://schemas.microsoft.com/office/drawing/2014/main" id="{3561C96C-AEAE-4C9C-9AA0-4D406A1F3C67}"/>
              </a:ext>
            </a:extLst>
          </p:cNvPr>
          <p:cNvSpPr/>
          <p:nvPr/>
        </p:nvSpPr>
        <p:spPr>
          <a:xfrm>
            <a:off x="2483709"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3" name="Rectangle: Rounded Corners 12">
            <a:extLst>
              <a:ext uri="{FF2B5EF4-FFF2-40B4-BE49-F238E27FC236}">
                <a16:creationId xmlns:a16="http://schemas.microsoft.com/office/drawing/2014/main" id="{56B348C5-1951-491D-AF5E-EAF69F34B0BA}"/>
              </a:ext>
            </a:extLst>
          </p:cNvPr>
          <p:cNvSpPr/>
          <p:nvPr/>
        </p:nvSpPr>
        <p:spPr>
          <a:xfrm>
            <a:off x="2483709"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5" name="Rectangle: Rounded Corners 14">
            <a:extLst>
              <a:ext uri="{FF2B5EF4-FFF2-40B4-BE49-F238E27FC236}">
                <a16:creationId xmlns:a16="http://schemas.microsoft.com/office/drawing/2014/main" id="{898D4116-1A8E-4736-9AD7-4717FADF2EF3}"/>
              </a:ext>
            </a:extLst>
          </p:cNvPr>
          <p:cNvSpPr/>
          <p:nvPr/>
        </p:nvSpPr>
        <p:spPr>
          <a:xfrm>
            <a:off x="7105652" y="3518478"/>
            <a:ext cx="4248148" cy="280818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Lexical Composition Tasks</a:t>
            </a:r>
            <a:endParaRPr lang="fr-FR" dirty="0"/>
          </a:p>
        </p:txBody>
      </p:sp>
      <p:sp>
        <p:nvSpPr>
          <p:cNvPr id="16" name="Rectangle: Rounded Corners 15">
            <a:extLst>
              <a:ext uri="{FF2B5EF4-FFF2-40B4-BE49-F238E27FC236}">
                <a16:creationId xmlns:a16="http://schemas.microsoft.com/office/drawing/2014/main" id="{E3123AFC-33E0-4AE7-B6C3-C720DA326495}"/>
              </a:ext>
            </a:extLst>
          </p:cNvPr>
          <p:cNvSpPr/>
          <p:nvPr/>
        </p:nvSpPr>
        <p:spPr>
          <a:xfrm>
            <a:off x="7221116" y="4001501"/>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Verb-Particle Construction</a:t>
            </a:r>
            <a:endParaRPr lang="fr-FR" dirty="0"/>
          </a:p>
        </p:txBody>
      </p:sp>
      <p:sp>
        <p:nvSpPr>
          <p:cNvPr id="36" name="Rectangle: Rounded Corners 35">
            <a:extLst>
              <a:ext uri="{FF2B5EF4-FFF2-40B4-BE49-F238E27FC236}">
                <a16:creationId xmlns:a16="http://schemas.microsoft.com/office/drawing/2014/main" id="{201C5171-F160-4BD9-BA96-C45ED51509D9}"/>
              </a:ext>
            </a:extLst>
          </p:cNvPr>
          <p:cNvSpPr/>
          <p:nvPr/>
        </p:nvSpPr>
        <p:spPr>
          <a:xfrm>
            <a:off x="7235532" y="4700771"/>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Verb Construction</a:t>
            </a:r>
            <a:endParaRPr lang="fr-FR" dirty="0"/>
          </a:p>
        </p:txBody>
      </p:sp>
      <p:sp>
        <p:nvSpPr>
          <p:cNvPr id="37" name="Rectangle: Rounded Corners 36">
            <a:extLst>
              <a:ext uri="{FF2B5EF4-FFF2-40B4-BE49-F238E27FC236}">
                <a16:creationId xmlns:a16="http://schemas.microsoft.com/office/drawing/2014/main" id="{4CDD9AE3-74A9-4A53-ADF0-33918E8C4591}"/>
              </a:ext>
            </a:extLst>
          </p:cNvPr>
          <p:cNvSpPr/>
          <p:nvPr/>
        </p:nvSpPr>
        <p:spPr>
          <a:xfrm>
            <a:off x="7250465" y="5396392"/>
            <a:ext cx="185248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Literality</a:t>
            </a:r>
            <a:endParaRPr lang="fr-FR" dirty="0"/>
          </a:p>
        </p:txBody>
      </p:sp>
      <p:sp>
        <p:nvSpPr>
          <p:cNvPr id="41" name="Rectangle: Rounded Corners 40">
            <a:extLst>
              <a:ext uri="{FF2B5EF4-FFF2-40B4-BE49-F238E27FC236}">
                <a16:creationId xmlns:a16="http://schemas.microsoft.com/office/drawing/2014/main" id="{2A960706-D57C-40A5-BC3C-685FD595841A}"/>
              </a:ext>
            </a:extLst>
          </p:cNvPr>
          <p:cNvSpPr/>
          <p:nvPr/>
        </p:nvSpPr>
        <p:spPr>
          <a:xfrm>
            <a:off x="9114788" y="4005150"/>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Relations</a:t>
            </a:r>
            <a:endParaRPr lang="fr-FR" dirty="0"/>
          </a:p>
        </p:txBody>
      </p:sp>
      <p:sp>
        <p:nvSpPr>
          <p:cNvPr id="42" name="Rectangle: Rounded Corners 41">
            <a:extLst>
              <a:ext uri="{FF2B5EF4-FFF2-40B4-BE49-F238E27FC236}">
                <a16:creationId xmlns:a16="http://schemas.microsoft.com/office/drawing/2014/main" id="{191F6106-B683-43FE-BBB3-B21F92543A22}"/>
              </a:ext>
            </a:extLst>
          </p:cNvPr>
          <p:cNvSpPr/>
          <p:nvPr/>
        </p:nvSpPr>
        <p:spPr>
          <a:xfrm>
            <a:off x="9129204" y="4704420"/>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Adjective Noun Attributes</a:t>
            </a:r>
            <a:endParaRPr lang="fr-FR" dirty="0"/>
          </a:p>
        </p:txBody>
      </p:sp>
      <p:sp>
        <p:nvSpPr>
          <p:cNvPr id="44" name="Rectangle: Rounded Corners 43">
            <a:extLst>
              <a:ext uri="{FF2B5EF4-FFF2-40B4-BE49-F238E27FC236}">
                <a16:creationId xmlns:a16="http://schemas.microsoft.com/office/drawing/2014/main" id="{AF2715CD-2054-404A-AAD4-EEC4A73B252D}"/>
              </a:ext>
            </a:extLst>
          </p:cNvPr>
          <p:cNvSpPr/>
          <p:nvPr/>
        </p:nvSpPr>
        <p:spPr>
          <a:xfrm>
            <a:off x="9102946" y="5405584"/>
            <a:ext cx="1905513"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Phrase Types</a:t>
            </a:r>
            <a:endParaRPr lang="fr-FR" dirty="0"/>
          </a:p>
        </p:txBody>
      </p:sp>
      <p:sp>
        <p:nvSpPr>
          <p:cNvPr id="45" name="Rectangle: Rounded Corners 44">
            <a:extLst>
              <a:ext uri="{FF2B5EF4-FFF2-40B4-BE49-F238E27FC236}">
                <a16:creationId xmlns:a16="http://schemas.microsoft.com/office/drawing/2014/main" id="{725AF83C-B175-4443-9FB5-D72CEB1CD037}"/>
              </a:ext>
            </a:extLst>
          </p:cNvPr>
          <p:cNvSpPr/>
          <p:nvPr/>
        </p:nvSpPr>
        <p:spPr>
          <a:xfrm>
            <a:off x="4034615" y="3794014"/>
            <a:ext cx="2794685" cy="2312733"/>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Baseline Models</a:t>
            </a:r>
            <a:endParaRPr lang="fr-FR" dirty="0"/>
          </a:p>
        </p:txBody>
      </p:sp>
      <p:sp>
        <p:nvSpPr>
          <p:cNvPr id="46" name="Rectangle: Rounded Corners 45">
            <a:extLst>
              <a:ext uri="{FF2B5EF4-FFF2-40B4-BE49-F238E27FC236}">
                <a16:creationId xmlns:a16="http://schemas.microsoft.com/office/drawing/2014/main" id="{71A6B161-F378-40AC-8F7E-D5812C68DA46}"/>
              </a:ext>
            </a:extLst>
          </p:cNvPr>
          <p:cNvSpPr/>
          <p:nvPr/>
        </p:nvSpPr>
        <p:spPr>
          <a:xfrm>
            <a:off x="4362965" y="4339190"/>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Baseline</a:t>
            </a:r>
            <a:endParaRPr lang="fr-FR" dirty="0"/>
          </a:p>
        </p:txBody>
      </p:sp>
      <p:sp>
        <p:nvSpPr>
          <p:cNvPr id="49" name="Rectangle: Rounded Corners 48">
            <a:extLst>
              <a:ext uri="{FF2B5EF4-FFF2-40B4-BE49-F238E27FC236}">
                <a16:creationId xmlns:a16="http://schemas.microsoft.com/office/drawing/2014/main" id="{17A00662-844B-42B2-8406-D4E64A994DE0}"/>
              </a:ext>
            </a:extLst>
          </p:cNvPr>
          <p:cNvSpPr/>
          <p:nvPr/>
        </p:nvSpPr>
        <p:spPr>
          <a:xfrm>
            <a:off x="4362964" y="4696554"/>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Majority</a:t>
            </a:r>
            <a:r>
              <a:rPr lang="en-US" baseline="-25000" dirty="0" err="1"/>
              <a:t>ALL</a:t>
            </a:r>
            <a:r>
              <a:rPr lang="en-US" dirty="0"/>
              <a:t> Baseline</a:t>
            </a:r>
            <a:endParaRPr lang="fr-FR" dirty="0"/>
          </a:p>
        </p:txBody>
      </p:sp>
      <p:sp>
        <p:nvSpPr>
          <p:cNvPr id="50" name="Rectangle: Rounded Corners 49">
            <a:extLst>
              <a:ext uri="{FF2B5EF4-FFF2-40B4-BE49-F238E27FC236}">
                <a16:creationId xmlns:a16="http://schemas.microsoft.com/office/drawing/2014/main" id="{8E98E723-DEE3-4740-BCFD-6E61F9A4F021}"/>
              </a:ext>
            </a:extLst>
          </p:cNvPr>
          <p:cNvSpPr/>
          <p:nvPr/>
        </p:nvSpPr>
        <p:spPr>
          <a:xfrm>
            <a:off x="4377381" y="5059116"/>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1</a:t>
            </a:r>
            <a:r>
              <a:rPr lang="en-US" dirty="0"/>
              <a:t> Baseline</a:t>
            </a:r>
            <a:endParaRPr lang="fr-FR" dirty="0"/>
          </a:p>
        </p:txBody>
      </p:sp>
      <p:sp>
        <p:nvSpPr>
          <p:cNvPr id="51" name="Rectangle: Rounded Corners 50">
            <a:extLst>
              <a:ext uri="{FF2B5EF4-FFF2-40B4-BE49-F238E27FC236}">
                <a16:creationId xmlns:a16="http://schemas.microsoft.com/office/drawing/2014/main" id="{43FD6327-C2E9-40DD-819E-1D1EE8163B6B}"/>
              </a:ext>
            </a:extLst>
          </p:cNvPr>
          <p:cNvSpPr/>
          <p:nvPr/>
        </p:nvSpPr>
        <p:spPr>
          <a:xfrm>
            <a:off x="4377380" y="5416480"/>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2</a:t>
            </a:r>
            <a:r>
              <a:rPr lang="en-US" dirty="0"/>
              <a:t> Baseline</a:t>
            </a:r>
            <a:endParaRPr lang="fr-FR" dirty="0"/>
          </a:p>
        </p:txBody>
      </p:sp>
      <p:sp>
        <p:nvSpPr>
          <p:cNvPr id="4" name="Rectangle 3">
            <a:extLst>
              <a:ext uri="{FF2B5EF4-FFF2-40B4-BE49-F238E27FC236}">
                <a16:creationId xmlns:a16="http://schemas.microsoft.com/office/drawing/2014/main" id="{FB36A25C-A5C7-4408-819D-F9A54828B619}"/>
              </a:ext>
            </a:extLst>
          </p:cNvPr>
          <p:cNvSpPr/>
          <p:nvPr/>
        </p:nvSpPr>
        <p:spPr>
          <a:xfrm>
            <a:off x="926757" y="3620530"/>
            <a:ext cx="3081601" cy="2619632"/>
          </a:xfrm>
          <a:prstGeom prst="rect">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57957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3AA-A549-41B6-B8CD-93F00C8F79DA}"/>
              </a:ext>
            </a:extLst>
          </p:cNvPr>
          <p:cNvSpPr>
            <a:spLocks noGrp="1"/>
          </p:cNvSpPr>
          <p:nvPr>
            <p:ph type="title"/>
          </p:nvPr>
        </p:nvSpPr>
        <p:spPr/>
        <p:txBody>
          <a:bodyPr/>
          <a:lstStyle/>
          <a:p>
            <a:r>
              <a:rPr lang="en-US" dirty="0"/>
              <a:t>Classification Models</a:t>
            </a:r>
            <a:endParaRPr lang="fr-FR" dirty="0"/>
          </a:p>
        </p:txBody>
      </p:sp>
      <p:sp>
        <p:nvSpPr>
          <p:cNvPr id="7" name="Content Placeholder 6">
            <a:extLst>
              <a:ext uri="{FF2B5EF4-FFF2-40B4-BE49-F238E27FC236}">
                <a16:creationId xmlns:a16="http://schemas.microsoft.com/office/drawing/2014/main" id="{9238A6A7-5BDB-41C9-BFCE-EF80EC5F3BD6}"/>
              </a:ext>
            </a:extLst>
          </p:cNvPr>
          <p:cNvSpPr>
            <a:spLocks noGrp="1"/>
          </p:cNvSpPr>
          <p:nvPr>
            <p:ph idx="1"/>
          </p:nvPr>
        </p:nvSpPr>
        <p:spPr>
          <a:xfrm>
            <a:off x="838200" y="1825625"/>
            <a:ext cx="10515600" cy="569232"/>
          </a:xfrm>
        </p:spPr>
        <p:txBody>
          <a:bodyPr/>
          <a:lstStyle/>
          <a:p>
            <a:r>
              <a:rPr lang="en-US" dirty="0"/>
              <a:t>Embed-Encode-Predict</a:t>
            </a:r>
          </a:p>
          <a:p>
            <a:pPr marL="0" indent="0">
              <a:buNone/>
            </a:pPr>
            <a:endParaRPr lang="fr-FR" dirty="0"/>
          </a:p>
        </p:txBody>
      </p:sp>
      <p:sp>
        <p:nvSpPr>
          <p:cNvPr id="8" name="Rectangle: Rounded Corners 7">
            <a:extLst>
              <a:ext uri="{FF2B5EF4-FFF2-40B4-BE49-F238E27FC236}">
                <a16:creationId xmlns:a16="http://schemas.microsoft.com/office/drawing/2014/main" id="{CD930F64-5336-4523-BA87-95DD568156CD}"/>
              </a:ext>
            </a:extLst>
          </p:cNvPr>
          <p:cNvSpPr/>
          <p:nvPr/>
        </p:nvSpPr>
        <p:spPr>
          <a:xfrm>
            <a:off x="3101581" y="307271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9" name="Rectangle: Rounded Corners 8">
            <a:extLst>
              <a:ext uri="{FF2B5EF4-FFF2-40B4-BE49-F238E27FC236}">
                <a16:creationId xmlns:a16="http://schemas.microsoft.com/office/drawing/2014/main" id="{3D50D3C1-F849-4668-9F2E-2809DB6C9AE4}"/>
              </a:ext>
            </a:extLst>
          </p:cNvPr>
          <p:cNvSpPr/>
          <p:nvPr/>
        </p:nvSpPr>
        <p:spPr>
          <a:xfrm>
            <a:off x="5974868" y="307271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12" name="Arrow: Right 11">
            <a:extLst>
              <a:ext uri="{FF2B5EF4-FFF2-40B4-BE49-F238E27FC236}">
                <a16:creationId xmlns:a16="http://schemas.microsoft.com/office/drawing/2014/main" id="{70A7612B-8EFA-442B-90E2-B5459BF51087}"/>
              </a:ext>
            </a:extLst>
          </p:cNvPr>
          <p:cNvSpPr/>
          <p:nvPr/>
        </p:nvSpPr>
        <p:spPr>
          <a:xfrm>
            <a:off x="5074021"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187A4574-FB13-4D6C-AA55-18E9C1A70B68}"/>
              </a:ext>
            </a:extLst>
          </p:cNvPr>
          <p:cNvSpPr/>
          <p:nvPr/>
        </p:nvSpPr>
        <p:spPr>
          <a:xfrm>
            <a:off x="7898552"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4AA54C8-5542-47CF-9AF6-893E6CA1641A}"/>
              </a:ext>
            </a:extLst>
          </p:cNvPr>
          <p:cNvSpPr/>
          <p:nvPr/>
        </p:nvSpPr>
        <p:spPr>
          <a:xfrm>
            <a:off x="421595" y="307271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5" name="Arrow: Right 14">
            <a:extLst>
              <a:ext uri="{FF2B5EF4-FFF2-40B4-BE49-F238E27FC236}">
                <a16:creationId xmlns:a16="http://schemas.microsoft.com/office/drawing/2014/main" id="{31815A10-19CA-4859-9543-E666E3A6D278}"/>
              </a:ext>
            </a:extLst>
          </p:cNvPr>
          <p:cNvSpPr/>
          <p:nvPr/>
        </p:nvSpPr>
        <p:spPr>
          <a:xfrm>
            <a:off x="2246082" y="372240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Rounded Corners 15">
            <a:extLst>
              <a:ext uri="{FF2B5EF4-FFF2-40B4-BE49-F238E27FC236}">
                <a16:creationId xmlns:a16="http://schemas.microsoft.com/office/drawing/2014/main" id="{853B2D9E-2F6D-442F-8A6D-07E9A5581B63}"/>
              </a:ext>
            </a:extLst>
          </p:cNvPr>
          <p:cNvSpPr/>
          <p:nvPr/>
        </p:nvSpPr>
        <p:spPr>
          <a:xfrm>
            <a:off x="8826696" y="309124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Tree>
    <p:extLst>
      <p:ext uri="{BB962C8B-B14F-4D97-AF65-F5344CB8AC3E}">
        <p14:creationId xmlns:p14="http://schemas.microsoft.com/office/powerpoint/2010/main" val="1198798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3AA-A549-41B6-B8CD-93F00C8F79DA}"/>
              </a:ext>
            </a:extLst>
          </p:cNvPr>
          <p:cNvSpPr>
            <a:spLocks noGrp="1"/>
          </p:cNvSpPr>
          <p:nvPr>
            <p:ph type="title"/>
          </p:nvPr>
        </p:nvSpPr>
        <p:spPr/>
        <p:txBody>
          <a:bodyPr/>
          <a:lstStyle/>
          <a:p>
            <a:r>
              <a:rPr lang="en-US" dirty="0"/>
              <a:t>Classification Models</a:t>
            </a:r>
            <a:endParaRPr lang="fr-FR" dirty="0"/>
          </a:p>
        </p:txBody>
      </p:sp>
      <p:sp>
        <p:nvSpPr>
          <p:cNvPr id="7" name="Content Placeholder 6">
            <a:extLst>
              <a:ext uri="{FF2B5EF4-FFF2-40B4-BE49-F238E27FC236}">
                <a16:creationId xmlns:a16="http://schemas.microsoft.com/office/drawing/2014/main" id="{9238A6A7-5BDB-41C9-BFCE-EF80EC5F3BD6}"/>
              </a:ext>
            </a:extLst>
          </p:cNvPr>
          <p:cNvSpPr>
            <a:spLocks noGrp="1"/>
          </p:cNvSpPr>
          <p:nvPr>
            <p:ph idx="1"/>
          </p:nvPr>
        </p:nvSpPr>
        <p:spPr>
          <a:xfrm>
            <a:off x="838200" y="1825625"/>
            <a:ext cx="10515600" cy="569232"/>
          </a:xfrm>
        </p:spPr>
        <p:txBody>
          <a:bodyPr/>
          <a:lstStyle/>
          <a:p>
            <a:r>
              <a:rPr lang="en-US" dirty="0"/>
              <a:t>Embed-Encode-Predict</a:t>
            </a:r>
          </a:p>
          <a:p>
            <a:pPr marL="0" indent="0">
              <a:buNone/>
            </a:pPr>
            <a:endParaRPr lang="fr-FR" dirty="0"/>
          </a:p>
        </p:txBody>
      </p:sp>
      <p:sp>
        <p:nvSpPr>
          <p:cNvPr id="8" name="Rectangle: Rounded Corners 7">
            <a:extLst>
              <a:ext uri="{FF2B5EF4-FFF2-40B4-BE49-F238E27FC236}">
                <a16:creationId xmlns:a16="http://schemas.microsoft.com/office/drawing/2014/main" id="{CD930F64-5336-4523-BA87-95DD568156CD}"/>
              </a:ext>
            </a:extLst>
          </p:cNvPr>
          <p:cNvSpPr/>
          <p:nvPr/>
        </p:nvSpPr>
        <p:spPr>
          <a:xfrm>
            <a:off x="3101581" y="307271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9" name="Rectangle: Rounded Corners 8">
            <a:extLst>
              <a:ext uri="{FF2B5EF4-FFF2-40B4-BE49-F238E27FC236}">
                <a16:creationId xmlns:a16="http://schemas.microsoft.com/office/drawing/2014/main" id="{3D50D3C1-F849-4668-9F2E-2809DB6C9AE4}"/>
              </a:ext>
            </a:extLst>
          </p:cNvPr>
          <p:cNvSpPr/>
          <p:nvPr/>
        </p:nvSpPr>
        <p:spPr>
          <a:xfrm>
            <a:off x="5974868" y="307271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12" name="Arrow: Right 11">
            <a:extLst>
              <a:ext uri="{FF2B5EF4-FFF2-40B4-BE49-F238E27FC236}">
                <a16:creationId xmlns:a16="http://schemas.microsoft.com/office/drawing/2014/main" id="{70A7612B-8EFA-442B-90E2-B5459BF51087}"/>
              </a:ext>
            </a:extLst>
          </p:cNvPr>
          <p:cNvSpPr/>
          <p:nvPr/>
        </p:nvSpPr>
        <p:spPr>
          <a:xfrm>
            <a:off x="5074021"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187A4574-FB13-4D6C-AA55-18E9C1A70B68}"/>
              </a:ext>
            </a:extLst>
          </p:cNvPr>
          <p:cNvSpPr/>
          <p:nvPr/>
        </p:nvSpPr>
        <p:spPr>
          <a:xfrm>
            <a:off x="7898552"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4AA54C8-5542-47CF-9AF6-893E6CA1641A}"/>
              </a:ext>
            </a:extLst>
          </p:cNvPr>
          <p:cNvSpPr/>
          <p:nvPr/>
        </p:nvSpPr>
        <p:spPr>
          <a:xfrm>
            <a:off x="421595" y="307271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5" name="Arrow: Right 14">
            <a:extLst>
              <a:ext uri="{FF2B5EF4-FFF2-40B4-BE49-F238E27FC236}">
                <a16:creationId xmlns:a16="http://schemas.microsoft.com/office/drawing/2014/main" id="{31815A10-19CA-4859-9543-E666E3A6D278}"/>
              </a:ext>
            </a:extLst>
          </p:cNvPr>
          <p:cNvSpPr/>
          <p:nvPr/>
        </p:nvSpPr>
        <p:spPr>
          <a:xfrm>
            <a:off x="2246082" y="372240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005DB084-2E6F-4261-8333-9242AE1EEEF5}"/>
              </a:ext>
            </a:extLst>
          </p:cNvPr>
          <p:cNvSpPr/>
          <p:nvPr/>
        </p:nvSpPr>
        <p:spPr>
          <a:xfrm>
            <a:off x="2600243" y="2570205"/>
            <a:ext cx="2972653" cy="3138617"/>
          </a:xfrm>
          <a:prstGeom prst="rect">
            <a:avLst/>
          </a:prstGeom>
          <a:noFill/>
          <a:ln w="12700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6" name="Rectangle: Rounded Corners 15">
            <a:extLst>
              <a:ext uri="{FF2B5EF4-FFF2-40B4-BE49-F238E27FC236}">
                <a16:creationId xmlns:a16="http://schemas.microsoft.com/office/drawing/2014/main" id="{0571726D-1E85-4BE0-9349-84D58BE63713}"/>
              </a:ext>
            </a:extLst>
          </p:cNvPr>
          <p:cNvSpPr/>
          <p:nvPr/>
        </p:nvSpPr>
        <p:spPr>
          <a:xfrm>
            <a:off x="8826696" y="309124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Tree>
    <p:extLst>
      <p:ext uri="{BB962C8B-B14F-4D97-AF65-F5344CB8AC3E}">
        <p14:creationId xmlns:p14="http://schemas.microsoft.com/office/powerpoint/2010/main" val="100621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323-CE25-4766-8201-A5D468B67EB2}"/>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EEEA82BA-5246-474F-85BE-6C0BCF0742AB}"/>
              </a:ext>
            </a:extLst>
          </p:cNvPr>
          <p:cNvSpPr>
            <a:spLocks noGrp="1"/>
          </p:cNvSpPr>
          <p:nvPr>
            <p:ph idx="1"/>
          </p:nvPr>
        </p:nvSpPr>
        <p:spPr/>
        <p:txBody>
          <a:bodyPr>
            <a:normAutofit lnSpcReduction="10000"/>
          </a:bodyPr>
          <a:lstStyle/>
          <a:p>
            <a:r>
              <a:rPr lang="en-US" dirty="0"/>
              <a:t>Paper Introduction</a:t>
            </a:r>
          </a:p>
          <a:p>
            <a:r>
              <a:rPr lang="en-US" dirty="0"/>
              <a:t>Project Introduction</a:t>
            </a:r>
          </a:p>
          <a:p>
            <a:r>
              <a:rPr lang="en-US" dirty="0"/>
              <a:t>Idioms and Neural Networks (Daniel)</a:t>
            </a:r>
          </a:p>
          <a:p>
            <a:r>
              <a:rPr lang="en-US" dirty="0"/>
              <a:t>Q&amp;A</a:t>
            </a:r>
          </a:p>
          <a:p>
            <a:r>
              <a:rPr lang="en-US" dirty="0"/>
              <a:t>Evaluating NLM language Understanding (Wes)</a:t>
            </a:r>
          </a:p>
          <a:p>
            <a:r>
              <a:rPr lang="en-US" dirty="0"/>
              <a:t>Q&amp;A</a:t>
            </a:r>
          </a:p>
          <a:p>
            <a:r>
              <a:rPr lang="en-US" dirty="0"/>
              <a:t>Experiment Design</a:t>
            </a:r>
          </a:p>
          <a:p>
            <a:r>
              <a:rPr lang="en-US" dirty="0"/>
              <a:t>Method of Evaluation</a:t>
            </a:r>
          </a:p>
          <a:p>
            <a:r>
              <a:rPr lang="en-US" dirty="0"/>
              <a:t>Q&amp;A</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8001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2FBF-7AD6-4D55-8153-C211D6EAE101}"/>
              </a:ext>
            </a:extLst>
          </p:cNvPr>
          <p:cNvSpPr>
            <a:spLocks noGrp="1"/>
          </p:cNvSpPr>
          <p:nvPr>
            <p:ph type="title"/>
          </p:nvPr>
        </p:nvSpPr>
        <p:spPr/>
        <p:txBody>
          <a:bodyPr/>
          <a:lstStyle/>
          <a:p>
            <a:r>
              <a:rPr lang="en-US" dirty="0"/>
              <a:t>Classification Model: Embed </a:t>
            </a:r>
            <a:br>
              <a:rPr lang="en-US" dirty="0"/>
            </a:br>
            <a:r>
              <a:rPr lang="en-US" dirty="0"/>
              <a:t>(Word Representations)</a:t>
            </a:r>
            <a:endParaRPr lang="fr-FR" dirty="0"/>
          </a:p>
        </p:txBody>
      </p:sp>
      <p:sp>
        <p:nvSpPr>
          <p:cNvPr id="4" name="Text Placeholder 3">
            <a:extLst>
              <a:ext uri="{FF2B5EF4-FFF2-40B4-BE49-F238E27FC236}">
                <a16:creationId xmlns:a16="http://schemas.microsoft.com/office/drawing/2014/main" id="{5B19B256-CA6B-4F1E-A39C-CD284A43CA7E}"/>
              </a:ext>
            </a:extLst>
          </p:cNvPr>
          <p:cNvSpPr>
            <a:spLocks noGrp="1"/>
          </p:cNvSpPr>
          <p:nvPr>
            <p:ph type="body" idx="1"/>
          </p:nvPr>
        </p:nvSpPr>
        <p:spPr/>
        <p:txBody>
          <a:bodyPr>
            <a:normAutofit/>
          </a:bodyPr>
          <a:lstStyle/>
          <a:p>
            <a:r>
              <a:rPr lang="en-US" sz="3200" dirty="0"/>
              <a:t>Global Embeddings</a:t>
            </a:r>
            <a:endParaRPr lang="fr-FR" sz="3200" dirty="0"/>
          </a:p>
        </p:txBody>
      </p:sp>
      <p:sp>
        <p:nvSpPr>
          <p:cNvPr id="5" name="Content Placeholder 4">
            <a:extLst>
              <a:ext uri="{FF2B5EF4-FFF2-40B4-BE49-F238E27FC236}">
                <a16:creationId xmlns:a16="http://schemas.microsoft.com/office/drawing/2014/main" id="{94061311-6DBD-4984-BD83-6DB00CA3EC6E}"/>
              </a:ext>
            </a:extLst>
          </p:cNvPr>
          <p:cNvSpPr>
            <a:spLocks noGrp="1"/>
          </p:cNvSpPr>
          <p:nvPr>
            <p:ph sz="half" idx="2"/>
          </p:nvPr>
        </p:nvSpPr>
        <p:spPr/>
        <p:txBody>
          <a:bodyPr/>
          <a:lstStyle/>
          <a:p>
            <a:r>
              <a:rPr lang="en-US" dirty="0"/>
              <a:t>Word2Vec</a:t>
            </a:r>
          </a:p>
          <a:p>
            <a:pPr lvl="1"/>
            <a:r>
              <a:rPr lang="en-US" dirty="0"/>
              <a:t>Using Skip-Gram</a:t>
            </a:r>
          </a:p>
          <a:p>
            <a:r>
              <a:rPr lang="en-US" dirty="0" err="1"/>
              <a:t>GloVe</a:t>
            </a:r>
            <a:endParaRPr lang="en-US" dirty="0"/>
          </a:p>
          <a:p>
            <a:r>
              <a:rPr lang="en-US" dirty="0" err="1"/>
              <a:t>fasttext</a:t>
            </a:r>
            <a:endParaRPr lang="en-US" dirty="0"/>
          </a:p>
          <a:p>
            <a:endParaRPr lang="fr-FR" dirty="0"/>
          </a:p>
        </p:txBody>
      </p:sp>
      <p:sp>
        <p:nvSpPr>
          <p:cNvPr id="6" name="Text Placeholder 5">
            <a:extLst>
              <a:ext uri="{FF2B5EF4-FFF2-40B4-BE49-F238E27FC236}">
                <a16:creationId xmlns:a16="http://schemas.microsoft.com/office/drawing/2014/main" id="{2D05B516-F11C-4193-BE4A-CF7CE07948DF}"/>
              </a:ext>
            </a:extLst>
          </p:cNvPr>
          <p:cNvSpPr>
            <a:spLocks noGrp="1"/>
          </p:cNvSpPr>
          <p:nvPr>
            <p:ph type="body" sz="quarter" idx="3"/>
          </p:nvPr>
        </p:nvSpPr>
        <p:spPr/>
        <p:txBody>
          <a:bodyPr>
            <a:normAutofit/>
          </a:bodyPr>
          <a:lstStyle/>
          <a:p>
            <a:r>
              <a:rPr lang="en-US" sz="3200" dirty="0"/>
              <a:t>Contextual Embeddings</a:t>
            </a:r>
            <a:endParaRPr lang="fr-FR" sz="3200" dirty="0"/>
          </a:p>
        </p:txBody>
      </p:sp>
      <p:sp>
        <p:nvSpPr>
          <p:cNvPr id="7" name="Content Placeholder 6">
            <a:extLst>
              <a:ext uri="{FF2B5EF4-FFF2-40B4-BE49-F238E27FC236}">
                <a16:creationId xmlns:a16="http://schemas.microsoft.com/office/drawing/2014/main" id="{C3183312-6923-4236-9E25-D16877FFE14C}"/>
              </a:ext>
            </a:extLst>
          </p:cNvPr>
          <p:cNvSpPr>
            <a:spLocks noGrp="1"/>
          </p:cNvSpPr>
          <p:nvPr>
            <p:ph sz="quarter" idx="4"/>
          </p:nvPr>
        </p:nvSpPr>
        <p:spPr/>
        <p:txBody>
          <a:bodyPr/>
          <a:lstStyle/>
          <a:p>
            <a:r>
              <a:rPr lang="en-US" dirty="0" err="1"/>
              <a:t>ELMo</a:t>
            </a:r>
            <a:endParaRPr lang="en-US" dirty="0"/>
          </a:p>
          <a:p>
            <a:r>
              <a:rPr lang="en-US" dirty="0" err="1"/>
              <a:t>OpenAI</a:t>
            </a:r>
            <a:r>
              <a:rPr lang="en-US" dirty="0"/>
              <a:t> GPT</a:t>
            </a:r>
          </a:p>
          <a:p>
            <a:r>
              <a:rPr lang="en-US" dirty="0"/>
              <a:t>BERT</a:t>
            </a:r>
          </a:p>
          <a:p>
            <a:pPr marL="0" indent="0">
              <a:buNone/>
            </a:pPr>
            <a:r>
              <a:rPr lang="en-US" dirty="0"/>
              <a:t>(Use top layer or scalar mix)</a:t>
            </a:r>
          </a:p>
        </p:txBody>
      </p:sp>
      <p:pic>
        <p:nvPicPr>
          <p:cNvPr id="22" name="Picture 21">
            <a:extLst>
              <a:ext uri="{FF2B5EF4-FFF2-40B4-BE49-F238E27FC236}">
                <a16:creationId xmlns:a16="http://schemas.microsoft.com/office/drawing/2014/main" id="{7035931B-C798-4BB7-BD4B-8BD527D14C9C}"/>
              </a:ext>
            </a:extLst>
          </p:cNvPr>
          <p:cNvPicPr>
            <a:picLocks noChangeAspect="1"/>
          </p:cNvPicPr>
          <p:nvPr/>
        </p:nvPicPr>
        <p:blipFill>
          <a:blip r:embed="rId3"/>
          <a:stretch>
            <a:fillRect/>
          </a:stretch>
        </p:blipFill>
        <p:spPr>
          <a:xfrm>
            <a:off x="5922683" y="4841143"/>
            <a:ext cx="5429529" cy="1797142"/>
          </a:xfrm>
          <a:prstGeom prst="rect">
            <a:avLst/>
          </a:prstGeom>
        </p:spPr>
      </p:pic>
    </p:spTree>
    <p:extLst>
      <p:ext uri="{BB962C8B-B14F-4D97-AF65-F5344CB8AC3E}">
        <p14:creationId xmlns:p14="http://schemas.microsoft.com/office/powerpoint/2010/main" val="3098506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3AA-A549-41B6-B8CD-93F00C8F79DA}"/>
              </a:ext>
            </a:extLst>
          </p:cNvPr>
          <p:cNvSpPr>
            <a:spLocks noGrp="1"/>
          </p:cNvSpPr>
          <p:nvPr>
            <p:ph type="title"/>
          </p:nvPr>
        </p:nvSpPr>
        <p:spPr/>
        <p:txBody>
          <a:bodyPr/>
          <a:lstStyle/>
          <a:p>
            <a:r>
              <a:rPr lang="en-US" dirty="0"/>
              <a:t>Classification Models</a:t>
            </a:r>
            <a:endParaRPr lang="fr-FR" dirty="0"/>
          </a:p>
        </p:txBody>
      </p:sp>
      <p:sp>
        <p:nvSpPr>
          <p:cNvPr id="7" name="Content Placeholder 6">
            <a:extLst>
              <a:ext uri="{FF2B5EF4-FFF2-40B4-BE49-F238E27FC236}">
                <a16:creationId xmlns:a16="http://schemas.microsoft.com/office/drawing/2014/main" id="{9238A6A7-5BDB-41C9-BFCE-EF80EC5F3BD6}"/>
              </a:ext>
            </a:extLst>
          </p:cNvPr>
          <p:cNvSpPr>
            <a:spLocks noGrp="1"/>
          </p:cNvSpPr>
          <p:nvPr>
            <p:ph idx="1"/>
          </p:nvPr>
        </p:nvSpPr>
        <p:spPr>
          <a:xfrm>
            <a:off x="838200" y="1825625"/>
            <a:ext cx="10515600" cy="569232"/>
          </a:xfrm>
        </p:spPr>
        <p:txBody>
          <a:bodyPr/>
          <a:lstStyle/>
          <a:p>
            <a:r>
              <a:rPr lang="en-US" dirty="0"/>
              <a:t>Embed-Encode-Predict</a:t>
            </a:r>
          </a:p>
          <a:p>
            <a:pPr marL="0" indent="0">
              <a:buNone/>
            </a:pPr>
            <a:endParaRPr lang="fr-FR" dirty="0"/>
          </a:p>
        </p:txBody>
      </p:sp>
      <p:sp>
        <p:nvSpPr>
          <p:cNvPr id="8" name="Rectangle: Rounded Corners 7">
            <a:extLst>
              <a:ext uri="{FF2B5EF4-FFF2-40B4-BE49-F238E27FC236}">
                <a16:creationId xmlns:a16="http://schemas.microsoft.com/office/drawing/2014/main" id="{CD930F64-5336-4523-BA87-95DD568156CD}"/>
              </a:ext>
            </a:extLst>
          </p:cNvPr>
          <p:cNvSpPr/>
          <p:nvPr/>
        </p:nvSpPr>
        <p:spPr>
          <a:xfrm>
            <a:off x="3101581" y="307271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9" name="Rectangle: Rounded Corners 8">
            <a:extLst>
              <a:ext uri="{FF2B5EF4-FFF2-40B4-BE49-F238E27FC236}">
                <a16:creationId xmlns:a16="http://schemas.microsoft.com/office/drawing/2014/main" id="{3D50D3C1-F849-4668-9F2E-2809DB6C9AE4}"/>
              </a:ext>
            </a:extLst>
          </p:cNvPr>
          <p:cNvSpPr/>
          <p:nvPr/>
        </p:nvSpPr>
        <p:spPr>
          <a:xfrm>
            <a:off x="5974868" y="307271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12" name="Arrow: Right 11">
            <a:extLst>
              <a:ext uri="{FF2B5EF4-FFF2-40B4-BE49-F238E27FC236}">
                <a16:creationId xmlns:a16="http://schemas.microsoft.com/office/drawing/2014/main" id="{70A7612B-8EFA-442B-90E2-B5459BF51087}"/>
              </a:ext>
            </a:extLst>
          </p:cNvPr>
          <p:cNvSpPr/>
          <p:nvPr/>
        </p:nvSpPr>
        <p:spPr>
          <a:xfrm>
            <a:off x="5074021"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187A4574-FB13-4D6C-AA55-18E9C1A70B68}"/>
              </a:ext>
            </a:extLst>
          </p:cNvPr>
          <p:cNvSpPr/>
          <p:nvPr/>
        </p:nvSpPr>
        <p:spPr>
          <a:xfrm>
            <a:off x="7898552"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4AA54C8-5542-47CF-9AF6-893E6CA1641A}"/>
              </a:ext>
            </a:extLst>
          </p:cNvPr>
          <p:cNvSpPr/>
          <p:nvPr/>
        </p:nvSpPr>
        <p:spPr>
          <a:xfrm>
            <a:off x="421595" y="307271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5" name="Arrow: Right 14">
            <a:extLst>
              <a:ext uri="{FF2B5EF4-FFF2-40B4-BE49-F238E27FC236}">
                <a16:creationId xmlns:a16="http://schemas.microsoft.com/office/drawing/2014/main" id="{31815A10-19CA-4859-9543-E666E3A6D278}"/>
              </a:ext>
            </a:extLst>
          </p:cNvPr>
          <p:cNvSpPr/>
          <p:nvPr/>
        </p:nvSpPr>
        <p:spPr>
          <a:xfrm>
            <a:off x="2246082" y="372240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005DB084-2E6F-4261-8333-9242AE1EEEF5}"/>
              </a:ext>
            </a:extLst>
          </p:cNvPr>
          <p:cNvSpPr/>
          <p:nvPr/>
        </p:nvSpPr>
        <p:spPr>
          <a:xfrm>
            <a:off x="5383485" y="2505674"/>
            <a:ext cx="2972653" cy="3138617"/>
          </a:xfrm>
          <a:prstGeom prst="rect">
            <a:avLst/>
          </a:prstGeom>
          <a:noFill/>
          <a:ln w="12700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6" name="Rectangle: Rounded Corners 15">
            <a:extLst>
              <a:ext uri="{FF2B5EF4-FFF2-40B4-BE49-F238E27FC236}">
                <a16:creationId xmlns:a16="http://schemas.microsoft.com/office/drawing/2014/main" id="{D94DFF72-D217-429C-9C86-FDD57DE04062}"/>
              </a:ext>
            </a:extLst>
          </p:cNvPr>
          <p:cNvSpPr/>
          <p:nvPr/>
        </p:nvSpPr>
        <p:spPr>
          <a:xfrm>
            <a:off x="8826696" y="309124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Tree>
    <p:extLst>
      <p:ext uri="{BB962C8B-B14F-4D97-AF65-F5344CB8AC3E}">
        <p14:creationId xmlns:p14="http://schemas.microsoft.com/office/powerpoint/2010/main" val="3073509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E50E-B233-401F-842D-72DBBCBEC5BC}"/>
              </a:ext>
            </a:extLst>
          </p:cNvPr>
          <p:cNvSpPr>
            <a:spLocks noGrp="1"/>
          </p:cNvSpPr>
          <p:nvPr>
            <p:ph type="title"/>
          </p:nvPr>
        </p:nvSpPr>
        <p:spPr/>
        <p:txBody>
          <a:bodyPr/>
          <a:lstStyle/>
          <a:p>
            <a:r>
              <a:rPr lang="en-US" dirty="0"/>
              <a:t>Classification Model: Encode</a:t>
            </a:r>
            <a:endParaRPr lang="fr-FR" dirty="0"/>
          </a:p>
        </p:txBody>
      </p:sp>
      <p:sp>
        <p:nvSpPr>
          <p:cNvPr id="8" name="Text Placeholder 5">
            <a:extLst>
              <a:ext uri="{FF2B5EF4-FFF2-40B4-BE49-F238E27FC236}">
                <a16:creationId xmlns:a16="http://schemas.microsoft.com/office/drawing/2014/main" id="{9FFDEBDC-BD4D-48D9-A88D-DA26EB06AC36}"/>
              </a:ext>
            </a:extLst>
          </p:cNvPr>
          <p:cNvSpPr txBox="1">
            <a:spLocks/>
          </p:cNvSpPr>
          <p:nvPr/>
        </p:nvSpPr>
        <p:spPr>
          <a:xfrm>
            <a:off x="839789" y="2604444"/>
            <a:ext cx="3188515" cy="602134"/>
          </a:xfrm>
          <a:prstGeom prst="rect">
            <a:avLst/>
          </a:prstGeom>
          <a:ln w="25400">
            <a:solidFill>
              <a:srgbClr val="0070C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err="1"/>
              <a:t>biLM</a:t>
            </a:r>
            <a:endParaRPr lang="fr-FR" sz="2800" dirty="0"/>
          </a:p>
        </p:txBody>
      </p:sp>
      <p:sp>
        <p:nvSpPr>
          <p:cNvPr id="9" name="Content Placeholder 6">
            <a:extLst>
              <a:ext uri="{FF2B5EF4-FFF2-40B4-BE49-F238E27FC236}">
                <a16:creationId xmlns:a16="http://schemas.microsoft.com/office/drawing/2014/main" id="{2F76496D-ADB4-4213-B8E4-98C32C8AEEAC}"/>
              </a:ext>
            </a:extLst>
          </p:cNvPr>
          <p:cNvSpPr txBox="1">
            <a:spLocks/>
          </p:cNvSpPr>
          <p:nvPr/>
        </p:nvSpPr>
        <p:spPr>
          <a:xfrm>
            <a:off x="839788" y="3206578"/>
            <a:ext cx="3188513" cy="2131541"/>
          </a:xfrm>
          <a:prstGeom prst="rect">
            <a:avLst/>
          </a:prstGeom>
          <a:ln w="25400">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Encode embedded sequence using </a:t>
            </a:r>
            <a:r>
              <a:rPr lang="en-US" sz="2400" dirty="0" err="1"/>
              <a:t>biLSTM</a:t>
            </a:r>
            <a:endParaRPr lang="en-US" sz="2400" dirty="0"/>
          </a:p>
          <a:p>
            <a:r>
              <a:rPr lang="en-US" sz="2400" dirty="0"/>
              <a:t>U = </a:t>
            </a:r>
            <a:r>
              <a:rPr lang="en-US" sz="2400" dirty="0" err="1"/>
              <a:t>biLSTM</a:t>
            </a:r>
            <a:r>
              <a:rPr lang="en-US" sz="2400" dirty="0"/>
              <a:t>(V)</a:t>
            </a:r>
          </a:p>
          <a:p>
            <a:pPr marL="0" indent="0">
              <a:buNone/>
            </a:pPr>
            <a:endParaRPr lang="en-US" dirty="0"/>
          </a:p>
        </p:txBody>
      </p:sp>
      <p:sp>
        <p:nvSpPr>
          <p:cNvPr id="16" name="Text Placeholder 5">
            <a:extLst>
              <a:ext uri="{FF2B5EF4-FFF2-40B4-BE49-F238E27FC236}">
                <a16:creationId xmlns:a16="http://schemas.microsoft.com/office/drawing/2014/main" id="{25C17ACF-1C75-42A8-BBA7-CFB49A0D0DF2}"/>
              </a:ext>
            </a:extLst>
          </p:cNvPr>
          <p:cNvSpPr txBox="1">
            <a:spLocks/>
          </p:cNvSpPr>
          <p:nvPr/>
        </p:nvSpPr>
        <p:spPr>
          <a:xfrm>
            <a:off x="4680680" y="2604444"/>
            <a:ext cx="3188515" cy="602134"/>
          </a:xfrm>
          <a:prstGeom prst="rect">
            <a:avLst/>
          </a:prstGeom>
          <a:ln w="25400">
            <a:solidFill>
              <a:srgbClr val="0070C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err="1"/>
              <a:t>Att</a:t>
            </a:r>
            <a:endParaRPr lang="fr-FR" dirty="0"/>
          </a:p>
        </p:txBody>
      </p:sp>
      <p:sp>
        <p:nvSpPr>
          <p:cNvPr id="17" name="Content Placeholder 6">
            <a:extLst>
              <a:ext uri="{FF2B5EF4-FFF2-40B4-BE49-F238E27FC236}">
                <a16:creationId xmlns:a16="http://schemas.microsoft.com/office/drawing/2014/main" id="{682F02B2-225B-4568-B451-64980E1A3696}"/>
              </a:ext>
            </a:extLst>
          </p:cNvPr>
          <p:cNvSpPr txBox="1">
            <a:spLocks/>
          </p:cNvSpPr>
          <p:nvPr/>
        </p:nvSpPr>
        <p:spPr>
          <a:xfrm>
            <a:off x="4680679" y="3206578"/>
            <a:ext cx="3188516" cy="2131541"/>
          </a:xfrm>
          <a:prstGeom prst="rect">
            <a:avLst/>
          </a:prstGeom>
          <a:ln w="25400">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Encode embedded sequence using self-attention</a:t>
            </a:r>
          </a:p>
          <a:p>
            <a:r>
              <a:rPr lang="en-US" sz="2400" dirty="0"/>
              <a:t>U</a:t>
            </a:r>
            <a:r>
              <a:rPr lang="en-US" sz="2400" baseline="-25000" dirty="0"/>
              <a:t>i</a:t>
            </a:r>
            <a:r>
              <a:rPr lang="en-US" sz="2400" dirty="0"/>
              <a:t> = [v</a:t>
            </a:r>
            <a:r>
              <a:rPr lang="en-US" sz="2400" baseline="-25000" dirty="0"/>
              <a:t>i</a:t>
            </a:r>
            <a:r>
              <a:rPr lang="en-US" sz="2400" dirty="0"/>
              <a:t> </a:t>
            </a:r>
            <a:r>
              <a:rPr lang="el-GR" sz="2400" dirty="0"/>
              <a:t>Σ</a:t>
            </a:r>
            <a:r>
              <a:rPr lang="en-US" sz="2400" dirty="0" err="1"/>
              <a:t>a</a:t>
            </a:r>
            <a:r>
              <a:rPr lang="en-US" sz="2400" baseline="-25000" dirty="0" err="1"/>
              <a:t>i,j</a:t>
            </a:r>
            <a:r>
              <a:rPr lang="en-US" sz="2400" baseline="-25000" dirty="0"/>
              <a:t> </a:t>
            </a:r>
            <a:r>
              <a:rPr lang="en-US" sz="2400" dirty="0"/>
              <a:t>. </a:t>
            </a:r>
            <a:r>
              <a:rPr lang="en-US" sz="2400" dirty="0" err="1"/>
              <a:t>V</a:t>
            </a:r>
            <a:r>
              <a:rPr lang="en-US" sz="2400" baseline="-25000" dirty="0" err="1"/>
              <a:t>j</a:t>
            </a:r>
            <a:r>
              <a:rPr lang="en-US" sz="2400" dirty="0"/>
              <a:t>]</a:t>
            </a:r>
            <a:endParaRPr lang="en-US" sz="2400" baseline="-25000" dirty="0"/>
          </a:p>
          <a:p>
            <a:endParaRPr lang="fr-FR" baseline="-25000" dirty="0"/>
          </a:p>
        </p:txBody>
      </p:sp>
      <p:sp>
        <p:nvSpPr>
          <p:cNvPr id="18" name="Text Placeholder 5">
            <a:extLst>
              <a:ext uri="{FF2B5EF4-FFF2-40B4-BE49-F238E27FC236}">
                <a16:creationId xmlns:a16="http://schemas.microsoft.com/office/drawing/2014/main" id="{A15F4608-2ABA-44D2-874A-40B8A17DF2A1}"/>
              </a:ext>
            </a:extLst>
          </p:cNvPr>
          <p:cNvSpPr txBox="1">
            <a:spLocks/>
          </p:cNvSpPr>
          <p:nvPr/>
        </p:nvSpPr>
        <p:spPr>
          <a:xfrm>
            <a:off x="8521573" y="2604444"/>
            <a:ext cx="3188515" cy="602134"/>
          </a:xfrm>
          <a:prstGeom prst="rect">
            <a:avLst/>
          </a:prstGeom>
          <a:ln w="25400">
            <a:solidFill>
              <a:srgbClr val="0070C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a:t>None</a:t>
            </a:r>
            <a:endParaRPr lang="fr-FR" dirty="0"/>
          </a:p>
        </p:txBody>
      </p:sp>
      <p:sp>
        <p:nvSpPr>
          <p:cNvPr id="19" name="Content Placeholder 6">
            <a:extLst>
              <a:ext uri="{FF2B5EF4-FFF2-40B4-BE49-F238E27FC236}">
                <a16:creationId xmlns:a16="http://schemas.microsoft.com/office/drawing/2014/main" id="{B459177E-E582-478E-9724-17AB15C39072}"/>
              </a:ext>
            </a:extLst>
          </p:cNvPr>
          <p:cNvSpPr txBox="1">
            <a:spLocks/>
          </p:cNvSpPr>
          <p:nvPr/>
        </p:nvSpPr>
        <p:spPr>
          <a:xfrm>
            <a:off x="8521572" y="3206578"/>
            <a:ext cx="3188516" cy="2131541"/>
          </a:xfrm>
          <a:prstGeom prst="rect">
            <a:avLst/>
          </a:prstGeom>
          <a:ln w="25400">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Don’t encode the embedded text</a:t>
            </a:r>
          </a:p>
          <a:p>
            <a:r>
              <a:rPr lang="en-US" sz="2400" dirty="0"/>
              <a:t>Use the embeddings as they are</a:t>
            </a:r>
          </a:p>
          <a:p>
            <a:r>
              <a:rPr lang="en-US" sz="2400" dirty="0"/>
              <a:t>U = U</a:t>
            </a:r>
            <a:endParaRPr lang="fr-FR" sz="2400" dirty="0"/>
          </a:p>
        </p:txBody>
      </p:sp>
      <p:sp>
        <p:nvSpPr>
          <p:cNvPr id="20" name="Text Placeholder 5">
            <a:extLst>
              <a:ext uri="{FF2B5EF4-FFF2-40B4-BE49-F238E27FC236}">
                <a16:creationId xmlns:a16="http://schemas.microsoft.com/office/drawing/2014/main" id="{2D06BAF7-A994-4D60-BC3A-98D2A901AF1E}"/>
              </a:ext>
            </a:extLst>
          </p:cNvPr>
          <p:cNvSpPr txBox="1">
            <a:spLocks/>
          </p:cNvSpPr>
          <p:nvPr/>
        </p:nvSpPr>
        <p:spPr>
          <a:xfrm>
            <a:off x="839789" y="1519881"/>
            <a:ext cx="10870299" cy="951469"/>
          </a:xfrm>
          <a:prstGeom prst="rect">
            <a:avLst/>
          </a:prstGeom>
          <a:ln w="25400">
            <a:solidFill>
              <a:srgbClr val="0070C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Input to encode layer is sequence of pretrained embeddings V = &lt;v1,…,</a:t>
            </a:r>
            <a:r>
              <a:rPr lang="en-US" dirty="0" err="1"/>
              <a:t>vn</a:t>
            </a:r>
            <a:r>
              <a:rPr lang="en-US" dirty="0"/>
              <a:t>&gt;</a:t>
            </a:r>
          </a:p>
          <a:p>
            <a:r>
              <a:rPr lang="en-US" dirty="0"/>
              <a:t>Output is U = &lt;u</a:t>
            </a:r>
            <a:r>
              <a:rPr lang="en-US" baseline="-25000" dirty="0"/>
              <a:t>1</a:t>
            </a:r>
            <a:r>
              <a:rPr lang="en-US" dirty="0"/>
              <a:t>, …, u</a:t>
            </a:r>
            <a:r>
              <a:rPr lang="en-US" baseline="-25000" dirty="0"/>
              <a:t>n</a:t>
            </a:r>
            <a:r>
              <a:rPr lang="en-US" dirty="0"/>
              <a:t>&gt;</a:t>
            </a:r>
            <a:endParaRPr lang="fr-FR" dirty="0"/>
          </a:p>
        </p:txBody>
      </p:sp>
      <p:pic>
        <p:nvPicPr>
          <p:cNvPr id="22" name="Picture 21">
            <a:extLst>
              <a:ext uri="{FF2B5EF4-FFF2-40B4-BE49-F238E27FC236}">
                <a16:creationId xmlns:a16="http://schemas.microsoft.com/office/drawing/2014/main" id="{4F87CB9D-FC73-46C8-A686-3C9D402721C2}"/>
              </a:ext>
            </a:extLst>
          </p:cNvPr>
          <p:cNvPicPr>
            <a:picLocks noChangeAspect="1"/>
          </p:cNvPicPr>
          <p:nvPr/>
        </p:nvPicPr>
        <p:blipFill>
          <a:blip r:embed="rId3"/>
          <a:stretch>
            <a:fillRect/>
          </a:stretch>
        </p:blipFill>
        <p:spPr>
          <a:xfrm>
            <a:off x="7216345" y="5353990"/>
            <a:ext cx="4346533" cy="1438713"/>
          </a:xfrm>
          <a:prstGeom prst="rect">
            <a:avLst/>
          </a:prstGeom>
        </p:spPr>
      </p:pic>
    </p:spTree>
    <p:extLst>
      <p:ext uri="{BB962C8B-B14F-4D97-AF65-F5344CB8AC3E}">
        <p14:creationId xmlns:p14="http://schemas.microsoft.com/office/powerpoint/2010/main" val="677429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3AA-A549-41B6-B8CD-93F00C8F79DA}"/>
              </a:ext>
            </a:extLst>
          </p:cNvPr>
          <p:cNvSpPr>
            <a:spLocks noGrp="1"/>
          </p:cNvSpPr>
          <p:nvPr>
            <p:ph type="title"/>
          </p:nvPr>
        </p:nvSpPr>
        <p:spPr/>
        <p:txBody>
          <a:bodyPr/>
          <a:lstStyle/>
          <a:p>
            <a:r>
              <a:rPr lang="en-US" dirty="0"/>
              <a:t>Classification Models</a:t>
            </a:r>
            <a:endParaRPr lang="fr-FR" dirty="0"/>
          </a:p>
        </p:txBody>
      </p:sp>
      <p:sp>
        <p:nvSpPr>
          <p:cNvPr id="7" name="Content Placeholder 6">
            <a:extLst>
              <a:ext uri="{FF2B5EF4-FFF2-40B4-BE49-F238E27FC236}">
                <a16:creationId xmlns:a16="http://schemas.microsoft.com/office/drawing/2014/main" id="{9238A6A7-5BDB-41C9-BFCE-EF80EC5F3BD6}"/>
              </a:ext>
            </a:extLst>
          </p:cNvPr>
          <p:cNvSpPr>
            <a:spLocks noGrp="1"/>
          </p:cNvSpPr>
          <p:nvPr>
            <p:ph idx="1"/>
          </p:nvPr>
        </p:nvSpPr>
        <p:spPr>
          <a:xfrm>
            <a:off x="838200" y="1825625"/>
            <a:ext cx="10515600" cy="569232"/>
          </a:xfrm>
        </p:spPr>
        <p:txBody>
          <a:bodyPr/>
          <a:lstStyle/>
          <a:p>
            <a:r>
              <a:rPr lang="en-US" dirty="0"/>
              <a:t>Embed-Encode-Predict</a:t>
            </a:r>
          </a:p>
          <a:p>
            <a:pPr marL="0" indent="0">
              <a:buNone/>
            </a:pPr>
            <a:endParaRPr lang="fr-FR" dirty="0"/>
          </a:p>
        </p:txBody>
      </p:sp>
      <p:sp>
        <p:nvSpPr>
          <p:cNvPr id="8" name="Rectangle: Rounded Corners 7">
            <a:extLst>
              <a:ext uri="{FF2B5EF4-FFF2-40B4-BE49-F238E27FC236}">
                <a16:creationId xmlns:a16="http://schemas.microsoft.com/office/drawing/2014/main" id="{CD930F64-5336-4523-BA87-95DD568156CD}"/>
              </a:ext>
            </a:extLst>
          </p:cNvPr>
          <p:cNvSpPr/>
          <p:nvPr/>
        </p:nvSpPr>
        <p:spPr>
          <a:xfrm>
            <a:off x="3101581" y="307271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9" name="Rectangle: Rounded Corners 8">
            <a:extLst>
              <a:ext uri="{FF2B5EF4-FFF2-40B4-BE49-F238E27FC236}">
                <a16:creationId xmlns:a16="http://schemas.microsoft.com/office/drawing/2014/main" id="{3D50D3C1-F849-4668-9F2E-2809DB6C9AE4}"/>
              </a:ext>
            </a:extLst>
          </p:cNvPr>
          <p:cNvSpPr/>
          <p:nvPr/>
        </p:nvSpPr>
        <p:spPr>
          <a:xfrm>
            <a:off x="5974868" y="307271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10" name="Rectangle: Rounded Corners 9">
            <a:extLst>
              <a:ext uri="{FF2B5EF4-FFF2-40B4-BE49-F238E27FC236}">
                <a16:creationId xmlns:a16="http://schemas.microsoft.com/office/drawing/2014/main" id="{BDC94A55-111D-4890-AECC-123BDD379AB2}"/>
              </a:ext>
            </a:extLst>
          </p:cNvPr>
          <p:cNvSpPr/>
          <p:nvPr/>
        </p:nvSpPr>
        <p:spPr>
          <a:xfrm>
            <a:off x="8826696" y="309124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
        <p:nvSpPr>
          <p:cNvPr id="12" name="Arrow: Right 11">
            <a:extLst>
              <a:ext uri="{FF2B5EF4-FFF2-40B4-BE49-F238E27FC236}">
                <a16:creationId xmlns:a16="http://schemas.microsoft.com/office/drawing/2014/main" id="{70A7612B-8EFA-442B-90E2-B5459BF51087}"/>
              </a:ext>
            </a:extLst>
          </p:cNvPr>
          <p:cNvSpPr/>
          <p:nvPr/>
        </p:nvSpPr>
        <p:spPr>
          <a:xfrm>
            <a:off x="5074021"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187A4574-FB13-4D6C-AA55-18E9C1A70B68}"/>
              </a:ext>
            </a:extLst>
          </p:cNvPr>
          <p:cNvSpPr/>
          <p:nvPr/>
        </p:nvSpPr>
        <p:spPr>
          <a:xfrm>
            <a:off x="7898552"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4AA54C8-5542-47CF-9AF6-893E6CA1641A}"/>
              </a:ext>
            </a:extLst>
          </p:cNvPr>
          <p:cNvSpPr/>
          <p:nvPr/>
        </p:nvSpPr>
        <p:spPr>
          <a:xfrm>
            <a:off x="421595" y="307271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5" name="Arrow: Right 14">
            <a:extLst>
              <a:ext uri="{FF2B5EF4-FFF2-40B4-BE49-F238E27FC236}">
                <a16:creationId xmlns:a16="http://schemas.microsoft.com/office/drawing/2014/main" id="{31815A10-19CA-4859-9543-E666E3A6D278}"/>
              </a:ext>
            </a:extLst>
          </p:cNvPr>
          <p:cNvSpPr/>
          <p:nvPr/>
        </p:nvSpPr>
        <p:spPr>
          <a:xfrm>
            <a:off x="2246082" y="372240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005DB084-2E6F-4261-8333-9242AE1EEEF5}"/>
              </a:ext>
            </a:extLst>
          </p:cNvPr>
          <p:cNvSpPr/>
          <p:nvPr/>
        </p:nvSpPr>
        <p:spPr>
          <a:xfrm>
            <a:off x="8668300" y="2487139"/>
            <a:ext cx="2514565" cy="3138617"/>
          </a:xfrm>
          <a:prstGeom prst="rect">
            <a:avLst/>
          </a:prstGeom>
          <a:noFill/>
          <a:ln w="12700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278741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9F28BF-FEAB-4853-8F6F-5CABC53DB7B0}"/>
              </a:ext>
            </a:extLst>
          </p:cNvPr>
          <p:cNvPicPr>
            <a:picLocks noChangeAspect="1"/>
          </p:cNvPicPr>
          <p:nvPr/>
        </p:nvPicPr>
        <p:blipFill>
          <a:blip r:embed="rId2"/>
          <a:stretch>
            <a:fillRect/>
          </a:stretch>
        </p:blipFill>
        <p:spPr>
          <a:xfrm>
            <a:off x="6707170" y="5004121"/>
            <a:ext cx="5484830" cy="1727845"/>
          </a:xfrm>
          <a:prstGeom prst="rect">
            <a:avLst/>
          </a:prstGeom>
        </p:spPr>
      </p:pic>
      <p:sp>
        <p:nvSpPr>
          <p:cNvPr id="2" name="Title 1">
            <a:extLst>
              <a:ext uri="{FF2B5EF4-FFF2-40B4-BE49-F238E27FC236}">
                <a16:creationId xmlns:a16="http://schemas.microsoft.com/office/drawing/2014/main" id="{16D5494F-1F36-4D8E-85D5-76E51E6957D2}"/>
              </a:ext>
            </a:extLst>
          </p:cNvPr>
          <p:cNvSpPr>
            <a:spLocks noGrp="1"/>
          </p:cNvSpPr>
          <p:nvPr>
            <p:ph type="title"/>
          </p:nvPr>
        </p:nvSpPr>
        <p:spPr/>
        <p:txBody>
          <a:bodyPr/>
          <a:lstStyle/>
          <a:p>
            <a:r>
              <a:rPr lang="en-US" dirty="0"/>
              <a:t>Classification Model: Predict</a:t>
            </a:r>
            <a:endParaRPr lang="fr-FR" dirty="0"/>
          </a:p>
        </p:txBody>
      </p:sp>
      <p:sp>
        <p:nvSpPr>
          <p:cNvPr id="3" name="Content Placeholder 2">
            <a:extLst>
              <a:ext uri="{FF2B5EF4-FFF2-40B4-BE49-F238E27FC236}">
                <a16:creationId xmlns:a16="http://schemas.microsoft.com/office/drawing/2014/main" id="{F1DF16A5-AB11-4F02-AE30-A485E11BACB1}"/>
              </a:ext>
            </a:extLst>
          </p:cNvPr>
          <p:cNvSpPr>
            <a:spLocks noGrp="1"/>
          </p:cNvSpPr>
          <p:nvPr>
            <p:ph idx="1"/>
          </p:nvPr>
        </p:nvSpPr>
        <p:spPr>
          <a:xfrm>
            <a:off x="838200" y="1516706"/>
            <a:ext cx="10515600" cy="4351338"/>
          </a:xfrm>
        </p:spPr>
        <p:txBody>
          <a:bodyPr>
            <a:normAutofit/>
          </a:bodyPr>
          <a:lstStyle/>
          <a:p>
            <a:r>
              <a:rPr lang="en-US" dirty="0"/>
              <a:t>Takes output U from Encode layer, and passes it to a feed-forward Neural Network Classifier</a:t>
            </a:r>
          </a:p>
          <a:p>
            <a:r>
              <a:rPr lang="en-US" dirty="0"/>
              <a:t>Represent a “span” of text by concatenating end-point vectors</a:t>
            </a:r>
          </a:p>
          <a:p>
            <a:pPr lvl="1"/>
            <a:r>
              <a:rPr lang="en-US" dirty="0"/>
              <a:t>E.g. </a:t>
            </a:r>
            <a:r>
              <a:rPr lang="en-US" dirty="0" err="1"/>
              <a:t>u</a:t>
            </a:r>
            <a:r>
              <a:rPr lang="en-US" baseline="-25000" dirty="0" err="1"/>
              <a:t>i</a:t>
            </a:r>
            <a:r>
              <a:rPr lang="en-US" baseline="-25000" dirty="0"/>
              <a:t>,…,</a:t>
            </a:r>
            <a:r>
              <a:rPr lang="en-US" baseline="-25000" dirty="0" err="1"/>
              <a:t>i+k</a:t>
            </a:r>
            <a:r>
              <a:rPr lang="en-US" dirty="0"/>
              <a:t> = [</a:t>
            </a:r>
            <a:r>
              <a:rPr lang="en-US" dirty="0" err="1"/>
              <a:t>u</a:t>
            </a:r>
            <a:r>
              <a:rPr lang="en-US" baseline="-25000" dirty="0" err="1"/>
              <a:t>i</a:t>
            </a:r>
            <a:r>
              <a:rPr lang="en-US" dirty="0"/>
              <a:t> ; </a:t>
            </a:r>
            <a:r>
              <a:rPr lang="en-US" dirty="0" err="1"/>
              <a:t>u</a:t>
            </a:r>
            <a:r>
              <a:rPr lang="en-US" baseline="-25000" dirty="0" err="1"/>
              <a:t>i+k</a:t>
            </a:r>
            <a:r>
              <a:rPr lang="en-US" dirty="0"/>
              <a:t>]</a:t>
            </a:r>
          </a:p>
          <a:p>
            <a:r>
              <a:rPr lang="en-US" dirty="0"/>
              <a:t>X = [u</a:t>
            </a:r>
            <a:r>
              <a:rPr lang="en-US" baseline="-25000" dirty="0"/>
              <a:t>i</a:t>
            </a:r>
            <a:r>
              <a:rPr lang="en-US" dirty="0"/>
              <a:t>;u</a:t>
            </a:r>
            <a:r>
              <a:rPr lang="en-US" baseline="-25000" dirty="0"/>
              <a:t>i+k</a:t>
            </a:r>
            <a:r>
              <a:rPr lang="en-US" dirty="0"/>
              <a:t>;u’</a:t>
            </a:r>
            <a:r>
              <a:rPr lang="en-US" baseline="-25000" dirty="0"/>
              <a:t>1</a:t>
            </a:r>
            <a:r>
              <a:rPr lang="en-US" dirty="0"/>
              <a:t>;u’</a:t>
            </a:r>
            <a:r>
              <a:rPr lang="en-US" baseline="-25000" dirty="0"/>
              <a:t>l</a:t>
            </a:r>
            <a:r>
              <a:rPr lang="en-US" dirty="0"/>
              <a:t>]</a:t>
            </a:r>
          </a:p>
          <a:p>
            <a:pPr lvl="1"/>
            <a:r>
              <a:rPr lang="en-US" dirty="0"/>
              <a:t>u’</a:t>
            </a:r>
            <a:r>
              <a:rPr lang="en-US" baseline="-25000" dirty="0"/>
              <a:t>1 </a:t>
            </a:r>
            <a:r>
              <a:rPr lang="en-US" dirty="0"/>
              <a:t>and </a:t>
            </a:r>
            <a:r>
              <a:rPr lang="en-US" dirty="0" err="1"/>
              <a:t>u’</a:t>
            </a:r>
            <a:r>
              <a:rPr lang="en-US" baseline="-25000" dirty="0" err="1"/>
              <a:t>l</a:t>
            </a:r>
            <a:r>
              <a:rPr lang="en-US" dirty="0"/>
              <a:t> may be empty. For some tasks, a 2</a:t>
            </a:r>
            <a:r>
              <a:rPr lang="en-US" baseline="30000" dirty="0"/>
              <a:t>nd</a:t>
            </a:r>
            <a:r>
              <a:rPr lang="en-US" dirty="0"/>
              <a:t> span is needed.</a:t>
            </a:r>
          </a:p>
          <a:p>
            <a:r>
              <a:rPr lang="en-US" dirty="0"/>
              <a:t>X is passed into classifier</a:t>
            </a:r>
          </a:p>
          <a:p>
            <a:r>
              <a:rPr lang="en-US" dirty="0"/>
              <a:t>Classifier output o is a </a:t>
            </a:r>
            <a:r>
              <a:rPr lang="en-US" dirty="0" err="1"/>
              <a:t>softmax</a:t>
            </a:r>
            <a:r>
              <a:rPr lang="en-US" dirty="0"/>
              <a:t> over all categories</a:t>
            </a:r>
          </a:p>
          <a:p>
            <a:endParaRPr lang="fr-FR" dirty="0"/>
          </a:p>
        </p:txBody>
      </p:sp>
    </p:spTree>
    <p:extLst>
      <p:ext uri="{BB962C8B-B14F-4D97-AF65-F5344CB8AC3E}">
        <p14:creationId xmlns:p14="http://schemas.microsoft.com/office/powerpoint/2010/main" val="2448787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15EE409-176B-4F38-A352-149B83AC1CA9}"/>
              </a:ext>
            </a:extLst>
          </p:cNvPr>
          <p:cNvSpPr/>
          <p:nvPr/>
        </p:nvSpPr>
        <p:spPr>
          <a:xfrm>
            <a:off x="1110050" y="3839776"/>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Models</a:t>
            </a:r>
            <a:endParaRPr lang="fr-FR" dirty="0"/>
          </a:p>
        </p:txBody>
      </p:sp>
      <p:sp>
        <p:nvSpPr>
          <p:cNvPr id="2" name="Title 1">
            <a:extLst>
              <a:ext uri="{FF2B5EF4-FFF2-40B4-BE49-F238E27FC236}">
                <a16:creationId xmlns:a16="http://schemas.microsoft.com/office/drawing/2014/main" id="{9B8658AF-C052-41DE-9C9B-4B9646B3F473}"/>
              </a:ext>
            </a:extLst>
          </p:cNvPr>
          <p:cNvSpPr>
            <a:spLocks noGrp="1"/>
          </p:cNvSpPr>
          <p:nvPr>
            <p:ph type="title"/>
          </p:nvPr>
        </p:nvSpPr>
        <p:spPr/>
        <p:txBody>
          <a:bodyPr/>
          <a:lstStyle/>
          <a:p>
            <a:r>
              <a:rPr lang="en-US" dirty="0"/>
              <a:t>Overview of methodology</a:t>
            </a:r>
            <a:endParaRPr lang="fr-FR" dirty="0"/>
          </a:p>
        </p:txBody>
      </p:sp>
      <p:sp>
        <p:nvSpPr>
          <p:cNvPr id="3" name="Content Placeholder 2">
            <a:extLst>
              <a:ext uri="{FF2B5EF4-FFF2-40B4-BE49-F238E27FC236}">
                <a16:creationId xmlns:a16="http://schemas.microsoft.com/office/drawing/2014/main" id="{6E6C8912-3153-45D2-A584-EFAA15B24AF2}"/>
              </a:ext>
            </a:extLst>
          </p:cNvPr>
          <p:cNvSpPr>
            <a:spLocks noGrp="1"/>
          </p:cNvSpPr>
          <p:nvPr>
            <p:ph idx="1"/>
          </p:nvPr>
        </p:nvSpPr>
        <p:spPr>
          <a:xfrm>
            <a:off x="838200" y="1825625"/>
            <a:ext cx="10515600" cy="1794905"/>
          </a:xfrm>
        </p:spPr>
        <p:txBody>
          <a:bodyPr/>
          <a:lstStyle/>
          <a:p>
            <a:r>
              <a:rPr lang="en-US" dirty="0"/>
              <a:t>Train 6 classification models, one for each of  6 types of word representations.</a:t>
            </a:r>
          </a:p>
          <a:p>
            <a:r>
              <a:rPr lang="en-US" dirty="0"/>
              <a:t>For 6 tasks, test each of these models. Compare to each other and to baselines.</a:t>
            </a:r>
          </a:p>
          <a:p>
            <a:pPr marL="0" indent="0">
              <a:buNone/>
            </a:pPr>
            <a:endParaRPr lang="fr-FR" dirty="0"/>
          </a:p>
        </p:txBody>
      </p:sp>
      <p:sp>
        <p:nvSpPr>
          <p:cNvPr id="8" name="Rectangle: Rounded Corners 7">
            <a:extLst>
              <a:ext uri="{FF2B5EF4-FFF2-40B4-BE49-F238E27FC236}">
                <a16:creationId xmlns:a16="http://schemas.microsoft.com/office/drawing/2014/main" id="{74257671-56D0-4A5E-BC44-23E0CBD66E44}"/>
              </a:ext>
            </a:extLst>
          </p:cNvPr>
          <p:cNvSpPr/>
          <p:nvPr/>
        </p:nvSpPr>
        <p:spPr>
          <a:xfrm>
            <a:off x="1223320"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9" name="Rectangle: Rounded Corners 8">
            <a:extLst>
              <a:ext uri="{FF2B5EF4-FFF2-40B4-BE49-F238E27FC236}">
                <a16:creationId xmlns:a16="http://schemas.microsoft.com/office/drawing/2014/main" id="{631A305D-54E6-4349-A62D-AF32CC5EF8D0}"/>
              </a:ext>
            </a:extLst>
          </p:cNvPr>
          <p:cNvSpPr/>
          <p:nvPr/>
        </p:nvSpPr>
        <p:spPr>
          <a:xfrm>
            <a:off x="1223320"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10" name="Rectangle: Rounded Corners 9">
            <a:extLst>
              <a:ext uri="{FF2B5EF4-FFF2-40B4-BE49-F238E27FC236}">
                <a16:creationId xmlns:a16="http://schemas.microsoft.com/office/drawing/2014/main" id="{83A69054-09FE-4EEF-8F25-9608D54B7B33}"/>
              </a:ext>
            </a:extLst>
          </p:cNvPr>
          <p:cNvSpPr/>
          <p:nvPr/>
        </p:nvSpPr>
        <p:spPr>
          <a:xfrm>
            <a:off x="1223320"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11" name="Rectangle: Rounded Corners 10">
            <a:extLst>
              <a:ext uri="{FF2B5EF4-FFF2-40B4-BE49-F238E27FC236}">
                <a16:creationId xmlns:a16="http://schemas.microsoft.com/office/drawing/2014/main" id="{A315EA5F-CB00-4D2A-B9BA-CD3BF500C83B}"/>
              </a:ext>
            </a:extLst>
          </p:cNvPr>
          <p:cNvSpPr/>
          <p:nvPr/>
        </p:nvSpPr>
        <p:spPr>
          <a:xfrm>
            <a:off x="2483709"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2" name="Rectangle: Rounded Corners 11">
            <a:extLst>
              <a:ext uri="{FF2B5EF4-FFF2-40B4-BE49-F238E27FC236}">
                <a16:creationId xmlns:a16="http://schemas.microsoft.com/office/drawing/2014/main" id="{3561C96C-AEAE-4C9C-9AA0-4D406A1F3C67}"/>
              </a:ext>
            </a:extLst>
          </p:cNvPr>
          <p:cNvSpPr/>
          <p:nvPr/>
        </p:nvSpPr>
        <p:spPr>
          <a:xfrm>
            <a:off x="2483709"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3" name="Rectangle: Rounded Corners 12">
            <a:extLst>
              <a:ext uri="{FF2B5EF4-FFF2-40B4-BE49-F238E27FC236}">
                <a16:creationId xmlns:a16="http://schemas.microsoft.com/office/drawing/2014/main" id="{56B348C5-1951-491D-AF5E-EAF69F34B0BA}"/>
              </a:ext>
            </a:extLst>
          </p:cNvPr>
          <p:cNvSpPr/>
          <p:nvPr/>
        </p:nvSpPr>
        <p:spPr>
          <a:xfrm>
            <a:off x="2483709"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5" name="Rectangle: Rounded Corners 14">
            <a:extLst>
              <a:ext uri="{FF2B5EF4-FFF2-40B4-BE49-F238E27FC236}">
                <a16:creationId xmlns:a16="http://schemas.microsoft.com/office/drawing/2014/main" id="{898D4116-1A8E-4736-9AD7-4717FADF2EF3}"/>
              </a:ext>
            </a:extLst>
          </p:cNvPr>
          <p:cNvSpPr/>
          <p:nvPr/>
        </p:nvSpPr>
        <p:spPr>
          <a:xfrm>
            <a:off x="7105652" y="3518478"/>
            <a:ext cx="4248148" cy="280818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Lexical Composition Tasks</a:t>
            </a:r>
            <a:endParaRPr lang="fr-FR" dirty="0"/>
          </a:p>
        </p:txBody>
      </p:sp>
      <p:sp>
        <p:nvSpPr>
          <p:cNvPr id="16" name="Rectangle: Rounded Corners 15">
            <a:extLst>
              <a:ext uri="{FF2B5EF4-FFF2-40B4-BE49-F238E27FC236}">
                <a16:creationId xmlns:a16="http://schemas.microsoft.com/office/drawing/2014/main" id="{E3123AFC-33E0-4AE7-B6C3-C720DA326495}"/>
              </a:ext>
            </a:extLst>
          </p:cNvPr>
          <p:cNvSpPr/>
          <p:nvPr/>
        </p:nvSpPr>
        <p:spPr>
          <a:xfrm>
            <a:off x="7221116" y="4001501"/>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Verb-Particle Construction</a:t>
            </a:r>
            <a:endParaRPr lang="fr-FR" dirty="0"/>
          </a:p>
        </p:txBody>
      </p:sp>
      <p:sp>
        <p:nvSpPr>
          <p:cNvPr id="36" name="Rectangle: Rounded Corners 35">
            <a:extLst>
              <a:ext uri="{FF2B5EF4-FFF2-40B4-BE49-F238E27FC236}">
                <a16:creationId xmlns:a16="http://schemas.microsoft.com/office/drawing/2014/main" id="{201C5171-F160-4BD9-BA96-C45ED51509D9}"/>
              </a:ext>
            </a:extLst>
          </p:cNvPr>
          <p:cNvSpPr/>
          <p:nvPr/>
        </p:nvSpPr>
        <p:spPr>
          <a:xfrm>
            <a:off x="7235532" y="4700771"/>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Verb Construction</a:t>
            </a:r>
            <a:endParaRPr lang="fr-FR" dirty="0"/>
          </a:p>
        </p:txBody>
      </p:sp>
      <p:sp>
        <p:nvSpPr>
          <p:cNvPr id="37" name="Rectangle: Rounded Corners 36">
            <a:extLst>
              <a:ext uri="{FF2B5EF4-FFF2-40B4-BE49-F238E27FC236}">
                <a16:creationId xmlns:a16="http://schemas.microsoft.com/office/drawing/2014/main" id="{4CDD9AE3-74A9-4A53-ADF0-33918E8C4591}"/>
              </a:ext>
            </a:extLst>
          </p:cNvPr>
          <p:cNvSpPr/>
          <p:nvPr/>
        </p:nvSpPr>
        <p:spPr>
          <a:xfrm>
            <a:off x="7250465" y="5396392"/>
            <a:ext cx="185248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Literality</a:t>
            </a:r>
            <a:endParaRPr lang="fr-FR" dirty="0"/>
          </a:p>
        </p:txBody>
      </p:sp>
      <p:sp>
        <p:nvSpPr>
          <p:cNvPr id="41" name="Rectangle: Rounded Corners 40">
            <a:extLst>
              <a:ext uri="{FF2B5EF4-FFF2-40B4-BE49-F238E27FC236}">
                <a16:creationId xmlns:a16="http://schemas.microsoft.com/office/drawing/2014/main" id="{2A960706-D57C-40A5-BC3C-685FD595841A}"/>
              </a:ext>
            </a:extLst>
          </p:cNvPr>
          <p:cNvSpPr/>
          <p:nvPr/>
        </p:nvSpPr>
        <p:spPr>
          <a:xfrm>
            <a:off x="9114788" y="4005150"/>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Relations</a:t>
            </a:r>
            <a:endParaRPr lang="fr-FR" dirty="0"/>
          </a:p>
        </p:txBody>
      </p:sp>
      <p:sp>
        <p:nvSpPr>
          <p:cNvPr id="42" name="Rectangle: Rounded Corners 41">
            <a:extLst>
              <a:ext uri="{FF2B5EF4-FFF2-40B4-BE49-F238E27FC236}">
                <a16:creationId xmlns:a16="http://schemas.microsoft.com/office/drawing/2014/main" id="{191F6106-B683-43FE-BBB3-B21F92543A22}"/>
              </a:ext>
            </a:extLst>
          </p:cNvPr>
          <p:cNvSpPr/>
          <p:nvPr/>
        </p:nvSpPr>
        <p:spPr>
          <a:xfrm>
            <a:off x="9129204" y="4704420"/>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Adjective Noun Attributes</a:t>
            </a:r>
            <a:endParaRPr lang="fr-FR" dirty="0"/>
          </a:p>
        </p:txBody>
      </p:sp>
      <p:sp>
        <p:nvSpPr>
          <p:cNvPr id="44" name="Rectangle: Rounded Corners 43">
            <a:extLst>
              <a:ext uri="{FF2B5EF4-FFF2-40B4-BE49-F238E27FC236}">
                <a16:creationId xmlns:a16="http://schemas.microsoft.com/office/drawing/2014/main" id="{AF2715CD-2054-404A-AAD4-EEC4A73B252D}"/>
              </a:ext>
            </a:extLst>
          </p:cNvPr>
          <p:cNvSpPr/>
          <p:nvPr/>
        </p:nvSpPr>
        <p:spPr>
          <a:xfrm>
            <a:off x="9102946" y="5405584"/>
            <a:ext cx="1905513"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Phrase Types</a:t>
            </a:r>
            <a:endParaRPr lang="fr-FR" dirty="0"/>
          </a:p>
        </p:txBody>
      </p:sp>
      <p:sp>
        <p:nvSpPr>
          <p:cNvPr id="45" name="Rectangle: Rounded Corners 44">
            <a:extLst>
              <a:ext uri="{FF2B5EF4-FFF2-40B4-BE49-F238E27FC236}">
                <a16:creationId xmlns:a16="http://schemas.microsoft.com/office/drawing/2014/main" id="{725AF83C-B175-4443-9FB5-D72CEB1CD037}"/>
              </a:ext>
            </a:extLst>
          </p:cNvPr>
          <p:cNvSpPr/>
          <p:nvPr/>
        </p:nvSpPr>
        <p:spPr>
          <a:xfrm>
            <a:off x="4034615" y="3794014"/>
            <a:ext cx="2794685" cy="2312733"/>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Baseline Models</a:t>
            </a:r>
            <a:endParaRPr lang="fr-FR" dirty="0"/>
          </a:p>
        </p:txBody>
      </p:sp>
      <p:sp>
        <p:nvSpPr>
          <p:cNvPr id="46" name="Rectangle: Rounded Corners 45">
            <a:extLst>
              <a:ext uri="{FF2B5EF4-FFF2-40B4-BE49-F238E27FC236}">
                <a16:creationId xmlns:a16="http://schemas.microsoft.com/office/drawing/2014/main" id="{71A6B161-F378-40AC-8F7E-D5812C68DA46}"/>
              </a:ext>
            </a:extLst>
          </p:cNvPr>
          <p:cNvSpPr/>
          <p:nvPr/>
        </p:nvSpPr>
        <p:spPr>
          <a:xfrm>
            <a:off x="4362965" y="4339190"/>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Baseline</a:t>
            </a:r>
            <a:endParaRPr lang="fr-FR" dirty="0"/>
          </a:p>
        </p:txBody>
      </p:sp>
      <p:sp>
        <p:nvSpPr>
          <p:cNvPr id="49" name="Rectangle: Rounded Corners 48">
            <a:extLst>
              <a:ext uri="{FF2B5EF4-FFF2-40B4-BE49-F238E27FC236}">
                <a16:creationId xmlns:a16="http://schemas.microsoft.com/office/drawing/2014/main" id="{17A00662-844B-42B2-8406-D4E64A994DE0}"/>
              </a:ext>
            </a:extLst>
          </p:cNvPr>
          <p:cNvSpPr/>
          <p:nvPr/>
        </p:nvSpPr>
        <p:spPr>
          <a:xfrm>
            <a:off x="4362964" y="4696554"/>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Majority</a:t>
            </a:r>
            <a:r>
              <a:rPr lang="en-US" baseline="-25000" dirty="0" err="1"/>
              <a:t>ALL</a:t>
            </a:r>
            <a:r>
              <a:rPr lang="en-US" dirty="0"/>
              <a:t> Baseline</a:t>
            </a:r>
            <a:endParaRPr lang="fr-FR" dirty="0"/>
          </a:p>
        </p:txBody>
      </p:sp>
      <p:sp>
        <p:nvSpPr>
          <p:cNvPr id="50" name="Rectangle: Rounded Corners 49">
            <a:extLst>
              <a:ext uri="{FF2B5EF4-FFF2-40B4-BE49-F238E27FC236}">
                <a16:creationId xmlns:a16="http://schemas.microsoft.com/office/drawing/2014/main" id="{8E98E723-DEE3-4740-BCFD-6E61F9A4F021}"/>
              </a:ext>
            </a:extLst>
          </p:cNvPr>
          <p:cNvSpPr/>
          <p:nvPr/>
        </p:nvSpPr>
        <p:spPr>
          <a:xfrm>
            <a:off x="4377381" y="5059116"/>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1</a:t>
            </a:r>
            <a:r>
              <a:rPr lang="en-US" dirty="0"/>
              <a:t> Baseline</a:t>
            </a:r>
            <a:endParaRPr lang="fr-FR" dirty="0"/>
          </a:p>
        </p:txBody>
      </p:sp>
      <p:sp>
        <p:nvSpPr>
          <p:cNvPr id="51" name="Rectangle: Rounded Corners 50">
            <a:extLst>
              <a:ext uri="{FF2B5EF4-FFF2-40B4-BE49-F238E27FC236}">
                <a16:creationId xmlns:a16="http://schemas.microsoft.com/office/drawing/2014/main" id="{43FD6327-C2E9-40DD-819E-1D1EE8163B6B}"/>
              </a:ext>
            </a:extLst>
          </p:cNvPr>
          <p:cNvSpPr/>
          <p:nvPr/>
        </p:nvSpPr>
        <p:spPr>
          <a:xfrm>
            <a:off x="4377380" y="5416480"/>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2</a:t>
            </a:r>
            <a:r>
              <a:rPr lang="en-US" dirty="0"/>
              <a:t> Baseline</a:t>
            </a:r>
            <a:endParaRPr lang="fr-FR" dirty="0"/>
          </a:p>
        </p:txBody>
      </p:sp>
      <p:sp>
        <p:nvSpPr>
          <p:cNvPr id="4" name="Rectangle 3">
            <a:extLst>
              <a:ext uri="{FF2B5EF4-FFF2-40B4-BE49-F238E27FC236}">
                <a16:creationId xmlns:a16="http://schemas.microsoft.com/office/drawing/2014/main" id="{FB36A25C-A5C7-4408-819D-F9A54828B619}"/>
              </a:ext>
            </a:extLst>
          </p:cNvPr>
          <p:cNvSpPr/>
          <p:nvPr/>
        </p:nvSpPr>
        <p:spPr>
          <a:xfrm>
            <a:off x="3930992" y="3644256"/>
            <a:ext cx="3081601" cy="2619632"/>
          </a:xfrm>
          <a:prstGeom prst="rect">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05962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864B43-C50B-4267-B1D3-F03C1438BF9E}"/>
              </a:ext>
            </a:extLst>
          </p:cNvPr>
          <p:cNvSpPr>
            <a:spLocks noGrp="1"/>
          </p:cNvSpPr>
          <p:nvPr>
            <p:ph type="title"/>
          </p:nvPr>
        </p:nvSpPr>
        <p:spPr/>
        <p:txBody>
          <a:bodyPr/>
          <a:lstStyle/>
          <a:p>
            <a:r>
              <a:rPr lang="en-US" dirty="0"/>
              <a:t>Baselines</a:t>
            </a:r>
            <a:endParaRPr lang="fr-FR" dirty="0"/>
          </a:p>
        </p:txBody>
      </p:sp>
      <p:sp>
        <p:nvSpPr>
          <p:cNvPr id="7" name="Text Placeholder 6">
            <a:extLst>
              <a:ext uri="{FF2B5EF4-FFF2-40B4-BE49-F238E27FC236}">
                <a16:creationId xmlns:a16="http://schemas.microsoft.com/office/drawing/2014/main" id="{809BF9B3-226C-4FDA-BC44-F7F1469D7C80}"/>
              </a:ext>
            </a:extLst>
          </p:cNvPr>
          <p:cNvSpPr>
            <a:spLocks noGrp="1"/>
          </p:cNvSpPr>
          <p:nvPr>
            <p:ph type="body" idx="1"/>
          </p:nvPr>
        </p:nvSpPr>
        <p:spPr>
          <a:xfrm>
            <a:off x="839788" y="1681163"/>
            <a:ext cx="2471823" cy="823912"/>
          </a:xfrm>
          <a:ln>
            <a:solidFill>
              <a:schemeClr val="accent1">
                <a:shade val="50000"/>
              </a:schemeClr>
            </a:solidFill>
          </a:ln>
        </p:spPr>
        <p:txBody>
          <a:bodyPr>
            <a:normAutofit lnSpcReduction="10000"/>
          </a:bodyPr>
          <a:lstStyle/>
          <a:p>
            <a:pPr algn="ctr"/>
            <a:r>
              <a:rPr lang="en-US" sz="2800" dirty="0"/>
              <a:t>Human Baseline</a:t>
            </a:r>
            <a:endParaRPr lang="fr-FR" sz="2800" dirty="0"/>
          </a:p>
        </p:txBody>
      </p:sp>
      <p:sp>
        <p:nvSpPr>
          <p:cNvPr id="8" name="Content Placeholder 7">
            <a:extLst>
              <a:ext uri="{FF2B5EF4-FFF2-40B4-BE49-F238E27FC236}">
                <a16:creationId xmlns:a16="http://schemas.microsoft.com/office/drawing/2014/main" id="{048F6DE5-057A-4075-A78E-1853B2776B6B}"/>
              </a:ext>
            </a:extLst>
          </p:cNvPr>
          <p:cNvSpPr>
            <a:spLocks noGrp="1"/>
          </p:cNvSpPr>
          <p:nvPr>
            <p:ph sz="half" idx="2"/>
          </p:nvPr>
        </p:nvSpPr>
        <p:spPr>
          <a:xfrm>
            <a:off x="839788" y="2505075"/>
            <a:ext cx="2471823" cy="3684588"/>
          </a:xfrm>
          <a:ln>
            <a:solidFill>
              <a:schemeClr val="accent1">
                <a:shade val="50000"/>
              </a:schemeClr>
            </a:solidFill>
          </a:ln>
        </p:spPr>
        <p:txBody>
          <a:bodyPr>
            <a:normAutofit/>
          </a:bodyPr>
          <a:lstStyle/>
          <a:p>
            <a:r>
              <a:rPr lang="en-US" sz="2400" dirty="0"/>
              <a:t>Used Amazon Mechanical Turk</a:t>
            </a:r>
          </a:p>
          <a:p>
            <a:r>
              <a:rPr lang="en-US" sz="2400" dirty="0"/>
              <a:t>Classified 100 examples for each task</a:t>
            </a:r>
          </a:p>
          <a:p>
            <a:r>
              <a:rPr lang="en-US" sz="2400" dirty="0"/>
              <a:t>Worker agreement of 80% - 87%</a:t>
            </a:r>
            <a:endParaRPr lang="fr-FR" dirty="0"/>
          </a:p>
        </p:txBody>
      </p:sp>
      <p:sp>
        <p:nvSpPr>
          <p:cNvPr id="9" name="Text Placeholder 8">
            <a:extLst>
              <a:ext uri="{FF2B5EF4-FFF2-40B4-BE49-F238E27FC236}">
                <a16:creationId xmlns:a16="http://schemas.microsoft.com/office/drawing/2014/main" id="{C57A821C-7E03-4910-8BC7-8737EE2ECA08}"/>
              </a:ext>
            </a:extLst>
          </p:cNvPr>
          <p:cNvSpPr>
            <a:spLocks noGrp="1"/>
          </p:cNvSpPr>
          <p:nvPr>
            <p:ph type="body" sz="quarter" idx="3"/>
          </p:nvPr>
        </p:nvSpPr>
        <p:spPr>
          <a:xfrm>
            <a:off x="3311611" y="1681163"/>
            <a:ext cx="8043777" cy="823912"/>
          </a:xfrm>
          <a:ln>
            <a:solidFill>
              <a:schemeClr val="accent1">
                <a:shade val="50000"/>
              </a:schemeClr>
            </a:solidFill>
          </a:ln>
        </p:spPr>
        <p:txBody>
          <a:bodyPr>
            <a:normAutofit lnSpcReduction="10000"/>
          </a:bodyPr>
          <a:lstStyle/>
          <a:p>
            <a:pPr algn="ctr"/>
            <a:r>
              <a:rPr lang="en-US" sz="2800" dirty="0"/>
              <a:t>Majority Baselines</a:t>
            </a:r>
            <a:endParaRPr lang="fr-FR" sz="2800" dirty="0"/>
          </a:p>
        </p:txBody>
      </p:sp>
      <p:sp>
        <p:nvSpPr>
          <p:cNvPr id="10" name="Content Placeholder 9">
            <a:extLst>
              <a:ext uri="{FF2B5EF4-FFF2-40B4-BE49-F238E27FC236}">
                <a16:creationId xmlns:a16="http://schemas.microsoft.com/office/drawing/2014/main" id="{8BA121E6-785F-4998-8C39-91E555356B94}"/>
              </a:ext>
            </a:extLst>
          </p:cNvPr>
          <p:cNvSpPr>
            <a:spLocks noGrp="1"/>
          </p:cNvSpPr>
          <p:nvPr>
            <p:ph sz="quarter" idx="4"/>
          </p:nvPr>
        </p:nvSpPr>
        <p:spPr>
          <a:xfrm>
            <a:off x="3311612" y="2505075"/>
            <a:ext cx="2685964" cy="3684588"/>
          </a:xfrm>
          <a:ln>
            <a:solidFill>
              <a:schemeClr val="accent1">
                <a:shade val="50000"/>
              </a:schemeClr>
            </a:solidFill>
          </a:ln>
        </p:spPr>
        <p:txBody>
          <a:bodyPr>
            <a:normAutofit/>
          </a:bodyPr>
          <a:lstStyle/>
          <a:p>
            <a:r>
              <a:rPr lang="en-US" sz="2400" dirty="0" err="1"/>
              <a:t>Majority</a:t>
            </a:r>
            <a:r>
              <a:rPr lang="en-US" sz="2400" baseline="-25000" dirty="0" err="1"/>
              <a:t>ALL</a:t>
            </a:r>
            <a:endParaRPr lang="en-US" sz="2400" baseline="-25000" dirty="0"/>
          </a:p>
          <a:p>
            <a:r>
              <a:rPr lang="fr-FR" sz="2400" dirty="0" err="1"/>
              <a:t>Assign</a:t>
            </a:r>
            <a:r>
              <a:rPr lang="fr-FR" sz="2400" dirty="0"/>
              <a:t> Most </a:t>
            </a:r>
            <a:r>
              <a:rPr lang="fr-FR" sz="2400" dirty="0" err="1"/>
              <a:t>common</a:t>
            </a:r>
            <a:r>
              <a:rPr lang="fr-FR" sz="2400" dirty="0"/>
              <a:t> label in training set to all test items</a:t>
            </a:r>
          </a:p>
        </p:txBody>
      </p:sp>
      <p:sp>
        <p:nvSpPr>
          <p:cNvPr id="11" name="Content Placeholder 9">
            <a:extLst>
              <a:ext uri="{FF2B5EF4-FFF2-40B4-BE49-F238E27FC236}">
                <a16:creationId xmlns:a16="http://schemas.microsoft.com/office/drawing/2014/main" id="{4E88CA9C-FEB0-47A4-B7F3-BC15AFDD0B87}"/>
              </a:ext>
            </a:extLst>
          </p:cNvPr>
          <p:cNvSpPr txBox="1">
            <a:spLocks/>
          </p:cNvSpPr>
          <p:nvPr/>
        </p:nvSpPr>
        <p:spPr>
          <a:xfrm>
            <a:off x="5997576" y="2505075"/>
            <a:ext cx="2685964" cy="3684588"/>
          </a:xfrm>
          <a:prstGeom prst="rect">
            <a:avLst/>
          </a:prstGeom>
          <a:ln>
            <a:solidFill>
              <a:schemeClr val="accent1">
                <a:shade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Majority</a:t>
            </a:r>
            <a:r>
              <a:rPr lang="en-US" sz="2400" baseline="-25000" dirty="0"/>
              <a:t>1</a:t>
            </a:r>
          </a:p>
          <a:p>
            <a:r>
              <a:rPr lang="fr-FR" sz="2400" dirty="0"/>
              <a:t>For </a:t>
            </a:r>
            <a:r>
              <a:rPr lang="fr-FR" sz="2400" dirty="0" err="1"/>
              <a:t>each</a:t>
            </a:r>
            <a:r>
              <a:rPr lang="fr-FR" sz="2400" dirty="0"/>
              <a:t> test item, </a:t>
            </a:r>
            <a:r>
              <a:rPr lang="fr-FR" sz="2400" dirty="0" err="1"/>
              <a:t>assign</a:t>
            </a:r>
            <a:r>
              <a:rPr lang="fr-FR" sz="2400" dirty="0"/>
              <a:t> </a:t>
            </a:r>
            <a:r>
              <a:rPr lang="fr-FR" sz="2400" dirty="0" err="1"/>
              <a:t>most</a:t>
            </a:r>
            <a:r>
              <a:rPr lang="fr-FR" sz="2400" dirty="0"/>
              <a:t> </a:t>
            </a:r>
            <a:r>
              <a:rPr lang="fr-FR" sz="2400" dirty="0" err="1"/>
              <a:t>common</a:t>
            </a:r>
            <a:r>
              <a:rPr lang="fr-FR" sz="2400" dirty="0"/>
              <a:t> label in the training set for items </a:t>
            </a:r>
            <a:r>
              <a:rPr lang="fr-FR" sz="2400" dirty="0" err="1"/>
              <a:t>with</a:t>
            </a:r>
            <a:r>
              <a:rPr lang="fr-FR" sz="2400" dirty="0"/>
              <a:t> </a:t>
            </a:r>
            <a:r>
              <a:rPr lang="fr-FR" sz="2400" dirty="0" err="1"/>
              <a:t>same</a:t>
            </a:r>
            <a:r>
              <a:rPr lang="fr-FR" sz="2400" dirty="0"/>
              <a:t> 1st constituent</a:t>
            </a:r>
            <a:endParaRPr lang="fr-FR" dirty="0"/>
          </a:p>
        </p:txBody>
      </p:sp>
      <p:sp>
        <p:nvSpPr>
          <p:cNvPr id="12" name="Content Placeholder 9">
            <a:extLst>
              <a:ext uri="{FF2B5EF4-FFF2-40B4-BE49-F238E27FC236}">
                <a16:creationId xmlns:a16="http://schemas.microsoft.com/office/drawing/2014/main" id="{C3F88420-1488-44D2-A1ED-EEA638ED964A}"/>
              </a:ext>
            </a:extLst>
          </p:cNvPr>
          <p:cNvSpPr txBox="1">
            <a:spLocks/>
          </p:cNvSpPr>
          <p:nvPr/>
        </p:nvSpPr>
        <p:spPr>
          <a:xfrm>
            <a:off x="8682963" y="2505075"/>
            <a:ext cx="2669250" cy="3684588"/>
          </a:xfrm>
          <a:prstGeom prst="rect">
            <a:avLst/>
          </a:prstGeom>
          <a:ln>
            <a:solidFill>
              <a:schemeClr val="accent1">
                <a:shade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Majority</a:t>
            </a:r>
            <a:r>
              <a:rPr lang="en-US" sz="2400" baseline="-25000" dirty="0"/>
              <a:t>2</a:t>
            </a:r>
          </a:p>
          <a:p>
            <a:r>
              <a:rPr lang="fr-FR" sz="2400" dirty="0"/>
              <a:t>For </a:t>
            </a:r>
            <a:r>
              <a:rPr lang="fr-FR" sz="2400" dirty="0" err="1"/>
              <a:t>each</a:t>
            </a:r>
            <a:r>
              <a:rPr lang="fr-FR" sz="2400" dirty="0"/>
              <a:t> test item, </a:t>
            </a:r>
            <a:r>
              <a:rPr lang="fr-FR" sz="2400" dirty="0" err="1"/>
              <a:t>assign</a:t>
            </a:r>
            <a:r>
              <a:rPr lang="fr-FR" sz="2400" dirty="0"/>
              <a:t> label </a:t>
            </a:r>
            <a:r>
              <a:rPr lang="fr-FR" sz="2400" dirty="0" err="1"/>
              <a:t>based</a:t>
            </a:r>
            <a:r>
              <a:rPr lang="fr-FR" sz="2400" dirty="0"/>
              <a:t> on final constituent</a:t>
            </a:r>
          </a:p>
        </p:txBody>
      </p:sp>
    </p:spTree>
    <p:extLst>
      <p:ext uri="{BB962C8B-B14F-4D97-AF65-F5344CB8AC3E}">
        <p14:creationId xmlns:p14="http://schemas.microsoft.com/office/powerpoint/2010/main" val="3716739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15EE409-176B-4F38-A352-149B83AC1CA9}"/>
              </a:ext>
            </a:extLst>
          </p:cNvPr>
          <p:cNvSpPr/>
          <p:nvPr/>
        </p:nvSpPr>
        <p:spPr>
          <a:xfrm>
            <a:off x="1110050" y="3839776"/>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Models</a:t>
            </a:r>
            <a:endParaRPr lang="fr-FR" dirty="0"/>
          </a:p>
        </p:txBody>
      </p:sp>
      <p:sp>
        <p:nvSpPr>
          <p:cNvPr id="2" name="Title 1">
            <a:extLst>
              <a:ext uri="{FF2B5EF4-FFF2-40B4-BE49-F238E27FC236}">
                <a16:creationId xmlns:a16="http://schemas.microsoft.com/office/drawing/2014/main" id="{9B8658AF-C052-41DE-9C9B-4B9646B3F473}"/>
              </a:ext>
            </a:extLst>
          </p:cNvPr>
          <p:cNvSpPr>
            <a:spLocks noGrp="1"/>
          </p:cNvSpPr>
          <p:nvPr>
            <p:ph type="title"/>
          </p:nvPr>
        </p:nvSpPr>
        <p:spPr/>
        <p:txBody>
          <a:bodyPr/>
          <a:lstStyle/>
          <a:p>
            <a:r>
              <a:rPr lang="en-US" dirty="0"/>
              <a:t>Overview of methodology</a:t>
            </a:r>
            <a:endParaRPr lang="fr-FR" dirty="0"/>
          </a:p>
        </p:txBody>
      </p:sp>
      <p:sp>
        <p:nvSpPr>
          <p:cNvPr id="3" name="Content Placeholder 2">
            <a:extLst>
              <a:ext uri="{FF2B5EF4-FFF2-40B4-BE49-F238E27FC236}">
                <a16:creationId xmlns:a16="http://schemas.microsoft.com/office/drawing/2014/main" id="{6E6C8912-3153-45D2-A584-EFAA15B24AF2}"/>
              </a:ext>
            </a:extLst>
          </p:cNvPr>
          <p:cNvSpPr>
            <a:spLocks noGrp="1"/>
          </p:cNvSpPr>
          <p:nvPr>
            <p:ph idx="1"/>
          </p:nvPr>
        </p:nvSpPr>
        <p:spPr>
          <a:xfrm>
            <a:off x="838200" y="1825625"/>
            <a:ext cx="10515600" cy="1794905"/>
          </a:xfrm>
        </p:spPr>
        <p:txBody>
          <a:bodyPr/>
          <a:lstStyle/>
          <a:p>
            <a:r>
              <a:rPr lang="en-US" dirty="0"/>
              <a:t>Train 6 classification models, one for each of  6 types of word representations.</a:t>
            </a:r>
          </a:p>
          <a:p>
            <a:r>
              <a:rPr lang="en-US" dirty="0"/>
              <a:t>For 6 tasks, test each of these models. Compare to each other and to baselines.</a:t>
            </a:r>
          </a:p>
          <a:p>
            <a:pPr marL="0" indent="0">
              <a:buNone/>
            </a:pPr>
            <a:endParaRPr lang="fr-FR" dirty="0"/>
          </a:p>
        </p:txBody>
      </p:sp>
      <p:sp>
        <p:nvSpPr>
          <p:cNvPr id="8" name="Rectangle: Rounded Corners 7">
            <a:extLst>
              <a:ext uri="{FF2B5EF4-FFF2-40B4-BE49-F238E27FC236}">
                <a16:creationId xmlns:a16="http://schemas.microsoft.com/office/drawing/2014/main" id="{74257671-56D0-4A5E-BC44-23E0CBD66E44}"/>
              </a:ext>
            </a:extLst>
          </p:cNvPr>
          <p:cNvSpPr/>
          <p:nvPr/>
        </p:nvSpPr>
        <p:spPr>
          <a:xfrm>
            <a:off x="1223320"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9" name="Rectangle: Rounded Corners 8">
            <a:extLst>
              <a:ext uri="{FF2B5EF4-FFF2-40B4-BE49-F238E27FC236}">
                <a16:creationId xmlns:a16="http://schemas.microsoft.com/office/drawing/2014/main" id="{631A305D-54E6-4349-A62D-AF32CC5EF8D0}"/>
              </a:ext>
            </a:extLst>
          </p:cNvPr>
          <p:cNvSpPr/>
          <p:nvPr/>
        </p:nvSpPr>
        <p:spPr>
          <a:xfrm>
            <a:off x="1223320"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10" name="Rectangle: Rounded Corners 9">
            <a:extLst>
              <a:ext uri="{FF2B5EF4-FFF2-40B4-BE49-F238E27FC236}">
                <a16:creationId xmlns:a16="http://schemas.microsoft.com/office/drawing/2014/main" id="{83A69054-09FE-4EEF-8F25-9608D54B7B33}"/>
              </a:ext>
            </a:extLst>
          </p:cNvPr>
          <p:cNvSpPr/>
          <p:nvPr/>
        </p:nvSpPr>
        <p:spPr>
          <a:xfrm>
            <a:off x="1223320"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11" name="Rectangle: Rounded Corners 10">
            <a:extLst>
              <a:ext uri="{FF2B5EF4-FFF2-40B4-BE49-F238E27FC236}">
                <a16:creationId xmlns:a16="http://schemas.microsoft.com/office/drawing/2014/main" id="{A315EA5F-CB00-4D2A-B9BA-CD3BF500C83B}"/>
              </a:ext>
            </a:extLst>
          </p:cNvPr>
          <p:cNvSpPr/>
          <p:nvPr/>
        </p:nvSpPr>
        <p:spPr>
          <a:xfrm>
            <a:off x="2483709"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2" name="Rectangle: Rounded Corners 11">
            <a:extLst>
              <a:ext uri="{FF2B5EF4-FFF2-40B4-BE49-F238E27FC236}">
                <a16:creationId xmlns:a16="http://schemas.microsoft.com/office/drawing/2014/main" id="{3561C96C-AEAE-4C9C-9AA0-4D406A1F3C67}"/>
              </a:ext>
            </a:extLst>
          </p:cNvPr>
          <p:cNvSpPr/>
          <p:nvPr/>
        </p:nvSpPr>
        <p:spPr>
          <a:xfrm>
            <a:off x="2483709"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3" name="Rectangle: Rounded Corners 12">
            <a:extLst>
              <a:ext uri="{FF2B5EF4-FFF2-40B4-BE49-F238E27FC236}">
                <a16:creationId xmlns:a16="http://schemas.microsoft.com/office/drawing/2014/main" id="{56B348C5-1951-491D-AF5E-EAF69F34B0BA}"/>
              </a:ext>
            </a:extLst>
          </p:cNvPr>
          <p:cNvSpPr/>
          <p:nvPr/>
        </p:nvSpPr>
        <p:spPr>
          <a:xfrm>
            <a:off x="2483709"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5" name="Rectangle: Rounded Corners 14">
            <a:extLst>
              <a:ext uri="{FF2B5EF4-FFF2-40B4-BE49-F238E27FC236}">
                <a16:creationId xmlns:a16="http://schemas.microsoft.com/office/drawing/2014/main" id="{898D4116-1A8E-4736-9AD7-4717FADF2EF3}"/>
              </a:ext>
            </a:extLst>
          </p:cNvPr>
          <p:cNvSpPr/>
          <p:nvPr/>
        </p:nvSpPr>
        <p:spPr>
          <a:xfrm>
            <a:off x="7105652" y="3518478"/>
            <a:ext cx="4248148" cy="280818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Lexical Composition Tasks</a:t>
            </a:r>
            <a:endParaRPr lang="fr-FR" dirty="0"/>
          </a:p>
        </p:txBody>
      </p:sp>
      <p:sp>
        <p:nvSpPr>
          <p:cNvPr id="16" name="Rectangle: Rounded Corners 15">
            <a:extLst>
              <a:ext uri="{FF2B5EF4-FFF2-40B4-BE49-F238E27FC236}">
                <a16:creationId xmlns:a16="http://schemas.microsoft.com/office/drawing/2014/main" id="{E3123AFC-33E0-4AE7-B6C3-C720DA326495}"/>
              </a:ext>
            </a:extLst>
          </p:cNvPr>
          <p:cNvSpPr/>
          <p:nvPr/>
        </p:nvSpPr>
        <p:spPr>
          <a:xfrm>
            <a:off x="7221116" y="4001501"/>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Verb-Particle Construction</a:t>
            </a:r>
            <a:endParaRPr lang="fr-FR" dirty="0"/>
          </a:p>
        </p:txBody>
      </p:sp>
      <p:sp>
        <p:nvSpPr>
          <p:cNvPr id="36" name="Rectangle: Rounded Corners 35">
            <a:extLst>
              <a:ext uri="{FF2B5EF4-FFF2-40B4-BE49-F238E27FC236}">
                <a16:creationId xmlns:a16="http://schemas.microsoft.com/office/drawing/2014/main" id="{201C5171-F160-4BD9-BA96-C45ED51509D9}"/>
              </a:ext>
            </a:extLst>
          </p:cNvPr>
          <p:cNvSpPr/>
          <p:nvPr/>
        </p:nvSpPr>
        <p:spPr>
          <a:xfrm>
            <a:off x="7235532" y="4700771"/>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Verb Construction</a:t>
            </a:r>
            <a:endParaRPr lang="fr-FR" dirty="0"/>
          </a:p>
        </p:txBody>
      </p:sp>
      <p:sp>
        <p:nvSpPr>
          <p:cNvPr id="37" name="Rectangle: Rounded Corners 36">
            <a:extLst>
              <a:ext uri="{FF2B5EF4-FFF2-40B4-BE49-F238E27FC236}">
                <a16:creationId xmlns:a16="http://schemas.microsoft.com/office/drawing/2014/main" id="{4CDD9AE3-74A9-4A53-ADF0-33918E8C4591}"/>
              </a:ext>
            </a:extLst>
          </p:cNvPr>
          <p:cNvSpPr/>
          <p:nvPr/>
        </p:nvSpPr>
        <p:spPr>
          <a:xfrm>
            <a:off x="7250465" y="5396392"/>
            <a:ext cx="185248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Literality</a:t>
            </a:r>
            <a:endParaRPr lang="fr-FR" dirty="0"/>
          </a:p>
        </p:txBody>
      </p:sp>
      <p:sp>
        <p:nvSpPr>
          <p:cNvPr id="41" name="Rectangle: Rounded Corners 40">
            <a:extLst>
              <a:ext uri="{FF2B5EF4-FFF2-40B4-BE49-F238E27FC236}">
                <a16:creationId xmlns:a16="http://schemas.microsoft.com/office/drawing/2014/main" id="{2A960706-D57C-40A5-BC3C-685FD595841A}"/>
              </a:ext>
            </a:extLst>
          </p:cNvPr>
          <p:cNvSpPr/>
          <p:nvPr/>
        </p:nvSpPr>
        <p:spPr>
          <a:xfrm>
            <a:off x="9114788" y="4005150"/>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Relations</a:t>
            </a:r>
            <a:endParaRPr lang="fr-FR" dirty="0"/>
          </a:p>
        </p:txBody>
      </p:sp>
      <p:sp>
        <p:nvSpPr>
          <p:cNvPr id="42" name="Rectangle: Rounded Corners 41">
            <a:extLst>
              <a:ext uri="{FF2B5EF4-FFF2-40B4-BE49-F238E27FC236}">
                <a16:creationId xmlns:a16="http://schemas.microsoft.com/office/drawing/2014/main" id="{191F6106-B683-43FE-BBB3-B21F92543A22}"/>
              </a:ext>
            </a:extLst>
          </p:cNvPr>
          <p:cNvSpPr/>
          <p:nvPr/>
        </p:nvSpPr>
        <p:spPr>
          <a:xfrm>
            <a:off x="9129204" y="4704420"/>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Adjective Noun Attributes</a:t>
            </a:r>
            <a:endParaRPr lang="fr-FR" dirty="0"/>
          </a:p>
        </p:txBody>
      </p:sp>
      <p:sp>
        <p:nvSpPr>
          <p:cNvPr id="44" name="Rectangle: Rounded Corners 43">
            <a:extLst>
              <a:ext uri="{FF2B5EF4-FFF2-40B4-BE49-F238E27FC236}">
                <a16:creationId xmlns:a16="http://schemas.microsoft.com/office/drawing/2014/main" id="{AF2715CD-2054-404A-AAD4-EEC4A73B252D}"/>
              </a:ext>
            </a:extLst>
          </p:cNvPr>
          <p:cNvSpPr/>
          <p:nvPr/>
        </p:nvSpPr>
        <p:spPr>
          <a:xfrm>
            <a:off x="9102946" y="5405584"/>
            <a:ext cx="1905513"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Phrase Types</a:t>
            </a:r>
            <a:endParaRPr lang="fr-FR" dirty="0"/>
          </a:p>
        </p:txBody>
      </p:sp>
      <p:sp>
        <p:nvSpPr>
          <p:cNvPr id="45" name="Rectangle: Rounded Corners 44">
            <a:extLst>
              <a:ext uri="{FF2B5EF4-FFF2-40B4-BE49-F238E27FC236}">
                <a16:creationId xmlns:a16="http://schemas.microsoft.com/office/drawing/2014/main" id="{725AF83C-B175-4443-9FB5-D72CEB1CD037}"/>
              </a:ext>
            </a:extLst>
          </p:cNvPr>
          <p:cNvSpPr/>
          <p:nvPr/>
        </p:nvSpPr>
        <p:spPr>
          <a:xfrm>
            <a:off x="4034615" y="3794014"/>
            <a:ext cx="2794685" cy="2312733"/>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Baseline Models</a:t>
            </a:r>
            <a:endParaRPr lang="fr-FR" dirty="0"/>
          </a:p>
        </p:txBody>
      </p:sp>
      <p:sp>
        <p:nvSpPr>
          <p:cNvPr id="46" name="Rectangle: Rounded Corners 45">
            <a:extLst>
              <a:ext uri="{FF2B5EF4-FFF2-40B4-BE49-F238E27FC236}">
                <a16:creationId xmlns:a16="http://schemas.microsoft.com/office/drawing/2014/main" id="{71A6B161-F378-40AC-8F7E-D5812C68DA46}"/>
              </a:ext>
            </a:extLst>
          </p:cNvPr>
          <p:cNvSpPr/>
          <p:nvPr/>
        </p:nvSpPr>
        <p:spPr>
          <a:xfrm>
            <a:off x="4362965" y="4339190"/>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Baseline</a:t>
            </a:r>
            <a:endParaRPr lang="fr-FR" dirty="0"/>
          </a:p>
        </p:txBody>
      </p:sp>
      <p:sp>
        <p:nvSpPr>
          <p:cNvPr id="49" name="Rectangle: Rounded Corners 48">
            <a:extLst>
              <a:ext uri="{FF2B5EF4-FFF2-40B4-BE49-F238E27FC236}">
                <a16:creationId xmlns:a16="http://schemas.microsoft.com/office/drawing/2014/main" id="{17A00662-844B-42B2-8406-D4E64A994DE0}"/>
              </a:ext>
            </a:extLst>
          </p:cNvPr>
          <p:cNvSpPr/>
          <p:nvPr/>
        </p:nvSpPr>
        <p:spPr>
          <a:xfrm>
            <a:off x="4362964" y="4696554"/>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Majority</a:t>
            </a:r>
            <a:r>
              <a:rPr lang="en-US" baseline="-25000" dirty="0" err="1"/>
              <a:t>ALL</a:t>
            </a:r>
            <a:r>
              <a:rPr lang="en-US" dirty="0"/>
              <a:t> Baseline</a:t>
            </a:r>
            <a:endParaRPr lang="fr-FR" dirty="0"/>
          </a:p>
        </p:txBody>
      </p:sp>
      <p:sp>
        <p:nvSpPr>
          <p:cNvPr id="50" name="Rectangle: Rounded Corners 49">
            <a:extLst>
              <a:ext uri="{FF2B5EF4-FFF2-40B4-BE49-F238E27FC236}">
                <a16:creationId xmlns:a16="http://schemas.microsoft.com/office/drawing/2014/main" id="{8E98E723-DEE3-4740-BCFD-6E61F9A4F021}"/>
              </a:ext>
            </a:extLst>
          </p:cNvPr>
          <p:cNvSpPr/>
          <p:nvPr/>
        </p:nvSpPr>
        <p:spPr>
          <a:xfrm>
            <a:off x="4377381" y="5059116"/>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1</a:t>
            </a:r>
            <a:r>
              <a:rPr lang="en-US" dirty="0"/>
              <a:t> Baseline</a:t>
            </a:r>
            <a:endParaRPr lang="fr-FR" dirty="0"/>
          </a:p>
        </p:txBody>
      </p:sp>
      <p:sp>
        <p:nvSpPr>
          <p:cNvPr id="51" name="Rectangle: Rounded Corners 50">
            <a:extLst>
              <a:ext uri="{FF2B5EF4-FFF2-40B4-BE49-F238E27FC236}">
                <a16:creationId xmlns:a16="http://schemas.microsoft.com/office/drawing/2014/main" id="{43FD6327-C2E9-40DD-819E-1D1EE8163B6B}"/>
              </a:ext>
            </a:extLst>
          </p:cNvPr>
          <p:cNvSpPr/>
          <p:nvPr/>
        </p:nvSpPr>
        <p:spPr>
          <a:xfrm>
            <a:off x="4377380" y="5416480"/>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2</a:t>
            </a:r>
            <a:r>
              <a:rPr lang="en-US" dirty="0"/>
              <a:t> Baseline</a:t>
            </a:r>
            <a:endParaRPr lang="fr-FR" dirty="0"/>
          </a:p>
        </p:txBody>
      </p:sp>
      <p:sp>
        <p:nvSpPr>
          <p:cNvPr id="4" name="Rectangle 3">
            <a:extLst>
              <a:ext uri="{FF2B5EF4-FFF2-40B4-BE49-F238E27FC236}">
                <a16:creationId xmlns:a16="http://schemas.microsoft.com/office/drawing/2014/main" id="{FB36A25C-A5C7-4408-819D-F9A54828B619}"/>
              </a:ext>
            </a:extLst>
          </p:cNvPr>
          <p:cNvSpPr/>
          <p:nvPr/>
        </p:nvSpPr>
        <p:spPr>
          <a:xfrm>
            <a:off x="6933046" y="3404287"/>
            <a:ext cx="4749103" cy="3088588"/>
          </a:xfrm>
          <a:prstGeom prst="rect">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1380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extLst>
              <p:ext uri="{D42A27DB-BD31-4B8C-83A1-F6EECF244321}">
                <p14:modId xmlns:p14="http://schemas.microsoft.com/office/powerpoint/2010/main" val="1717159912"/>
              </p:ext>
            </p:extLst>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Tree>
    <p:extLst>
      <p:ext uri="{BB962C8B-B14F-4D97-AF65-F5344CB8AC3E}">
        <p14:creationId xmlns:p14="http://schemas.microsoft.com/office/powerpoint/2010/main" val="3283152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392284" y="1810803"/>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44136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7385-71C0-49CE-A612-4A937B557FB2}"/>
              </a:ext>
            </a:extLst>
          </p:cNvPr>
          <p:cNvSpPr>
            <a:spLocks noGrp="1"/>
          </p:cNvSpPr>
          <p:nvPr>
            <p:ph type="title"/>
          </p:nvPr>
        </p:nvSpPr>
        <p:spPr/>
        <p:txBody>
          <a:bodyPr/>
          <a:lstStyle/>
          <a:p>
            <a:r>
              <a:rPr lang="en-US" dirty="0"/>
              <a:t>Papers </a:t>
            </a:r>
            <a:r>
              <a:rPr lang="en-US" dirty="0" err="1"/>
              <a:t>Intoduction</a:t>
            </a:r>
            <a:endParaRPr lang="en-US" dirty="0"/>
          </a:p>
        </p:txBody>
      </p:sp>
      <p:sp>
        <p:nvSpPr>
          <p:cNvPr id="3" name="Content Placeholder 2">
            <a:extLst>
              <a:ext uri="{FF2B5EF4-FFF2-40B4-BE49-F238E27FC236}">
                <a16:creationId xmlns:a16="http://schemas.microsoft.com/office/drawing/2014/main" id="{919301ED-D9C9-4914-B440-31564FD7A9C0}"/>
              </a:ext>
            </a:extLst>
          </p:cNvPr>
          <p:cNvSpPr>
            <a:spLocks noGrp="1"/>
          </p:cNvSpPr>
          <p:nvPr>
            <p:ph idx="1"/>
          </p:nvPr>
        </p:nvSpPr>
        <p:spPr/>
        <p:txBody>
          <a:bodyPr/>
          <a:lstStyle/>
          <a:p>
            <a:r>
              <a:rPr lang="en-US" dirty="0"/>
              <a:t>What do Neural Networks Actually Learn, When They Learn to Identify Idioms? </a:t>
            </a:r>
            <a:r>
              <a:rPr lang="en-US" dirty="0">
                <a:hlinkClick r:id="rId2"/>
              </a:rPr>
              <a:t>LINK</a:t>
            </a:r>
            <a:endParaRPr lang="en-US" dirty="0"/>
          </a:p>
          <a:p>
            <a:r>
              <a:rPr lang="en-US" dirty="0"/>
              <a:t>Still a Pain in the Neck: Evaluating Text Representations on Lexical Composition. </a:t>
            </a:r>
            <a:r>
              <a:rPr lang="en-US" dirty="0">
                <a:hlinkClick r:id="rId3"/>
              </a:rPr>
              <a:t>LINK</a:t>
            </a:r>
            <a:endParaRPr lang="en-US" dirty="0"/>
          </a:p>
          <a:p>
            <a:endParaRPr lang="en-US" dirty="0"/>
          </a:p>
          <a:p>
            <a:endParaRPr lang="en-US" dirty="0"/>
          </a:p>
        </p:txBody>
      </p:sp>
    </p:spTree>
    <p:extLst>
      <p:ext uri="{BB962C8B-B14F-4D97-AF65-F5344CB8AC3E}">
        <p14:creationId xmlns:p14="http://schemas.microsoft.com/office/powerpoint/2010/main" val="3232812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1: Verb Particle Construction</a:t>
            </a:r>
            <a:endParaRPr lang="fr-FR" dirty="0"/>
          </a:p>
        </p:txBody>
      </p:sp>
      <p:sp>
        <p:nvSpPr>
          <p:cNvPr id="3" name="Content Placeholder 2">
            <a:extLst>
              <a:ext uri="{FF2B5EF4-FFF2-40B4-BE49-F238E27FC236}">
                <a16:creationId xmlns:a16="http://schemas.microsoft.com/office/drawing/2014/main" id="{D5160C90-9DAA-49D6-A2A2-C9F797D19F4D}"/>
              </a:ext>
            </a:extLst>
          </p:cNvPr>
          <p:cNvSpPr>
            <a:spLocks noGrp="1"/>
          </p:cNvSpPr>
          <p:nvPr>
            <p:ph idx="1"/>
          </p:nvPr>
        </p:nvSpPr>
        <p:spPr>
          <a:xfrm>
            <a:off x="838200" y="1825625"/>
            <a:ext cx="10515600" cy="2931726"/>
          </a:xfrm>
        </p:spPr>
        <p:txBody>
          <a:bodyPr/>
          <a:lstStyle/>
          <a:p>
            <a:r>
              <a:rPr lang="en-US" dirty="0"/>
              <a:t>Given a sentence S that includes a verb V followed by a preposition P, determine is S is a VPC</a:t>
            </a:r>
          </a:p>
          <a:p>
            <a:r>
              <a:rPr lang="en-US" dirty="0"/>
              <a:t>Data: 1,348 tagged sentences from the BNC tagged y/n for phrasal verb</a:t>
            </a:r>
          </a:p>
          <a:p>
            <a:pPr lvl="1"/>
            <a:r>
              <a:rPr lang="en-US" dirty="0"/>
              <a:t>Taken from Tu and Roth (2012) </a:t>
            </a:r>
          </a:p>
          <a:p>
            <a:r>
              <a:rPr lang="en-US" dirty="0"/>
              <a:t>E.g. Carry on</a:t>
            </a:r>
            <a:endParaRPr lang="fr-FR" dirty="0"/>
          </a:p>
        </p:txBody>
      </p:sp>
    </p:spTree>
    <p:extLst>
      <p:ext uri="{BB962C8B-B14F-4D97-AF65-F5344CB8AC3E}">
        <p14:creationId xmlns:p14="http://schemas.microsoft.com/office/powerpoint/2010/main" val="1914626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1: Verb Particle Construction</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3108681272"/>
              </p:ext>
            </p:extLst>
          </p:nvPr>
        </p:nvGraphicFramePr>
        <p:xfrm>
          <a:off x="944604" y="1574800"/>
          <a:ext cx="10608963" cy="3213765"/>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dirty="0"/>
                        <a:t>Majority Baseline</a:t>
                      </a:r>
                      <a:endParaRPr lang="fr-FR" dirty="0"/>
                    </a:p>
                  </a:txBody>
                  <a:tcPr/>
                </a:tc>
                <a:tc>
                  <a:txBody>
                    <a:bodyPr/>
                    <a:lstStyle/>
                    <a:p>
                      <a:r>
                        <a:rPr lang="en-US" dirty="0"/>
                        <a:t>23.6</a:t>
                      </a:r>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dirty="0"/>
                        <a:t>Best Global Embedding</a:t>
                      </a:r>
                      <a:endParaRPr lang="fr-FR" dirty="0"/>
                    </a:p>
                  </a:txBody>
                  <a:tcPr/>
                </a:tc>
                <a:tc>
                  <a:txBody>
                    <a:bodyPr/>
                    <a:lstStyle/>
                    <a:p>
                      <a:r>
                        <a:rPr lang="en-US" dirty="0"/>
                        <a:t>60.5</a:t>
                      </a:r>
                      <a:endParaRPr lang="fr-FR" dirty="0"/>
                    </a:p>
                  </a:txBody>
                  <a:tcPr/>
                </a:tc>
                <a:tc>
                  <a:txBody>
                    <a:bodyPr/>
                    <a:lstStyle/>
                    <a:p>
                      <a:endParaRPr lang="en-US"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dirty="0"/>
                        <a:t>Best Contextual Embedding</a:t>
                      </a:r>
                      <a:endParaRPr lang="fr-FR" dirty="0"/>
                    </a:p>
                  </a:txBody>
                  <a:tcPr/>
                </a:tc>
                <a:tc>
                  <a:txBody>
                    <a:bodyPr/>
                    <a:lstStyle/>
                    <a:p>
                      <a:r>
                        <a:rPr lang="en-US" dirty="0"/>
                        <a:t>90.0</a:t>
                      </a:r>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dirty="0"/>
                        <a:t>Human Baseline</a:t>
                      </a:r>
                      <a:endParaRPr lang="fr-FR" dirty="0"/>
                    </a:p>
                  </a:txBody>
                  <a:tcPr/>
                </a:tc>
                <a:tc>
                  <a:txBody>
                    <a:bodyPr/>
                    <a:lstStyle/>
                    <a:p>
                      <a:r>
                        <a:rPr lang="en-US" dirty="0"/>
                        <a:t>93.8</a:t>
                      </a:r>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10" name="Arrow: Left 9">
            <a:extLst>
              <a:ext uri="{FF2B5EF4-FFF2-40B4-BE49-F238E27FC236}">
                <a16:creationId xmlns:a16="http://schemas.microsoft.com/office/drawing/2014/main" id="{99C45D51-BBC4-4ED9-A8CC-3AB95FEC4C99}"/>
              </a:ext>
            </a:extLst>
          </p:cNvPr>
          <p:cNvSpPr/>
          <p:nvPr/>
        </p:nvSpPr>
        <p:spPr>
          <a:xfrm rot="14008368">
            <a:off x="3046596" y="1284290"/>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05269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515851" y="2449500"/>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29215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2: Light Verb Construction</a:t>
            </a:r>
            <a:endParaRPr lang="fr-FR" dirty="0"/>
          </a:p>
        </p:txBody>
      </p:sp>
      <p:sp>
        <p:nvSpPr>
          <p:cNvPr id="3" name="Content Placeholder 2">
            <a:extLst>
              <a:ext uri="{FF2B5EF4-FFF2-40B4-BE49-F238E27FC236}">
                <a16:creationId xmlns:a16="http://schemas.microsoft.com/office/drawing/2014/main" id="{D5160C90-9DAA-49D6-A2A2-C9F797D19F4D}"/>
              </a:ext>
            </a:extLst>
          </p:cNvPr>
          <p:cNvSpPr>
            <a:spLocks noGrp="1"/>
          </p:cNvSpPr>
          <p:nvPr>
            <p:ph idx="1"/>
          </p:nvPr>
        </p:nvSpPr>
        <p:spPr>
          <a:xfrm>
            <a:off x="838200" y="1825625"/>
            <a:ext cx="10515600" cy="2931726"/>
          </a:xfrm>
        </p:spPr>
        <p:txBody>
          <a:bodyPr/>
          <a:lstStyle/>
          <a:p>
            <a:endParaRPr lang="fr-FR" dirty="0"/>
          </a:p>
        </p:txBody>
      </p:sp>
    </p:spTree>
    <p:extLst>
      <p:ext uri="{BB962C8B-B14F-4D97-AF65-F5344CB8AC3E}">
        <p14:creationId xmlns:p14="http://schemas.microsoft.com/office/powerpoint/2010/main" val="2092047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2: Light Verb Construction</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3366910783"/>
              </p:ext>
            </p:extLst>
          </p:nvPr>
        </p:nvGraphicFramePr>
        <p:xfrm>
          <a:off x="944604" y="1574800"/>
          <a:ext cx="10608963" cy="3213765"/>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dirty="0"/>
                        <a:t>Majority Baseline</a:t>
                      </a:r>
                      <a:endParaRPr lang="fr-FR" dirty="0"/>
                    </a:p>
                  </a:txBody>
                  <a:tcPr/>
                </a:tc>
                <a:tc>
                  <a:txBody>
                    <a:bodyPr/>
                    <a:lstStyle/>
                    <a:p>
                      <a:r>
                        <a:rPr lang="en-US" dirty="0"/>
                        <a:t>23.6</a:t>
                      </a:r>
                      <a:endParaRPr lang="fr-FR" dirty="0"/>
                    </a:p>
                  </a:txBody>
                  <a:tcPr/>
                </a:tc>
                <a:tc>
                  <a:txBody>
                    <a:bodyPr/>
                    <a:lstStyle/>
                    <a:p>
                      <a:r>
                        <a:rPr lang="en-US" dirty="0"/>
                        <a:t>43.7</a:t>
                      </a:r>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dirty="0"/>
                        <a:t>Best Global Embedding</a:t>
                      </a:r>
                      <a:endParaRPr lang="fr-FR" dirty="0"/>
                    </a:p>
                  </a:txBody>
                  <a:tcPr/>
                </a:tc>
                <a:tc>
                  <a:txBody>
                    <a:bodyPr/>
                    <a:lstStyle/>
                    <a:p>
                      <a:r>
                        <a:rPr lang="en-US" dirty="0"/>
                        <a:t>60.5</a:t>
                      </a:r>
                      <a:endParaRPr lang="fr-FR" dirty="0"/>
                    </a:p>
                  </a:txBody>
                  <a:tcPr/>
                </a:tc>
                <a:tc>
                  <a:txBody>
                    <a:bodyPr/>
                    <a:lstStyle/>
                    <a:p>
                      <a:r>
                        <a:rPr lang="en-US" dirty="0"/>
                        <a:t>74.6</a:t>
                      </a:r>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dirty="0"/>
                        <a:t>Best Contextual Embedding</a:t>
                      </a:r>
                      <a:endParaRPr lang="fr-FR" dirty="0"/>
                    </a:p>
                  </a:txBody>
                  <a:tcPr/>
                </a:tc>
                <a:tc>
                  <a:txBody>
                    <a:bodyPr/>
                    <a:lstStyle/>
                    <a:p>
                      <a:r>
                        <a:rPr lang="en-US" dirty="0"/>
                        <a:t>90.0</a:t>
                      </a:r>
                      <a:endParaRPr lang="fr-FR" dirty="0"/>
                    </a:p>
                  </a:txBody>
                  <a:tcPr/>
                </a:tc>
                <a:tc>
                  <a:txBody>
                    <a:bodyPr/>
                    <a:lstStyle/>
                    <a:p>
                      <a:r>
                        <a:rPr lang="en-US" dirty="0"/>
                        <a:t>82.5</a:t>
                      </a:r>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dirty="0"/>
                        <a:t>Human Baseline</a:t>
                      </a:r>
                      <a:endParaRPr lang="fr-FR" dirty="0"/>
                    </a:p>
                  </a:txBody>
                  <a:tcPr/>
                </a:tc>
                <a:tc>
                  <a:txBody>
                    <a:bodyPr/>
                    <a:lstStyle/>
                    <a:p>
                      <a:r>
                        <a:rPr lang="en-US" dirty="0"/>
                        <a:t>93.8</a:t>
                      </a:r>
                      <a:endParaRPr lang="fr-FR" dirty="0"/>
                    </a:p>
                  </a:txBody>
                  <a:tcPr/>
                </a:tc>
                <a:tc>
                  <a:txBody>
                    <a:bodyPr/>
                    <a:lstStyle/>
                    <a:p>
                      <a:r>
                        <a:rPr lang="en-US" dirty="0"/>
                        <a:t>83.8</a:t>
                      </a:r>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FA7110B4-A831-41A1-A7BA-3C682DA848C9}"/>
              </a:ext>
            </a:extLst>
          </p:cNvPr>
          <p:cNvSpPr/>
          <p:nvPr/>
        </p:nvSpPr>
        <p:spPr>
          <a:xfrm rot="14008368">
            <a:off x="4541762" y="1284290"/>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537076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688846" y="3164431"/>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57437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3: Noun Compound Literality</a:t>
            </a:r>
            <a:endParaRPr lang="fr-FR" dirty="0"/>
          </a:p>
        </p:txBody>
      </p:sp>
      <p:sp>
        <p:nvSpPr>
          <p:cNvPr id="3" name="Content Placeholder 2">
            <a:extLst>
              <a:ext uri="{FF2B5EF4-FFF2-40B4-BE49-F238E27FC236}">
                <a16:creationId xmlns:a16="http://schemas.microsoft.com/office/drawing/2014/main" id="{D5160C90-9DAA-49D6-A2A2-C9F797D19F4D}"/>
              </a:ext>
            </a:extLst>
          </p:cNvPr>
          <p:cNvSpPr>
            <a:spLocks noGrp="1"/>
          </p:cNvSpPr>
          <p:nvPr>
            <p:ph idx="1"/>
          </p:nvPr>
        </p:nvSpPr>
        <p:spPr>
          <a:xfrm>
            <a:off x="838200" y="1825625"/>
            <a:ext cx="10515600" cy="2931726"/>
          </a:xfrm>
        </p:spPr>
        <p:txBody>
          <a:bodyPr/>
          <a:lstStyle/>
          <a:p>
            <a:endParaRPr lang="fr-FR" dirty="0"/>
          </a:p>
        </p:txBody>
      </p:sp>
    </p:spTree>
    <p:extLst>
      <p:ext uri="{BB962C8B-B14F-4D97-AF65-F5344CB8AC3E}">
        <p14:creationId xmlns:p14="http://schemas.microsoft.com/office/powerpoint/2010/main" val="38294857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3: Noun Compound Literality</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3635300677"/>
              </p:ext>
            </p:extLst>
          </p:nvPr>
        </p:nvGraphicFramePr>
        <p:xfrm>
          <a:off x="944604" y="1574800"/>
          <a:ext cx="10608963" cy="3213765"/>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dirty="0"/>
                        <a:t>Majority Baseline</a:t>
                      </a:r>
                      <a:endParaRPr lang="fr-FR" dirty="0"/>
                    </a:p>
                  </a:txBody>
                  <a:tcPr/>
                </a:tc>
                <a:tc>
                  <a:txBody>
                    <a:bodyPr/>
                    <a:lstStyle/>
                    <a:p>
                      <a:r>
                        <a:rPr lang="en-US" dirty="0"/>
                        <a:t>23.6</a:t>
                      </a:r>
                      <a:endParaRPr lang="fr-FR" dirty="0"/>
                    </a:p>
                  </a:txBody>
                  <a:tcPr/>
                </a:tc>
                <a:tc>
                  <a:txBody>
                    <a:bodyPr/>
                    <a:lstStyle/>
                    <a:p>
                      <a:r>
                        <a:rPr lang="en-US" dirty="0"/>
                        <a:t>43.7</a:t>
                      </a:r>
                      <a:endParaRPr lang="fr-FR" dirty="0"/>
                    </a:p>
                  </a:txBody>
                  <a:tcPr/>
                </a:tc>
                <a:tc>
                  <a:txBody>
                    <a:bodyPr/>
                    <a:lstStyle/>
                    <a:p>
                      <a:r>
                        <a:rPr lang="en-US" dirty="0"/>
                        <a:t>72.5</a:t>
                      </a:r>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dirty="0"/>
                        <a:t>Best Global Embedding</a:t>
                      </a:r>
                      <a:endParaRPr lang="fr-FR" dirty="0"/>
                    </a:p>
                  </a:txBody>
                  <a:tcPr/>
                </a:tc>
                <a:tc>
                  <a:txBody>
                    <a:bodyPr/>
                    <a:lstStyle/>
                    <a:p>
                      <a:r>
                        <a:rPr lang="en-US" dirty="0"/>
                        <a:t>60.5</a:t>
                      </a:r>
                      <a:endParaRPr lang="fr-FR" dirty="0"/>
                    </a:p>
                  </a:txBody>
                  <a:tcPr/>
                </a:tc>
                <a:tc>
                  <a:txBody>
                    <a:bodyPr/>
                    <a:lstStyle/>
                    <a:p>
                      <a:r>
                        <a:rPr lang="en-US" dirty="0"/>
                        <a:t>74.6</a:t>
                      </a:r>
                    </a:p>
                  </a:txBody>
                  <a:tcPr/>
                </a:tc>
                <a:tc>
                  <a:txBody>
                    <a:bodyPr/>
                    <a:lstStyle/>
                    <a:p>
                      <a:r>
                        <a:rPr lang="en-US" dirty="0"/>
                        <a:t>80.4</a:t>
                      </a:r>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dirty="0"/>
                        <a:t>Best Contextual Embedding</a:t>
                      </a:r>
                      <a:endParaRPr lang="fr-FR" dirty="0"/>
                    </a:p>
                  </a:txBody>
                  <a:tcPr/>
                </a:tc>
                <a:tc>
                  <a:txBody>
                    <a:bodyPr/>
                    <a:lstStyle/>
                    <a:p>
                      <a:r>
                        <a:rPr lang="en-US" dirty="0"/>
                        <a:t>90.0</a:t>
                      </a:r>
                      <a:endParaRPr lang="fr-FR" dirty="0"/>
                    </a:p>
                  </a:txBody>
                  <a:tcPr/>
                </a:tc>
                <a:tc>
                  <a:txBody>
                    <a:bodyPr/>
                    <a:lstStyle/>
                    <a:p>
                      <a:r>
                        <a:rPr lang="en-US" dirty="0"/>
                        <a:t>82.5</a:t>
                      </a:r>
                      <a:endParaRPr lang="fr-FR" dirty="0"/>
                    </a:p>
                  </a:txBody>
                  <a:tcPr/>
                </a:tc>
                <a:tc>
                  <a:txBody>
                    <a:bodyPr/>
                    <a:lstStyle/>
                    <a:p>
                      <a:r>
                        <a:rPr lang="en-US" dirty="0"/>
                        <a:t>91.3</a:t>
                      </a:r>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dirty="0"/>
                        <a:t>Human Baseline</a:t>
                      </a:r>
                      <a:endParaRPr lang="fr-FR" dirty="0"/>
                    </a:p>
                  </a:txBody>
                  <a:tcPr/>
                </a:tc>
                <a:tc>
                  <a:txBody>
                    <a:bodyPr/>
                    <a:lstStyle/>
                    <a:p>
                      <a:r>
                        <a:rPr lang="en-US" dirty="0"/>
                        <a:t>93.8</a:t>
                      </a:r>
                      <a:endParaRPr lang="fr-FR" dirty="0"/>
                    </a:p>
                  </a:txBody>
                  <a:tcPr/>
                </a:tc>
                <a:tc>
                  <a:txBody>
                    <a:bodyPr/>
                    <a:lstStyle/>
                    <a:p>
                      <a:r>
                        <a:rPr lang="en-US" dirty="0"/>
                        <a:t>83.8</a:t>
                      </a:r>
                      <a:endParaRPr lang="fr-FR" dirty="0"/>
                    </a:p>
                  </a:txBody>
                  <a:tcPr/>
                </a:tc>
                <a:tc>
                  <a:txBody>
                    <a:bodyPr/>
                    <a:lstStyle/>
                    <a:p>
                      <a:r>
                        <a:rPr lang="en-US" dirty="0"/>
                        <a:t>91.0</a:t>
                      </a:r>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EE955FB1-A0A3-4A0E-BFC4-B16F3906975E}"/>
              </a:ext>
            </a:extLst>
          </p:cNvPr>
          <p:cNvSpPr/>
          <p:nvPr/>
        </p:nvSpPr>
        <p:spPr>
          <a:xfrm rot="14008368">
            <a:off x="6042647" y="1271935"/>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70118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651777" y="3707566"/>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645695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4: Noun Compound Relations</a:t>
            </a:r>
            <a:endParaRPr lang="fr-FR" dirty="0"/>
          </a:p>
        </p:txBody>
      </p:sp>
      <p:sp>
        <p:nvSpPr>
          <p:cNvPr id="3" name="Content Placeholder 2">
            <a:extLst>
              <a:ext uri="{FF2B5EF4-FFF2-40B4-BE49-F238E27FC236}">
                <a16:creationId xmlns:a16="http://schemas.microsoft.com/office/drawing/2014/main" id="{D5160C90-9DAA-49D6-A2A2-C9F797D19F4D}"/>
              </a:ext>
            </a:extLst>
          </p:cNvPr>
          <p:cNvSpPr>
            <a:spLocks noGrp="1"/>
          </p:cNvSpPr>
          <p:nvPr>
            <p:ph idx="1"/>
          </p:nvPr>
        </p:nvSpPr>
        <p:spPr>
          <a:xfrm>
            <a:off x="838200" y="1825625"/>
            <a:ext cx="10515600" cy="2931726"/>
          </a:xfrm>
        </p:spPr>
        <p:txBody>
          <a:bodyPr/>
          <a:lstStyle/>
          <a:p>
            <a:endParaRPr lang="fr-FR" dirty="0"/>
          </a:p>
        </p:txBody>
      </p:sp>
    </p:spTree>
    <p:extLst>
      <p:ext uri="{BB962C8B-B14F-4D97-AF65-F5344CB8AC3E}">
        <p14:creationId xmlns:p14="http://schemas.microsoft.com/office/powerpoint/2010/main" val="550002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D50BF-0A9B-464E-9289-E8B54EFA6C6D}"/>
              </a:ext>
            </a:extLst>
          </p:cNvPr>
          <p:cNvSpPr>
            <a:spLocks noGrp="1"/>
          </p:cNvSpPr>
          <p:nvPr>
            <p:ph type="title"/>
          </p:nvPr>
        </p:nvSpPr>
        <p:spPr/>
        <p:txBody>
          <a:bodyPr/>
          <a:lstStyle/>
          <a:p>
            <a:r>
              <a:rPr lang="en-US" dirty="0"/>
              <a:t>Project Introduction</a:t>
            </a:r>
          </a:p>
        </p:txBody>
      </p:sp>
      <p:sp>
        <p:nvSpPr>
          <p:cNvPr id="3" name="Content Placeholder 2">
            <a:extLst>
              <a:ext uri="{FF2B5EF4-FFF2-40B4-BE49-F238E27FC236}">
                <a16:creationId xmlns:a16="http://schemas.microsoft.com/office/drawing/2014/main" id="{8E91DFD7-39EC-4754-9CA6-21A67605E126}"/>
              </a:ext>
            </a:extLst>
          </p:cNvPr>
          <p:cNvSpPr>
            <a:spLocks noGrp="1"/>
          </p:cNvSpPr>
          <p:nvPr>
            <p:ph idx="1"/>
          </p:nvPr>
        </p:nvSpPr>
        <p:spPr/>
        <p:txBody>
          <a:bodyPr/>
          <a:lstStyle/>
          <a:p>
            <a:r>
              <a:rPr lang="en-US" dirty="0"/>
              <a:t>Can Neural Language Models Understand Idioms?</a:t>
            </a:r>
          </a:p>
        </p:txBody>
      </p:sp>
    </p:spTree>
    <p:extLst>
      <p:ext uri="{BB962C8B-B14F-4D97-AF65-F5344CB8AC3E}">
        <p14:creationId xmlns:p14="http://schemas.microsoft.com/office/powerpoint/2010/main" val="8602904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4: Noun Compound Relations</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1647574408"/>
              </p:ext>
            </p:extLst>
          </p:nvPr>
        </p:nvGraphicFramePr>
        <p:xfrm>
          <a:off x="944604" y="1574800"/>
          <a:ext cx="10608963" cy="3213765"/>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dirty="0"/>
                        <a:t>Majority Baseline</a:t>
                      </a:r>
                      <a:endParaRPr lang="fr-FR" dirty="0"/>
                    </a:p>
                  </a:txBody>
                  <a:tcPr/>
                </a:tc>
                <a:tc>
                  <a:txBody>
                    <a:bodyPr/>
                    <a:lstStyle/>
                    <a:p>
                      <a:r>
                        <a:rPr lang="en-US" dirty="0"/>
                        <a:t>23.6</a:t>
                      </a:r>
                      <a:endParaRPr lang="fr-FR" dirty="0"/>
                    </a:p>
                  </a:txBody>
                  <a:tcPr/>
                </a:tc>
                <a:tc>
                  <a:txBody>
                    <a:bodyPr/>
                    <a:lstStyle/>
                    <a:p>
                      <a:r>
                        <a:rPr lang="en-US" dirty="0"/>
                        <a:t>43.7</a:t>
                      </a:r>
                      <a:endParaRPr lang="fr-FR" dirty="0"/>
                    </a:p>
                  </a:txBody>
                  <a:tcPr/>
                </a:tc>
                <a:tc>
                  <a:txBody>
                    <a:bodyPr/>
                    <a:lstStyle/>
                    <a:p>
                      <a:r>
                        <a:rPr lang="en-US" dirty="0"/>
                        <a:t>72.5</a:t>
                      </a:r>
                      <a:endParaRPr lang="fr-FR" dirty="0"/>
                    </a:p>
                  </a:txBody>
                  <a:tcPr/>
                </a:tc>
                <a:tc>
                  <a:txBody>
                    <a:bodyPr/>
                    <a:lstStyle/>
                    <a:p>
                      <a:r>
                        <a:rPr lang="en-US" dirty="0"/>
                        <a:t>50.0</a:t>
                      </a:r>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dirty="0"/>
                        <a:t>Best Global Embedding</a:t>
                      </a:r>
                      <a:endParaRPr lang="fr-FR" dirty="0"/>
                    </a:p>
                  </a:txBody>
                  <a:tcPr/>
                </a:tc>
                <a:tc>
                  <a:txBody>
                    <a:bodyPr/>
                    <a:lstStyle/>
                    <a:p>
                      <a:r>
                        <a:rPr lang="en-US" dirty="0"/>
                        <a:t>60.5</a:t>
                      </a:r>
                      <a:endParaRPr lang="fr-FR" dirty="0"/>
                    </a:p>
                  </a:txBody>
                  <a:tcPr/>
                </a:tc>
                <a:tc>
                  <a:txBody>
                    <a:bodyPr/>
                    <a:lstStyle/>
                    <a:p>
                      <a:r>
                        <a:rPr lang="en-US" dirty="0"/>
                        <a:t>74.6</a:t>
                      </a:r>
                    </a:p>
                  </a:txBody>
                  <a:tcPr/>
                </a:tc>
                <a:tc>
                  <a:txBody>
                    <a:bodyPr/>
                    <a:lstStyle/>
                    <a:p>
                      <a:r>
                        <a:rPr lang="en-US" dirty="0"/>
                        <a:t>80.4</a:t>
                      </a:r>
                      <a:endParaRPr lang="fr-FR" dirty="0"/>
                    </a:p>
                  </a:txBody>
                  <a:tcPr/>
                </a:tc>
                <a:tc>
                  <a:txBody>
                    <a:bodyPr/>
                    <a:lstStyle/>
                    <a:p>
                      <a:r>
                        <a:rPr lang="en-US" dirty="0"/>
                        <a:t>51.2</a:t>
                      </a:r>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dirty="0"/>
                        <a:t>Best Contextual Embedding</a:t>
                      </a:r>
                      <a:endParaRPr lang="fr-FR" dirty="0"/>
                    </a:p>
                  </a:txBody>
                  <a:tcPr/>
                </a:tc>
                <a:tc>
                  <a:txBody>
                    <a:bodyPr/>
                    <a:lstStyle/>
                    <a:p>
                      <a:r>
                        <a:rPr lang="en-US" dirty="0"/>
                        <a:t>90.0</a:t>
                      </a:r>
                      <a:endParaRPr lang="fr-FR" dirty="0"/>
                    </a:p>
                  </a:txBody>
                  <a:tcPr/>
                </a:tc>
                <a:tc>
                  <a:txBody>
                    <a:bodyPr/>
                    <a:lstStyle/>
                    <a:p>
                      <a:r>
                        <a:rPr lang="en-US" dirty="0"/>
                        <a:t>82.5</a:t>
                      </a:r>
                      <a:endParaRPr lang="fr-FR" dirty="0"/>
                    </a:p>
                  </a:txBody>
                  <a:tcPr/>
                </a:tc>
                <a:tc>
                  <a:txBody>
                    <a:bodyPr/>
                    <a:lstStyle/>
                    <a:p>
                      <a:r>
                        <a:rPr lang="en-US" dirty="0"/>
                        <a:t>91.3</a:t>
                      </a:r>
                      <a:endParaRPr lang="fr-FR" dirty="0"/>
                    </a:p>
                  </a:txBody>
                  <a:tcPr/>
                </a:tc>
                <a:tc>
                  <a:txBody>
                    <a:bodyPr/>
                    <a:lstStyle/>
                    <a:p>
                      <a:r>
                        <a:rPr lang="en-US" dirty="0"/>
                        <a:t>54.3</a:t>
                      </a:r>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dirty="0"/>
                        <a:t>Human Baseline</a:t>
                      </a:r>
                      <a:endParaRPr lang="fr-FR" dirty="0"/>
                    </a:p>
                  </a:txBody>
                  <a:tcPr/>
                </a:tc>
                <a:tc>
                  <a:txBody>
                    <a:bodyPr/>
                    <a:lstStyle/>
                    <a:p>
                      <a:r>
                        <a:rPr lang="en-US" dirty="0"/>
                        <a:t>93.8</a:t>
                      </a:r>
                      <a:endParaRPr lang="fr-FR" dirty="0"/>
                    </a:p>
                  </a:txBody>
                  <a:tcPr/>
                </a:tc>
                <a:tc>
                  <a:txBody>
                    <a:bodyPr/>
                    <a:lstStyle/>
                    <a:p>
                      <a:r>
                        <a:rPr lang="en-US" dirty="0"/>
                        <a:t>83.8</a:t>
                      </a:r>
                      <a:endParaRPr lang="fr-FR" dirty="0"/>
                    </a:p>
                  </a:txBody>
                  <a:tcPr/>
                </a:tc>
                <a:tc>
                  <a:txBody>
                    <a:bodyPr/>
                    <a:lstStyle/>
                    <a:p>
                      <a:r>
                        <a:rPr lang="en-US" dirty="0"/>
                        <a:t>91.0</a:t>
                      </a:r>
                      <a:endParaRPr lang="fr-FR" dirty="0"/>
                    </a:p>
                  </a:txBody>
                  <a:tcPr/>
                </a:tc>
                <a:tc>
                  <a:txBody>
                    <a:bodyPr/>
                    <a:lstStyle/>
                    <a:p>
                      <a:r>
                        <a:rPr lang="en-US" dirty="0"/>
                        <a:t>77.8</a:t>
                      </a:r>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2C108862-4B3F-4A31-B188-147DD37E2266}"/>
              </a:ext>
            </a:extLst>
          </p:cNvPr>
          <p:cNvSpPr/>
          <p:nvPr/>
        </p:nvSpPr>
        <p:spPr>
          <a:xfrm rot="14008368">
            <a:off x="7198464" y="1271933"/>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43583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577636" y="4220370"/>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393889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5: Adjective Noun Attributes</a:t>
            </a:r>
            <a:endParaRPr lang="fr-FR" dirty="0"/>
          </a:p>
        </p:txBody>
      </p:sp>
      <p:sp>
        <p:nvSpPr>
          <p:cNvPr id="3" name="Content Placeholder 2">
            <a:extLst>
              <a:ext uri="{FF2B5EF4-FFF2-40B4-BE49-F238E27FC236}">
                <a16:creationId xmlns:a16="http://schemas.microsoft.com/office/drawing/2014/main" id="{D5160C90-9DAA-49D6-A2A2-C9F797D19F4D}"/>
              </a:ext>
            </a:extLst>
          </p:cNvPr>
          <p:cNvSpPr>
            <a:spLocks noGrp="1"/>
          </p:cNvSpPr>
          <p:nvPr>
            <p:ph idx="1"/>
          </p:nvPr>
        </p:nvSpPr>
        <p:spPr>
          <a:xfrm>
            <a:off x="838200" y="1825625"/>
            <a:ext cx="10515600" cy="2931726"/>
          </a:xfrm>
        </p:spPr>
        <p:txBody>
          <a:bodyPr/>
          <a:lstStyle/>
          <a:p>
            <a:endParaRPr lang="fr-FR" dirty="0"/>
          </a:p>
        </p:txBody>
      </p:sp>
    </p:spTree>
    <p:extLst>
      <p:ext uri="{BB962C8B-B14F-4D97-AF65-F5344CB8AC3E}">
        <p14:creationId xmlns:p14="http://schemas.microsoft.com/office/powerpoint/2010/main" val="10445639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5: Adjective Noun Attributes</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1439789043"/>
              </p:ext>
            </p:extLst>
          </p:nvPr>
        </p:nvGraphicFramePr>
        <p:xfrm>
          <a:off x="944604" y="1574800"/>
          <a:ext cx="10608963" cy="3213765"/>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dirty="0"/>
                        <a:t>Majority Baseline</a:t>
                      </a:r>
                      <a:endParaRPr lang="fr-FR" dirty="0"/>
                    </a:p>
                  </a:txBody>
                  <a:tcPr/>
                </a:tc>
                <a:tc>
                  <a:txBody>
                    <a:bodyPr/>
                    <a:lstStyle/>
                    <a:p>
                      <a:r>
                        <a:rPr lang="en-US" dirty="0"/>
                        <a:t>23.6</a:t>
                      </a:r>
                      <a:endParaRPr lang="fr-FR" dirty="0"/>
                    </a:p>
                  </a:txBody>
                  <a:tcPr/>
                </a:tc>
                <a:tc>
                  <a:txBody>
                    <a:bodyPr/>
                    <a:lstStyle/>
                    <a:p>
                      <a:r>
                        <a:rPr lang="en-US" dirty="0"/>
                        <a:t>43.7</a:t>
                      </a:r>
                      <a:endParaRPr lang="fr-FR" dirty="0"/>
                    </a:p>
                  </a:txBody>
                  <a:tcPr/>
                </a:tc>
                <a:tc>
                  <a:txBody>
                    <a:bodyPr/>
                    <a:lstStyle/>
                    <a:p>
                      <a:r>
                        <a:rPr lang="en-US" dirty="0"/>
                        <a:t>72.5</a:t>
                      </a:r>
                      <a:endParaRPr lang="fr-FR" dirty="0"/>
                    </a:p>
                  </a:txBody>
                  <a:tcPr/>
                </a:tc>
                <a:tc>
                  <a:txBody>
                    <a:bodyPr/>
                    <a:lstStyle/>
                    <a:p>
                      <a:r>
                        <a:rPr lang="en-US" dirty="0"/>
                        <a:t>50.0</a:t>
                      </a:r>
                      <a:endParaRPr lang="fr-FR" dirty="0"/>
                    </a:p>
                  </a:txBody>
                  <a:tcPr/>
                </a:tc>
                <a:tc>
                  <a:txBody>
                    <a:bodyPr/>
                    <a:lstStyle/>
                    <a:p>
                      <a:r>
                        <a:rPr lang="en-US" dirty="0"/>
                        <a:t>50.0</a:t>
                      </a:r>
                      <a:endParaRPr lang="fr-FR"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dirty="0"/>
                        <a:t>Best Global Embedding</a:t>
                      </a:r>
                      <a:endParaRPr lang="fr-FR" dirty="0"/>
                    </a:p>
                  </a:txBody>
                  <a:tcPr/>
                </a:tc>
                <a:tc>
                  <a:txBody>
                    <a:bodyPr/>
                    <a:lstStyle/>
                    <a:p>
                      <a:r>
                        <a:rPr lang="en-US" dirty="0"/>
                        <a:t>60.5</a:t>
                      </a:r>
                      <a:endParaRPr lang="fr-FR" dirty="0"/>
                    </a:p>
                  </a:txBody>
                  <a:tcPr/>
                </a:tc>
                <a:tc>
                  <a:txBody>
                    <a:bodyPr/>
                    <a:lstStyle/>
                    <a:p>
                      <a:r>
                        <a:rPr lang="en-US" dirty="0"/>
                        <a:t>74.6</a:t>
                      </a:r>
                    </a:p>
                  </a:txBody>
                  <a:tcPr/>
                </a:tc>
                <a:tc>
                  <a:txBody>
                    <a:bodyPr/>
                    <a:lstStyle/>
                    <a:p>
                      <a:r>
                        <a:rPr lang="en-US" dirty="0"/>
                        <a:t>80.4</a:t>
                      </a:r>
                      <a:endParaRPr lang="fr-FR" dirty="0"/>
                    </a:p>
                  </a:txBody>
                  <a:tcPr/>
                </a:tc>
                <a:tc>
                  <a:txBody>
                    <a:bodyPr/>
                    <a:lstStyle/>
                    <a:p>
                      <a:r>
                        <a:rPr lang="en-US" dirty="0"/>
                        <a:t>51.2</a:t>
                      </a:r>
                      <a:endParaRPr lang="fr-FR" dirty="0"/>
                    </a:p>
                  </a:txBody>
                  <a:tcPr/>
                </a:tc>
                <a:tc>
                  <a:txBody>
                    <a:bodyPr/>
                    <a:lstStyle/>
                    <a:p>
                      <a:r>
                        <a:rPr lang="en-US" dirty="0"/>
                        <a:t>53.8</a:t>
                      </a:r>
                      <a:endParaRPr lang="fr-FR"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dirty="0"/>
                        <a:t>Best Contextual Embedding</a:t>
                      </a:r>
                      <a:endParaRPr lang="fr-FR" dirty="0"/>
                    </a:p>
                  </a:txBody>
                  <a:tcPr/>
                </a:tc>
                <a:tc>
                  <a:txBody>
                    <a:bodyPr/>
                    <a:lstStyle/>
                    <a:p>
                      <a:r>
                        <a:rPr lang="en-US" dirty="0"/>
                        <a:t>90.0</a:t>
                      </a:r>
                      <a:endParaRPr lang="fr-FR" dirty="0"/>
                    </a:p>
                  </a:txBody>
                  <a:tcPr/>
                </a:tc>
                <a:tc>
                  <a:txBody>
                    <a:bodyPr/>
                    <a:lstStyle/>
                    <a:p>
                      <a:r>
                        <a:rPr lang="en-US" dirty="0"/>
                        <a:t>82.5</a:t>
                      </a:r>
                      <a:endParaRPr lang="fr-FR" dirty="0"/>
                    </a:p>
                  </a:txBody>
                  <a:tcPr/>
                </a:tc>
                <a:tc>
                  <a:txBody>
                    <a:bodyPr/>
                    <a:lstStyle/>
                    <a:p>
                      <a:r>
                        <a:rPr lang="en-US" dirty="0"/>
                        <a:t>91.3</a:t>
                      </a:r>
                      <a:endParaRPr lang="fr-FR" dirty="0"/>
                    </a:p>
                  </a:txBody>
                  <a:tcPr/>
                </a:tc>
                <a:tc>
                  <a:txBody>
                    <a:bodyPr/>
                    <a:lstStyle/>
                    <a:p>
                      <a:r>
                        <a:rPr lang="en-US" dirty="0"/>
                        <a:t>54.3</a:t>
                      </a:r>
                      <a:endParaRPr lang="fr-FR" dirty="0"/>
                    </a:p>
                  </a:txBody>
                  <a:tcPr/>
                </a:tc>
                <a:tc>
                  <a:txBody>
                    <a:bodyPr/>
                    <a:lstStyle/>
                    <a:p>
                      <a:r>
                        <a:rPr lang="en-US" dirty="0"/>
                        <a:t>65.1</a:t>
                      </a:r>
                      <a:endParaRPr lang="fr-FR"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dirty="0"/>
                        <a:t>Human Baseline</a:t>
                      </a:r>
                      <a:endParaRPr lang="fr-FR" dirty="0"/>
                    </a:p>
                  </a:txBody>
                  <a:tcPr/>
                </a:tc>
                <a:tc>
                  <a:txBody>
                    <a:bodyPr/>
                    <a:lstStyle/>
                    <a:p>
                      <a:r>
                        <a:rPr lang="en-US" dirty="0"/>
                        <a:t>93.8</a:t>
                      </a:r>
                      <a:endParaRPr lang="fr-FR" dirty="0"/>
                    </a:p>
                  </a:txBody>
                  <a:tcPr/>
                </a:tc>
                <a:tc>
                  <a:txBody>
                    <a:bodyPr/>
                    <a:lstStyle/>
                    <a:p>
                      <a:r>
                        <a:rPr lang="en-US" dirty="0"/>
                        <a:t>83.8</a:t>
                      </a:r>
                      <a:endParaRPr lang="fr-FR" dirty="0"/>
                    </a:p>
                  </a:txBody>
                  <a:tcPr/>
                </a:tc>
                <a:tc>
                  <a:txBody>
                    <a:bodyPr/>
                    <a:lstStyle/>
                    <a:p>
                      <a:r>
                        <a:rPr lang="en-US" dirty="0"/>
                        <a:t>91.0</a:t>
                      </a:r>
                      <a:endParaRPr lang="fr-FR" dirty="0"/>
                    </a:p>
                  </a:txBody>
                  <a:tcPr/>
                </a:tc>
                <a:tc>
                  <a:txBody>
                    <a:bodyPr/>
                    <a:lstStyle/>
                    <a:p>
                      <a:r>
                        <a:rPr lang="en-US" dirty="0"/>
                        <a:t>77.8</a:t>
                      </a:r>
                      <a:endParaRPr lang="fr-FR" dirty="0"/>
                    </a:p>
                  </a:txBody>
                  <a:tcPr/>
                </a:tc>
                <a:tc>
                  <a:txBody>
                    <a:bodyPr/>
                    <a:lstStyle/>
                    <a:p>
                      <a:r>
                        <a:rPr lang="en-US" dirty="0"/>
                        <a:t>86.4</a:t>
                      </a:r>
                      <a:endParaRPr lang="fr-FR"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58876C6E-7009-4F1D-9A63-F51EEB337144}"/>
              </a:ext>
            </a:extLst>
          </p:cNvPr>
          <p:cNvSpPr/>
          <p:nvPr/>
        </p:nvSpPr>
        <p:spPr>
          <a:xfrm rot="14008368">
            <a:off x="8224076" y="1234862"/>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71463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Tree>
    <p:extLst>
      <p:ext uri="{BB962C8B-B14F-4D97-AF65-F5344CB8AC3E}">
        <p14:creationId xmlns:p14="http://schemas.microsoft.com/office/powerpoint/2010/main" val="17909834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6: Identifying Phrase Type</a:t>
            </a:r>
            <a:endParaRPr lang="fr-FR" dirty="0"/>
          </a:p>
        </p:txBody>
      </p:sp>
      <p:sp>
        <p:nvSpPr>
          <p:cNvPr id="3" name="Content Placeholder 2">
            <a:extLst>
              <a:ext uri="{FF2B5EF4-FFF2-40B4-BE49-F238E27FC236}">
                <a16:creationId xmlns:a16="http://schemas.microsoft.com/office/drawing/2014/main" id="{D5160C90-9DAA-49D6-A2A2-C9F797D19F4D}"/>
              </a:ext>
            </a:extLst>
          </p:cNvPr>
          <p:cNvSpPr>
            <a:spLocks noGrp="1"/>
          </p:cNvSpPr>
          <p:nvPr>
            <p:ph idx="1"/>
          </p:nvPr>
        </p:nvSpPr>
        <p:spPr>
          <a:xfrm>
            <a:off x="838200" y="1825625"/>
            <a:ext cx="10515600" cy="2931726"/>
          </a:xfrm>
        </p:spPr>
        <p:txBody>
          <a:bodyPr/>
          <a:lstStyle/>
          <a:p>
            <a:endParaRPr lang="fr-FR" dirty="0"/>
          </a:p>
        </p:txBody>
      </p:sp>
    </p:spTree>
    <p:extLst>
      <p:ext uri="{BB962C8B-B14F-4D97-AF65-F5344CB8AC3E}">
        <p14:creationId xmlns:p14="http://schemas.microsoft.com/office/powerpoint/2010/main" val="40229499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6: Identifying Phrase Type</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4024217032"/>
              </p:ext>
            </p:extLst>
          </p:nvPr>
        </p:nvGraphicFramePr>
        <p:xfrm>
          <a:off x="944604" y="1574800"/>
          <a:ext cx="10608963" cy="3213765"/>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dirty="0"/>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dirty="0"/>
                        <a:t>Majority Baseline</a:t>
                      </a:r>
                      <a:endParaRPr lang="fr-FR" dirty="0"/>
                    </a:p>
                  </a:txBody>
                  <a:tcPr/>
                </a:tc>
                <a:tc>
                  <a:txBody>
                    <a:bodyPr/>
                    <a:lstStyle/>
                    <a:p>
                      <a:r>
                        <a:rPr lang="en-US" dirty="0"/>
                        <a:t>23.6</a:t>
                      </a:r>
                      <a:endParaRPr lang="fr-FR" dirty="0"/>
                    </a:p>
                  </a:txBody>
                  <a:tcPr/>
                </a:tc>
                <a:tc>
                  <a:txBody>
                    <a:bodyPr/>
                    <a:lstStyle/>
                    <a:p>
                      <a:r>
                        <a:rPr lang="en-US" dirty="0"/>
                        <a:t>43.7</a:t>
                      </a:r>
                      <a:endParaRPr lang="fr-FR" dirty="0"/>
                    </a:p>
                  </a:txBody>
                  <a:tcPr/>
                </a:tc>
                <a:tc>
                  <a:txBody>
                    <a:bodyPr/>
                    <a:lstStyle/>
                    <a:p>
                      <a:r>
                        <a:rPr lang="en-US" dirty="0"/>
                        <a:t>72.5</a:t>
                      </a:r>
                      <a:endParaRPr lang="fr-FR" dirty="0"/>
                    </a:p>
                  </a:txBody>
                  <a:tcPr/>
                </a:tc>
                <a:tc>
                  <a:txBody>
                    <a:bodyPr/>
                    <a:lstStyle/>
                    <a:p>
                      <a:r>
                        <a:rPr lang="en-US" dirty="0"/>
                        <a:t>50.0</a:t>
                      </a:r>
                      <a:endParaRPr lang="fr-FR" dirty="0"/>
                    </a:p>
                  </a:txBody>
                  <a:tcPr/>
                </a:tc>
                <a:tc>
                  <a:txBody>
                    <a:bodyPr/>
                    <a:lstStyle/>
                    <a:p>
                      <a:r>
                        <a:rPr lang="en-US" dirty="0"/>
                        <a:t>50.0</a:t>
                      </a:r>
                      <a:endParaRPr lang="fr-FR" dirty="0"/>
                    </a:p>
                  </a:txBody>
                  <a:tcPr/>
                </a:tc>
                <a:tc>
                  <a:txBody>
                    <a:bodyPr/>
                    <a:lstStyle/>
                    <a:p>
                      <a:r>
                        <a:rPr lang="en-US" dirty="0"/>
                        <a:t>26.6</a:t>
                      </a:r>
                      <a:endParaRPr lang="fr-FR" dirty="0"/>
                    </a:p>
                  </a:txBody>
                  <a:tcPr/>
                </a:tc>
                <a:extLst>
                  <a:ext uri="{0D108BD9-81ED-4DB2-BD59-A6C34878D82A}">
                    <a16:rowId xmlns:a16="http://schemas.microsoft.com/office/drawing/2014/main" val="409581854"/>
                  </a:ext>
                </a:extLst>
              </a:tr>
              <a:tr h="554225">
                <a:tc>
                  <a:txBody>
                    <a:bodyPr/>
                    <a:lstStyle/>
                    <a:p>
                      <a:r>
                        <a:rPr lang="en-US" dirty="0"/>
                        <a:t>Best Global Embedding</a:t>
                      </a:r>
                      <a:endParaRPr lang="fr-FR" dirty="0"/>
                    </a:p>
                  </a:txBody>
                  <a:tcPr/>
                </a:tc>
                <a:tc>
                  <a:txBody>
                    <a:bodyPr/>
                    <a:lstStyle/>
                    <a:p>
                      <a:r>
                        <a:rPr lang="en-US" dirty="0"/>
                        <a:t>60.5</a:t>
                      </a:r>
                      <a:endParaRPr lang="fr-FR" dirty="0"/>
                    </a:p>
                  </a:txBody>
                  <a:tcPr/>
                </a:tc>
                <a:tc>
                  <a:txBody>
                    <a:bodyPr/>
                    <a:lstStyle/>
                    <a:p>
                      <a:r>
                        <a:rPr lang="en-US" dirty="0"/>
                        <a:t>74.6</a:t>
                      </a:r>
                    </a:p>
                  </a:txBody>
                  <a:tcPr/>
                </a:tc>
                <a:tc>
                  <a:txBody>
                    <a:bodyPr/>
                    <a:lstStyle/>
                    <a:p>
                      <a:r>
                        <a:rPr lang="en-US" dirty="0"/>
                        <a:t>80.4</a:t>
                      </a:r>
                      <a:endParaRPr lang="fr-FR" dirty="0"/>
                    </a:p>
                  </a:txBody>
                  <a:tcPr/>
                </a:tc>
                <a:tc>
                  <a:txBody>
                    <a:bodyPr/>
                    <a:lstStyle/>
                    <a:p>
                      <a:r>
                        <a:rPr lang="en-US" dirty="0"/>
                        <a:t>51.2</a:t>
                      </a:r>
                      <a:endParaRPr lang="fr-FR" dirty="0"/>
                    </a:p>
                  </a:txBody>
                  <a:tcPr/>
                </a:tc>
                <a:tc>
                  <a:txBody>
                    <a:bodyPr/>
                    <a:lstStyle/>
                    <a:p>
                      <a:r>
                        <a:rPr lang="en-US" dirty="0"/>
                        <a:t>53.8</a:t>
                      </a:r>
                      <a:endParaRPr lang="fr-FR" dirty="0"/>
                    </a:p>
                  </a:txBody>
                  <a:tcPr/>
                </a:tc>
                <a:tc>
                  <a:txBody>
                    <a:bodyPr/>
                    <a:lstStyle/>
                    <a:p>
                      <a:r>
                        <a:rPr lang="en-US" dirty="0"/>
                        <a:t>44.0</a:t>
                      </a:r>
                      <a:endParaRPr lang="fr-FR" dirty="0"/>
                    </a:p>
                  </a:txBody>
                  <a:tcPr/>
                </a:tc>
                <a:extLst>
                  <a:ext uri="{0D108BD9-81ED-4DB2-BD59-A6C34878D82A}">
                    <a16:rowId xmlns:a16="http://schemas.microsoft.com/office/drawing/2014/main" val="3568241747"/>
                  </a:ext>
                </a:extLst>
              </a:tr>
              <a:tr h="808410">
                <a:tc>
                  <a:txBody>
                    <a:bodyPr/>
                    <a:lstStyle/>
                    <a:p>
                      <a:r>
                        <a:rPr lang="en-US" dirty="0"/>
                        <a:t>Best Contextual Embedding</a:t>
                      </a:r>
                      <a:endParaRPr lang="fr-FR" dirty="0"/>
                    </a:p>
                  </a:txBody>
                  <a:tcPr/>
                </a:tc>
                <a:tc>
                  <a:txBody>
                    <a:bodyPr/>
                    <a:lstStyle/>
                    <a:p>
                      <a:r>
                        <a:rPr lang="en-US" dirty="0"/>
                        <a:t>90.0</a:t>
                      </a:r>
                      <a:endParaRPr lang="fr-FR" dirty="0"/>
                    </a:p>
                  </a:txBody>
                  <a:tcPr/>
                </a:tc>
                <a:tc>
                  <a:txBody>
                    <a:bodyPr/>
                    <a:lstStyle/>
                    <a:p>
                      <a:r>
                        <a:rPr lang="en-US" dirty="0"/>
                        <a:t>82.5</a:t>
                      </a:r>
                      <a:endParaRPr lang="fr-FR" dirty="0"/>
                    </a:p>
                  </a:txBody>
                  <a:tcPr/>
                </a:tc>
                <a:tc>
                  <a:txBody>
                    <a:bodyPr/>
                    <a:lstStyle/>
                    <a:p>
                      <a:r>
                        <a:rPr lang="en-US" dirty="0"/>
                        <a:t>91.3</a:t>
                      </a:r>
                      <a:endParaRPr lang="fr-FR" dirty="0"/>
                    </a:p>
                  </a:txBody>
                  <a:tcPr/>
                </a:tc>
                <a:tc>
                  <a:txBody>
                    <a:bodyPr/>
                    <a:lstStyle/>
                    <a:p>
                      <a:r>
                        <a:rPr lang="en-US" dirty="0"/>
                        <a:t>54.3</a:t>
                      </a:r>
                      <a:endParaRPr lang="fr-FR" dirty="0"/>
                    </a:p>
                  </a:txBody>
                  <a:tcPr/>
                </a:tc>
                <a:tc>
                  <a:txBody>
                    <a:bodyPr/>
                    <a:lstStyle/>
                    <a:p>
                      <a:r>
                        <a:rPr lang="en-US" dirty="0"/>
                        <a:t>65.1</a:t>
                      </a:r>
                      <a:endParaRPr lang="fr-FR" dirty="0"/>
                    </a:p>
                  </a:txBody>
                  <a:tcPr/>
                </a:tc>
                <a:tc>
                  <a:txBody>
                    <a:bodyPr/>
                    <a:lstStyle/>
                    <a:p>
                      <a:r>
                        <a:rPr lang="en-US" dirty="0"/>
                        <a:t>64.8</a:t>
                      </a:r>
                      <a:endParaRPr lang="fr-FR" dirty="0"/>
                    </a:p>
                  </a:txBody>
                  <a:tcPr/>
                </a:tc>
                <a:extLst>
                  <a:ext uri="{0D108BD9-81ED-4DB2-BD59-A6C34878D82A}">
                    <a16:rowId xmlns:a16="http://schemas.microsoft.com/office/drawing/2014/main" val="251230634"/>
                  </a:ext>
                </a:extLst>
              </a:tr>
              <a:tr h="468365">
                <a:tc>
                  <a:txBody>
                    <a:bodyPr/>
                    <a:lstStyle/>
                    <a:p>
                      <a:r>
                        <a:rPr lang="en-US" dirty="0"/>
                        <a:t>Human Baseline</a:t>
                      </a:r>
                      <a:endParaRPr lang="fr-FR" dirty="0"/>
                    </a:p>
                  </a:txBody>
                  <a:tcPr/>
                </a:tc>
                <a:tc>
                  <a:txBody>
                    <a:bodyPr/>
                    <a:lstStyle/>
                    <a:p>
                      <a:r>
                        <a:rPr lang="en-US" dirty="0"/>
                        <a:t>93.8</a:t>
                      </a:r>
                      <a:endParaRPr lang="fr-FR" dirty="0"/>
                    </a:p>
                  </a:txBody>
                  <a:tcPr/>
                </a:tc>
                <a:tc>
                  <a:txBody>
                    <a:bodyPr/>
                    <a:lstStyle/>
                    <a:p>
                      <a:r>
                        <a:rPr lang="en-US" dirty="0"/>
                        <a:t>83.8</a:t>
                      </a:r>
                      <a:endParaRPr lang="fr-FR" dirty="0"/>
                    </a:p>
                  </a:txBody>
                  <a:tcPr/>
                </a:tc>
                <a:tc>
                  <a:txBody>
                    <a:bodyPr/>
                    <a:lstStyle/>
                    <a:p>
                      <a:r>
                        <a:rPr lang="en-US" dirty="0"/>
                        <a:t>91.0</a:t>
                      </a:r>
                      <a:endParaRPr lang="fr-FR" dirty="0"/>
                    </a:p>
                  </a:txBody>
                  <a:tcPr/>
                </a:tc>
                <a:tc>
                  <a:txBody>
                    <a:bodyPr/>
                    <a:lstStyle/>
                    <a:p>
                      <a:r>
                        <a:rPr lang="en-US" dirty="0"/>
                        <a:t>77.8</a:t>
                      </a:r>
                      <a:endParaRPr lang="fr-FR" dirty="0"/>
                    </a:p>
                  </a:txBody>
                  <a:tcPr/>
                </a:tc>
                <a:tc>
                  <a:txBody>
                    <a:bodyPr/>
                    <a:lstStyle/>
                    <a:p>
                      <a:r>
                        <a:rPr lang="en-US" dirty="0"/>
                        <a:t>86.4</a:t>
                      </a:r>
                      <a:endParaRPr lang="fr-FR"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7BDB9FE1-73C1-4BDA-8454-A5359843A8D0}"/>
              </a:ext>
            </a:extLst>
          </p:cNvPr>
          <p:cNvSpPr/>
          <p:nvPr/>
        </p:nvSpPr>
        <p:spPr>
          <a:xfrm rot="14008368">
            <a:off x="9756315" y="1234862"/>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894641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7A2CE-F72B-40E9-8168-8666510FA76E}"/>
              </a:ext>
            </a:extLst>
          </p:cNvPr>
          <p:cNvSpPr>
            <a:spLocks noGrp="1"/>
          </p:cNvSpPr>
          <p:nvPr>
            <p:ph type="title"/>
          </p:nvPr>
        </p:nvSpPr>
        <p:spPr>
          <a:xfrm>
            <a:off x="3136557" y="1897363"/>
            <a:ext cx="5599670" cy="1661383"/>
          </a:xfrm>
        </p:spPr>
        <p:txBody>
          <a:bodyPr>
            <a:normAutofit fontScale="90000"/>
          </a:bodyPr>
          <a:lstStyle/>
          <a:p>
            <a:r>
              <a:rPr lang="en-US" sz="6000" b="1" dirty="0"/>
              <a:t>Analysis of Results</a:t>
            </a:r>
            <a:endParaRPr lang="fr-FR" sz="6000" b="1" dirty="0"/>
          </a:p>
        </p:txBody>
      </p:sp>
    </p:spTree>
    <p:extLst>
      <p:ext uri="{BB962C8B-B14F-4D97-AF65-F5344CB8AC3E}">
        <p14:creationId xmlns:p14="http://schemas.microsoft.com/office/powerpoint/2010/main" val="18363890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AB32-9304-42F6-B442-BD40DAC6E69B}"/>
              </a:ext>
            </a:extLst>
          </p:cNvPr>
          <p:cNvSpPr>
            <a:spLocks noGrp="1"/>
          </p:cNvSpPr>
          <p:nvPr>
            <p:ph type="title"/>
          </p:nvPr>
        </p:nvSpPr>
        <p:spPr>
          <a:xfrm>
            <a:off x="838200" y="365126"/>
            <a:ext cx="10515600" cy="957048"/>
          </a:xfrm>
        </p:spPr>
        <p:txBody>
          <a:bodyPr/>
          <a:lstStyle/>
          <a:p>
            <a:r>
              <a:rPr lang="en-US" dirty="0"/>
              <a:t>Model Performance on Two Phenomena</a:t>
            </a:r>
            <a:endParaRPr lang="fr-FR" dirty="0"/>
          </a:p>
        </p:txBody>
      </p:sp>
      <p:graphicFrame>
        <p:nvGraphicFramePr>
          <p:cNvPr id="6" name="Table 8">
            <a:extLst>
              <a:ext uri="{FF2B5EF4-FFF2-40B4-BE49-F238E27FC236}">
                <a16:creationId xmlns:a16="http://schemas.microsoft.com/office/drawing/2014/main" id="{1056E174-4A07-4A3D-9EAF-50B766AB4A96}"/>
              </a:ext>
            </a:extLst>
          </p:cNvPr>
          <p:cNvGraphicFramePr>
            <a:graphicFrameLocks noGrp="1"/>
          </p:cNvGraphicFramePr>
          <p:nvPr>
            <p:extLst>
              <p:ext uri="{D42A27DB-BD31-4B8C-83A1-F6EECF244321}">
                <p14:modId xmlns:p14="http://schemas.microsoft.com/office/powerpoint/2010/main" val="2991144437"/>
              </p:ext>
            </p:extLst>
          </p:nvPr>
        </p:nvGraphicFramePr>
        <p:xfrm>
          <a:off x="838200" y="2377989"/>
          <a:ext cx="10608963" cy="3853845"/>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dirty="0"/>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dirty="0"/>
                        <a:t>Majority Baseline</a:t>
                      </a:r>
                      <a:endParaRPr lang="fr-FR" dirty="0"/>
                    </a:p>
                  </a:txBody>
                  <a:tcPr/>
                </a:tc>
                <a:tc>
                  <a:txBody>
                    <a:bodyPr/>
                    <a:lstStyle/>
                    <a:p>
                      <a:r>
                        <a:rPr lang="en-US" dirty="0"/>
                        <a:t>23.6</a:t>
                      </a:r>
                      <a:endParaRPr lang="fr-FR" dirty="0"/>
                    </a:p>
                  </a:txBody>
                  <a:tcPr/>
                </a:tc>
                <a:tc>
                  <a:txBody>
                    <a:bodyPr/>
                    <a:lstStyle/>
                    <a:p>
                      <a:r>
                        <a:rPr lang="en-US" dirty="0"/>
                        <a:t>43.7</a:t>
                      </a:r>
                      <a:endParaRPr lang="fr-FR" dirty="0"/>
                    </a:p>
                  </a:txBody>
                  <a:tcPr/>
                </a:tc>
                <a:tc>
                  <a:txBody>
                    <a:bodyPr/>
                    <a:lstStyle/>
                    <a:p>
                      <a:r>
                        <a:rPr lang="en-US" dirty="0"/>
                        <a:t>72.5</a:t>
                      </a:r>
                      <a:endParaRPr lang="fr-FR" dirty="0"/>
                    </a:p>
                  </a:txBody>
                  <a:tcPr/>
                </a:tc>
                <a:tc>
                  <a:txBody>
                    <a:bodyPr/>
                    <a:lstStyle/>
                    <a:p>
                      <a:r>
                        <a:rPr lang="en-US" dirty="0"/>
                        <a:t>50.0</a:t>
                      </a:r>
                      <a:endParaRPr lang="fr-FR" dirty="0"/>
                    </a:p>
                  </a:txBody>
                  <a:tcPr/>
                </a:tc>
                <a:tc>
                  <a:txBody>
                    <a:bodyPr/>
                    <a:lstStyle/>
                    <a:p>
                      <a:r>
                        <a:rPr lang="en-US" dirty="0"/>
                        <a:t>50.0</a:t>
                      </a:r>
                      <a:endParaRPr lang="fr-FR" dirty="0"/>
                    </a:p>
                  </a:txBody>
                  <a:tcPr/>
                </a:tc>
                <a:tc>
                  <a:txBody>
                    <a:bodyPr/>
                    <a:lstStyle/>
                    <a:p>
                      <a:r>
                        <a:rPr lang="en-US" dirty="0"/>
                        <a:t>26.6</a:t>
                      </a:r>
                      <a:endParaRPr lang="fr-FR" dirty="0"/>
                    </a:p>
                  </a:txBody>
                  <a:tcPr/>
                </a:tc>
                <a:extLst>
                  <a:ext uri="{0D108BD9-81ED-4DB2-BD59-A6C34878D82A}">
                    <a16:rowId xmlns:a16="http://schemas.microsoft.com/office/drawing/2014/main" val="409581854"/>
                  </a:ext>
                </a:extLst>
              </a:tr>
              <a:tr h="554225">
                <a:tc>
                  <a:txBody>
                    <a:bodyPr/>
                    <a:lstStyle/>
                    <a:p>
                      <a:r>
                        <a:rPr lang="en-US" dirty="0"/>
                        <a:t>Best Global Embedding</a:t>
                      </a:r>
                      <a:endParaRPr lang="fr-FR" dirty="0"/>
                    </a:p>
                  </a:txBody>
                  <a:tcPr/>
                </a:tc>
                <a:tc>
                  <a:txBody>
                    <a:bodyPr/>
                    <a:lstStyle/>
                    <a:p>
                      <a:r>
                        <a:rPr lang="en-US" dirty="0"/>
                        <a:t>60.5</a:t>
                      </a:r>
                      <a:endParaRPr lang="fr-FR" dirty="0"/>
                    </a:p>
                  </a:txBody>
                  <a:tcPr/>
                </a:tc>
                <a:tc>
                  <a:txBody>
                    <a:bodyPr/>
                    <a:lstStyle/>
                    <a:p>
                      <a:r>
                        <a:rPr lang="en-US" dirty="0"/>
                        <a:t>74.6</a:t>
                      </a:r>
                    </a:p>
                  </a:txBody>
                  <a:tcPr/>
                </a:tc>
                <a:tc>
                  <a:txBody>
                    <a:bodyPr/>
                    <a:lstStyle/>
                    <a:p>
                      <a:r>
                        <a:rPr lang="en-US" dirty="0"/>
                        <a:t>80.4</a:t>
                      </a:r>
                      <a:endParaRPr lang="fr-FR" dirty="0"/>
                    </a:p>
                  </a:txBody>
                  <a:tcPr/>
                </a:tc>
                <a:tc>
                  <a:txBody>
                    <a:bodyPr/>
                    <a:lstStyle/>
                    <a:p>
                      <a:r>
                        <a:rPr lang="en-US" dirty="0"/>
                        <a:t>51.2</a:t>
                      </a:r>
                      <a:endParaRPr lang="fr-FR" dirty="0"/>
                    </a:p>
                  </a:txBody>
                  <a:tcPr/>
                </a:tc>
                <a:tc>
                  <a:txBody>
                    <a:bodyPr/>
                    <a:lstStyle/>
                    <a:p>
                      <a:r>
                        <a:rPr lang="en-US" dirty="0"/>
                        <a:t>53.8</a:t>
                      </a:r>
                      <a:endParaRPr lang="fr-FR" dirty="0"/>
                    </a:p>
                  </a:txBody>
                  <a:tcPr/>
                </a:tc>
                <a:tc>
                  <a:txBody>
                    <a:bodyPr/>
                    <a:lstStyle/>
                    <a:p>
                      <a:r>
                        <a:rPr lang="en-US" dirty="0"/>
                        <a:t>44.0</a:t>
                      </a:r>
                      <a:endParaRPr lang="fr-FR" dirty="0"/>
                    </a:p>
                  </a:txBody>
                  <a:tcPr/>
                </a:tc>
                <a:extLst>
                  <a:ext uri="{0D108BD9-81ED-4DB2-BD59-A6C34878D82A}">
                    <a16:rowId xmlns:a16="http://schemas.microsoft.com/office/drawing/2014/main" val="3568241747"/>
                  </a:ext>
                </a:extLst>
              </a:tr>
              <a:tr h="808410">
                <a:tc>
                  <a:txBody>
                    <a:bodyPr/>
                    <a:lstStyle/>
                    <a:p>
                      <a:r>
                        <a:rPr lang="en-US" dirty="0"/>
                        <a:t>Best Contextual Embedding</a:t>
                      </a:r>
                      <a:endParaRPr lang="fr-FR" dirty="0"/>
                    </a:p>
                  </a:txBody>
                  <a:tcPr/>
                </a:tc>
                <a:tc>
                  <a:txBody>
                    <a:bodyPr/>
                    <a:lstStyle/>
                    <a:p>
                      <a:r>
                        <a:rPr lang="en-US" dirty="0"/>
                        <a:t>90.0</a:t>
                      </a:r>
                      <a:endParaRPr lang="fr-FR" dirty="0"/>
                    </a:p>
                  </a:txBody>
                  <a:tcPr/>
                </a:tc>
                <a:tc>
                  <a:txBody>
                    <a:bodyPr/>
                    <a:lstStyle/>
                    <a:p>
                      <a:r>
                        <a:rPr lang="en-US" dirty="0"/>
                        <a:t>82.5</a:t>
                      </a:r>
                      <a:endParaRPr lang="fr-FR" dirty="0"/>
                    </a:p>
                  </a:txBody>
                  <a:tcPr/>
                </a:tc>
                <a:tc>
                  <a:txBody>
                    <a:bodyPr/>
                    <a:lstStyle/>
                    <a:p>
                      <a:r>
                        <a:rPr lang="en-US" dirty="0"/>
                        <a:t>91.3</a:t>
                      </a:r>
                      <a:endParaRPr lang="fr-FR" dirty="0"/>
                    </a:p>
                  </a:txBody>
                  <a:tcPr/>
                </a:tc>
                <a:tc>
                  <a:txBody>
                    <a:bodyPr/>
                    <a:lstStyle/>
                    <a:p>
                      <a:r>
                        <a:rPr lang="en-US" dirty="0"/>
                        <a:t>54.3</a:t>
                      </a:r>
                      <a:endParaRPr lang="fr-FR" dirty="0"/>
                    </a:p>
                  </a:txBody>
                  <a:tcPr/>
                </a:tc>
                <a:tc>
                  <a:txBody>
                    <a:bodyPr/>
                    <a:lstStyle/>
                    <a:p>
                      <a:r>
                        <a:rPr lang="en-US" dirty="0"/>
                        <a:t>65.1</a:t>
                      </a:r>
                      <a:endParaRPr lang="fr-FR" dirty="0"/>
                    </a:p>
                  </a:txBody>
                  <a:tcPr/>
                </a:tc>
                <a:tc>
                  <a:txBody>
                    <a:bodyPr/>
                    <a:lstStyle/>
                    <a:p>
                      <a:r>
                        <a:rPr lang="en-US" dirty="0"/>
                        <a:t>64.8</a:t>
                      </a:r>
                      <a:endParaRPr lang="fr-FR" dirty="0"/>
                    </a:p>
                  </a:txBody>
                  <a:tcPr/>
                </a:tc>
                <a:extLst>
                  <a:ext uri="{0D108BD9-81ED-4DB2-BD59-A6C34878D82A}">
                    <a16:rowId xmlns:a16="http://schemas.microsoft.com/office/drawing/2014/main" val="251230634"/>
                  </a:ext>
                </a:extLst>
              </a:tr>
              <a:tr h="468365">
                <a:tc>
                  <a:txBody>
                    <a:bodyPr/>
                    <a:lstStyle/>
                    <a:p>
                      <a:r>
                        <a:rPr lang="en-US" dirty="0"/>
                        <a:t>Human Baseline</a:t>
                      </a:r>
                      <a:endParaRPr lang="fr-FR" dirty="0"/>
                    </a:p>
                  </a:txBody>
                  <a:tcPr/>
                </a:tc>
                <a:tc>
                  <a:txBody>
                    <a:bodyPr/>
                    <a:lstStyle/>
                    <a:p>
                      <a:r>
                        <a:rPr lang="en-US" dirty="0"/>
                        <a:t>93.8</a:t>
                      </a:r>
                      <a:endParaRPr lang="fr-FR" dirty="0"/>
                    </a:p>
                  </a:txBody>
                  <a:tcPr/>
                </a:tc>
                <a:tc>
                  <a:txBody>
                    <a:bodyPr/>
                    <a:lstStyle/>
                    <a:p>
                      <a:r>
                        <a:rPr lang="en-US" dirty="0"/>
                        <a:t>83.8</a:t>
                      </a:r>
                      <a:endParaRPr lang="fr-FR" dirty="0"/>
                    </a:p>
                  </a:txBody>
                  <a:tcPr/>
                </a:tc>
                <a:tc>
                  <a:txBody>
                    <a:bodyPr/>
                    <a:lstStyle/>
                    <a:p>
                      <a:r>
                        <a:rPr lang="en-US" dirty="0"/>
                        <a:t>91.0</a:t>
                      </a:r>
                      <a:endParaRPr lang="fr-FR" dirty="0"/>
                    </a:p>
                  </a:txBody>
                  <a:tcPr/>
                </a:tc>
                <a:tc>
                  <a:txBody>
                    <a:bodyPr/>
                    <a:lstStyle/>
                    <a:p>
                      <a:r>
                        <a:rPr lang="en-US" dirty="0"/>
                        <a:t>77.8</a:t>
                      </a:r>
                      <a:endParaRPr lang="fr-FR" dirty="0"/>
                    </a:p>
                  </a:txBody>
                  <a:tcPr/>
                </a:tc>
                <a:tc>
                  <a:txBody>
                    <a:bodyPr/>
                    <a:lstStyle/>
                    <a:p>
                      <a:r>
                        <a:rPr lang="en-US" dirty="0"/>
                        <a:t>86.4</a:t>
                      </a:r>
                      <a:endParaRPr lang="fr-FR" dirty="0"/>
                    </a:p>
                  </a:txBody>
                  <a:tcPr/>
                </a:tc>
                <a:tc>
                  <a:txBody>
                    <a:bodyPr/>
                    <a:lstStyle/>
                    <a:p>
                      <a:endParaRPr lang="fr-FR" dirty="0"/>
                    </a:p>
                  </a:txBody>
                  <a:tcPr/>
                </a:tc>
                <a:extLst>
                  <a:ext uri="{0D108BD9-81ED-4DB2-BD59-A6C34878D82A}">
                    <a16:rowId xmlns:a16="http://schemas.microsoft.com/office/drawing/2014/main" val="2823770942"/>
                  </a:ext>
                </a:extLst>
              </a:tr>
              <a:tr h="468365">
                <a:tc>
                  <a:txBody>
                    <a:bodyPr/>
                    <a:lstStyle/>
                    <a:p>
                      <a:r>
                        <a:rPr lang="en-US" b="1" dirty="0"/>
                        <a:t>Best Model – </a:t>
                      </a:r>
                    </a:p>
                    <a:p>
                      <a:r>
                        <a:rPr lang="en-US" b="1" dirty="0"/>
                        <a:t>Human Baseline</a:t>
                      </a:r>
                      <a:endParaRPr lang="fr-FR" b="1" dirty="0"/>
                    </a:p>
                  </a:txBody>
                  <a:tcPr/>
                </a:tc>
                <a:tc>
                  <a:txBody>
                    <a:bodyPr/>
                    <a:lstStyle/>
                    <a:p>
                      <a:r>
                        <a:rPr lang="en-US" b="1" dirty="0"/>
                        <a:t>-3.8</a:t>
                      </a:r>
                      <a:endParaRPr lang="fr-FR" b="1" dirty="0"/>
                    </a:p>
                  </a:txBody>
                  <a:tcPr/>
                </a:tc>
                <a:tc>
                  <a:txBody>
                    <a:bodyPr/>
                    <a:lstStyle/>
                    <a:p>
                      <a:r>
                        <a:rPr lang="en-US" b="1" dirty="0"/>
                        <a:t>-1.3</a:t>
                      </a:r>
                      <a:endParaRPr lang="fr-FR" b="1" dirty="0"/>
                    </a:p>
                  </a:txBody>
                  <a:tcPr/>
                </a:tc>
                <a:tc>
                  <a:txBody>
                    <a:bodyPr/>
                    <a:lstStyle/>
                    <a:p>
                      <a:r>
                        <a:rPr lang="en-US" b="1" dirty="0"/>
                        <a:t>.3</a:t>
                      </a:r>
                      <a:endParaRPr lang="fr-FR" b="1" dirty="0"/>
                    </a:p>
                  </a:txBody>
                  <a:tcPr/>
                </a:tc>
                <a:tc>
                  <a:txBody>
                    <a:bodyPr/>
                    <a:lstStyle/>
                    <a:p>
                      <a:r>
                        <a:rPr lang="en-US" b="1" dirty="0"/>
                        <a:t>-23.5</a:t>
                      </a:r>
                      <a:endParaRPr lang="fr-FR" b="1" dirty="0"/>
                    </a:p>
                  </a:txBody>
                  <a:tcPr/>
                </a:tc>
                <a:tc>
                  <a:txBody>
                    <a:bodyPr/>
                    <a:lstStyle/>
                    <a:p>
                      <a:r>
                        <a:rPr lang="en-US" b="1" dirty="0"/>
                        <a:t>-21.3</a:t>
                      </a:r>
                      <a:endParaRPr lang="fr-FR" b="1" dirty="0"/>
                    </a:p>
                  </a:txBody>
                  <a:tcPr/>
                </a:tc>
                <a:tc>
                  <a:txBody>
                    <a:bodyPr/>
                    <a:lstStyle/>
                    <a:p>
                      <a:endParaRPr lang="fr-FR" dirty="0"/>
                    </a:p>
                  </a:txBody>
                  <a:tcPr/>
                </a:tc>
                <a:extLst>
                  <a:ext uri="{0D108BD9-81ED-4DB2-BD59-A6C34878D82A}">
                    <a16:rowId xmlns:a16="http://schemas.microsoft.com/office/drawing/2014/main" val="374781693"/>
                  </a:ext>
                </a:extLst>
              </a:tr>
            </a:tbl>
          </a:graphicData>
        </a:graphic>
      </p:graphicFrame>
      <p:sp>
        <p:nvSpPr>
          <p:cNvPr id="9" name="TextBox 8">
            <a:extLst>
              <a:ext uri="{FF2B5EF4-FFF2-40B4-BE49-F238E27FC236}">
                <a16:creationId xmlns:a16="http://schemas.microsoft.com/office/drawing/2014/main" id="{A4882FD3-6C06-4FA2-87C1-AD7DB83F6666}"/>
              </a:ext>
            </a:extLst>
          </p:cNvPr>
          <p:cNvSpPr txBox="1"/>
          <p:nvPr/>
        </p:nvSpPr>
        <p:spPr>
          <a:xfrm>
            <a:off x="3237471" y="1854769"/>
            <a:ext cx="4102444"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Meaning Shift</a:t>
            </a:r>
            <a:endParaRPr lang="fr-FR" sz="2600" dirty="0">
              <a:solidFill>
                <a:schemeClr val="accent6">
                  <a:lumMod val="75000"/>
                </a:schemeClr>
              </a:solidFill>
            </a:endParaRPr>
          </a:p>
        </p:txBody>
      </p:sp>
      <p:sp>
        <p:nvSpPr>
          <p:cNvPr id="10" name="TextBox 9">
            <a:extLst>
              <a:ext uri="{FF2B5EF4-FFF2-40B4-BE49-F238E27FC236}">
                <a16:creationId xmlns:a16="http://schemas.microsoft.com/office/drawing/2014/main" id="{8143DE64-45EA-4474-9E4A-3BAD0459EE61}"/>
              </a:ext>
            </a:extLst>
          </p:cNvPr>
          <p:cNvSpPr txBox="1"/>
          <p:nvPr/>
        </p:nvSpPr>
        <p:spPr>
          <a:xfrm>
            <a:off x="7344719" y="1854769"/>
            <a:ext cx="257775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Implicit Meaning</a:t>
            </a:r>
            <a:endParaRPr lang="fr-FR" sz="2600" dirty="0">
              <a:solidFill>
                <a:schemeClr val="accent6">
                  <a:lumMod val="75000"/>
                </a:schemeClr>
              </a:solidFill>
            </a:endParaRPr>
          </a:p>
        </p:txBody>
      </p:sp>
      <p:sp>
        <p:nvSpPr>
          <p:cNvPr id="11" name="TextBox 10">
            <a:extLst>
              <a:ext uri="{FF2B5EF4-FFF2-40B4-BE49-F238E27FC236}">
                <a16:creationId xmlns:a16="http://schemas.microsoft.com/office/drawing/2014/main" id="{B8488A26-2BC5-4B36-A5EB-7B70CB031FA3}"/>
              </a:ext>
            </a:extLst>
          </p:cNvPr>
          <p:cNvSpPr txBox="1"/>
          <p:nvPr/>
        </p:nvSpPr>
        <p:spPr>
          <a:xfrm>
            <a:off x="9922476" y="1854769"/>
            <a:ext cx="152468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Both</a:t>
            </a:r>
            <a:endParaRPr lang="fr-FR" sz="2600" dirty="0">
              <a:solidFill>
                <a:schemeClr val="accent6">
                  <a:lumMod val="75000"/>
                </a:schemeClr>
              </a:solidFill>
            </a:endParaRPr>
          </a:p>
        </p:txBody>
      </p:sp>
    </p:spTree>
    <p:extLst>
      <p:ext uri="{BB962C8B-B14F-4D97-AF65-F5344CB8AC3E}">
        <p14:creationId xmlns:p14="http://schemas.microsoft.com/office/powerpoint/2010/main" val="2556477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9110-0F30-48AF-8B70-64E9FE56A4A0}"/>
              </a:ext>
            </a:extLst>
          </p:cNvPr>
          <p:cNvSpPr>
            <a:spLocks noGrp="1"/>
          </p:cNvSpPr>
          <p:nvPr>
            <p:ph type="title"/>
          </p:nvPr>
        </p:nvSpPr>
        <p:spPr/>
        <p:txBody>
          <a:bodyPr/>
          <a:lstStyle/>
          <a:p>
            <a:r>
              <a:rPr lang="en-US" dirty="0"/>
              <a:t>Best Encodings and Layers</a:t>
            </a:r>
            <a:endParaRPr lang="fr-FR" dirty="0"/>
          </a:p>
        </p:txBody>
      </p:sp>
      <p:sp>
        <p:nvSpPr>
          <p:cNvPr id="3" name="Content Placeholder 2">
            <a:extLst>
              <a:ext uri="{FF2B5EF4-FFF2-40B4-BE49-F238E27FC236}">
                <a16:creationId xmlns:a16="http://schemas.microsoft.com/office/drawing/2014/main" id="{777EC892-4A4C-4B4C-A51D-030FAEBC5ED1}"/>
              </a:ext>
            </a:extLst>
          </p:cNvPr>
          <p:cNvSpPr>
            <a:spLocks noGrp="1"/>
          </p:cNvSpPr>
          <p:nvPr>
            <p:ph idx="1"/>
          </p:nvPr>
        </p:nvSpPr>
        <p:spPr/>
        <p:txBody>
          <a:bodyPr/>
          <a:lstStyle/>
          <a:p>
            <a:endParaRPr lang="fr-FR"/>
          </a:p>
        </p:txBody>
      </p:sp>
      <p:pic>
        <p:nvPicPr>
          <p:cNvPr id="4" name="Picture 3">
            <a:extLst>
              <a:ext uri="{FF2B5EF4-FFF2-40B4-BE49-F238E27FC236}">
                <a16:creationId xmlns:a16="http://schemas.microsoft.com/office/drawing/2014/main" id="{A378E5BE-EB2B-4540-B058-059D392D5399}"/>
              </a:ext>
            </a:extLst>
          </p:cNvPr>
          <p:cNvPicPr>
            <a:picLocks noChangeAspect="1"/>
          </p:cNvPicPr>
          <p:nvPr/>
        </p:nvPicPr>
        <p:blipFill>
          <a:blip r:embed="rId2"/>
          <a:stretch>
            <a:fillRect/>
          </a:stretch>
        </p:blipFill>
        <p:spPr>
          <a:xfrm>
            <a:off x="838200" y="1825624"/>
            <a:ext cx="10515600" cy="4811129"/>
          </a:xfrm>
          <a:prstGeom prst="rect">
            <a:avLst/>
          </a:prstGeom>
        </p:spPr>
      </p:pic>
    </p:spTree>
    <p:extLst>
      <p:ext uri="{BB962C8B-B14F-4D97-AF65-F5344CB8AC3E}">
        <p14:creationId xmlns:p14="http://schemas.microsoft.com/office/powerpoint/2010/main" val="3185322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FFEA-3692-465C-A8D5-0D3409CCCFBE}"/>
              </a:ext>
            </a:extLst>
          </p:cNvPr>
          <p:cNvSpPr>
            <a:spLocks noGrp="1"/>
          </p:cNvSpPr>
          <p:nvPr>
            <p:ph type="title"/>
          </p:nvPr>
        </p:nvSpPr>
        <p:spPr/>
        <p:txBody>
          <a:bodyPr>
            <a:normAutofit/>
          </a:bodyPr>
          <a:lstStyle/>
          <a:p>
            <a:r>
              <a:rPr lang="en-US" dirty="0"/>
              <a:t>What do Neural Networks Actually Learn, When They Learn to Identify Idioms?</a:t>
            </a:r>
          </a:p>
        </p:txBody>
      </p:sp>
      <p:sp>
        <p:nvSpPr>
          <p:cNvPr id="3" name="Content Placeholder 2">
            <a:extLst>
              <a:ext uri="{FF2B5EF4-FFF2-40B4-BE49-F238E27FC236}">
                <a16:creationId xmlns:a16="http://schemas.microsoft.com/office/drawing/2014/main" id="{B2E955B9-5213-4AFB-92C9-0E8D9B42BD3F}"/>
              </a:ext>
            </a:extLst>
          </p:cNvPr>
          <p:cNvSpPr>
            <a:spLocks noGrp="1"/>
          </p:cNvSpPr>
          <p:nvPr>
            <p:ph idx="1"/>
          </p:nvPr>
        </p:nvSpPr>
        <p:spPr/>
        <p:txBody>
          <a:bodyPr>
            <a:normAutofit fontScale="92500" lnSpcReduction="20000"/>
          </a:bodyPr>
          <a:lstStyle/>
          <a:p>
            <a:r>
              <a:rPr lang="en-US" dirty="0"/>
              <a:t> This paper describes a probing task, where the authors took a neural model designed for idiom detection and investigate what exactly allows the network to identify idioms. They present 2 hypotheses and then test the hypotheses through ablation, by removing training data in a targeted way. The first hypothesis is that the network could be using the idea of concreteness vs. abstractness to identify idioms as compared to literal phrases. The second is that the network uses ambiguity as a factor, with the idea being that idioms are more ambiguous on average than literal language. They test the model with the most concrete literals removed, then again with the most ambiguous idioms remove. They find that performance dropped significantly with concrete literals removed, and that the performance dropped only marginally with the more ambiguous idioms removed. This supports the hypothesis that idiom detection, at least in the neural model examined, relies on the distinction between concrete and abstract language.</a:t>
            </a:r>
          </a:p>
          <a:p>
            <a:endParaRPr lang="en-US" dirty="0"/>
          </a:p>
        </p:txBody>
      </p:sp>
    </p:spTree>
    <p:extLst>
      <p:ext uri="{BB962C8B-B14F-4D97-AF65-F5344CB8AC3E}">
        <p14:creationId xmlns:p14="http://schemas.microsoft.com/office/powerpoint/2010/main" val="5382639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CBB0-63E5-4842-836B-A20A562D0E64}"/>
              </a:ext>
            </a:extLst>
          </p:cNvPr>
          <p:cNvSpPr>
            <a:spLocks noGrp="1"/>
          </p:cNvSpPr>
          <p:nvPr>
            <p:ph type="title"/>
          </p:nvPr>
        </p:nvSpPr>
        <p:spPr>
          <a:xfrm>
            <a:off x="489857" y="365125"/>
            <a:ext cx="4415971" cy="2394858"/>
          </a:xfrm>
        </p:spPr>
        <p:txBody>
          <a:bodyPr/>
          <a:lstStyle/>
          <a:p>
            <a:r>
              <a:rPr lang="en-US" dirty="0"/>
              <a:t>Meaning Shift: Verb-Particle Constructions</a:t>
            </a:r>
            <a:endParaRPr lang="fr-FR" dirty="0"/>
          </a:p>
        </p:txBody>
      </p:sp>
      <p:pic>
        <p:nvPicPr>
          <p:cNvPr id="4" name="Picture 3">
            <a:extLst>
              <a:ext uri="{FF2B5EF4-FFF2-40B4-BE49-F238E27FC236}">
                <a16:creationId xmlns:a16="http://schemas.microsoft.com/office/drawing/2014/main" id="{A0151C48-EC30-4FB3-9655-3FB59274D08C}"/>
              </a:ext>
            </a:extLst>
          </p:cNvPr>
          <p:cNvPicPr>
            <a:picLocks noChangeAspect="1"/>
          </p:cNvPicPr>
          <p:nvPr/>
        </p:nvPicPr>
        <p:blipFill>
          <a:blip r:embed="rId2"/>
          <a:stretch>
            <a:fillRect/>
          </a:stretch>
        </p:blipFill>
        <p:spPr>
          <a:xfrm>
            <a:off x="4589878" y="365125"/>
            <a:ext cx="4695905" cy="5920504"/>
          </a:xfrm>
          <a:prstGeom prst="rect">
            <a:avLst/>
          </a:prstGeom>
        </p:spPr>
      </p:pic>
    </p:spTree>
    <p:extLst>
      <p:ext uri="{BB962C8B-B14F-4D97-AF65-F5344CB8AC3E}">
        <p14:creationId xmlns:p14="http://schemas.microsoft.com/office/powerpoint/2010/main" val="35054493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9BAE-999E-4172-87B7-64B0A86C11E3}"/>
              </a:ext>
            </a:extLst>
          </p:cNvPr>
          <p:cNvSpPr>
            <a:spLocks noGrp="1"/>
          </p:cNvSpPr>
          <p:nvPr>
            <p:ph type="title"/>
          </p:nvPr>
        </p:nvSpPr>
        <p:spPr/>
        <p:txBody>
          <a:bodyPr/>
          <a:lstStyle/>
          <a:p>
            <a:r>
              <a:rPr lang="en-US" dirty="0"/>
              <a:t>Meaning Shift: Non-literality as Rare Sense</a:t>
            </a:r>
            <a:endParaRPr lang="fr-FR" dirty="0"/>
          </a:p>
        </p:txBody>
      </p:sp>
      <p:pic>
        <p:nvPicPr>
          <p:cNvPr id="4" name="Picture 3">
            <a:extLst>
              <a:ext uri="{FF2B5EF4-FFF2-40B4-BE49-F238E27FC236}">
                <a16:creationId xmlns:a16="http://schemas.microsoft.com/office/drawing/2014/main" id="{B37DDACF-AFCD-4280-A98E-70A0DDD0D1BC}"/>
              </a:ext>
            </a:extLst>
          </p:cNvPr>
          <p:cNvPicPr>
            <a:picLocks noChangeAspect="1"/>
          </p:cNvPicPr>
          <p:nvPr/>
        </p:nvPicPr>
        <p:blipFill>
          <a:blip r:embed="rId2"/>
          <a:stretch>
            <a:fillRect/>
          </a:stretch>
        </p:blipFill>
        <p:spPr>
          <a:xfrm>
            <a:off x="838200" y="1583165"/>
            <a:ext cx="10018486" cy="2806007"/>
          </a:xfrm>
          <a:prstGeom prst="rect">
            <a:avLst/>
          </a:prstGeom>
        </p:spPr>
      </p:pic>
    </p:spTree>
    <p:extLst>
      <p:ext uri="{BB962C8B-B14F-4D97-AF65-F5344CB8AC3E}">
        <p14:creationId xmlns:p14="http://schemas.microsoft.com/office/powerpoint/2010/main" val="41723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1426356D-10CD-483F-9267-2ABFF6185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9433CA-720C-48EA-87DD-E1103C8269EE}"/>
              </a:ext>
            </a:extLst>
          </p:cNvPr>
          <p:cNvSpPr>
            <a:spLocks noGrp="1"/>
          </p:cNvSpPr>
          <p:nvPr>
            <p:ph type="title"/>
          </p:nvPr>
        </p:nvSpPr>
        <p:spPr>
          <a:xfrm>
            <a:off x="422898" y="737481"/>
            <a:ext cx="5348885" cy="2384968"/>
          </a:xfrm>
        </p:spPr>
        <p:txBody>
          <a:bodyPr vert="horz" lIns="91440" tIns="45720" rIns="91440" bIns="45720" rtlCol="0" anchor="ctr">
            <a:normAutofit/>
          </a:bodyPr>
          <a:lstStyle/>
          <a:p>
            <a:r>
              <a:rPr lang="en-US" sz="4800"/>
              <a:t>Implicit Meaning: Mini-probing task</a:t>
            </a:r>
          </a:p>
        </p:txBody>
      </p:sp>
      <p:sp>
        <p:nvSpPr>
          <p:cNvPr id="15" name="Rectangle 14">
            <a:extLst>
              <a:ext uri="{FF2B5EF4-FFF2-40B4-BE49-F238E27FC236}">
                <a16:creationId xmlns:a16="http://schemas.microsoft.com/office/drawing/2014/main" id="{504B4E86-D05E-4842-8242-C0222A120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3258980"/>
            <a:ext cx="462914" cy="3599020"/>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7" name="Straight Connector 16">
            <a:extLst>
              <a:ext uri="{FF2B5EF4-FFF2-40B4-BE49-F238E27FC236}">
                <a16:creationId xmlns:a16="http://schemas.microsoft.com/office/drawing/2014/main" id="{EE9C6408-AA0E-411D-A5D2-E5F13306F8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D9C04A9-04B4-4ED7-94E7-B13134C8D0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71086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42414BC7-FBC0-49F9-8BC1-05ECE5DEF10C}"/>
              </a:ext>
            </a:extLst>
          </p:cNvPr>
          <p:cNvPicPr>
            <a:picLocks noChangeAspect="1"/>
          </p:cNvPicPr>
          <p:nvPr/>
        </p:nvPicPr>
        <p:blipFill rotWithShape="1">
          <a:blip r:embed="rId2"/>
          <a:srcRect t="4652"/>
          <a:stretch/>
        </p:blipFill>
        <p:spPr>
          <a:xfrm>
            <a:off x="422143" y="3258979"/>
            <a:ext cx="10943821" cy="3599021"/>
          </a:xfrm>
          <a:prstGeom prst="rect">
            <a:avLst/>
          </a:prstGeom>
        </p:spPr>
      </p:pic>
    </p:spTree>
    <p:extLst>
      <p:ext uri="{BB962C8B-B14F-4D97-AF65-F5344CB8AC3E}">
        <p14:creationId xmlns:p14="http://schemas.microsoft.com/office/powerpoint/2010/main" val="3915278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3B134-D6CB-4221-92D7-7C7FFDD32E08}"/>
              </a:ext>
            </a:extLst>
          </p:cNvPr>
          <p:cNvSpPr>
            <a:spLocks noGrp="1"/>
          </p:cNvSpPr>
          <p:nvPr>
            <p:ph type="title"/>
          </p:nvPr>
        </p:nvSpPr>
        <p:spPr/>
        <p:txBody>
          <a:bodyPr/>
          <a:lstStyle/>
          <a:p>
            <a:r>
              <a:rPr lang="en-US" dirty="0"/>
              <a:t>References (informal)</a:t>
            </a:r>
            <a:endParaRPr lang="fr-FR" dirty="0"/>
          </a:p>
        </p:txBody>
      </p:sp>
      <p:sp>
        <p:nvSpPr>
          <p:cNvPr id="3" name="Content Placeholder 2">
            <a:extLst>
              <a:ext uri="{FF2B5EF4-FFF2-40B4-BE49-F238E27FC236}">
                <a16:creationId xmlns:a16="http://schemas.microsoft.com/office/drawing/2014/main" id="{238984A7-1C00-4FB9-A43D-71FD727091DC}"/>
              </a:ext>
            </a:extLst>
          </p:cNvPr>
          <p:cNvSpPr>
            <a:spLocks noGrp="1"/>
          </p:cNvSpPr>
          <p:nvPr>
            <p:ph idx="1"/>
          </p:nvPr>
        </p:nvSpPr>
        <p:spPr/>
        <p:txBody>
          <a:bodyPr/>
          <a:lstStyle/>
          <a:p>
            <a:pPr marL="514350" indent="-514350">
              <a:buFont typeface="+mj-lt"/>
              <a:buAutoNum type="arabicPeriod"/>
            </a:pPr>
            <a:r>
              <a:rPr lang="en-US" dirty="0"/>
              <a:t>Stanford Encyclopedia of Philosophy</a:t>
            </a:r>
          </a:p>
          <a:p>
            <a:pPr marL="457200" lvl="1" indent="0">
              <a:buNone/>
            </a:pPr>
            <a:r>
              <a:rPr lang="fr-FR" dirty="0">
                <a:hlinkClick r:id="rId2"/>
              </a:rPr>
              <a:t>https://plato.stanford.edu/entries/compositionality/</a:t>
            </a:r>
            <a:endParaRPr lang="fr-FR" dirty="0"/>
          </a:p>
          <a:p>
            <a:pPr marL="514350" indent="-514350">
              <a:buFont typeface="+mj-lt"/>
              <a:buAutoNum type="arabicPeriod"/>
            </a:pPr>
            <a:r>
              <a:rPr lang="fr-FR" dirty="0"/>
              <a:t>Merriam-Webster</a:t>
            </a:r>
          </a:p>
          <a:p>
            <a:pPr marL="457200" lvl="1" indent="0">
              <a:buNone/>
            </a:pPr>
            <a:r>
              <a:rPr lang="fr-FR" dirty="0">
                <a:hlinkClick r:id="rId3"/>
              </a:rPr>
              <a:t>https://www.merriam-webster.com/dictionary</a:t>
            </a:r>
            <a:endParaRPr lang="fr-FR" dirty="0"/>
          </a:p>
          <a:p>
            <a:pPr marL="514350" indent="-514350">
              <a:buFont typeface="+mj-lt"/>
              <a:buAutoNum type="arabicPeriod"/>
            </a:pPr>
            <a:r>
              <a:rPr lang="fr-FR" dirty="0"/>
              <a:t> a</a:t>
            </a:r>
          </a:p>
          <a:p>
            <a:pPr marL="514350" indent="-514350">
              <a:buFont typeface="+mj-lt"/>
              <a:buAutoNum type="arabicPeriod"/>
            </a:pPr>
            <a:r>
              <a:rPr lang="fr-FR" dirty="0"/>
              <a:t>A</a:t>
            </a:r>
          </a:p>
          <a:p>
            <a:pPr marL="514350" indent="-514350">
              <a:buFont typeface="+mj-lt"/>
              <a:buAutoNum type="arabicPeriod"/>
            </a:pPr>
            <a:r>
              <a:rPr lang="fr-FR" dirty="0"/>
              <a:t>A</a:t>
            </a:r>
          </a:p>
          <a:p>
            <a:pPr marL="514350" indent="-514350">
              <a:buFont typeface="+mj-lt"/>
              <a:buAutoNum type="arabicPeriod"/>
            </a:pPr>
            <a:r>
              <a:rPr lang="fr-FR" dirty="0"/>
              <a:t>A</a:t>
            </a:r>
          </a:p>
          <a:p>
            <a:pPr marL="514350" indent="-514350">
              <a:buFont typeface="+mj-lt"/>
              <a:buAutoNum type="arabicPeriod"/>
            </a:pPr>
            <a:endParaRPr lang="fr-FR" dirty="0"/>
          </a:p>
          <a:p>
            <a:pPr marL="514350" indent="-514350">
              <a:buFont typeface="+mj-lt"/>
              <a:buAutoNum type="arabicPeriod"/>
            </a:pPr>
            <a:endParaRPr lang="fr-FR" dirty="0">
              <a:hlinkClick r:id="rId3">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29128031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C5F4-B06A-425C-9E8E-94F2C5DEB812}"/>
              </a:ext>
            </a:extLst>
          </p:cNvPr>
          <p:cNvSpPr>
            <a:spLocks noGrp="1"/>
          </p:cNvSpPr>
          <p:nvPr>
            <p:ph type="title"/>
          </p:nvPr>
        </p:nvSpPr>
        <p:spPr/>
        <p:txBody>
          <a:bodyPr/>
          <a:lstStyle/>
          <a:p>
            <a:r>
              <a:rPr lang="en-US" dirty="0" err="1"/>
              <a:t>Guiden</a:t>
            </a:r>
            <a:r>
              <a:rPr lang="en-US" dirty="0"/>
              <a:t> Q&amp;A</a:t>
            </a:r>
          </a:p>
        </p:txBody>
      </p:sp>
      <p:sp>
        <p:nvSpPr>
          <p:cNvPr id="3" name="Content Placeholder 2">
            <a:extLst>
              <a:ext uri="{FF2B5EF4-FFF2-40B4-BE49-F238E27FC236}">
                <a16:creationId xmlns:a16="http://schemas.microsoft.com/office/drawing/2014/main" id="{F2685D05-5935-4F44-A0C8-5EE8A34E07B3}"/>
              </a:ext>
            </a:extLst>
          </p:cNvPr>
          <p:cNvSpPr>
            <a:spLocks noGrp="1"/>
          </p:cNvSpPr>
          <p:nvPr>
            <p:ph idx="1"/>
          </p:nvPr>
        </p:nvSpPr>
        <p:spPr/>
        <p:txBody>
          <a:bodyPr/>
          <a:lstStyle/>
          <a:p>
            <a:r>
              <a:rPr lang="en-US" dirty="0"/>
              <a:t>Sample Question 1</a:t>
            </a:r>
          </a:p>
          <a:p>
            <a:r>
              <a:rPr lang="en-US" dirty="0"/>
              <a:t>Sample Question 2</a:t>
            </a:r>
          </a:p>
          <a:p>
            <a:endParaRPr lang="en-US" dirty="0"/>
          </a:p>
        </p:txBody>
      </p:sp>
    </p:spTree>
    <p:extLst>
      <p:ext uri="{BB962C8B-B14F-4D97-AF65-F5344CB8AC3E}">
        <p14:creationId xmlns:p14="http://schemas.microsoft.com/office/powerpoint/2010/main" val="38210111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4056C-CE01-4493-82F1-3EB937C46D58}"/>
              </a:ext>
            </a:extLst>
          </p:cNvPr>
          <p:cNvSpPr>
            <a:spLocks noGrp="1"/>
          </p:cNvSpPr>
          <p:nvPr>
            <p:ph type="title"/>
          </p:nvPr>
        </p:nvSpPr>
        <p:spPr/>
        <p:txBody>
          <a:bodyPr/>
          <a:lstStyle/>
          <a:p>
            <a:r>
              <a:rPr lang="en-US" dirty="0"/>
              <a:t>Experiment Design</a:t>
            </a:r>
          </a:p>
        </p:txBody>
      </p:sp>
      <p:sp>
        <p:nvSpPr>
          <p:cNvPr id="3" name="Content Placeholder 2">
            <a:extLst>
              <a:ext uri="{FF2B5EF4-FFF2-40B4-BE49-F238E27FC236}">
                <a16:creationId xmlns:a16="http://schemas.microsoft.com/office/drawing/2014/main" id="{1353AE26-C97F-4F1B-8253-B903D86A9DA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510373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4056C-CE01-4493-82F1-3EB937C46D58}"/>
              </a:ext>
            </a:extLst>
          </p:cNvPr>
          <p:cNvSpPr>
            <a:spLocks noGrp="1"/>
          </p:cNvSpPr>
          <p:nvPr>
            <p:ph type="title"/>
          </p:nvPr>
        </p:nvSpPr>
        <p:spPr/>
        <p:txBody>
          <a:bodyPr/>
          <a:lstStyle/>
          <a:p>
            <a:r>
              <a:rPr lang="en-US" dirty="0"/>
              <a:t>Method of Evaluation</a:t>
            </a:r>
          </a:p>
        </p:txBody>
      </p:sp>
      <p:sp>
        <p:nvSpPr>
          <p:cNvPr id="3" name="Content Placeholder 2">
            <a:extLst>
              <a:ext uri="{FF2B5EF4-FFF2-40B4-BE49-F238E27FC236}">
                <a16:creationId xmlns:a16="http://schemas.microsoft.com/office/drawing/2014/main" id="{1353AE26-C97F-4F1B-8253-B903D86A9DA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246598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C5F4-B06A-425C-9E8E-94F2C5DEB812}"/>
              </a:ext>
            </a:extLst>
          </p:cNvPr>
          <p:cNvSpPr>
            <a:spLocks noGrp="1"/>
          </p:cNvSpPr>
          <p:nvPr>
            <p:ph type="title"/>
          </p:nvPr>
        </p:nvSpPr>
        <p:spPr/>
        <p:txBody>
          <a:bodyPr/>
          <a:lstStyle/>
          <a:p>
            <a:r>
              <a:rPr lang="en-US" dirty="0" err="1"/>
              <a:t>Guiden</a:t>
            </a:r>
            <a:r>
              <a:rPr lang="en-US" dirty="0"/>
              <a:t> Q&amp;A</a:t>
            </a:r>
          </a:p>
        </p:txBody>
      </p:sp>
      <p:sp>
        <p:nvSpPr>
          <p:cNvPr id="3" name="Content Placeholder 2">
            <a:extLst>
              <a:ext uri="{FF2B5EF4-FFF2-40B4-BE49-F238E27FC236}">
                <a16:creationId xmlns:a16="http://schemas.microsoft.com/office/drawing/2014/main" id="{F2685D05-5935-4F44-A0C8-5EE8A34E07B3}"/>
              </a:ext>
            </a:extLst>
          </p:cNvPr>
          <p:cNvSpPr>
            <a:spLocks noGrp="1"/>
          </p:cNvSpPr>
          <p:nvPr>
            <p:ph idx="1"/>
          </p:nvPr>
        </p:nvSpPr>
        <p:spPr/>
        <p:txBody>
          <a:bodyPr/>
          <a:lstStyle/>
          <a:p>
            <a:r>
              <a:rPr lang="en-US" dirty="0"/>
              <a:t>Sample Question 1</a:t>
            </a:r>
          </a:p>
          <a:p>
            <a:r>
              <a:rPr lang="en-US" dirty="0"/>
              <a:t>Sample Question 2</a:t>
            </a:r>
          </a:p>
          <a:p>
            <a:endParaRPr lang="en-US" dirty="0"/>
          </a:p>
        </p:txBody>
      </p:sp>
    </p:spTree>
    <p:extLst>
      <p:ext uri="{BB962C8B-B14F-4D97-AF65-F5344CB8AC3E}">
        <p14:creationId xmlns:p14="http://schemas.microsoft.com/office/powerpoint/2010/main" val="3681167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C5F4-B06A-425C-9E8E-94F2C5DEB812}"/>
              </a:ext>
            </a:extLst>
          </p:cNvPr>
          <p:cNvSpPr>
            <a:spLocks noGrp="1"/>
          </p:cNvSpPr>
          <p:nvPr>
            <p:ph type="title"/>
          </p:nvPr>
        </p:nvSpPr>
        <p:spPr/>
        <p:txBody>
          <a:bodyPr/>
          <a:lstStyle/>
          <a:p>
            <a:r>
              <a:rPr lang="en-US" dirty="0" err="1"/>
              <a:t>Guiden</a:t>
            </a:r>
            <a:r>
              <a:rPr lang="en-US" dirty="0"/>
              <a:t> Q&amp;A</a:t>
            </a:r>
          </a:p>
        </p:txBody>
      </p:sp>
      <p:sp>
        <p:nvSpPr>
          <p:cNvPr id="3" name="Content Placeholder 2">
            <a:extLst>
              <a:ext uri="{FF2B5EF4-FFF2-40B4-BE49-F238E27FC236}">
                <a16:creationId xmlns:a16="http://schemas.microsoft.com/office/drawing/2014/main" id="{F2685D05-5935-4F44-A0C8-5EE8A34E07B3}"/>
              </a:ext>
            </a:extLst>
          </p:cNvPr>
          <p:cNvSpPr>
            <a:spLocks noGrp="1"/>
          </p:cNvSpPr>
          <p:nvPr>
            <p:ph idx="1"/>
          </p:nvPr>
        </p:nvSpPr>
        <p:spPr/>
        <p:txBody>
          <a:bodyPr/>
          <a:lstStyle/>
          <a:p>
            <a:r>
              <a:rPr lang="en-US" dirty="0"/>
              <a:t>Sample Question 1</a:t>
            </a:r>
          </a:p>
          <a:p>
            <a:r>
              <a:rPr lang="en-US" dirty="0"/>
              <a:t>Sample Question 2</a:t>
            </a:r>
          </a:p>
          <a:p>
            <a:endParaRPr lang="en-US" dirty="0"/>
          </a:p>
        </p:txBody>
      </p:sp>
    </p:spTree>
    <p:extLst>
      <p:ext uri="{BB962C8B-B14F-4D97-AF65-F5344CB8AC3E}">
        <p14:creationId xmlns:p14="http://schemas.microsoft.com/office/powerpoint/2010/main" val="2531688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FFEA-3692-465C-A8D5-0D3409CCCFBE}"/>
              </a:ext>
            </a:extLst>
          </p:cNvPr>
          <p:cNvSpPr>
            <a:spLocks noGrp="1"/>
          </p:cNvSpPr>
          <p:nvPr>
            <p:ph type="title"/>
          </p:nvPr>
        </p:nvSpPr>
        <p:spPr/>
        <p:txBody>
          <a:bodyPr>
            <a:normAutofit/>
          </a:bodyPr>
          <a:lstStyle/>
          <a:p>
            <a:r>
              <a:rPr lang="en-US" dirty="0"/>
              <a:t>Still a Pain in the Neck: Evaluating Text Representations on Lexical Composition.</a:t>
            </a:r>
          </a:p>
        </p:txBody>
      </p:sp>
      <p:sp>
        <p:nvSpPr>
          <p:cNvPr id="3" name="Content Placeholder 2">
            <a:extLst>
              <a:ext uri="{FF2B5EF4-FFF2-40B4-BE49-F238E27FC236}">
                <a16:creationId xmlns:a16="http://schemas.microsoft.com/office/drawing/2014/main" id="{B2E955B9-5213-4AFB-92C9-0E8D9B42BD3F}"/>
              </a:ext>
            </a:extLst>
          </p:cNvPr>
          <p:cNvSpPr>
            <a:spLocks noGrp="1"/>
          </p:cNvSpPr>
          <p:nvPr>
            <p:ph idx="1"/>
          </p:nvPr>
        </p:nvSpPr>
        <p:spPr/>
        <p:txBody>
          <a:bodyPr>
            <a:normAutofit/>
          </a:bodyPr>
          <a:lstStyle/>
          <a:p>
            <a:r>
              <a:rPr lang="en-US" dirty="0"/>
              <a:t>(Reference slide – remove later)</a:t>
            </a:r>
          </a:p>
          <a:p>
            <a:r>
              <a:rPr lang="en-US" dirty="0"/>
              <a:t>This paper addresses the challenge of understanding meanings of phrases. It gives some background on the problem before defining six classification tasks related to Lexical Compositionality and testing the performance of six different word representations on these tasks. The contextual representations, unsurprisingly, perform the best. Interestingly, they perform comparably to humans on the tasks intending to test meaning shift, while they perform far worse than humans on tasks related to implicit meaning.</a:t>
            </a:r>
          </a:p>
        </p:txBody>
      </p:sp>
    </p:spTree>
    <p:extLst>
      <p:ext uri="{BB962C8B-B14F-4D97-AF65-F5344CB8AC3E}">
        <p14:creationId xmlns:p14="http://schemas.microsoft.com/office/powerpoint/2010/main" val="1049272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76B4-CEE6-4E04-8AE8-DD1D6CDF4175}"/>
              </a:ext>
            </a:extLst>
          </p:cNvPr>
          <p:cNvSpPr>
            <a:spLocks noGrp="1"/>
          </p:cNvSpPr>
          <p:nvPr>
            <p:ph type="title"/>
          </p:nvPr>
        </p:nvSpPr>
        <p:spPr/>
        <p:txBody>
          <a:bodyPr/>
          <a:lstStyle/>
          <a:p>
            <a:r>
              <a:rPr lang="en-US" dirty="0"/>
              <a:t>Outline</a:t>
            </a:r>
            <a:endParaRPr lang="fr-FR" dirty="0"/>
          </a:p>
        </p:txBody>
      </p:sp>
      <p:sp>
        <p:nvSpPr>
          <p:cNvPr id="3" name="Content Placeholder 2">
            <a:extLst>
              <a:ext uri="{FF2B5EF4-FFF2-40B4-BE49-F238E27FC236}">
                <a16:creationId xmlns:a16="http://schemas.microsoft.com/office/drawing/2014/main" id="{00C6F870-17B7-4420-8FD0-E20D0ECA4EF8}"/>
              </a:ext>
            </a:extLst>
          </p:cNvPr>
          <p:cNvSpPr>
            <a:spLocks noGrp="1"/>
          </p:cNvSpPr>
          <p:nvPr>
            <p:ph idx="1"/>
          </p:nvPr>
        </p:nvSpPr>
        <p:spPr>
          <a:xfrm>
            <a:off x="838200" y="1825624"/>
            <a:ext cx="10515600" cy="9443737"/>
          </a:xfrm>
        </p:spPr>
        <p:txBody>
          <a:bodyPr>
            <a:normAutofit fontScale="85000" lnSpcReduction="20000"/>
          </a:bodyPr>
          <a:lstStyle/>
          <a:p>
            <a:r>
              <a:rPr lang="en-US" dirty="0"/>
              <a:t>Background</a:t>
            </a:r>
          </a:p>
          <a:p>
            <a:pPr lvl="1"/>
            <a:r>
              <a:rPr lang="en-US" dirty="0"/>
              <a:t>lexical semantics and compositionality.</a:t>
            </a:r>
          </a:p>
          <a:p>
            <a:pPr lvl="1"/>
            <a:r>
              <a:rPr lang="en-US" dirty="0"/>
              <a:t>Examples of difficult things?</a:t>
            </a:r>
          </a:p>
          <a:p>
            <a:pPr lvl="1"/>
            <a:r>
              <a:rPr lang="en-US" dirty="0"/>
              <a:t>Meaning Shift and MWEs. Note implicit meaning/ world knowledge</a:t>
            </a:r>
          </a:p>
          <a:p>
            <a:r>
              <a:rPr lang="en-US" dirty="0"/>
              <a:t>Intro to paper</a:t>
            </a:r>
          </a:p>
          <a:p>
            <a:pPr lvl="1"/>
            <a:r>
              <a:rPr lang="en-US" dirty="0"/>
              <a:t>Define an evaluation suite for lexical composition for NLP applications</a:t>
            </a:r>
          </a:p>
          <a:p>
            <a:pPr lvl="1"/>
            <a:r>
              <a:rPr lang="en-US" dirty="0"/>
              <a:t>Evaluate some common word representations using the suite.</a:t>
            </a:r>
          </a:p>
          <a:p>
            <a:pPr lvl="2"/>
            <a:r>
              <a:rPr lang="en-US" dirty="0"/>
              <a:t>Constructed a model using these word </a:t>
            </a:r>
            <a:r>
              <a:rPr lang="en-US" dirty="0" err="1"/>
              <a:t>représentations</a:t>
            </a:r>
            <a:r>
              <a:rPr lang="en-US" dirty="0"/>
              <a:t>.</a:t>
            </a:r>
          </a:p>
          <a:p>
            <a:pPr lvl="1"/>
            <a:r>
              <a:rPr lang="en-US" dirty="0"/>
              <a:t>Make some diagram showing 6 representations, 1 model each, 6 tasks each.</a:t>
            </a:r>
          </a:p>
          <a:p>
            <a:pPr lvl="1"/>
            <a:r>
              <a:rPr lang="en-US" dirty="0"/>
              <a:t>Collect some human baselines</a:t>
            </a:r>
          </a:p>
          <a:p>
            <a:pPr lvl="1"/>
            <a:r>
              <a:rPr lang="en-US" dirty="0"/>
              <a:t>Analyze the results</a:t>
            </a:r>
          </a:p>
          <a:p>
            <a:r>
              <a:rPr lang="en-US" dirty="0"/>
              <a:t>Note – departing a bit from the order/chronology of the paper. I thought it might help with understanding.</a:t>
            </a:r>
          </a:p>
          <a:p>
            <a:r>
              <a:rPr lang="en-US" dirty="0" err="1"/>
              <a:t>Représentations</a:t>
            </a:r>
            <a:endParaRPr lang="en-US" dirty="0"/>
          </a:p>
          <a:p>
            <a:pPr lvl="1"/>
            <a:r>
              <a:rPr lang="en-US" dirty="0"/>
              <a:t>Split into static embeddings vs. Contextual embeddings</a:t>
            </a:r>
          </a:p>
          <a:p>
            <a:pPr lvl="1"/>
            <a:r>
              <a:rPr lang="en-US" dirty="0"/>
              <a:t>List / briefly explain the 6 </a:t>
            </a:r>
            <a:r>
              <a:rPr lang="en-US" dirty="0" err="1"/>
              <a:t>représentations</a:t>
            </a:r>
            <a:r>
              <a:rPr lang="en-US" dirty="0"/>
              <a:t> used.</a:t>
            </a:r>
          </a:p>
          <a:p>
            <a:r>
              <a:rPr lang="en-US" dirty="0"/>
              <a:t>Classification Models</a:t>
            </a:r>
          </a:p>
          <a:p>
            <a:pPr lvl="1"/>
            <a:r>
              <a:rPr lang="en-US" dirty="0"/>
              <a:t>These are what were used to perform the six tasks.</a:t>
            </a:r>
          </a:p>
          <a:p>
            <a:pPr lvl="1"/>
            <a:r>
              <a:rPr lang="en-US" dirty="0"/>
              <a:t>Basically, operationalize the </a:t>
            </a:r>
            <a:r>
              <a:rPr lang="en-US" dirty="0" err="1"/>
              <a:t>représentations</a:t>
            </a:r>
            <a:r>
              <a:rPr lang="en-US" dirty="0"/>
              <a:t>.</a:t>
            </a:r>
          </a:p>
          <a:p>
            <a:pPr lvl="1"/>
            <a:r>
              <a:rPr lang="en-US" dirty="0"/>
              <a:t>Explain “embed, encode, predict”</a:t>
            </a:r>
          </a:p>
          <a:p>
            <a:r>
              <a:rPr lang="en-US" dirty="0"/>
              <a:t>Tasks from the evaluation suite:</a:t>
            </a:r>
          </a:p>
          <a:p>
            <a:pPr lvl="1"/>
            <a:r>
              <a:rPr lang="en-US" dirty="0"/>
              <a:t>Split into implicit meaning vs. Meaning Shift</a:t>
            </a:r>
          </a:p>
          <a:p>
            <a:pPr lvl="1"/>
            <a:r>
              <a:rPr lang="en-US" dirty="0"/>
              <a:t>Explain each task in some detail with examples from data set.</a:t>
            </a:r>
          </a:p>
          <a:p>
            <a:pPr lvl="1"/>
            <a:r>
              <a:rPr lang="en-US" dirty="0"/>
              <a:t>For each task, show the results of each model and human baseline.</a:t>
            </a:r>
          </a:p>
          <a:p>
            <a:r>
              <a:rPr lang="en-US" dirty="0"/>
              <a:t>Full summary of results</a:t>
            </a:r>
          </a:p>
          <a:p>
            <a:r>
              <a:rPr lang="en-US" dirty="0"/>
              <a:t>Analysis</a:t>
            </a:r>
          </a:p>
          <a:p>
            <a:pPr lvl="1"/>
            <a:r>
              <a:rPr lang="en-US" dirty="0"/>
              <a:t>MWEs and Implicit Meaning</a:t>
            </a:r>
          </a:p>
          <a:p>
            <a:r>
              <a:rPr lang="en-US" dirty="0"/>
              <a:t>Related work? Not sure if important</a:t>
            </a:r>
          </a:p>
          <a:p>
            <a:r>
              <a:rPr lang="en-US" dirty="0"/>
              <a:t>Summary</a:t>
            </a:r>
          </a:p>
          <a:p>
            <a:endParaRPr lang="en-US" dirty="0"/>
          </a:p>
        </p:txBody>
      </p:sp>
      <p:sp>
        <p:nvSpPr>
          <p:cNvPr id="4" name="TextBox 3">
            <a:extLst>
              <a:ext uri="{FF2B5EF4-FFF2-40B4-BE49-F238E27FC236}">
                <a16:creationId xmlns:a16="http://schemas.microsoft.com/office/drawing/2014/main" id="{61F15110-A3B4-4CAD-A987-856AC6383437}"/>
              </a:ext>
            </a:extLst>
          </p:cNvPr>
          <p:cNvSpPr txBox="1"/>
          <p:nvPr/>
        </p:nvSpPr>
        <p:spPr>
          <a:xfrm>
            <a:off x="7957752" y="365125"/>
            <a:ext cx="4077729" cy="923330"/>
          </a:xfrm>
          <a:prstGeom prst="rect">
            <a:avLst/>
          </a:prstGeom>
          <a:noFill/>
        </p:spPr>
        <p:txBody>
          <a:bodyPr wrap="square" rtlCol="0">
            <a:spAutoFit/>
          </a:bodyPr>
          <a:lstStyle/>
          <a:p>
            <a:r>
              <a:rPr lang="en-US" dirty="0"/>
              <a:t>Idea: What if I present results as I go through each task? First explain the models used, then give task + results?</a:t>
            </a:r>
            <a:endParaRPr lang="fr-FR" dirty="0"/>
          </a:p>
        </p:txBody>
      </p:sp>
      <p:sp>
        <p:nvSpPr>
          <p:cNvPr id="5" name="TextBox 4">
            <a:extLst>
              <a:ext uri="{FF2B5EF4-FFF2-40B4-BE49-F238E27FC236}">
                <a16:creationId xmlns:a16="http://schemas.microsoft.com/office/drawing/2014/main" id="{B5971242-4955-47EE-BB35-4D623DEF1981}"/>
              </a:ext>
            </a:extLst>
          </p:cNvPr>
          <p:cNvSpPr txBox="1"/>
          <p:nvPr/>
        </p:nvSpPr>
        <p:spPr>
          <a:xfrm>
            <a:off x="3464011" y="373161"/>
            <a:ext cx="4077729" cy="1477328"/>
          </a:xfrm>
          <a:prstGeom prst="rect">
            <a:avLst/>
          </a:prstGeom>
          <a:noFill/>
        </p:spPr>
        <p:txBody>
          <a:bodyPr wrap="square" rtlCol="0">
            <a:spAutoFit/>
          </a:bodyPr>
          <a:lstStyle/>
          <a:p>
            <a:r>
              <a:rPr lang="en-US" dirty="0"/>
              <a:t>Note: would be good to come up with some discussion questions.</a:t>
            </a:r>
          </a:p>
          <a:p>
            <a:r>
              <a:rPr lang="en-US" dirty="0"/>
              <a:t>Idea: Give some questions at the beginning. Ask people to consider them, then I’ll ask periodically for input?</a:t>
            </a:r>
            <a:endParaRPr lang="fr-FR" dirty="0"/>
          </a:p>
        </p:txBody>
      </p:sp>
    </p:spTree>
    <p:extLst>
      <p:ext uri="{BB962C8B-B14F-4D97-AF65-F5344CB8AC3E}">
        <p14:creationId xmlns:p14="http://schemas.microsoft.com/office/powerpoint/2010/main" val="2095270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CF50-46B3-4858-ADE8-BCE5CD5E4664}"/>
              </a:ext>
            </a:extLst>
          </p:cNvPr>
          <p:cNvSpPr>
            <a:spLocks noGrp="1"/>
          </p:cNvSpPr>
          <p:nvPr>
            <p:ph type="title"/>
          </p:nvPr>
        </p:nvSpPr>
        <p:spPr/>
        <p:txBody>
          <a:bodyPr/>
          <a:lstStyle/>
          <a:p>
            <a:r>
              <a:rPr lang="en-US" dirty="0"/>
              <a:t>The Principle of Compositionality</a:t>
            </a:r>
            <a:endParaRPr lang="fr-FR" dirty="0"/>
          </a:p>
        </p:txBody>
      </p:sp>
      <p:sp>
        <p:nvSpPr>
          <p:cNvPr id="3" name="Content Placeholder 2">
            <a:extLst>
              <a:ext uri="{FF2B5EF4-FFF2-40B4-BE49-F238E27FC236}">
                <a16:creationId xmlns:a16="http://schemas.microsoft.com/office/drawing/2014/main" id="{2A517859-7378-4F0B-B475-803480FD0E11}"/>
              </a:ext>
            </a:extLst>
          </p:cNvPr>
          <p:cNvSpPr>
            <a:spLocks noGrp="1"/>
          </p:cNvSpPr>
          <p:nvPr>
            <p:ph idx="1"/>
          </p:nvPr>
        </p:nvSpPr>
        <p:spPr>
          <a:xfrm>
            <a:off x="838200" y="1690688"/>
            <a:ext cx="10515600" cy="1176080"/>
          </a:xfrm>
        </p:spPr>
        <p:txBody>
          <a:bodyPr/>
          <a:lstStyle/>
          <a:p>
            <a:r>
              <a:rPr lang="en-US" dirty="0"/>
              <a:t>“The meaning of a complex expression is determined by its </a:t>
            </a:r>
            <a:r>
              <a:rPr lang="en-US" dirty="0">
                <a:solidFill>
                  <a:schemeClr val="accent6">
                    <a:lumMod val="75000"/>
                  </a:schemeClr>
                </a:solidFill>
              </a:rPr>
              <a:t>structure</a:t>
            </a:r>
            <a:r>
              <a:rPr lang="en-US" dirty="0"/>
              <a:t> and the </a:t>
            </a:r>
            <a:r>
              <a:rPr lang="en-US" dirty="0">
                <a:solidFill>
                  <a:srgbClr val="0070C0"/>
                </a:solidFill>
              </a:rPr>
              <a:t>meanings of its constituents</a:t>
            </a:r>
            <a:r>
              <a:rPr lang="en-US" dirty="0"/>
              <a:t>.”</a:t>
            </a:r>
          </a:p>
          <a:p>
            <a:pPr marL="0" indent="0">
              <a:buNone/>
            </a:pPr>
            <a:endParaRPr lang="en-US" dirty="0">
              <a:solidFill>
                <a:srgbClr val="00B050"/>
              </a:solidFill>
            </a:endParaRPr>
          </a:p>
        </p:txBody>
      </p:sp>
      <p:sp>
        <p:nvSpPr>
          <p:cNvPr id="8" name="TextBox 7">
            <a:extLst>
              <a:ext uri="{FF2B5EF4-FFF2-40B4-BE49-F238E27FC236}">
                <a16:creationId xmlns:a16="http://schemas.microsoft.com/office/drawing/2014/main" id="{1115A45A-A81E-4486-B9CE-C876B64869B5}"/>
              </a:ext>
            </a:extLst>
          </p:cNvPr>
          <p:cNvSpPr txBox="1"/>
          <p:nvPr/>
        </p:nvSpPr>
        <p:spPr>
          <a:xfrm>
            <a:off x="407773" y="6017741"/>
            <a:ext cx="10317892" cy="646331"/>
          </a:xfrm>
          <a:prstGeom prst="rect">
            <a:avLst/>
          </a:prstGeom>
          <a:noFill/>
        </p:spPr>
        <p:txBody>
          <a:bodyPr wrap="square" rtlCol="0">
            <a:spAutoFit/>
          </a:bodyPr>
          <a:lstStyle/>
          <a:p>
            <a:r>
              <a:rPr lang="fr-FR" dirty="0">
                <a:hlinkClick r:id="rId3"/>
              </a:rPr>
              <a:t>https://plato.stanford.edu/entries/compositionality/</a:t>
            </a:r>
            <a:endParaRPr lang="fr-FR" dirty="0"/>
          </a:p>
          <a:p>
            <a:endParaRPr lang="fr-FR" dirty="0"/>
          </a:p>
        </p:txBody>
      </p:sp>
      <p:sp>
        <p:nvSpPr>
          <p:cNvPr id="10" name="TextBox 9">
            <a:extLst>
              <a:ext uri="{FF2B5EF4-FFF2-40B4-BE49-F238E27FC236}">
                <a16:creationId xmlns:a16="http://schemas.microsoft.com/office/drawing/2014/main" id="{3858EBA3-5A74-4A6B-B594-BCB509817A68}"/>
              </a:ext>
            </a:extLst>
          </p:cNvPr>
          <p:cNvSpPr txBox="1"/>
          <p:nvPr/>
        </p:nvSpPr>
        <p:spPr>
          <a:xfrm>
            <a:off x="8291385" y="3069385"/>
            <a:ext cx="1445740" cy="523220"/>
          </a:xfrm>
          <a:prstGeom prst="rect">
            <a:avLst/>
          </a:prstGeom>
          <a:noFill/>
          <a:ln>
            <a:solidFill>
              <a:srgbClr val="00B050"/>
            </a:solidFill>
          </a:ln>
        </p:spPr>
        <p:txBody>
          <a:bodyPr wrap="square" rtlCol="0">
            <a:spAutoFit/>
          </a:bodyPr>
          <a:lstStyle/>
          <a:p>
            <a:r>
              <a:rPr lang="en-US" sz="2800" dirty="0">
                <a:solidFill>
                  <a:srgbClr val="00B050"/>
                </a:solidFill>
              </a:rPr>
              <a:t>Syntax</a:t>
            </a:r>
            <a:endParaRPr lang="fr-FR" sz="2800" dirty="0"/>
          </a:p>
        </p:txBody>
      </p:sp>
      <p:sp>
        <p:nvSpPr>
          <p:cNvPr id="11" name="TextBox 10">
            <a:extLst>
              <a:ext uri="{FF2B5EF4-FFF2-40B4-BE49-F238E27FC236}">
                <a16:creationId xmlns:a16="http://schemas.microsoft.com/office/drawing/2014/main" id="{684B48DB-DCFC-4EA6-969F-F85235003781}"/>
              </a:ext>
            </a:extLst>
          </p:cNvPr>
          <p:cNvSpPr txBox="1"/>
          <p:nvPr/>
        </p:nvSpPr>
        <p:spPr>
          <a:xfrm>
            <a:off x="3715264" y="3069385"/>
            <a:ext cx="2837936" cy="523220"/>
          </a:xfrm>
          <a:prstGeom prst="rect">
            <a:avLst/>
          </a:prstGeom>
          <a:noFill/>
          <a:ln>
            <a:solidFill>
              <a:schemeClr val="accent1"/>
            </a:solidFill>
          </a:ln>
        </p:spPr>
        <p:txBody>
          <a:bodyPr wrap="square" rtlCol="0">
            <a:spAutoFit/>
          </a:bodyPr>
          <a:lstStyle/>
          <a:p>
            <a:r>
              <a:rPr lang="en-US" sz="2800" dirty="0">
                <a:solidFill>
                  <a:srgbClr val="0070C0"/>
                </a:solidFill>
              </a:rPr>
              <a:t>Lexical Semantics</a:t>
            </a:r>
            <a:endParaRPr lang="fr-FR" sz="2800" dirty="0"/>
          </a:p>
        </p:txBody>
      </p:sp>
      <p:cxnSp>
        <p:nvCxnSpPr>
          <p:cNvPr id="13" name="Straight Arrow Connector 12">
            <a:extLst>
              <a:ext uri="{FF2B5EF4-FFF2-40B4-BE49-F238E27FC236}">
                <a16:creationId xmlns:a16="http://schemas.microsoft.com/office/drawing/2014/main" id="{546C184E-F081-40EB-BFD6-7CC73D7550FF}"/>
              </a:ext>
            </a:extLst>
          </p:cNvPr>
          <p:cNvCxnSpPr>
            <a:cxnSpLocks/>
          </p:cNvCxnSpPr>
          <p:nvPr/>
        </p:nvCxnSpPr>
        <p:spPr>
          <a:xfrm>
            <a:off x="4090086" y="2471351"/>
            <a:ext cx="630195" cy="5066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2CE36EB-AACB-4458-92BC-DB6D189E9A1E}"/>
              </a:ext>
            </a:extLst>
          </p:cNvPr>
          <p:cNvCxnSpPr>
            <a:cxnSpLocks/>
          </p:cNvCxnSpPr>
          <p:nvPr/>
        </p:nvCxnSpPr>
        <p:spPr>
          <a:xfrm flipH="1">
            <a:off x="9230497" y="2162433"/>
            <a:ext cx="864973" cy="70433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DE105626-3170-497A-B93B-D0D8599AE5B1}"/>
              </a:ext>
            </a:extLst>
          </p:cNvPr>
          <p:cNvSpPr txBox="1">
            <a:spLocks/>
          </p:cNvSpPr>
          <p:nvPr/>
        </p:nvSpPr>
        <p:spPr>
          <a:xfrm>
            <a:off x="838200" y="4376223"/>
            <a:ext cx="10515600" cy="1176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Given any complex expression </a:t>
            </a:r>
            <a:r>
              <a:rPr lang="en-US" i="1" dirty="0"/>
              <a:t>e </a:t>
            </a:r>
            <a:r>
              <a:rPr lang="en-US" dirty="0"/>
              <a:t>in a language </a:t>
            </a:r>
            <a:r>
              <a:rPr lang="en-US" i="1" dirty="0"/>
              <a:t>L, </a:t>
            </a:r>
            <a:r>
              <a:rPr lang="en-US" dirty="0"/>
              <a:t>lexical semantics and syntax determine the semantics of </a:t>
            </a:r>
            <a:r>
              <a:rPr lang="en-US" i="1" dirty="0"/>
              <a:t>e.</a:t>
            </a:r>
            <a:endParaRPr lang="en-US" dirty="0"/>
          </a:p>
          <a:p>
            <a:pPr marL="0" indent="0">
              <a:buFont typeface="Arial" panose="020B0604020202020204" pitchFamily="34" charset="0"/>
              <a:buNone/>
            </a:pPr>
            <a:endParaRPr lang="en-US" dirty="0">
              <a:solidFill>
                <a:srgbClr val="00B050"/>
              </a:solidFill>
            </a:endParaRPr>
          </a:p>
        </p:txBody>
      </p:sp>
    </p:spTree>
    <p:extLst>
      <p:ext uri="{BB962C8B-B14F-4D97-AF65-F5344CB8AC3E}">
        <p14:creationId xmlns:p14="http://schemas.microsoft.com/office/powerpoint/2010/main" val="859943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3209</Words>
  <Application>Microsoft Office PowerPoint</Application>
  <PresentationFormat>Widescreen</PresentationFormat>
  <Paragraphs>744</Paragraphs>
  <Slides>57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Helvetica Neue Medium</vt:lpstr>
      <vt:lpstr>Office Theme</vt:lpstr>
      <vt:lpstr>Understanding Idiomatic Langauge using Neural Networks</vt:lpstr>
      <vt:lpstr>Outline</vt:lpstr>
      <vt:lpstr>Papers Intoduction</vt:lpstr>
      <vt:lpstr>Project Introduction</vt:lpstr>
      <vt:lpstr>What do Neural Networks Actually Learn, When They Learn to Identify Idioms?</vt:lpstr>
      <vt:lpstr>Guiden Q&amp;A</vt:lpstr>
      <vt:lpstr>Still a Pain in the Neck: Evaluating Text Representations on Lexical Composition.</vt:lpstr>
      <vt:lpstr>Outline</vt:lpstr>
      <vt:lpstr>The Principle of Compositionality</vt:lpstr>
      <vt:lpstr>Difficulties with Compositionality</vt:lpstr>
      <vt:lpstr>Difficulties with Compositionality</vt:lpstr>
      <vt:lpstr>Difficulties with Compositionality</vt:lpstr>
      <vt:lpstr>PowerPoint Presentation</vt:lpstr>
      <vt:lpstr>Overview of Methodology</vt:lpstr>
      <vt:lpstr>Overview of methodology</vt:lpstr>
      <vt:lpstr>Overview of Methodology</vt:lpstr>
      <vt:lpstr>Overview of methodology</vt:lpstr>
      <vt:lpstr>Classification Models</vt:lpstr>
      <vt:lpstr>Classification Models</vt:lpstr>
      <vt:lpstr>Classification Model: Embed  (Word Representations)</vt:lpstr>
      <vt:lpstr>Classification Models</vt:lpstr>
      <vt:lpstr>Classification Model: Encode</vt:lpstr>
      <vt:lpstr>Classification Models</vt:lpstr>
      <vt:lpstr>Classification Model: Predict</vt:lpstr>
      <vt:lpstr>Overview of methodology</vt:lpstr>
      <vt:lpstr>Baselines</vt:lpstr>
      <vt:lpstr>Overview of methodology</vt:lpstr>
      <vt:lpstr>Lexical Composition Tasks</vt:lpstr>
      <vt:lpstr>Lexical Composition Tasks</vt:lpstr>
      <vt:lpstr>Task 1: Verb Particle Construction</vt:lpstr>
      <vt:lpstr>Task 1: Verb Particle Construction</vt:lpstr>
      <vt:lpstr>Lexical Composition Tasks</vt:lpstr>
      <vt:lpstr>Task 2: Light Verb Construction</vt:lpstr>
      <vt:lpstr>Task 2: Light Verb Construction</vt:lpstr>
      <vt:lpstr>Lexical Composition Tasks</vt:lpstr>
      <vt:lpstr>Task 3: Noun Compound Literality</vt:lpstr>
      <vt:lpstr>Task 3: Noun Compound Literality</vt:lpstr>
      <vt:lpstr>Lexical Composition Tasks</vt:lpstr>
      <vt:lpstr>Task 4: Noun Compound Relations</vt:lpstr>
      <vt:lpstr>Task 4: Noun Compound Relations</vt:lpstr>
      <vt:lpstr>Lexical Composition Tasks</vt:lpstr>
      <vt:lpstr>Task 5: Adjective Noun Attributes</vt:lpstr>
      <vt:lpstr>Task 5: Adjective Noun Attributes</vt:lpstr>
      <vt:lpstr>Lexical Composition Tasks</vt:lpstr>
      <vt:lpstr>Task 6: Identifying Phrase Type</vt:lpstr>
      <vt:lpstr>Task 6: Identifying Phrase Type</vt:lpstr>
      <vt:lpstr>Analysis of Results</vt:lpstr>
      <vt:lpstr>Model Performance on Two Phenomena</vt:lpstr>
      <vt:lpstr>Best Encodings and Layers</vt:lpstr>
      <vt:lpstr>Meaning Shift: Verb-Particle Constructions</vt:lpstr>
      <vt:lpstr>Meaning Shift: Non-literality as Rare Sense</vt:lpstr>
      <vt:lpstr>Implicit Meaning: Mini-probing task</vt:lpstr>
      <vt:lpstr>References (informal)</vt:lpstr>
      <vt:lpstr>Guiden Q&amp;A</vt:lpstr>
      <vt:lpstr>Experiment Design</vt:lpstr>
      <vt:lpstr>Method of Evaluation</vt:lpstr>
      <vt:lpstr>Guiden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Idiomatic Langauge using Neural Networks</dc:title>
  <dc:creator>Wesley Rose</dc:creator>
  <cp:lastModifiedBy>Wesley Rose</cp:lastModifiedBy>
  <cp:revision>1</cp:revision>
  <dcterms:created xsi:type="dcterms:W3CDTF">2020-02-18T11:12:48Z</dcterms:created>
  <dcterms:modified xsi:type="dcterms:W3CDTF">2020-02-18T11:14:48Z</dcterms:modified>
</cp:coreProperties>
</file>