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3"/>
  </p:notesMasterIdLst>
  <p:sldIdLst>
    <p:sldId id="256" r:id="rId2"/>
    <p:sldId id="259" r:id="rId3"/>
    <p:sldId id="332" r:id="rId4"/>
    <p:sldId id="260" r:id="rId5"/>
    <p:sldId id="267" r:id="rId6"/>
    <p:sldId id="352" r:id="rId7"/>
    <p:sldId id="270" r:id="rId8"/>
    <p:sldId id="271" r:id="rId9"/>
    <p:sldId id="272" r:id="rId10"/>
    <p:sldId id="353" r:id="rId11"/>
    <p:sldId id="273" r:id="rId12"/>
    <p:sldId id="354" r:id="rId13"/>
    <p:sldId id="284" r:id="rId14"/>
    <p:sldId id="285" r:id="rId15"/>
    <p:sldId id="286" r:id="rId16"/>
    <p:sldId id="276" r:id="rId17"/>
    <p:sldId id="277" r:id="rId18"/>
    <p:sldId id="275" r:id="rId19"/>
    <p:sldId id="278" r:id="rId20"/>
    <p:sldId id="279" r:id="rId21"/>
    <p:sldId id="280" r:id="rId22"/>
    <p:sldId id="281" r:id="rId23"/>
    <p:sldId id="287" r:id="rId24"/>
    <p:sldId id="283" r:id="rId25"/>
    <p:sldId id="288" r:id="rId26"/>
    <p:sldId id="289" r:id="rId27"/>
    <p:sldId id="290" r:id="rId28"/>
    <p:sldId id="317" r:id="rId29"/>
    <p:sldId id="292" r:id="rId30"/>
    <p:sldId id="293" r:id="rId31"/>
    <p:sldId id="316" r:id="rId32"/>
    <p:sldId id="295" r:id="rId33"/>
    <p:sldId id="296" r:id="rId34"/>
    <p:sldId id="318" r:id="rId35"/>
    <p:sldId id="298" r:id="rId36"/>
    <p:sldId id="299" r:id="rId37"/>
    <p:sldId id="319" r:id="rId38"/>
    <p:sldId id="301" r:id="rId39"/>
    <p:sldId id="302" r:id="rId40"/>
    <p:sldId id="320" r:id="rId41"/>
    <p:sldId id="304" r:id="rId42"/>
    <p:sldId id="305" r:id="rId43"/>
    <p:sldId id="322" r:id="rId44"/>
    <p:sldId id="307" r:id="rId45"/>
    <p:sldId id="309" r:id="rId46"/>
    <p:sldId id="308" r:id="rId47"/>
    <p:sldId id="310" r:id="rId48"/>
    <p:sldId id="323" r:id="rId49"/>
    <p:sldId id="324" r:id="rId50"/>
    <p:sldId id="325" r:id="rId51"/>
    <p:sldId id="311" r:id="rId52"/>
    <p:sldId id="326" r:id="rId53"/>
    <p:sldId id="327" r:id="rId54"/>
    <p:sldId id="312" r:id="rId55"/>
    <p:sldId id="328" r:id="rId56"/>
    <p:sldId id="329" r:id="rId57"/>
    <p:sldId id="330" r:id="rId58"/>
    <p:sldId id="331" r:id="rId59"/>
    <p:sldId id="334" r:id="rId60"/>
    <p:sldId id="268" r:id="rId61"/>
    <p:sldId id="357" r:id="rId62"/>
    <p:sldId id="333" r:id="rId63"/>
    <p:sldId id="336" r:id="rId64"/>
    <p:sldId id="347" r:id="rId65"/>
    <p:sldId id="348" r:id="rId66"/>
    <p:sldId id="349" r:id="rId67"/>
    <p:sldId id="356" r:id="rId68"/>
    <p:sldId id="358" r:id="rId69"/>
    <p:sldId id="257" r:id="rId70"/>
    <p:sldId id="359" r:id="rId71"/>
    <p:sldId id="335" r:id="rId72"/>
    <p:sldId id="360" r:id="rId73"/>
    <p:sldId id="361" r:id="rId74"/>
    <p:sldId id="362" r:id="rId75"/>
    <p:sldId id="363" r:id="rId76"/>
    <p:sldId id="364" r:id="rId77"/>
    <p:sldId id="365" r:id="rId78"/>
    <p:sldId id="366" r:id="rId79"/>
    <p:sldId id="337" r:id="rId80"/>
    <p:sldId id="367" r:id="rId81"/>
    <p:sldId id="264" r:id="rId82"/>
    <p:sldId id="368" r:id="rId83"/>
    <p:sldId id="338" r:id="rId84"/>
    <p:sldId id="339" r:id="rId85"/>
    <p:sldId id="341" r:id="rId86"/>
    <p:sldId id="342" r:id="rId87"/>
    <p:sldId id="343" r:id="rId88"/>
    <p:sldId id="344" r:id="rId89"/>
    <p:sldId id="345" r:id="rId90"/>
    <p:sldId id="266" r:id="rId91"/>
    <p:sldId id="346"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7733" autoAdjust="0"/>
  </p:normalViewPr>
  <p:slideViewPr>
    <p:cSldViewPr snapToGrid="0">
      <p:cViewPr varScale="1">
        <p:scale>
          <a:sx n="66" d="100"/>
          <a:sy n="66" d="100"/>
        </p:scale>
        <p:origin x="13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11F00-74C0-4AC1-AEAF-E7936F8B75E6}" type="datetimeFigureOut">
              <a:rPr lang="fr-FR" smtClean="0"/>
              <a:t>20/02/2020</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506C5-A84A-4298-ACC8-2D9E6F020052}" type="slidenum">
              <a:rPr lang="fr-FR" smtClean="0"/>
              <a:t>‹#›</a:t>
            </a:fld>
            <a:endParaRPr lang="fr-FR"/>
          </a:p>
        </p:txBody>
      </p:sp>
    </p:spTree>
    <p:extLst>
      <p:ext uri="{BB962C8B-B14F-4D97-AF65-F5344CB8AC3E}">
        <p14:creationId xmlns:p14="http://schemas.microsoft.com/office/powerpoint/2010/main" val="91898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ketchengine.eu/british-national-corpus/" TargetMode="External"/><Relationship Id="rId7" Type="http://schemas.openxmlformats.org/officeDocument/2006/relationships/hyperlink" Target="http://aclweb.org/anthology/W/W06/W06-1670.pdf"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ourceforge.net/projects/supersensetag/" TargetMode="External"/><Relationship Id="rId5" Type="http://schemas.openxmlformats.org/officeDocument/2006/relationships/hyperlink" Target="https://www.sketchengine.eu/ukwacsst-corpus/" TargetMode="External"/><Relationship Id="rId4" Type="http://schemas.openxmlformats.org/officeDocument/2006/relationships/hyperlink" Target="https://www.sketchengine.eu/wp-content/uploads/lrec08-ukwac.pdf"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5</a:t>
            </a:fld>
            <a:endParaRPr lang="fr-FR"/>
          </a:p>
        </p:txBody>
      </p:sp>
    </p:spTree>
    <p:extLst>
      <p:ext uri="{BB962C8B-B14F-4D97-AF65-F5344CB8AC3E}">
        <p14:creationId xmlns:p14="http://schemas.microsoft.com/office/powerpoint/2010/main" val="2123512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23</a:t>
            </a:fld>
            <a:endParaRPr lang="fr-FR"/>
          </a:p>
        </p:txBody>
      </p:sp>
    </p:spTree>
    <p:extLst>
      <p:ext uri="{BB962C8B-B14F-4D97-AF65-F5344CB8AC3E}">
        <p14:creationId xmlns:p14="http://schemas.microsoft.com/office/powerpoint/2010/main" val="1948815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25</a:t>
            </a:fld>
            <a:endParaRPr lang="fr-FR"/>
          </a:p>
        </p:txBody>
      </p:sp>
    </p:spTree>
    <p:extLst>
      <p:ext uri="{BB962C8B-B14F-4D97-AF65-F5344CB8AC3E}">
        <p14:creationId xmlns:p14="http://schemas.microsoft.com/office/powerpoint/2010/main" val="114803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Verb-Particle Constructions ~= Phrasal Verb</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28</a:t>
            </a:fld>
            <a:endParaRPr lang="fr-FR"/>
          </a:p>
        </p:txBody>
      </p:sp>
    </p:spTree>
    <p:extLst>
      <p:ext uri="{BB962C8B-B14F-4D97-AF65-F5344CB8AC3E}">
        <p14:creationId xmlns:p14="http://schemas.microsoft.com/office/powerpoint/2010/main" val="4039777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29</a:t>
            </a:fld>
            <a:endParaRPr lang="fr-FR"/>
          </a:p>
        </p:txBody>
      </p:sp>
    </p:spTree>
    <p:extLst>
      <p:ext uri="{BB962C8B-B14F-4D97-AF65-F5344CB8AC3E}">
        <p14:creationId xmlns:p14="http://schemas.microsoft.com/office/powerpoint/2010/main" val="1893493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31</a:t>
            </a:fld>
            <a:endParaRPr lang="fr-FR"/>
          </a:p>
        </p:txBody>
      </p:sp>
    </p:spTree>
    <p:extLst>
      <p:ext uri="{BB962C8B-B14F-4D97-AF65-F5344CB8AC3E}">
        <p14:creationId xmlns:p14="http://schemas.microsoft.com/office/powerpoint/2010/main" val="2058946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Note: </a:t>
            </a:r>
          </a:p>
          <a:p>
            <a:pPr fontAlgn="base"/>
            <a:r>
              <a:rPr lang="en-US" sz="1200" b="0" i="0" kern="1200" dirty="0">
                <a:solidFill>
                  <a:schemeClr val="tx1"/>
                </a:solidFill>
                <a:effectLst/>
                <a:latin typeface="+mn-lt"/>
                <a:ea typeface="+mn-ea"/>
                <a:cs typeface="+mn-cs"/>
              </a:rPr>
              <a:t>The </a:t>
            </a:r>
            <a:r>
              <a:rPr lang="en-US" sz="1200" b="1" i="0" kern="1200" dirty="0" err="1">
                <a:solidFill>
                  <a:schemeClr val="tx1"/>
                </a:solidFill>
                <a:effectLst/>
                <a:latin typeface="+mn-lt"/>
                <a:ea typeface="+mn-ea"/>
                <a:cs typeface="+mn-cs"/>
              </a:rPr>
              <a:t>ukWaC</a:t>
            </a:r>
            <a:r>
              <a:rPr lang="en-US" sz="1200" b="1"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is a text </a:t>
            </a:r>
            <a:r>
              <a:rPr lang="en-US" sz="1200" b="0" i="0" u="none" strike="noStrike" kern="1200" dirty="0">
                <a:solidFill>
                  <a:schemeClr val="tx1"/>
                </a:solidFill>
                <a:effectLst/>
                <a:latin typeface="+mn-lt"/>
                <a:ea typeface="+mn-ea"/>
                <a:cs typeface="+mn-cs"/>
              </a:rPr>
              <a:t>corpus</a:t>
            </a:r>
            <a:r>
              <a:rPr lang="en-US" sz="1200" b="0" i="0" kern="1200" dirty="0">
                <a:solidFill>
                  <a:schemeClr val="tx1"/>
                </a:solidFill>
                <a:effectLst/>
                <a:latin typeface="+mn-lt"/>
                <a:ea typeface="+mn-ea"/>
                <a:cs typeface="+mn-cs"/>
              </a:rPr>
              <a:t> of British English collected from the </a:t>
            </a:r>
            <a:r>
              <a:rPr lang="en-US" sz="1200" b="1" i="0" kern="1200" dirty="0">
                <a:solidFill>
                  <a:schemeClr val="tx1"/>
                </a:solidFill>
                <a:effectLst/>
                <a:latin typeface="+mn-lt"/>
                <a:ea typeface="+mn-ea"/>
                <a:cs typeface="+mn-cs"/>
              </a:rPr>
              <a:t>.</a:t>
            </a:r>
            <a:r>
              <a:rPr lang="en-US" sz="1200" b="1"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 with using medium-</a:t>
            </a:r>
            <a:r>
              <a:rPr lang="en-US" sz="1200" b="0" i="0" u="none" strike="noStrike" kern="1200" dirty="0">
                <a:solidFill>
                  <a:schemeClr val="tx1"/>
                </a:solidFill>
                <a:effectLst/>
                <a:latin typeface="+mn-lt"/>
                <a:ea typeface="+mn-ea"/>
                <a:cs typeface="+mn-cs"/>
              </a:rPr>
              <a:t>frequency</a:t>
            </a:r>
            <a:r>
              <a:rPr lang="en-US" sz="1200" b="0" i="0" kern="1200" dirty="0">
                <a:solidFill>
                  <a:schemeClr val="tx1"/>
                </a:solidFill>
                <a:effectLst/>
                <a:latin typeface="+mn-lt"/>
                <a:ea typeface="+mn-ea"/>
                <a:cs typeface="+mn-cs"/>
              </a:rPr>
              <a:t> words from the </a:t>
            </a:r>
            <a:r>
              <a:rPr lang="en-US" sz="1200" b="0" i="0" u="sng" kern="1200" dirty="0">
                <a:solidFill>
                  <a:schemeClr val="tx1"/>
                </a:solidFill>
                <a:effectLst/>
                <a:latin typeface="+mn-lt"/>
                <a:ea typeface="+mn-ea"/>
                <a:cs typeface="+mn-cs"/>
                <a:hlinkClick r:id="rId3"/>
              </a:rPr>
              <a:t>British National Corpus</a:t>
            </a:r>
            <a:r>
              <a:rPr lang="en-US" sz="1200" b="0" i="0" kern="1200" dirty="0">
                <a:solidFill>
                  <a:schemeClr val="tx1"/>
                </a:solidFill>
                <a:effectLst/>
                <a:latin typeface="+mn-lt"/>
                <a:ea typeface="+mn-ea"/>
                <a:cs typeface="+mn-cs"/>
              </a:rPr>
              <a:t> as seed words. These two facts are fair to argue that it is a corpus of mainly British English although other variants are likely to be included as long as they were found on a .</a:t>
            </a:r>
            <a:r>
              <a:rPr lang="en-US" sz="1200" b="0" i="0" kern="1200" dirty="0" err="1">
                <a:solidFill>
                  <a:schemeClr val="tx1"/>
                </a:solidFill>
                <a:effectLst/>
                <a:latin typeface="+mn-lt"/>
                <a:ea typeface="+mn-ea"/>
                <a:cs typeface="+mn-cs"/>
              </a:rPr>
              <a:t>uk</a:t>
            </a:r>
            <a:r>
              <a:rPr lang="en-US" sz="1200" b="0" i="0" kern="1200" dirty="0">
                <a:solidFill>
                  <a:schemeClr val="tx1"/>
                </a:solidFill>
                <a:effectLst/>
                <a:latin typeface="+mn-lt"/>
                <a:ea typeface="+mn-ea"/>
                <a:cs typeface="+mn-cs"/>
              </a:rPr>
              <a:t> domain.</a:t>
            </a:r>
          </a:p>
          <a:p>
            <a:pPr fontAlgn="base"/>
            <a:r>
              <a:rPr lang="en-US" sz="1200" b="0" i="0" kern="1200" dirty="0">
                <a:solidFill>
                  <a:schemeClr val="tx1"/>
                </a:solidFill>
                <a:effectLst/>
                <a:latin typeface="+mn-lt"/>
                <a:ea typeface="+mn-ea"/>
                <a:cs typeface="+mn-cs"/>
              </a:rPr>
              <a:t>The corpus was prepared by Adriano </a:t>
            </a:r>
            <a:r>
              <a:rPr lang="en-US" sz="1200" b="0" i="0" kern="1200" dirty="0" err="1">
                <a:solidFill>
                  <a:schemeClr val="tx1"/>
                </a:solidFill>
                <a:effectLst/>
                <a:latin typeface="+mn-lt"/>
                <a:ea typeface="+mn-ea"/>
                <a:cs typeface="+mn-cs"/>
              </a:rPr>
              <a:t>Ferraresi</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word sketch</a:t>
            </a:r>
            <a:r>
              <a:rPr lang="en-US" sz="1200" b="0" i="0" kern="1200" dirty="0">
                <a:solidFill>
                  <a:schemeClr val="tx1"/>
                </a:solidFill>
                <a:effectLst/>
                <a:latin typeface="+mn-lt"/>
                <a:ea typeface="+mn-ea"/>
                <a:cs typeface="+mn-cs"/>
              </a:rPr>
              <a:t>es enabling to explore the grammatical relations of words were prepared by David </a:t>
            </a:r>
            <a:r>
              <a:rPr lang="en-US" sz="1200" b="0" i="0" kern="1200" dirty="0" err="1">
                <a:solidFill>
                  <a:schemeClr val="tx1"/>
                </a:solidFill>
                <a:effectLst/>
                <a:latin typeface="+mn-lt"/>
                <a:ea typeface="+mn-ea"/>
                <a:cs typeface="+mn-cs"/>
              </a:rPr>
              <a:t>Tugwell</a:t>
            </a:r>
            <a:r>
              <a:rPr lang="en-US" sz="1200" b="0" i="0" kern="1200" dirty="0">
                <a:solidFill>
                  <a:schemeClr val="tx1"/>
                </a:solidFill>
                <a:effectLst/>
                <a:latin typeface="+mn-lt"/>
                <a:ea typeface="+mn-ea"/>
                <a:cs typeface="+mn-cs"/>
              </a:rPr>
              <a:t>. The whole preparation of the corpus is described in </a:t>
            </a:r>
            <a:r>
              <a:rPr lang="en-US" sz="1200" b="0" i="0" u="sng" kern="1200" dirty="0">
                <a:solidFill>
                  <a:schemeClr val="tx1"/>
                </a:solidFill>
                <a:effectLst/>
                <a:latin typeface="+mn-lt"/>
                <a:ea typeface="+mn-ea"/>
                <a:cs typeface="+mn-cs"/>
                <a:hlinkClick r:id="rId4"/>
              </a:rPr>
              <a:t>Introducing and evaluating </a:t>
            </a:r>
            <a:r>
              <a:rPr lang="en-US" sz="1200" b="0" i="0" u="sng" kern="1200" dirty="0" err="1">
                <a:solidFill>
                  <a:schemeClr val="tx1"/>
                </a:solidFill>
                <a:effectLst/>
                <a:latin typeface="+mn-lt"/>
                <a:ea typeface="+mn-ea"/>
                <a:cs typeface="+mn-cs"/>
                <a:hlinkClick r:id="rId4"/>
              </a:rPr>
              <a:t>ukWaC</a:t>
            </a:r>
            <a:r>
              <a:rPr lang="en-US" sz="1200" b="0" i="0" u="sng" kern="1200" dirty="0">
                <a:solidFill>
                  <a:schemeClr val="tx1"/>
                </a:solidFill>
                <a:effectLst/>
                <a:latin typeface="+mn-lt"/>
                <a:ea typeface="+mn-ea"/>
                <a:cs typeface="+mn-cs"/>
                <a:hlinkClick r:id="rId4"/>
              </a:rPr>
              <a:t>, a very large web-derived corpus of English</a:t>
            </a:r>
            <a:r>
              <a:rPr lang="en-US" sz="1200" b="0" i="0" kern="1200" dirty="0">
                <a:solidFill>
                  <a:schemeClr val="tx1"/>
                </a:solidFill>
                <a:effectLst/>
                <a:latin typeface="+mn-lt"/>
                <a:ea typeface="+mn-ea"/>
                <a:cs typeface="+mn-cs"/>
              </a:rPr>
              <a:t> (LREC conference, 2008; crawled from </a:t>
            </a:r>
            <a:r>
              <a:rPr lang="en-US" sz="1200" b="0" i="0" kern="1200" dirty="0" err="1">
                <a:solidFill>
                  <a:schemeClr val="tx1"/>
                </a:solidFill>
                <a:effectLst/>
                <a:latin typeface="+mn-lt"/>
                <a:ea typeface="+mn-ea"/>
                <a:cs typeface="+mn-cs"/>
              </a:rPr>
              <a:t>Webarchive</a:t>
            </a:r>
            <a:r>
              <a:rPr lang="en-US" sz="1200" b="0"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Sketch Engine provides access to the version of </a:t>
            </a:r>
            <a:r>
              <a:rPr lang="en-US" sz="1200" b="0" i="0" kern="1200" dirty="0" err="1">
                <a:solidFill>
                  <a:schemeClr val="tx1"/>
                </a:solidFill>
                <a:effectLst/>
                <a:latin typeface="+mn-lt"/>
                <a:ea typeface="+mn-ea"/>
                <a:cs typeface="+mn-cs"/>
              </a:rPr>
              <a:t>ukWaC</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tagged with </a:t>
            </a:r>
            <a:r>
              <a:rPr lang="en-US" sz="1200" b="0" i="0" u="sng" kern="1200" dirty="0" err="1">
                <a:solidFill>
                  <a:schemeClr val="tx1"/>
                </a:solidFill>
                <a:effectLst/>
                <a:latin typeface="+mn-lt"/>
                <a:ea typeface="+mn-ea"/>
                <a:cs typeface="+mn-cs"/>
                <a:hlinkClick r:id="rId5"/>
              </a:rPr>
              <a:t>SuperSenseTagger</a:t>
            </a:r>
            <a:r>
              <a:rPr lang="en-US" sz="1200" b="0" i="0" kern="1200" dirty="0">
                <a:solidFill>
                  <a:schemeClr val="tx1"/>
                </a:solidFill>
                <a:effectLst/>
                <a:latin typeface="+mn-lt"/>
                <a:ea typeface="+mn-ea"/>
                <a:cs typeface="+mn-cs"/>
              </a:rPr>
              <a:t> (</a:t>
            </a:r>
            <a:r>
              <a:rPr lang="en-US" sz="1200" b="0" i="0" u="sng" kern="1200" dirty="0" err="1">
                <a:solidFill>
                  <a:schemeClr val="tx1"/>
                </a:solidFill>
                <a:effectLst/>
                <a:latin typeface="+mn-lt"/>
                <a:ea typeface="+mn-ea"/>
                <a:cs typeface="+mn-cs"/>
                <a:hlinkClick r:id="rId6"/>
              </a:rPr>
              <a:t>sst</a:t>
            </a:r>
            <a:r>
              <a:rPr lang="en-US" sz="1200" b="0" i="0" u="sng" kern="1200" dirty="0">
                <a:solidFill>
                  <a:schemeClr val="tx1"/>
                </a:solidFill>
                <a:effectLst/>
                <a:latin typeface="+mn-lt"/>
                <a:ea typeface="+mn-ea"/>
                <a:cs typeface="+mn-cs"/>
                <a:hlinkClick r:id="rId6"/>
              </a:rPr>
              <a:t>-light</a:t>
            </a:r>
            <a:r>
              <a:rPr lang="en-US" sz="1200" b="0" i="0" kern="1200" dirty="0">
                <a:solidFill>
                  <a:schemeClr val="tx1"/>
                </a:solidFill>
                <a:effectLst/>
                <a:latin typeface="+mn-lt"/>
                <a:ea typeface="+mn-ea"/>
                <a:cs typeface="+mn-cs"/>
              </a:rPr>
              <a:t>) described in </a:t>
            </a:r>
            <a:r>
              <a:rPr lang="en-US" sz="1200" b="0" i="0" u="sng" kern="1200" dirty="0" err="1">
                <a:solidFill>
                  <a:schemeClr val="tx1"/>
                </a:solidFill>
                <a:effectLst/>
                <a:latin typeface="+mn-lt"/>
                <a:ea typeface="+mn-ea"/>
                <a:cs typeface="+mn-cs"/>
                <a:hlinkClick r:id="rId7"/>
              </a:rPr>
              <a:t>Ciaramita</a:t>
            </a:r>
            <a:r>
              <a:rPr lang="en-US" sz="1200" b="0" i="0" u="sng" kern="1200" dirty="0">
                <a:solidFill>
                  <a:schemeClr val="tx1"/>
                </a:solidFill>
                <a:effectLst/>
                <a:latin typeface="+mn-lt"/>
                <a:ea typeface="+mn-ea"/>
                <a:cs typeface="+mn-cs"/>
                <a:hlinkClick r:id="rId7"/>
              </a:rPr>
              <a:t> and </a:t>
            </a:r>
            <a:r>
              <a:rPr lang="en-US" sz="1200" b="0" i="0" u="sng" kern="1200" dirty="0" err="1">
                <a:solidFill>
                  <a:schemeClr val="tx1"/>
                </a:solidFill>
                <a:effectLst/>
                <a:latin typeface="+mn-lt"/>
                <a:ea typeface="+mn-ea"/>
                <a:cs typeface="+mn-cs"/>
                <a:hlinkClick r:id="rId7"/>
              </a:rPr>
              <a:t>Altun</a:t>
            </a:r>
            <a:r>
              <a:rPr lang="en-US" sz="1200" b="0" i="0" u="sng" kern="1200" dirty="0">
                <a:solidFill>
                  <a:schemeClr val="tx1"/>
                </a:solidFill>
                <a:effectLst/>
                <a:latin typeface="+mn-lt"/>
                <a:ea typeface="+mn-ea"/>
                <a:cs typeface="+mn-cs"/>
                <a:hlinkClick r:id="rId7"/>
              </a:rPr>
              <a:t> (2006)</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Note – my example is from the Reddy paper. I think Schwartz et al. found their own examples from Wikipedia. Hard for me to track down.</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34</a:t>
            </a:fld>
            <a:endParaRPr lang="fr-FR"/>
          </a:p>
        </p:txBody>
      </p:sp>
    </p:spTree>
    <p:extLst>
      <p:ext uri="{BB962C8B-B14F-4D97-AF65-F5344CB8AC3E}">
        <p14:creationId xmlns:p14="http://schemas.microsoft.com/office/powerpoint/2010/main" val="4160104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Example sentences weren’t taken directly from the paper, but were gathered in the way they described.</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37</a:t>
            </a:fld>
            <a:endParaRPr lang="fr-FR"/>
          </a:p>
        </p:txBody>
      </p:sp>
    </p:spTree>
    <p:extLst>
      <p:ext uri="{BB962C8B-B14F-4D97-AF65-F5344CB8AC3E}">
        <p14:creationId xmlns:p14="http://schemas.microsoft.com/office/powerpoint/2010/main" val="3613264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positive examples directly from dataset. Create negative examples by shuffling labels. Compute Wu-Palmer similarity between original and negative attribute to make sure they’re not too close.</a:t>
            </a:r>
          </a:p>
          <a:p>
            <a:endParaRPr lang="en-US" dirty="0"/>
          </a:p>
          <a:p>
            <a:r>
              <a:rPr lang="en-US" dirty="0"/>
              <a:t>Note – example sentences from Wikipedia.</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40</a:t>
            </a:fld>
            <a:endParaRPr lang="fr-FR"/>
          </a:p>
        </p:txBody>
      </p:sp>
    </p:spTree>
    <p:extLst>
      <p:ext uri="{BB962C8B-B14F-4D97-AF65-F5344CB8AC3E}">
        <p14:creationId xmlns:p14="http://schemas.microsoft.com/office/powerpoint/2010/main" val="2068735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Authors take all examples right from dataset.</a:t>
            </a:r>
          </a:p>
          <a:p>
            <a:r>
              <a:rPr lang="en-US" dirty="0"/>
              <a:t>Note – Had trouble finding specific examples of this task.</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43</a:t>
            </a:fld>
            <a:endParaRPr lang="fr-FR"/>
          </a:p>
        </p:txBody>
      </p:sp>
    </p:spTree>
    <p:extLst>
      <p:ext uri="{BB962C8B-B14F-4D97-AF65-F5344CB8AC3E}">
        <p14:creationId xmlns:p14="http://schemas.microsoft.com/office/powerpoint/2010/main" val="62087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difference between Meaning Shift and Implicit Meaning</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45</a:t>
            </a:fld>
            <a:endParaRPr lang="fr-FR"/>
          </a:p>
        </p:txBody>
      </p:sp>
    </p:spTree>
    <p:extLst>
      <p:ext uri="{BB962C8B-B14F-4D97-AF65-F5344CB8AC3E}">
        <p14:creationId xmlns:p14="http://schemas.microsoft.com/office/powerpoint/2010/main" val="248147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delving into the details of this paper, I want to examine its motivations. First, I want to touch on the principle of compositionality. There is a lot of literature around compositionality, and variable definitions, but we don’t need to get too deep into the theory for this presentation so this should suffice. Compositionality is the idea that “The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 Furthermore, we can say that 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6</a:t>
            </a:fld>
            <a:endParaRPr lang="fr-FR"/>
          </a:p>
        </p:txBody>
      </p:sp>
    </p:spTree>
    <p:extLst>
      <p:ext uri="{BB962C8B-B14F-4D97-AF65-F5344CB8AC3E}">
        <p14:creationId xmlns:p14="http://schemas.microsoft.com/office/powerpoint/2010/main" val="103569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not enough time, skip ahead to summary slide (56?) </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46</a:t>
            </a:fld>
            <a:endParaRPr lang="fr-FR"/>
          </a:p>
        </p:txBody>
      </p:sp>
    </p:spTree>
    <p:extLst>
      <p:ext uri="{BB962C8B-B14F-4D97-AF65-F5344CB8AC3E}">
        <p14:creationId xmlns:p14="http://schemas.microsoft.com/office/powerpoint/2010/main" val="1873534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of model structure</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47</a:t>
            </a:fld>
            <a:endParaRPr lang="fr-FR"/>
          </a:p>
        </p:txBody>
      </p:sp>
    </p:spTree>
    <p:extLst>
      <p:ext uri="{BB962C8B-B14F-4D97-AF65-F5344CB8AC3E}">
        <p14:creationId xmlns:p14="http://schemas.microsoft.com/office/powerpoint/2010/main" val="3220851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some interesting trends)</a:t>
            </a:r>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48</a:t>
            </a:fld>
            <a:endParaRPr lang="fr-FR"/>
          </a:p>
        </p:txBody>
      </p:sp>
    </p:spTree>
    <p:extLst>
      <p:ext uri="{BB962C8B-B14F-4D97-AF65-F5344CB8AC3E}">
        <p14:creationId xmlns:p14="http://schemas.microsoft.com/office/powerpoint/2010/main" val="2534921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Conclusions:</a:t>
            </a:r>
          </a:p>
          <a:p>
            <a:pPr marL="171450" indent="-171450">
              <a:buFontTx/>
              <a:buChar char="-"/>
            </a:pPr>
            <a:r>
              <a:rPr lang="en-US" dirty="0"/>
              <a:t>Full model works best on every task, so implicit meaning comes from multiple sources.</a:t>
            </a:r>
          </a:p>
          <a:p>
            <a:pPr marL="171450" indent="-171450">
              <a:buFontTx/>
              <a:buChar char="-"/>
            </a:pPr>
            <a:r>
              <a:rPr lang="en-US" dirty="0"/>
              <a:t>NC Relations: All variants perform worse than the majority baseline.</a:t>
            </a:r>
          </a:p>
          <a:p>
            <a:pPr marL="171450" indent="-171450">
              <a:buFontTx/>
              <a:buChar char="-"/>
            </a:pPr>
            <a:r>
              <a:rPr lang="en-US" dirty="0"/>
              <a:t>AN Attributes: all variants better than majority baseline. –Phrase performs the worst, indicating that valuable implicit meaning comes from the phrase.</a:t>
            </a:r>
          </a:p>
        </p:txBody>
      </p:sp>
      <p:sp>
        <p:nvSpPr>
          <p:cNvPr id="4" name="Slide Number Placeholder 3"/>
          <p:cNvSpPr>
            <a:spLocks noGrp="1"/>
          </p:cNvSpPr>
          <p:nvPr>
            <p:ph type="sldNum" sz="quarter" idx="5"/>
          </p:nvPr>
        </p:nvSpPr>
        <p:spPr/>
        <p:txBody>
          <a:bodyPr/>
          <a:lstStyle/>
          <a:p>
            <a:fld id="{FED506C5-A84A-4298-ACC8-2D9E6F020052}" type="slidenum">
              <a:rPr lang="fr-FR" smtClean="0"/>
              <a:t>58</a:t>
            </a:fld>
            <a:endParaRPr lang="fr-FR"/>
          </a:p>
        </p:txBody>
      </p:sp>
    </p:spTree>
    <p:extLst>
      <p:ext uri="{BB962C8B-B14F-4D97-AF65-F5344CB8AC3E}">
        <p14:creationId xmlns:p14="http://schemas.microsoft.com/office/powerpoint/2010/main" val="159992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7</a:t>
            </a:fld>
            <a:endParaRPr lang="fr-FR"/>
          </a:p>
        </p:txBody>
      </p:sp>
    </p:spTree>
    <p:extLst>
      <p:ext uri="{BB962C8B-B14F-4D97-AF65-F5344CB8AC3E}">
        <p14:creationId xmlns:p14="http://schemas.microsoft.com/office/powerpoint/2010/main" val="59654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ED506C5-A84A-4298-ACC8-2D9E6F020052}" type="slidenum">
              <a:rPr lang="fr-FR" smtClean="0"/>
              <a:t>8</a:t>
            </a:fld>
            <a:endParaRPr lang="fr-FR"/>
          </a:p>
        </p:txBody>
      </p:sp>
    </p:spTree>
    <p:extLst>
      <p:ext uri="{BB962C8B-B14F-4D97-AF65-F5344CB8AC3E}">
        <p14:creationId xmlns:p14="http://schemas.microsoft.com/office/powerpoint/2010/main" val="2945638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a bit of the motivation, we’re ready to dive into the paper. You all may recognize the name on the left, </a:t>
            </a:r>
            <a:r>
              <a:rPr lang="en-US" dirty="0" err="1"/>
              <a:t>Vered</a:t>
            </a:r>
            <a:r>
              <a:rPr lang="en-US" dirty="0"/>
              <a:t> Schwartz, from the Treehouse talk a few weeks ago. The name, “Still a Pain in the Neck” is a reference to a paper by Ivan Sag from 2002 (whose name we all recognize from our syntax class). So this is a problem that the community has been looking at for many years.</a:t>
            </a:r>
          </a:p>
          <a:p>
            <a:endParaRPr lang="en-US" dirty="0"/>
          </a:p>
          <a:p>
            <a:r>
              <a:rPr lang="en-US" dirty="0"/>
              <a:t>This paper provided two major contributions: The primary purpose of the paper is to define an evaluation suite for lexical composition for NLP models based on meaning shift and implicit meaning. The authors understand that this is still a troublesome field and are providing a way to evaluate future models as NLP practitioners try to solve this problem. The suite is a set of 6 classification tasks focused on targeted groups of lexical compositions.</a:t>
            </a:r>
          </a:p>
          <a:p>
            <a:endParaRPr lang="en-US" dirty="0"/>
          </a:p>
          <a:p>
            <a:r>
              <a:rPr lang="en-US" dirty="0"/>
              <a:t>Additionally, the others evaluate some common word representations using their suite, to paint a picture of how well applications can handle lexical composition today. You can see a list of the word representations that they use on the slide. They build straightforward models around these representations and then evaluate them against each other, against a naïve baseline, and against a human baseline.</a:t>
            </a:r>
          </a:p>
          <a:p>
            <a:endParaRPr lang="en-US" dirty="0"/>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11</a:t>
            </a:fld>
            <a:endParaRPr lang="fr-FR"/>
          </a:p>
        </p:txBody>
      </p:sp>
    </p:spTree>
    <p:extLst>
      <p:ext uri="{BB962C8B-B14F-4D97-AF65-F5344CB8AC3E}">
        <p14:creationId xmlns:p14="http://schemas.microsoft.com/office/powerpoint/2010/main" val="64492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13</a:t>
            </a:fld>
            <a:endParaRPr lang="fr-FR"/>
          </a:p>
        </p:txBody>
      </p:sp>
    </p:spTree>
    <p:extLst>
      <p:ext uri="{BB962C8B-B14F-4D97-AF65-F5344CB8AC3E}">
        <p14:creationId xmlns:p14="http://schemas.microsoft.com/office/powerpoint/2010/main" val="3632799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15</a:t>
            </a:fld>
            <a:endParaRPr lang="fr-FR"/>
          </a:p>
        </p:txBody>
      </p:sp>
    </p:spTree>
    <p:extLst>
      <p:ext uri="{BB962C8B-B14F-4D97-AF65-F5344CB8AC3E}">
        <p14:creationId xmlns:p14="http://schemas.microsoft.com/office/powerpoint/2010/main" val="815464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evaluated 6 different well-known word representations, including 3 global embeddings and 3 contextual embeddings.</a:t>
            </a:r>
          </a:p>
          <a:p>
            <a:r>
              <a:rPr lang="en-US" dirty="0"/>
              <a:t>I think we’re all pretty familiar with most of these, but I’ll give a quick summary of each type of embedding.</a:t>
            </a:r>
          </a:p>
          <a:p>
            <a:r>
              <a:rPr lang="fr-FR" dirty="0"/>
              <a:t>Word2Vec can </a:t>
            </a:r>
            <a:r>
              <a:rPr lang="fr-FR" dirty="0" err="1"/>
              <a:t>be</a:t>
            </a:r>
            <a:r>
              <a:rPr lang="fr-FR" dirty="0"/>
              <a:t> </a:t>
            </a:r>
            <a:r>
              <a:rPr lang="fr-FR" dirty="0" err="1"/>
              <a:t>trained</a:t>
            </a:r>
            <a:r>
              <a:rPr lang="fr-FR" dirty="0"/>
              <a:t> </a:t>
            </a:r>
            <a:r>
              <a:rPr lang="fr-FR" dirty="0" err="1"/>
              <a:t>with</a:t>
            </a:r>
            <a:r>
              <a:rPr lang="fr-FR" dirty="0"/>
              <a:t> </a:t>
            </a:r>
            <a:r>
              <a:rPr lang="fr-FR" dirty="0" err="1"/>
              <a:t>two</a:t>
            </a:r>
            <a:r>
              <a:rPr lang="fr-FR" dirty="0"/>
              <a:t> </a:t>
            </a:r>
            <a:r>
              <a:rPr lang="fr-FR" dirty="0" err="1"/>
              <a:t>different</a:t>
            </a:r>
            <a:r>
              <a:rPr lang="fr-FR" dirty="0"/>
              <a:t> objectives, and </a:t>
            </a:r>
            <a:r>
              <a:rPr lang="fr-FR" dirty="0" err="1"/>
              <a:t>they</a:t>
            </a:r>
            <a:r>
              <a:rPr lang="fr-FR" dirty="0"/>
              <a:t> chose skip-gram. The model </a:t>
            </a:r>
            <a:r>
              <a:rPr lang="fr-FR" dirty="0" err="1"/>
              <a:t>learns</a:t>
            </a:r>
            <a:r>
              <a:rPr lang="fr-FR" dirty="0"/>
              <a:t> to </a:t>
            </a:r>
            <a:r>
              <a:rPr lang="fr-FR" dirty="0" err="1"/>
              <a:t>predict</a:t>
            </a:r>
            <a:r>
              <a:rPr lang="fr-FR" dirty="0"/>
              <a:t> </a:t>
            </a:r>
            <a:r>
              <a:rPr lang="fr-FR" dirty="0" err="1"/>
              <a:t>context</a:t>
            </a:r>
            <a:r>
              <a:rPr lang="fr-FR" dirty="0"/>
              <a:t> </a:t>
            </a:r>
            <a:r>
              <a:rPr lang="fr-FR" dirty="0" err="1"/>
              <a:t>words</a:t>
            </a:r>
            <a:r>
              <a:rPr lang="fr-FR" dirty="0"/>
              <a:t> </a:t>
            </a:r>
            <a:r>
              <a:rPr lang="fr-FR" dirty="0" err="1"/>
              <a:t>given</a:t>
            </a:r>
            <a:r>
              <a:rPr lang="fr-FR" dirty="0"/>
              <a:t> the </a:t>
            </a:r>
            <a:r>
              <a:rPr lang="fr-FR" dirty="0" err="1"/>
              <a:t>target</a:t>
            </a:r>
            <a:r>
              <a:rPr lang="fr-FR" dirty="0"/>
              <a:t> </a:t>
            </a:r>
            <a:r>
              <a:rPr lang="fr-FR" dirty="0" err="1"/>
              <a:t>word</a:t>
            </a:r>
            <a:endParaRPr lang="fr-FR" dirty="0"/>
          </a:p>
          <a:p>
            <a:r>
              <a:rPr lang="fr-FR" dirty="0" err="1"/>
              <a:t>GloVe</a:t>
            </a:r>
            <a:r>
              <a:rPr lang="fr-FR" dirty="0"/>
              <a:t> </a:t>
            </a:r>
            <a:r>
              <a:rPr lang="fr-FR" dirty="0" err="1"/>
              <a:t>learns</a:t>
            </a:r>
            <a:r>
              <a:rPr lang="fr-FR" dirty="0"/>
              <a:t> to </a:t>
            </a:r>
            <a:r>
              <a:rPr lang="fr-FR" dirty="0" err="1"/>
              <a:t>estimate</a:t>
            </a:r>
            <a:r>
              <a:rPr lang="fr-FR" dirty="0"/>
              <a:t> log-</a:t>
            </a:r>
            <a:r>
              <a:rPr lang="fr-FR" dirty="0" err="1"/>
              <a:t>probabilities</a:t>
            </a:r>
            <a:r>
              <a:rPr lang="fr-FR" dirty="0"/>
              <a:t> of a </a:t>
            </a:r>
            <a:r>
              <a:rPr lang="fr-FR" dirty="0" err="1"/>
              <a:t>word</a:t>
            </a:r>
            <a:r>
              <a:rPr lang="fr-FR" dirty="0"/>
              <a:t> pair co-occurrence.</a:t>
            </a:r>
          </a:p>
          <a:p>
            <a:r>
              <a:rPr lang="fr-FR" dirty="0" err="1"/>
              <a:t>Fasttest</a:t>
            </a:r>
            <a:r>
              <a:rPr lang="fr-FR" dirty="0"/>
              <a:t> </a:t>
            </a:r>
            <a:r>
              <a:rPr lang="fr-FR" dirty="0" err="1"/>
              <a:t>extends</a:t>
            </a:r>
            <a:r>
              <a:rPr lang="fr-FR" dirty="0"/>
              <a:t> Word2Vec by </a:t>
            </a:r>
            <a:r>
              <a:rPr lang="fr-FR" dirty="0" err="1"/>
              <a:t>adding</a:t>
            </a:r>
            <a:r>
              <a:rPr lang="fr-FR" dirty="0"/>
              <a:t> information about </a:t>
            </a:r>
            <a:r>
              <a:rPr lang="fr-FR" dirty="0" err="1"/>
              <a:t>subwords</a:t>
            </a:r>
            <a:r>
              <a:rPr lang="fr-FR" dirty="0"/>
              <a:t>, or bag-of-</a:t>
            </a:r>
            <a:r>
              <a:rPr lang="fr-FR" dirty="0" err="1"/>
              <a:t>character</a:t>
            </a:r>
            <a:r>
              <a:rPr lang="fr-FR" dirty="0"/>
              <a:t> n-grams.</a:t>
            </a:r>
          </a:p>
          <a:p>
            <a:r>
              <a:rPr lang="fr-FR" dirty="0" err="1"/>
              <a:t>ELMo</a:t>
            </a:r>
            <a:r>
              <a:rPr lang="fr-FR" dirty="0"/>
              <a:t> </a:t>
            </a:r>
            <a:r>
              <a:rPr lang="fr-FR" dirty="0" err="1"/>
              <a:t>is</a:t>
            </a:r>
            <a:r>
              <a:rPr lang="fr-FR" dirty="0"/>
              <a:t> a bi-LSTM </a:t>
            </a:r>
            <a:r>
              <a:rPr lang="fr-FR" dirty="0" err="1"/>
              <a:t>trained</a:t>
            </a:r>
            <a:r>
              <a:rPr lang="fr-FR" dirty="0"/>
              <a:t> on a </a:t>
            </a:r>
            <a:r>
              <a:rPr lang="fr-FR" dirty="0" err="1"/>
              <a:t>language</a:t>
            </a:r>
            <a:r>
              <a:rPr lang="fr-FR" dirty="0"/>
              <a:t> modeling </a:t>
            </a:r>
            <a:r>
              <a:rPr lang="fr-FR" dirty="0" err="1"/>
              <a:t>task</a:t>
            </a:r>
            <a:r>
              <a:rPr lang="fr-FR" dirty="0"/>
              <a:t>. It </a:t>
            </a:r>
            <a:r>
              <a:rPr lang="fr-FR" dirty="0" err="1"/>
              <a:t>is</a:t>
            </a:r>
            <a:r>
              <a:rPr lang="fr-FR" dirty="0"/>
              <a:t> a combination of a </a:t>
            </a:r>
            <a:r>
              <a:rPr lang="fr-FR" dirty="0" err="1"/>
              <a:t>left</a:t>
            </a:r>
            <a:r>
              <a:rPr lang="fr-FR" dirty="0"/>
              <a:t>-to-right and right-to-</a:t>
            </a:r>
            <a:r>
              <a:rPr lang="fr-FR" dirty="0" err="1"/>
              <a:t>left</a:t>
            </a:r>
            <a:r>
              <a:rPr lang="fr-FR" dirty="0"/>
              <a:t> LM.</a:t>
            </a:r>
          </a:p>
          <a:p>
            <a:r>
              <a:rPr lang="fr-FR" dirty="0" err="1"/>
              <a:t>OpenAI</a:t>
            </a:r>
            <a:r>
              <a:rPr lang="fr-FR" dirty="0"/>
              <a:t> GPT </a:t>
            </a:r>
            <a:r>
              <a:rPr lang="fr-FR" dirty="0" err="1"/>
              <a:t>is</a:t>
            </a:r>
            <a:r>
              <a:rPr lang="fr-FR" dirty="0"/>
              <a:t> a transformer </a:t>
            </a:r>
            <a:r>
              <a:rPr lang="fr-FR" dirty="0" err="1"/>
              <a:t>using</a:t>
            </a:r>
            <a:r>
              <a:rPr lang="fr-FR" dirty="0"/>
              <a:t> </a:t>
            </a:r>
            <a:r>
              <a:rPr lang="fr-FR" dirty="0" err="1"/>
              <a:t>subwords</a:t>
            </a:r>
            <a:r>
              <a:rPr lang="fr-FR" dirty="0"/>
              <a:t> as the basic unit, and </a:t>
            </a:r>
            <a:r>
              <a:rPr lang="fr-FR" dirty="0" err="1"/>
              <a:t>it</a:t>
            </a:r>
            <a:r>
              <a:rPr lang="fr-FR" dirty="0"/>
              <a:t> </a:t>
            </a:r>
            <a:r>
              <a:rPr lang="fr-FR" dirty="0" err="1"/>
              <a:t>is</a:t>
            </a:r>
            <a:r>
              <a:rPr lang="fr-FR" dirty="0"/>
              <a:t> </a:t>
            </a:r>
            <a:r>
              <a:rPr lang="fr-FR" dirty="0" err="1"/>
              <a:t>strictly</a:t>
            </a:r>
            <a:r>
              <a:rPr lang="fr-FR" dirty="0"/>
              <a:t> </a:t>
            </a:r>
            <a:r>
              <a:rPr lang="fr-FR" dirty="0" err="1"/>
              <a:t>left</a:t>
            </a:r>
            <a:r>
              <a:rPr lang="fr-FR" dirty="0"/>
              <a:t>-to-right.</a:t>
            </a:r>
          </a:p>
          <a:p>
            <a:r>
              <a:rPr lang="fr-FR" dirty="0"/>
              <a:t>BERT </a:t>
            </a:r>
            <a:r>
              <a:rPr lang="fr-FR" dirty="0" err="1"/>
              <a:t>is</a:t>
            </a:r>
            <a:r>
              <a:rPr lang="fr-FR" dirty="0"/>
              <a:t> a transformer </a:t>
            </a:r>
            <a:r>
              <a:rPr lang="fr-FR" dirty="0" err="1"/>
              <a:t>that</a:t>
            </a:r>
            <a:r>
              <a:rPr lang="fr-FR" dirty="0"/>
              <a:t> </a:t>
            </a:r>
            <a:r>
              <a:rPr lang="fr-FR" dirty="0" err="1"/>
              <a:t>learns</a:t>
            </a:r>
            <a:r>
              <a:rPr lang="fr-FR" dirty="0"/>
              <a:t> a bi-</a:t>
            </a:r>
            <a:r>
              <a:rPr lang="fr-FR" dirty="0" err="1"/>
              <a:t>directional</a:t>
            </a:r>
            <a:r>
              <a:rPr lang="fr-FR" dirty="0"/>
              <a:t> LM, </a:t>
            </a:r>
            <a:r>
              <a:rPr lang="fr-FR" dirty="0" err="1"/>
              <a:t>with</a:t>
            </a:r>
            <a:r>
              <a:rPr lang="fr-FR" dirty="0"/>
              <a:t> </a:t>
            </a:r>
            <a:r>
              <a:rPr lang="fr-FR" dirty="0" err="1"/>
              <a:t>access</a:t>
            </a:r>
            <a:r>
              <a:rPr lang="fr-FR" dirty="0"/>
              <a:t> to the full sentence at training time.</a:t>
            </a:r>
          </a:p>
          <a:p>
            <a:endParaRPr lang="fr-FR" dirty="0"/>
          </a:p>
          <a:p>
            <a:r>
              <a:rPr lang="fr-FR" dirty="0"/>
              <a:t>For the </a:t>
            </a:r>
            <a:r>
              <a:rPr lang="fr-FR" dirty="0" err="1"/>
              <a:t>Contextual</a:t>
            </a:r>
            <a:r>
              <a:rPr lang="fr-FR" dirty="0"/>
              <a:t> </a:t>
            </a:r>
            <a:r>
              <a:rPr lang="fr-FR" dirty="0" err="1"/>
              <a:t>Embeddings</a:t>
            </a:r>
            <a:r>
              <a:rPr lang="fr-FR" dirty="0"/>
              <a:t>, the </a:t>
            </a:r>
            <a:r>
              <a:rPr lang="fr-FR" dirty="0" err="1"/>
              <a:t>authors</a:t>
            </a:r>
            <a:r>
              <a:rPr lang="fr-FR" dirty="0"/>
              <a:t> </a:t>
            </a:r>
            <a:r>
              <a:rPr lang="fr-FR" dirty="0" err="1"/>
              <a:t>experiment</a:t>
            </a:r>
            <a:r>
              <a:rPr lang="fr-FR" dirty="0"/>
              <a:t> </a:t>
            </a:r>
            <a:r>
              <a:rPr lang="fr-FR" dirty="0" err="1"/>
              <a:t>with</a:t>
            </a:r>
            <a:r>
              <a:rPr lang="fr-FR" dirty="0"/>
              <a:t> </a:t>
            </a:r>
            <a:r>
              <a:rPr lang="fr-FR" dirty="0" err="1"/>
              <a:t>using</a:t>
            </a:r>
            <a:r>
              <a:rPr lang="fr-FR" dirty="0"/>
              <a:t> </a:t>
            </a:r>
            <a:r>
              <a:rPr lang="fr-FR" dirty="0" err="1"/>
              <a:t>only</a:t>
            </a:r>
            <a:r>
              <a:rPr lang="fr-FR" dirty="0"/>
              <a:t> the top layer and a </a:t>
            </a:r>
            <a:r>
              <a:rPr lang="fr-FR" dirty="0" err="1"/>
              <a:t>learned</a:t>
            </a:r>
            <a:r>
              <a:rPr lang="fr-FR" dirty="0"/>
              <a:t> </a:t>
            </a:r>
            <a:r>
              <a:rPr lang="fr-FR" dirty="0" err="1"/>
              <a:t>scalar</a:t>
            </a:r>
            <a:r>
              <a:rPr lang="fr-FR" dirty="0"/>
              <a:t> mix of all </a:t>
            </a:r>
            <a:r>
              <a:rPr lang="fr-FR" dirty="0" err="1"/>
              <a:t>layers</a:t>
            </a:r>
            <a:r>
              <a:rPr lang="fr-FR" dirty="0"/>
              <a:t>.</a:t>
            </a:r>
          </a:p>
        </p:txBody>
      </p:sp>
      <p:sp>
        <p:nvSpPr>
          <p:cNvPr id="4" name="Slide Number Placeholder 3"/>
          <p:cNvSpPr>
            <a:spLocks noGrp="1"/>
          </p:cNvSpPr>
          <p:nvPr>
            <p:ph type="sldNum" sz="quarter" idx="5"/>
          </p:nvPr>
        </p:nvSpPr>
        <p:spPr/>
        <p:txBody>
          <a:bodyPr/>
          <a:lstStyle/>
          <a:p>
            <a:fld id="{FED506C5-A84A-4298-ACC8-2D9E6F020052}" type="slidenum">
              <a:rPr lang="fr-FR" smtClean="0"/>
              <a:t>18</a:t>
            </a:fld>
            <a:endParaRPr lang="fr-FR"/>
          </a:p>
        </p:txBody>
      </p:sp>
    </p:spTree>
    <p:extLst>
      <p:ext uri="{BB962C8B-B14F-4D97-AF65-F5344CB8AC3E}">
        <p14:creationId xmlns:p14="http://schemas.microsoft.com/office/powerpoint/2010/main" val="311131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Attention: Each word is the </a:t>
            </a:r>
            <a:r>
              <a:rPr lang="en-US" dirty="0" err="1"/>
              <a:t>concatentation</a:t>
            </a:r>
            <a:r>
              <a:rPr lang="en-US" dirty="0"/>
              <a:t> of the embedded word and a weighted average over other words in sentence</a:t>
            </a:r>
          </a:p>
          <a:p>
            <a:endParaRPr lang="fr-FR" dirty="0"/>
          </a:p>
        </p:txBody>
      </p:sp>
      <p:sp>
        <p:nvSpPr>
          <p:cNvPr id="4" name="Slide Number Placeholder 3"/>
          <p:cNvSpPr>
            <a:spLocks noGrp="1"/>
          </p:cNvSpPr>
          <p:nvPr>
            <p:ph type="sldNum" sz="quarter" idx="5"/>
          </p:nvPr>
        </p:nvSpPr>
        <p:spPr/>
        <p:txBody>
          <a:bodyPr/>
          <a:lstStyle/>
          <a:p>
            <a:fld id="{FED506C5-A84A-4298-ACC8-2D9E6F020052}" type="slidenum">
              <a:rPr lang="fr-FR" smtClean="0"/>
              <a:t>20</a:t>
            </a:fld>
            <a:endParaRPr lang="fr-FR"/>
          </a:p>
        </p:txBody>
      </p:sp>
    </p:spTree>
    <p:extLst>
      <p:ext uri="{BB962C8B-B14F-4D97-AF65-F5344CB8AC3E}">
        <p14:creationId xmlns:p14="http://schemas.microsoft.com/office/powerpoint/2010/main" val="60802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DE3B-6832-4A96-84BE-DA33925FE8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DA2CAC58-DD0B-429C-8246-85F7B5B5E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A86F23-4DD5-4448-8080-BC778C775FF6}"/>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4D80A714-9E33-47A2-9934-55F8D1C3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8CA9D-0750-4C61-B37A-40C4B7F152E4}"/>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01461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D0CD-E929-425F-B24C-95C95D79CAFF}"/>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9CDA0BAC-1365-44C7-9712-D079516047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43A389E-EAD5-4956-BD93-A3CCD3E30CD4}"/>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7E6CE87-F2CD-41FD-ABED-3E815B5DB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9383F-F97C-44E5-BE49-825BBC2C53CB}"/>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5246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2CA3A-51B2-48BE-939F-A3E2CAC9E6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0E5FA315-1809-40BD-A2A4-39EA96725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872E8FB3-55B0-40C7-9071-409F535390C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E423D51B-48B6-457B-8972-BD5E73507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58D695-ED08-4CC0-AF61-01A0BE16A30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017703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AA6D-EA77-499E-A751-8EB946DDBA6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C93757E-2575-436B-8C57-7620A2B712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35C34BA-C21C-4021-9BB6-FA7B10458033}"/>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D8EA3CD2-233D-46DD-AEFA-2DACB52FA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C1D4E-4B67-4A70-A7AF-DCAAF90DEB87}"/>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7985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8AD3-FCA3-4EFE-91C6-BB9BFEBF56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5C712340-236C-492C-B129-5FAE19E6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784E8E-FD97-45AB-A9B5-A68E4166AB08}"/>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A4D32A81-CC1B-464D-8D95-9E6BE47CF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4E5C3-7083-41DA-8972-AB3D16E8EE50}"/>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52578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8CA9-3ABB-43BC-A07D-C71DE1EFEC1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A69ACEA-22D3-402E-BA1D-663435742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AA979D8-D852-465B-81B4-15E94B84AD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AF7AA5EB-0468-4BD0-B883-682F8427038A}"/>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FDFC07A2-D779-455F-8226-E48F79B1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2EE6A-B984-4C70-BD86-485E321CDAF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331196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2B51-BD21-4C9A-89CA-52EE7AA6845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9FBF453-D817-4000-80D3-57BA1E24D5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4A2E2E-EBC7-4478-96FD-4E3D493864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C4A9579-6784-4690-A1BB-9F0CEE00E7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33EE5-6A4C-49B8-9731-47DA732347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5F051247-6F84-4B66-B39F-EDF161A31C5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8" name="Footer Placeholder 7">
            <a:extLst>
              <a:ext uri="{FF2B5EF4-FFF2-40B4-BE49-F238E27FC236}">
                <a16:creationId xmlns:a16="http://schemas.microsoft.com/office/drawing/2014/main" id="{5ED0A476-1F6C-4860-990C-180AFBB9C3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D369-1744-4147-AF21-5E96380CC6BD}"/>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4035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EE90F-F035-4B06-9193-9C7B93B03AC7}"/>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0B674A93-4D36-42C6-B543-C085EEDA4537}"/>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4" name="Footer Placeholder 3">
            <a:extLst>
              <a:ext uri="{FF2B5EF4-FFF2-40B4-BE49-F238E27FC236}">
                <a16:creationId xmlns:a16="http://schemas.microsoft.com/office/drawing/2014/main" id="{6B8BD92F-E66D-42A3-BE9A-0C07565A32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1CB2D5-4C97-4F57-A894-2E64AE9D070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412918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79C2A-AB9A-4615-B787-2C0C15FE9C79}"/>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3" name="Footer Placeholder 2">
            <a:extLst>
              <a:ext uri="{FF2B5EF4-FFF2-40B4-BE49-F238E27FC236}">
                <a16:creationId xmlns:a16="http://schemas.microsoft.com/office/drawing/2014/main" id="{FC571D58-4D91-48A5-84FD-C5269C1E40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A89D58-B110-4B1A-96BD-E2F47E170E7E}"/>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4076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010C-0CEA-424C-939D-72D7F0B62F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BA206907-1B8F-450C-B8EE-143ED79F46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92461CC9-F935-45C7-9CB5-9A01A0A9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E2D36-E2FF-436F-8C6C-F76647EAC162}"/>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582D513A-F46E-4764-9EC3-71F1EFDE4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B47EA-C215-4400-B098-0231C217A66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267104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A37EA-B149-47E5-B15C-107B90DB3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85E69A75-07E1-4EF3-87C3-13A82FE1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4CDA42CC-F0E4-4663-90EF-9C164258A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1C084-E332-4907-88BA-D1D232A0C44D}"/>
              </a:ext>
            </a:extLst>
          </p:cNvPr>
          <p:cNvSpPr>
            <a:spLocks noGrp="1"/>
          </p:cNvSpPr>
          <p:nvPr>
            <p:ph type="dt" sz="half" idx="10"/>
          </p:nvPr>
        </p:nvSpPr>
        <p:spPr/>
        <p:txBody>
          <a:bodyPr/>
          <a:lstStyle/>
          <a:p>
            <a:fld id="{92629568-FA20-4182-B903-BA13D75D2578}" type="datetimeFigureOut">
              <a:rPr lang="en-US" smtClean="0"/>
              <a:t>2/20/2020</a:t>
            </a:fld>
            <a:endParaRPr lang="en-US"/>
          </a:p>
        </p:txBody>
      </p:sp>
      <p:sp>
        <p:nvSpPr>
          <p:cNvPr id="6" name="Footer Placeholder 5">
            <a:extLst>
              <a:ext uri="{FF2B5EF4-FFF2-40B4-BE49-F238E27FC236}">
                <a16:creationId xmlns:a16="http://schemas.microsoft.com/office/drawing/2014/main" id="{377ECAF9-C72B-4E23-A8B7-8BD70177F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5CF50-2207-42F2-AAAB-455EDCB3B1DA}"/>
              </a:ext>
            </a:extLst>
          </p:cNvPr>
          <p:cNvSpPr>
            <a:spLocks noGrp="1"/>
          </p:cNvSpPr>
          <p:nvPr>
            <p:ph type="sldNum" sz="quarter" idx="12"/>
          </p:nvPr>
        </p:nvSpPr>
        <p:spPr/>
        <p:txBody>
          <a:bodyPr/>
          <a:lstStyle/>
          <a:p>
            <a:fld id="{9D3878DB-F757-4899-BF1E-108F4BB6AA30}" type="slidenum">
              <a:rPr lang="en-US" smtClean="0"/>
              <a:t>‹#›</a:t>
            </a:fld>
            <a:endParaRPr lang="en-US"/>
          </a:p>
        </p:txBody>
      </p:sp>
    </p:spTree>
    <p:extLst>
      <p:ext uri="{BB962C8B-B14F-4D97-AF65-F5344CB8AC3E}">
        <p14:creationId xmlns:p14="http://schemas.microsoft.com/office/powerpoint/2010/main" val="901023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4385E-B49C-48C4-AFC0-A50777898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BEC3A3D-1D12-434D-9242-448BBDAEE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CEBE02-E692-4090-9ECB-20109C8F98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29568-FA20-4182-B903-BA13D75D2578}" type="datetimeFigureOut">
              <a:rPr lang="en-US" smtClean="0"/>
              <a:t>2/20/2020</a:t>
            </a:fld>
            <a:endParaRPr lang="en-US"/>
          </a:p>
        </p:txBody>
      </p:sp>
      <p:sp>
        <p:nvSpPr>
          <p:cNvPr id="5" name="Footer Placeholder 4">
            <a:extLst>
              <a:ext uri="{FF2B5EF4-FFF2-40B4-BE49-F238E27FC236}">
                <a16:creationId xmlns:a16="http://schemas.microsoft.com/office/drawing/2014/main" id="{3C2EE138-13B4-4DB9-83C2-44C6DB1F3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E59999-7DA8-43AD-AA9B-2AD735251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878DB-F757-4899-BF1E-108F4BB6AA30}" type="slidenum">
              <a:rPr lang="en-US" smtClean="0"/>
              <a:t>‹#›</a:t>
            </a:fld>
            <a:endParaRPr lang="en-US"/>
          </a:p>
        </p:txBody>
      </p:sp>
    </p:spTree>
    <p:extLst>
      <p:ext uri="{BB962C8B-B14F-4D97-AF65-F5344CB8AC3E}">
        <p14:creationId xmlns:p14="http://schemas.microsoft.com/office/powerpoint/2010/main" val="35390054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lato.stanford.edu/entries/composit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digitallibrary.usc.edu/cdm/ref/collection/p15799coll3/id/176191" TargetMode="External"/><Relationship Id="rId3" Type="http://schemas.openxmlformats.org/officeDocument/2006/relationships/hyperlink" Target="https://www.merriam-webster.com/dictionary" TargetMode="External"/><Relationship Id="rId7" Type="http://schemas.openxmlformats.org/officeDocument/2006/relationships/hyperlink" Target="https://www.aclweb.org/anthology/I11-1024/" TargetMode="External"/><Relationship Id="rId2" Type="http://schemas.openxmlformats.org/officeDocument/2006/relationships/hyperlink" Target="https://plato.stanford.edu/entries/compositionality/" TargetMode="External"/><Relationship Id="rId1" Type="http://schemas.openxmlformats.org/officeDocument/2006/relationships/slideLayout" Target="../slideLayouts/slideLayout2.xml"/><Relationship Id="rId6" Type="http://schemas.openxmlformats.org/officeDocument/2006/relationships/hyperlink" Target="https://www.sketchengine.eu/ukwac-british-english-corpus/" TargetMode="External"/><Relationship Id="rId11" Type="http://schemas.openxmlformats.org/officeDocument/2006/relationships/hyperlink" Target="https://www.aclweb.org/anthology/S13-2025/" TargetMode="External"/><Relationship Id="rId5" Type="http://schemas.openxmlformats.org/officeDocument/2006/relationships/hyperlink" Target="https://www.aclweb.org/anthology/W11-0807/" TargetMode="External"/><Relationship Id="rId10" Type="http://schemas.openxmlformats.org/officeDocument/2006/relationships/hyperlink" Target="https://www.aclweb.org/anthology/N15-1177/" TargetMode="External"/><Relationship Id="rId4" Type="http://schemas.openxmlformats.org/officeDocument/2006/relationships/hyperlink" Target="https://www.aclweb.org/anthology/S12-1010/" TargetMode="External"/><Relationship Id="rId9" Type="http://schemas.openxmlformats.org/officeDocument/2006/relationships/hyperlink" Target="https://archiv.ub.uni-heidelberg.de/volltextserver/2001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pngimg.com/download/28013"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drkathleenyoung.wordpress.com/2010/03/16/emdr-questions-and-concerns/" TargetMode="Externa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5">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0647C2-C713-481A-9AB4-8C77B2CEB6E8}"/>
              </a:ext>
            </a:extLst>
          </p:cNvPr>
          <p:cNvSpPr>
            <a:spLocks noGrp="1"/>
          </p:cNvSpPr>
          <p:nvPr>
            <p:ph type="ctrTitle"/>
          </p:nvPr>
        </p:nvSpPr>
        <p:spPr>
          <a:xfrm>
            <a:off x="674237" y="914400"/>
            <a:ext cx="3657600" cy="2887579"/>
          </a:xfrm>
        </p:spPr>
        <p:txBody>
          <a:bodyPr>
            <a:normAutofit/>
          </a:bodyPr>
          <a:lstStyle/>
          <a:p>
            <a:r>
              <a:rPr lang="en-US" sz="3700">
                <a:solidFill>
                  <a:srgbClr val="FFFFFF"/>
                </a:solidFill>
              </a:rPr>
              <a:t>Understanding Idiomatic Langauge using Neural Networks</a:t>
            </a:r>
          </a:p>
        </p:txBody>
      </p:sp>
      <p:sp>
        <p:nvSpPr>
          <p:cNvPr id="3" name="Subtitle 2">
            <a:extLst>
              <a:ext uri="{FF2B5EF4-FFF2-40B4-BE49-F238E27FC236}">
                <a16:creationId xmlns:a16="http://schemas.microsoft.com/office/drawing/2014/main" id="{3D5B69EA-4CCF-48D8-A1AA-2B2D7BB07629}"/>
              </a:ext>
            </a:extLst>
          </p:cNvPr>
          <p:cNvSpPr>
            <a:spLocks noGrp="1"/>
          </p:cNvSpPr>
          <p:nvPr>
            <p:ph type="subTitle" idx="1"/>
          </p:nvPr>
        </p:nvSpPr>
        <p:spPr>
          <a:xfrm>
            <a:off x="674237" y="4170501"/>
            <a:ext cx="3657600" cy="1525597"/>
          </a:xfrm>
        </p:spPr>
        <p:txBody>
          <a:bodyPr>
            <a:normAutofit lnSpcReduction="10000"/>
          </a:bodyPr>
          <a:lstStyle/>
          <a:p>
            <a:r>
              <a:rPr lang="en-US" sz="1900" dirty="0">
                <a:solidFill>
                  <a:srgbClr val="FFFFFF"/>
                </a:solidFill>
              </a:rPr>
              <a:t>Ling 575 Group 1: </a:t>
            </a:r>
          </a:p>
          <a:p>
            <a:r>
              <a:rPr lang="en-US" sz="1900" dirty="0">
                <a:solidFill>
                  <a:srgbClr val="FFFFFF"/>
                </a:solidFill>
              </a:rPr>
              <a:t>Josh Tanner, Paige Finkelstein, Wes Rose, Elena </a:t>
            </a:r>
            <a:r>
              <a:rPr lang="en-US" sz="1900" dirty="0" err="1">
                <a:solidFill>
                  <a:srgbClr val="FFFFFF"/>
                </a:solidFill>
              </a:rPr>
              <a:t>Khasanova</a:t>
            </a:r>
            <a:r>
              <a:rPr lang="en-US" sz="1900" dirty="0">
                <a:solidFill>
                  <a:srgbClr val="FFFFFF"/>
                </a:solidFill>
              </a:rPr>
              <a:t>, and Daniel Campos</a:t>
            </a:r>
          </a:p>
          <a:p>
            <a:r>
              <a:rPr lang="en-US" sz="1900" dirty="0">
                <a:solidFill>
                  <a:srgbClr val="FFFFFF"/>
                </a:solidFill>
              </a:rPr>
              <a:t>February 20</a:t>
            </a:r>
            <a:r>
              <a:rPr lang="en-US" sz="1900" baseline="30000" dirty="0">
                <a:solidFill>
                  <a:srgbClr val="FFFFFF"/>
                </a:solidFill>
              </a:rPr>
              <a:t>th</a:t>
            </a:r>
            <a:r>
              <a:rPr lang="en-US" sz="1900" dirty="0">
                <a:solidFill>
                  <a:srgbClr val="FFFFFF"/>
                </a:solidFill>
              </a:rPr>
              <a:t>, 2020</a:t>
            </a:r>
          </a:p>
        </p:txBody>
      </p:sp>
      <p:cxnSp>
        <p:nvCxnSpPr>
          <p:cNvPr id="31" name="Straight Connector 27">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340F9E-FBC9-49A4-A230-C4CFC733B9AD}"/>
              </a:ext>
            </a:extLst>
          </p:cNvPr>
          <p:cNvPicPr>
            <a:picLocks noChangeAspect="1"/>
          </p:cNvPicPr>
          <p:nvPr/>
        </p:nvPicPr>
        <p:blipFill>
          <a:blip r:embed="rId2"/>
          <a:stretch>
            <a:fillRect/>
          </a:stretch>
        </p:blipFill>
        <p:spPr>
          <a:xfrm>
            <a:off x="5474720" y="492573"/>
            <a:ext cx="5911748" cy="5880796"/>
          </a:xfrm>
          <a:prstGeom prst="rect">
            <a:avLst/>
          </a:prstGeom>
        </p:spPr>
      </p:pic>
    </p:spTree>
    <p:extLst>
      <p:ext uri="{BB962C8B-B14F-4D97-AF65-F5344CB8AC3E}">
        <p14:creationId xmlns:p14="http://schemas.microsoft.com/office/powerpoint/2010/main" val="299894301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a:xfrm>
            <a:off x="698500" y="1690688"/>
            <a:ext cx="5651500" cy="2335212"/>
          </a:xfrm>
          <a:ln w="25400">
            <a:solidFill>
              <a:schemeClr val="accent1">
                <a:lumMod val="75000"/>
              </a:schemeClr>
            </a:solidFill>
          </a:ln>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
        <p:nvSpPr>
          <p:cNvPr id="5" name="Content Placeholder 2">
            <a:extLst>
              <a:ext uri="{FF2B5EF4-FFF2-40B4-BE49-F238E27FC236}">
                <a16:creationId xmlns:a16="http://schemas.microsoft.com/office/drawing/2014/main" id="{871AE267-AED7-4DBC-8E3A-B717BD698A88}"/>
              </a:ext>
            </a:extLst>
          </p:cNvPr>
          <p:cNvSpPr txBox="1">
            <a:spLocks/>
          </p:cNvSpPr>
          <p:nvPr/>
        </p:nvSpPr>
        <p:spPr>
          <a:xfrm>
            <a:off x="6681230" y="1690688"/>
            <a:ext cx="4152900" cy="2335212"/>
          </a:xfrm>
          <a:prstGeom prst="rect">
            <a:avLst/>
          </a:prstGeom>
          <a:ln w="25400">
            <a:solidFill>
              <a:schemeClr val="accent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6" name="Rectangle 5">
            <a:extLst>
              <a:ext uri="{FF2B5EF4-FFF2-40B4-BE49-F238E27FC236}">
                <a16:creationId xmlns:a16="http://schemas.microsoft.com/office/drawing/2014/main" id="{F96BF367-F30C-45F8-8B31-4E3586A6C469}"/>
              </a:ext>
            </a:extLst>
          </p:cNvPr>
          <p:cNvSpPr/>
          <p:nvPr/>
        </p:nvSpPr>
        <p:spPr>
          <a:xfrm>
            <a:off x="1372664" y="4716711"/>
            <a:ext cx="9446672" cy="584775"/>
          </a:xfrm>
          <a:prstGeom prst="rect">
            <a:avLst/>
          </a:prstGeom>
        </p:spPr>
        <p:txBody>
          <a:bodyPr wrap="square">
            <a:spAutoFit/>
          </a:bodyPr>
          <a:lstStyle/>
          <a:p>
            <a:pPr algn="ctr"/>
            <a:r>
              <a:rPr lang="en-US" sz="3200" b="1" dirty="0">
                <a:solidFill>
                  <a:srgbClr val="7030A0"/>
                </a:solidFill>
              </a:rPr>
              <a:t>How do you think Neural Networks will handle these?</a:t>
            </a:r>
            <a:endParaRPr lang="fr-FR" sz="3200" b="1" dirty="0">
              <a:solidFill>
                <a:srgbClr val="7030A0"/>
              </a:solidFill>
            </a:endParaRPr>
          </a:p>
        </p:txBody>
      </p:sp>
    </p:spTree>
    <p:extLst>
      <p:ext uri="{BB962C8B-B14F-4D97-AF65-F5344CB8AC3E}">
        <p14:creationId xmlns:p14="http://schemas.microsoft.com/office/powerpoint/2010/main" val="79462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53D30-586C-4265-9B3E-DFDE6C34681A}"/>
              </a:ext>
            </a:extLst>
          </p:cNvPr>
          <p:cNvSpPr>
            <a:spLocks noGrp="1"/>
          </p:cNvSpPr>
          <p:nvPr>
            <p:ph idx="1"/>
          </p:nvPr>
        </p:nvSpPr>
        <p:spPr>
          <a:xfrm>
            <a:off x="838200" y="2483707"/>
            <a:ext cx="10515600" cy="3693255"/>
          </a:xfrm>
        </p:spPr>
        <p:txBody>
          <a:bodyPr/>
          <a:lstStyle/>
          <a:p>
            <a:pPr marL="0" indent="0">
              <a:buNone/>
            </a:pPr>
            <a:r>
              <a:rPr lang="en-US" dirty="0"/>
              <a:t>Goals of the paper:</a:t>
            </a:r>
          </a:p>
          <a:p>
            <a:pPr marL="514350" indent="-514350">
              <a:buAutoNum type="arabicParenR"/>
            </a:pPr>
            <a:r>
              <a:rPr lang="en-US" dirty="0"/>
              <a:t>Define an evaluation suite for lexical composition for </a:t>
            </a:r>
            <a:r>
              <a:rPr lang="en-US"/>
              <a:t>NLP models</a:t>
            </a:r>
            <a:endParaRPr lang="en-US" dirty="0"/>
          </a:p>
          <a:p>
            <a:pPr marL="457200" lvl="1" indent="0">
              <a:buNone/>
            </a:pPr>
            <a:r>
              <a:rPr lang="en-US" dirty="0"/>
              <a:t>- Based on meaning shift and implicit meaning</a:t>
            </a:r>
          </a:p>
          <a:p>
            <a:pPr marL="0" indent="0">
              <a:buNone/>
            </a:pPr>
            <a:r>
              <a:rPr lang="en-US" dirty="0"/>
              <a:t>2) Evaluate some common word representations using this suite</a:t>
            </a:r>
          </a:p>
          <a:p>
            <a:pPr marL="457200" lvl="1" indent="0">
              <a:buNone/>
            </a:pPr>
            <a:r>
              <a:rPr lang="fr-FR" dirty="0"/>
              <a:t>- Word2Vec, </a:t>
            </a:r>
            <a:r>
              <a:rPr lang="fr-FR" dirty="0" err="1"/>
              <a:t>GloVe</a:t>
            </a:r>
            <a:r>
              <a:rPr lang="fr-FR" dirty="0"/>
              <a:t>, </a:t>
            </a:r>
            <a:r>
              <a:rPr lang="fr-FR" dirty="0" err="1"/>
              <a:t>fasttext</a:t>
            </a:r>
            <a:r>
              <a:rPr lang="fr-FR" dirty="0"/>
              <a:t>, </a:t>
            </a:r>
            <a:r>
              <a:rPr lang="fr-FR" dirty="0" err="1"/>
              <a:t>ELMo</a:t>
            </a:r>
            <a:r>
              <a:rPr lang="fr-FR" dirty="0"/>
              <a:t>, </a:t>
            </a:r>
            <a:r>
              <a:rPr lang="fr-FR" dirty="0" err="1"/>
              <a:t>OpenAI</a:t>
            </a:r>
            <a:r>
              <a:rPr lang="fr-FR" dirty="0"/>
              <a:t> GPT, BERT</a:t>
            </a:r>
          </a:p>
        </p:txBody>
      </p:sp>
      <p:pic>
        <p:nvPicPr>
          <p:cNvPr id="4" name="Picture 3">
            <a:extLst>
              <a:ext uri="{FF2B5EF4-FFF2-40B4-BE49-F238E27FC236}">
                <a16:creationId xmlns:a16="http://schemas.microsoft.com/office/drawing/2014/main" id="{FE2DADBD-4512-48DA-93A8-80D67253F7A5}"/>
              </a:ext>
            </a:extLst>
          </p:cNvPr>
          <p:cNvPicPr>
            <a:picLocks noChangeAspect="1"/>
          </p:cNvPicPr>
          <p:nvPr/>
        </p:nvPicPr>
        <p:blipFill>
          <a:blip r:embed="rId3"/>
          <a:stretch>
            <a:fillRect/>
          </a:stretch>
        </p:blipFill>
        <p:spPr>
          <a:xfrm>
            <a:off x="2566156" y="148280"/>
            <a:ext cx="7059687" cy="2178305"/>
          </a:xfrm>
          <a:prstGeom prst="rect">
            <a:avLst/>
          </a:prstGeom>
        </p:spPr>
      </p:pic>
    </p:spTree>
    <p:extLst>
      <p:ext uri="{BB962C8B-B14F-4D97-AF65-F5344CB8AC3E}">
        <p14:creationId xmlns:p14="http://schemas.microsoft.com/office/powerpoint/2010/main" val="1808155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21F2-996B-4F46-B660-649E2F40B103}"/>
              </a:ext>
            </a:extLst>
          </p:cNvPr>
          <p:cNvSpPr>
            <a:spLocks noGrp="1"/>
          </p:cNvSpPr>
          <p:nvPr>
            <p:ph type="title"/>
          </p:nvPr>
        </p:nvSpPr>
        <p:spPr/>
        <p:txBody>
          <a:bodyPr/>
          <a:lstStyle/>
          <a:p>
            <a:r>
              <a:rPr lang="en-US" dirty="0"/>
              <a:t>Food for Thought</a:t>
            </a:r>
            <a:endParaRPr lang="fr-FR" dirty="0"/>
          </a:p>
        </p:txBody>
      </p:sp>
      <p:sp>
        <p:nvSpPr>
          <p:cNvPr id="3" name="Content Placeholder 2">
            <a:extLst>
              <a:ext uri="{FF2B5EF4-FFF2-40B4-BE49-F238E27FC236}">
                <a16:creationId xmlns:a16="http://schemas.microsoft.com/office/drawing/2014/main" id="{689F9960-6BCD-4D9A-9C05-965264B8BCC3}"/>
              </a:ext>
            </a:extLst>
          </p:cNvPr>
          <p:cNvSpPr>
            <a:spLocks noGrp="1"/>
          </p:cNvSpPr>
          <p:nvPr>
            <p:ph idx="1"/>
          </p:nvPr>
        </p:nvSpPr>
        <p:spPr/>
        <p:txBody>
          <a:bodyPr/>
          <a:lstStyle/>
          <a:p>
            <a:r>
              <a:rPr lang="en-US" dirty="0">
                <a:solidFill>
                  <a:srgbClr val="7030A0"/>
                </a:solidFill>
              </a:rPr>
              <a:t>Would you expect Neural Networks to do better with Meaning Shift or Implicit Meaning?</a:t>
            </a:r>
          </a:p>
          <a:p>
            <a:endParaRPr lang="en-US" dirty="0">
              <a:solidFill>
                <a:srgbClr val="7030A0"/>
              </a:solidFill>
            </a:endParaRPr>
          </a:p>
          <a:p>
            <a:r>
              <a:rPr lang="en-US" dirty="0">
                <a:solidFill>
                  <a:srgbClr val="7030A0"/>
                </a:solidFill>
              </a:rPr>
              <a:t>What do you think of the tasks that were chosen? Should any tasks be added or expanded?</a:t>
            </a:r>
          </a:p>
          <a:p>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endParaRPr lang="en-US" dirty="0">
              <a:solidFill>
                <a:srgbClr val="7030A0"/>
              </a:solidFill>
            </a:endParaRPr>
          </a:p>
        </p:txBody>
      </p:sp>
    </p:spTree>
    <p:extLst>
      <p:ext uri="{BB962C8B-B14F-4D97-AF65-F5344CB8AC3E}">
        <p14:creationId xmlns:p14="http://schemas.microsoft.com/office/powerpoint/2010/main" val="177888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Tree>
    <p:extLst>
      <p:ext uri="{BB962C8B-B14F-4D97-AF65-F5344CB8AC3E}">
        <p14:creationId xmlns:p14="http://schemas.microsoft.com/office/powerpoint/2010/main" val="87497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F357-CADD-4304-89F4-DB32CC3B9C2F}"/>
              </a:ext>
            </a:extLst>
          </p:cNvPr>
          <p:cNvSpPr>
            <a:spLocks noGrp="1"/>
          </p:cNvSpPr>
          <p:nvPr>
            <p:ph type="title"/>
          </p:nvPr>
        </p:nvSpPr>
        <p:spPr/>
        <p:txBody>
          <a:bodyPr/>
          <a:lstStyle/>
          <a:p>
            <a:r>
              <a:rPr lang="en-US" dirty="0"/>
              <a:t>Overview of Methodology</a:t>
            </a:r>
            <a:endParaRPr lang="fr-FR" dirty="0"/>
          </a:p>
        </p:txBody>
      </p:sp>
      <p:graphicFrame>
        <p:nvGraphicFramePr>
          <p:cNvPr id="5" name="Table 4">
            <a:extLst>
              <a:ext uri="{FF2B5EF4-FFF2-40B4-BE49-F238E27FC236}">
                <a16:creationId xmlns:a16="http://schemas.microsoft.com/office/drawing/2014/main" id="{B940A4C7-28F7-40C8-B1DC-21FC92264DBE}"/>
              </a:ext>
            </a:extLst>
          </p:cNvPr>
          <p:cNvGraphicFramePr>
            <a:graphicFrameLocks noGrp="1"/>
          </p:cNvGraphicFramePr>
          <p:nvPr>
            <p:extLst>
              <p:ext uri="{D42A27DB-BD31-4B8C-83A1-F6EECF244321}">
                <p14:modId xmlns:p14="http://schemas.microsoft.com/office/powerpoint/2010/main" val="1634882413"/>
              </p:ext>
            </p:extLst>
          </p:nvPr>
        </p:nvGraphicFramePr>
        <p:xfrm>
          <a:off x="173337" y="1960177"/>
          <a:ext cx="11528511" cy="4334270"/>
        </p:xfrm>
        <a:graphic>
          <a:graphicData uri="http://schemas.openxmlformats.org/drawingml/2006/table">
            <a:tbl>
              <a:tblPr>
                <a:tableStyleId>{5C22544A-7EE6-4342-B048-85BDC9FD1C3A}</a:tableStyleId>
              </a:tblPr>
              <a:tblGrid>
                <a:gridCol w="530998">
                  <a:extLst>
                    <a:ext uri="{9D8B030D-6E8A-4147-A177-3AD203B41FA5}">
                      <a16:colId xmlns:a16="http://schemas.microsoft.com/office/drawing/2014/main" val="549598704"/>
                    </a:ext>
                  </a:extLst>
                </a:gridCol>
                <a:gridCol w="1433384">
                  <a:extLst>
                    <a:ext uri="{9D8B030D-6E8A-4147-A177-3AD203B41FA5}">
                      <a16:colId xmlns:a16="http://schemas.microsoft.com/office/drawing/2014/main" val="3787323015"/>
                    </a:ext>
                  </a:extLst>
                </a:gridCol>
                <a:gridCol w="1309816">
                  <a:extLst>
                    <a:ext uri="{9D8B030D-6E8A-4147-A177-3AD203B41FA5}">
                      <a16:colId xmlns:a16="http://schemas.microsoft.com/office/drawing/2014/main" val="3930359319"/>
                    </a:ext>
                  </a:extLst>
                </a:gridCol>
                <a:gridCol w="1742303">
                  <a:extLst>
                    <a:ext uri="{9D8B030D-6E8A-4147-A177-3AD203B41FA5}">
                      <a16:colId xmlns:a16="http://schemas.microsoft.com/office/drawing/2014/main" val="1598673611"/>
                    </a:ext>
                  </a:extLst>
                </a:gridCol>
                <a:gridCol w="1495167">
                  <a:extLst>
                    <a:ext uri="{9D8B030D-6E8A-4147-A177-3AD203B41FA5}">
                      <a16:colId xmlns:a16="http://schemas.microsoft.com/office/drawing/2014/main" val="4178204148"/>
                    </a:ext>
                  </a:extLst>
                </a:gridCol>
                <a:gridCol w="1842855">
                  <a:extLst>
                    <a:ext uri="{9D8B030D-6E8A-4147-A177-3AD203B41FA5}">
                      <a16:colId xmlns:a16="http://schemas.microsoft.com/office/drawing/2014/main" val="1969165092"/>
                    </a:ext>
                  </a:extLst>
                </a:gridCol>
                <a:gridCol w="1586994">
                  <a:extLst>
                    <a:ext uri="{9D8B030D-6E8A-4147-A177-3AD203B41FA5}">
                      <a16:colId xmlns:a16="http://schemas.microsoft.com/office/drawing/2014/main" val="1218550474"/>
                    </a:ext>
                  </a:extLst>
                </a:gridCol>
                <a:gridCol w="1586994">
                  <a:extLst>
                    <a:ext uri="{9D8B030D-6E8A-4147-A177-3AD203B41FA5}">
                      <a16:colId xmlns:a16="http://schemas.microsoft.com/office/drawing/2014/main" val="3110609117"/>
                    </a:ext>
                  </a:extLst>
                </a:gridCol>
              </a:tblGrid>
              <a:tr h="330180">
                <a:tc>
                  <a:txBody>
                    <a:bodyPr/>
                    <a:lstStyle/>
                    <a:p>
                      <a:pPr algn="l" fontAlgn="b"/>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endParaRPr lang="fr-FR" sz="1600" b="0" i="0" u="none" strike="noStrike" dirty="0">
                        <a:solidFill>
                          <a:srgbClr val="000000"/>
                        </a:solidFill>
                        <a:effectLst/>
                        <a:latin typeface="Calibri" panose="020F0502020204030204" pitchFamily="34" charset="0"/>
                      </a:endParaRPr>
                    </a:p>
                  </a:txBody>
                  <a:tcPr marL="6350" marR="6350" marT="6350" marB="0" anchor="b"/>
                </a:tc>
                <a:tc gridSpan="6">
                  <a:txBody>
                    <a:bodyPr/>
                    <a:lstStyle/>
                    <a:p>
                      <a:pPr algn="ctr" fontAlgn="b"/>
                      <a:r>
                        <a:rPr lang="fr-FR" sz="2400" b="1" u="none" strike="noStrike" dirty="0" err="1">
                          <a:solidFill>
                            <a:schemeClr val="bg1"/>
                          </a:solidFill>
                          <a:effectLst/>
                        </a:rPr>
                        <a:t>Task</a:t>
                      </a:r>
                      <a:endParaRPr lang="fr-FR" sz="20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601049762"/>
                  </a:ext>
                </a:extLst>
              </a:tr>
              <a:tr h="660360">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fr-FR" sz="1600" b="1" u="none" strike="noStrike">
                          <a:solidFill>
                            <a:schemeClr val="bg1"/>
                          </a:solidFill>
                          <a:effectLst/>
                        </a:rPr>
                        <a:t>Verb-Particle Construction</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Light </a:t>
                      </a:r>
                      <a:r>
                        <a:rPr lang="fr-FR" sz="1600" b="1" u="none" strike="noStrike" dirty="0" err="1">
                          <a:solidFill>
                            <a:schemeClr val="bg1"/>
                          </a:solidFill>
                          <a:effectLst/>
                        </a:rPr>
                        <a:t>Verb</a:t>
                      </a:r>
                      <a:r>
                        <a:rPr lang="fr-FR" sz="1600" b="1" u="none" strike="noStrike" dirty="0">
                          <a:solidFill>
                            <a:schemeClr val="bg1"/>
                          </a:solidFill>
                          <a:effectLst/>
                        </a:rPr>
                        <a:t> Construction</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a:solidFill>
                            <a:schemeClr val="bg1"/>
                          </a:solidFill>
                          <a:effectLst/>
                        </a:rPr>
                        <a:t>Noun Compound </a:t>
                      </a:r>
                      <a:r>
                        <a:rPr lang="fr-FR" sz="1600" b="1" u="none" strike="noStrike" dirty="0" err="1">
                          <a:solidFill>
                            <a:schemeClr val="bg1"/>
                          </a:solidFill>
                          <a:effectLst/>
                        </a:rPr>
                        <a:t>Literality</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Noun Compound Relations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a:solidFill>
                            <a:schemeClr val="bg1"/>
                          </a:solidFill>
                          <a:effectLst/>
                        </a:rPr>
                        <a:t>Adjective Noun Attributes</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6">
                        <a:lumMod val="75000"/>
                      </a:schemeClr>
                    </a:solidFill>
                  </a:tcPr>
                </a:tc>
                <a:tc>
                  <a:txBody>
                    <a:bodyPr/>
                    <a:lstStyle/>
                    <a:p>
                      <a:pPr algn="ctr" fontAlgn="b"/>
                      <a:r>
                        <a:rPr lang="fr-FR" sz="1600" b="1" u="none" strike="noStrike" dirty="0" err="1">
                          <a:solidFill>
                            <a:schemeClr val="bg1"/>
                          </a:solidFill>
                          <a:effectLst/>
                        </a:rPr>
                        <a:t>Identifying</a:t>
                      </a:r>
                      <a:r>
                        <a:rPr lang="fr-FR" sz="1600" b="1" u="none" strike="noStrike" dirty="0">
                          <a:solidFill>
                            <a:schemeClr val="bg1"/>
                          </a:solidFill>
                          <a:effectLst/>
                        </a:rPr>
                        <a:t> Phrase Types</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6">
                        <a:lumMod val="75000"/>
                      </a:schemeClr>
                    </a:solidFill>
                  </a:tcPr>
                </a:tc>
                <a:extLst>
                  <a:ext uri="{0D108BD9-81ED-4DB2-BD59-A6C34878D82A}">
                    <a16:rowId xmlns:a16="http://schemas.microsoft.com/office/drawing/2014/main" val="2861392034"/>
                  </a:ext>
                </a:extLst>
              </a:tr>
              <a:tr h="330180">
                <a:tc rowSpan="10">
                  <a:txBody>
                    <a:bodyPr/>
                    <a:lstStyle/>
                    <a:p>
                      <a:pPr algn="ctr" fontAlgn="b"/>
                      <a:r>
                        <a:rPr lang="fr-FR" sz="2000" b="1" u="none" strike="noStrike" dirty="0">
                          <a:effectLst/>
                        </a:rPr>
                        <a:t>Classification Model</a:t>
                      </a:r>
                      <a:endParaRPr lang="fr-FR" sz="2000" b="1" i="0" u="none" strike="noStrike" dirty="0">
                        <a:solidFill>
                          <a:srgbClr val="000000"/>
                        </a:solidFill>
                        <a:effectLst/>
                        <a:latin typeface="Calibri" panose="020F0502020204030204" pitchFamily="34" charset="0"/>
                      </a:endParaRPr>
                    </a:p>
                  </a:txBody>
                  <a:tcPr marL="6350" marR="6350" marT="6350" marB="0" vert="vert270" anchor="b"/>
                </a:tc>
                <a:tc>
                  <a:txBody>
                    <a:bodyPr/>
                    <a:lstStyle/>
                    <a:p>
                      <a:pPr algn="l" fontAlgn="b"/>
                      <a:r>
                        <a:rPr lang="fr-FR" sz="1600" b="1" u="none" strike="noStrike">
                          <a:solidFill>
                            <a:schemeClr val="bg1"/>
                          </a:solidFill>
                          <a:effectLst/>
                        </a:rPr>
                        <a:t>Word2Vec</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31581464"/>
                  </a:ext>
                </a:extLst>
              </a:tr>
              <a:tr h="330180">
                <a:tc vMerge="1">
                  <a:txBody>
                    <a:bodyPr/>
                    <a:lstStyle/>
                    <a:p>
                      <a:endParaRPr lang="fr-FR"/>
                    </a:p>
                  </a:txBody>
                  <a:tcPr/>
                </a:tc>
                <a:tc>
                  <a:txBody>
                    <a:bodyPr/>
                    <a:lstStyle/>
                    <a:p>
                      <a:pPr algn="l" fontAlgn="b"/>
                      <a:r>
                        <a:rPr lang="fr-FR" sz="1600" b="1" u="none" strike="noStrike">
                          <a:solidFill>
                            <a:schemeClr val="bg1"/>
                          </a:solidFill>
                          <a:effectLst/>
                        </a:rPr>
                        <a:t>GloVe</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4397812"/>
                  </a:ext>
                </a:extLst>
              </a:tr>
              <a:tr h="330180">
                <a:tc vMerge="1">
                  <a:txBody>
                    <a:bodyPr/>
                    <a:lstStyle/>
                    <a:p>
                      <a:endParaRPr lang="fr-FR"/>
                    </a:p>
                  </a:txBody>
                  <a:tcPr/>
                </a:tc>
                <a:tc>
                  <a:txBody>
                    <a:bodyPr/>
                    <a:lstStyle/>
                    <a:p>
                      <a:pPr algn="l" fontAlgn="b"/>
                      <a:r>
                        <a:rPr lang="fr-FR" sz="1600" b="1" u="none" strike="noStrike">
                          <a:solidFill>
                            <a:schemeClr val="bg1"/>
                          </a:solidFill>
                          <a:effectLst/>
                        </a:rPr>
                        <a:t>fasttext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91710392"/>
                  </a:ext>
                </a:extLst>
              </a:tr>
              <a:tr h="330180">
                <a:tc vMerge="1">
                  <a:txBody>
                    <a:bodyPr/>
                    <a:lstStyle/>
                    <a:p>
                      <a:endParaRPr lang="fr-FR"/>
                    </a:p>
                  </a:txBody>
                  <a:tcPr/>
                </a:tc>
                <a:tc>
                  <a:txBody>
                    <a:bodyPr/>
                    <a:lstStyle/>
                    <a:p>
                      <a:pPr algn="l" fontAlgn="b"/>
                      <a:r>
                        <a:rPr lang="fr-FR" sz="1600" b="1" u="none" strike="noStrike">
                          <a:solidFill>
                            <a:schemeClr val="bg1"/>
                          </a:solidFill>
                          <a:effectLst/>
                        </a:rPr>
                        <a:t>ELMo</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063506878"/>
                  </a:ext>
                </a:extLst>
              </a:tr>
              <a:tr h="330180">
                <a:tc vMerge="1">
                  <a:txBody>
                    <a:bodyPr/>
                    <a:lstStyle/>
                    <a:p>
                      <a:endParaRPr lang="fr-FR"/>
                    </a:p>
                  </a:txBody>
                  <a:tcPr/>
                </a:tc>
                <a:tc>
                  <a:txBody>
                    <a:bodyPr/>
                    <a:lstStyle/>
                    <a:p>
                      <a:pPr algn="l" fontAlgn="b"/>
                      <a:r>
                        <a:rPr lang="fr-FR" sz="1600" b="1" u="none" strike="noStrike">
                          <a:solidFill>
                            <a:schemeClr val="bg1"/>
                          </a:solidFill>
                          <a:effectLst/>
                        </a:rPr>
                        <a:t>GPT</a:t>
                      </a:r>
                      <a:endParaRPr lang="fr-FR" sz="1600" b="1" i="0" u="none" strike="noStrike">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83989327"/>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BERT</a:t>
                      </a:r>
                      <a:endParaRPr lang="fr-FR" sz="1600" b="1" i="0" u="none" strike="noStrike" dirty="0">
                        <a:solidFill>
                          <a:schemeClr val="bg1"/>
                        </a:solidFill>
                        <a:effectLst/>
                        <a:latin typeface="Calibri" panose="020F0502020204030204" pitchFamily="34" charset="0"/>
                      </a:endParaRPr>
                    </a:p>
                  </a:txBody>
                  <a:tcPr marL="6350" marR="6350" marT="6350" marB="0" anchor="b">
                    <a:solidFill>
                      <a:schemeClr val="accent2">
                        <a:lumMod val="75000"/>
                      </a:schemeClr>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484764030"/>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Human Baseline</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22887586"/>
                  </a:ext>
                </a:extLst>
              </a:tr>
              <a:tr h="330180">
                <a:tc vMerge="1">
                  <a:txBody>
                    <a:bodyPr/>
                    <a:lstStyle/>
                    <a:p>
                      <a:endParaRPr lang="fr-FR"/>
                    </a:p>
                  </a:txBody>
                  <a:tcPr/>
                </a:tc>
                <a:tc>
                  <a:txBody>
                    <a:bodyPr/>
                    <a:lstStyle/>
                    <a:p>
                      <a:pPr algn="l" fontAlgn="b"/>
                      <a:r>
                        <a:rPr lang="fr-FR" sz="1600" b="1" u="none" strike="noStrike" dirty="0" err="1">
                          <a:solidFill>
                            <a:schemeClr val="bg1"/>
                          </a:solidFill>
                          <a:effectLst/>
                        </a:rPr>
                        <a:t>Majority_ALL</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87411215"/>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Majority_1</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59560369"/>
                  </a:ext>
                </a:extLst>
              </a:tr>
              <a:tr h="330180">
                <a:tc vMerge="1">
                  <a:txBody>
                    <a:bodyPr/>
                    <a:lstStyle/>
                    <a:p>
                      <a:endParaRPr lang="fr-FR"/>
                    </a:p>
                  </a:txBody>
                  <a:tcPr/>
                </a:tc>
                <a:tc>
                  <a:txBody>
                    <a:bodyPr/>
                    <a:lstStyle/>
                    <a:p>
                      <a:pPr algn="l" fontAlgn="b"/>
                      <a:r>
                        <a:rPr lang="fr-FR" sz="1600" b="1" u="none" strike="noStrike" dirty="0">
                          <a:solidFill>
                            <a:schemeClr val="bg1"/>
                          </a:solidFill>
                          <a:effectLst/>
                        </a:rPr>
                        <a:t>Majority_2</a:t>
                      </a:r>
                      <a:endParaRPr lang="fr-FR" sz="1600" b="1" i="0" u="none" strike="noStrike" dirty="0">
                        <a:solidFill>
                          <a:schemeClr val="bg1"/>
                        </a:solidFill>
                        <a:effectLst/>
                        <a:latin typeface="Calibri" panose="020F0502020204030204" pitchFamily="34" charset="0"/>
                      </a:endParaRPr>
                    </a:p>
                  </a:txBody>
                  <a:tcPr marL="6350" marR="6350" marT="6350" marB="0" anchor="b">
                    <a:solidFill>
                      <a:srgbClr val="7030A0"/>
                    </a:solidFill>
                  </a:tcPr>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a:effectLst/>
                        </a:rPr>
                        <a:t> </a:t>
                      </a:r>
                      <a:endParaRPr lang="fr-FR" sz="16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fr-FR" sz="1600" u="none" strike="noStrike" dirty="0">
                          <a:effectLst/>
                        </a:rPr>
                        <a:t> </a:t>
                      </a:r>
                      <a:endParaRPr lang="fr-FR" sz="16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71010290"/>
                  </a:ext>
                </a:extLst>
              </a:tr>
            </a:tbl>
          </a:graphicData>
        </a:graphic>
      </p:graphicFrame>
    </p:spTree>
    <p:extLst>
      <p:ext uri="{BB962C8B-B14F-4D97-AF65-F5344CB8AC3E}">
        <p14:creationId xmlns:p14="http://schemas.microsoft.com/office/powerpoint/2010/main" val="378686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926757" y="3620530"/>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5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853B2D9E-2F6D-442F-8A6D-07E9A5581B6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19879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2600243" y="2570205"/>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0571726D-1E85-4BE0-9349-84D58BE63713}"/>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100621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2FBF-7AD6-4D55-8153-C211D6EAE101}"/>
              </a:ext>
            </a:extLst>
          </p:cNvPr>
          <p:cNvSpPr>
            <a:spLocks noGrp="1"/>
          </p:cNvSpPr>
          <p:nvPr>
            <p:ph type="title"/>
          </p:nvPr>
        </p:nvSpPr>
        <p:spPr/>
        <p:txBody>
          <a:bodyPr/>
          <a:lstStyle/>
          <a:p>
            <a:r>
              <a:rPr lang="en-US" dirty="0"/>
              <a:t>Classification Model: Embed </a:t>
            </a:r>
            <a:br>
              <a:rPr lang="en-US" dirty="0"/>
            </a:br>
            <a:r>
              <a:rPr lang="en-US" dirty="0"/>
              <a:t>(Word Representations)</a:t>
            </a:r>
            <a:endParaRPr lang="fr-FR" dirty="0"/>
          </a:p>
        </p:txBody>
      </p:sp>
      <p:sp>
        <p:nvSpPr>
          <p:cNvPr id="4" name="Text Placeholder 3">
            <a:extLst>
              <a:ext uri="{FF2B5EF4-FFF2-40B4-BE49-F238E27FC236}">
                <a16:creationId xmlns:a16="http://schemas.microsoft.com/office/drawing/2014/main" id="{5B19B256-CA6B-4F1E-A39C-CD284A43CA7E}"/>
              </a:ext>
            </a:extLst>
          </p:cNvPr>
          <p:cNvSpPr>
            <a:spLocks noGrp="1"/>
          </p:cNvSpPr>
          <p:nvPr>
            <p:ph type="body" idx="1"/>
          </p:nvPr>
        </p:nvSpPr>
        <p:spPr/>
        <p:txBody>
          <a:bodyPr>
            <a:normAutofit/>
          </a:bodyPr>
          <a:lstStyle/>
          <a:p>
            <a:r>
              <a:rPr lang="en-US" sz="3200" dirty="0"/>
              <a:t>Global Embeddings</a:t>
            </a:r>
            <a:endParaRPr lang="fr-FR" sz="3200" dirty="0"/>
          </a:p>
        </p:txBody>
      </p:sp>
      <p:sp>
        <p:nvSpPr>
          <p:cNvPr id="5" name="Content Placeholder 4">
            <a:extLst>
              <a:ext uri="{FF2B5EF4-FFF2-40B4-BE49-F238E27FC236}">
                <a16:creationId xmlns:a16="http://schemas.microsoft.com/office/drawing/2014/main" id="{94061311-6DBD-4984-BD83-6DB00CA3EC6E}"/>
              </a:ext>
            </a:extLst>
          </p:cNvPr>
          <p:cNvSpPr>
            <a:spLocks noGrp="1"/>
          </p:cNvSpPr>
          <p:nvPr>
            <p:ph sz="half" idx="2"/>
          </p:nvPr>
        </p:nvSpPr>
        <p:spPr/>
        <p:txBody>
          <a:bodyPr/>
          <a:lstStyle/>
          <a:p>
            <a:r>
              <a:rPr lang="en-US" dirty="0"/>
              <a:t>Word2Vec</a:t>
            </a:r>
          </a:p>
          <a:p>
            <a:pPr lvl="1"/>
            <a:r>
              <a:rPr lang="en-US" dirty="0"/>
              <a:t>Using Skip-Gram</a:t>
            </a:r>
          </a:p>
          <a:p>
            <a:r>
              <a:rPr lang="en-US" dirty="0" err="1"/>
              <a:t>GloVe</a:t>
            </a:r>
            <a:endParaRPr lang="en-US" dirty="0"/>
          </a:p>
          <a:p>
            <a:r>
              <a:rPr lang="en-US" dirty="0" err="1"/>
              <a:t>fasttext</a:t>
            </a:r>
            <a:endParaRPr lang="en-US" dirty="0"/>
          </a:p>
          <a:p>
            <a:endParaRPr lang="fr-FR" dirty="0"/>
          </a:p>
        </p:txBody>
      </p:sp>
      <p:sp>
        <p:nvSpPr>
          <p:cNvPr id="6" name="Text Placeholder 5">
            <a:extLst>
              <a:ext uri="{FF2B5EF4-FFF2-40B4-BE49-F238E27FC236}">
                <a16:creationId xmlns:a16="http://schemas.microsoft.com/office/drawing/2014/main" id="{2D05B516-F11C-4193-BE4A-CF7CE07948DF}"/>
              </a:ext>
            </a:extLst>
          </p:cNvPr>
          <p:cNvSpPr>
            <a:spLocks noGrp="1"/>
          </p:cNvSpPr>
          <p:nvPr>
            <p:ph type="body" sz="quarter" idx="3"/>
          </p:nvPr>
        </p:nvSpPr>
        <p:spPr/>
        <p:txBody>
          <a:bodyPr>
            <a:normAutofit/>
          </a:bodyPr>
          <a:lstStyle/>
          <a:p>
            <a:r>
              <a:rPr lang="en-US" sz="3200" dirty="0"/>
              <a:t>Contextual Embeddings</a:t>
            </a:r>
            <a:endParaRPr lang="fr-FR" sz="3200" dirty="0"/>
          </a:p>
        </p:txBody>
      </p:sp>
      <p:sp>
        <p:nvSpPr>
          <p:cNvPr id="7" name="Content Placeholder 6">
            <a:extLst>
              <a:ext uri="{FF2B5EF4-FFF2-40B4-BE49-F238E27FC236}">
                <a16:creationId xmlns:a16="http://schemas.microsoft.com/office/drawing/2014/main" id="{C3183312-6923-4236-9E25-D16877FFE14C}"/>
              </a:ext>
            </a:extLst>
          </p:cNvPr>
          <p:cNvSpPr>
            <a:spLocks noGrp="1"/>
          </p:cNvSpPr>
          <p:nvPr>
            <p:ph sz="quarter" idx="4"/>
          </p:nvPr>
        </p:nvSpPr>
        <p:spPr/>
        <p:txBody>
          <a:bodyPr/>
          <a:lstStyle/>
          <a:p>
            <a:r>
              <a:rPr lang="en-US" dirty="0" err="1"/>
              <a:t>ELMo</a:t>
            </a:r>
            <a:endParaRPr lang="en-US" dirty="0"/>
          </a:p>
          <a:p>
            <a:r>
              <a:rPr lang="en-US" dirty="0" err="1"/>
              <a:t>OpenAI</a:t>
            </a:r>
            <a:r>
              <a:rPr lang="en-US" dirty="0"/>
              <a:t> GPT</a:t>
            </a:r>
          </a:p>
          <a:p>
            <a:r>
              <a:rPr lang="en-US" dirty="0"/>
              <a:t>BERT</a:t>
            </a:r>
          </a:p>
          <a:p>
            <a:pPr marL="0" indent="0">
              <a:buNone/>
            </a:pPr>
            <a:r>
              <a:rPr lang="en-US" dirty="0"/>
              <a:t>(Use top layer or scalar mix)</a:t>
            </a:r>
          </a:p>
        </p:txBody>
      </p:sp>
      <p:pic>
        <p:nvPicPr>
          <p:cNvPr id="22" name="Picture 21">
            <a:extLst>
              <a:ext uri="{FF2B5EF4-FFF2-40B4-BE49-F238E27FC236}">
                <a16:creationId xmlns:a16="http://schemas.microsoft.com/office/drawing/2014/main" id="{7035931B-C798-4BB7-BD4B-8BD527D14C9C}"/>
              </a:ext>
            </a:extLst>
          </p:cNvPr>
          <p:cNvPicPr>
            <a:picLocks noChangeAspect="1"/>
          </p:cNvPicPr>
          <p:nvPr/>
        </p:nvPicPr>
        <p:blipFill>
          <a:blip r:embed="rId3"/>
          <a:stretch>
            <a:fillRect/>
          </a:stretch>
        </p:blipFill>
        <p:spPr>
          <a:xfrm>
            <a:off x="5922683" y="4841143"/>
            <a:ext cx="5429529" cy="1797142"/>
          </a:xfrm>
          <a:prstGeom prst="rect">
            <a:avLst/>
          </a:prstGeom>
        </p:spPr>
      </p:pic>
    </p:spTree>
    <p:extLst>
      <p:ext uri="{BB962C8B-B14F-4D97-AF65-F5344CB8AC3E}">
        <p14:creationId xmlns:p14="http://schemas.microsoft.com/office/powerpoint/2010/main" val="309850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5383485" y="2505674"/>
            <a:ext cx="2972653"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Rounded Corners 15">
            <a:extLst>
              <a:ext uri="{FF2B5EF4-FFF2-40B4-BE49-F238E27FC236}">
                <a16:creationId xmlns:a16="http://schemas.microsoft.com/office/drawing/2014/main" id="{D94DFF72-D217-429C-9C86-FDD57DE0406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Tree>
    <p:extLst>
      <p:ext uri="{BB962C8B-B14F-4D97-AF65-F5344CB8AC3E}">
        <p14:creationId xmlns:p14="http://schemas.microsoft.com/office/powerpoint/2010/main" val="3073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a:ln w="50800">
            <a:noFill/>
          </a:ln>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pic>
        <p:nvPicPr>
          <p:cNvPr id="5" name="Picture 4" descr="A close up of a logo&#10;&#10;Description automatically generated">
            <a:extLst>
              <a:ext uri="{FF2B5EF4-FFF2-40B4-BE49-F238E27FC236}">
                <a16:creationId xmlns:a16="http://schemas.microsoft.com/office/drawing/2014/main" id="{F6B96ADC-2F72-4766-A7E4-616DBAD8DFA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08DF1FE5-91D0-408D-8BB2-7774D870E5FA}"/>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5800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E50E-B233-401F-842D-72DBBCBEC5BC}"/>
              </a:ext>
            </a:extLst>
          </p:cNvPr>
          <p:cNvSpPr>
            <a:spLocks noGrp="1"/>
          </p:cNvSpPr>
          <p:nvPr>
            <p:ph type="title"/>
          </p:nvPr>
        </p:nvSpPr>
        <p:spPr/>
        <p:txBody>
          <a:bodyPr/>
          <a:lstStyle/>
          <a:p>
            <a:r>
              <a:rPr lang="en-US" dirty="0"/>
              <a:t>Classification Model: Encode</a:t>
            </a:r>
            <a:endParaRPr lang="fr-FR" dirty="0"/>
          </a:p>
        </p:txBody>
      </p:sp>
      <p:sp>
        <p:nvSpPr>
          <p:cNvPr id="8" name="Text Placeholder 5">
            <a:extLst>
              <a:ext uri="{FF2B5EF4-FFF2-40B4-BE49-F238E27FC236}">
                <a16:creationId xmlns:a16="http://schemas.microsoft.com/office/drawing/2014/main" id="{9FFDEBDC-BD4D-48D9-A88D-DA26EB06AC36}"/>
              </a:ext>
            </a:extLst>
          </p:cNvPr>
          <p:cNvSpPr txBox="1">
            <a:spLocks/>
          </p:cNvSpPr>
          <p:nvPr/>
        </p:nvSpPr>
        <p:spPr>
          <a:xfrm>
            <a:off x="839789"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biLM</a:t>
            </a:r>
            <a:endParaRPr lang="fr-FR" sz="2800" dirty="0"/>
          </a:p>
        </p:txBody>
      </p:sp>
      <p:sp>
        <p:nvSpPr>
          <p:cNvPr id="9" name="Content Placeholder 6">
            <a:extLst>
              <a:ext uri="{FF2B5EF4-FFF2-40B4-BE49-F238E27FC236}">
                <a16:creationId xmlns:a16="http://schemas.microsoft.com/office/drawing/2014/main" id="{2F76496D-ADB4-4213-B8E4-98C32C8AEEAC}"/>
              </a:ext>
            </a:extLst>
          </p:cNvPr>
          <p:cNvSpPr txBox="1">
            <a:spLocks/>
          </p:cNvSpPr>
          <p:nvPr/>
        </p:nvSpPr>
        <p:spPr>
          <a:xfrm>
            <a:off x="839788" y="3206578"/>
            <a:ext cx="3188513"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a:t>
            </a:r>
            <a:r>
              <a:rPr lang="en-US" sz="2400" dirty="0" err="1"/>
              <a:t>biLSTM</a:t>
            </a:r>
            <a:endParaRPr lang="en-US" sz="2400" dirty="0"/>
          </a:p>
          <a:p>
            <a:r>
              <a:rPr lang="en-US" sz="2400" dirty="0"/>
              <a:t>U = </a:t>
            </a:r>
            <a:r>
              <a:rPr lang="en-US" sz="2400" dirty="0" err="1"/>
              <a:t>biLSTM</a:t>
            </a:r>
            <a:r>
              <a:rPr lang="en-US" sz="2400" dirty="0"/>
              <a:t>(V)</a:t>
            </a:r>
          </a:p>
          <a:p>
            <a:pPr marL="0" indent="0">
              <a:buNone/>
            </a:pPr>
            <a:endParaRPr lang="en-US" dirty="0"/>
          </a:p>
        </p:txBody>
      </p:sp>
      <p:sp>
        <p:nvSpPr>
          <p:cNvPr id="16" name="Text Placeholder 5">
            <a:extLst>
              <a:ext uri="{FF2B5EF4-FFF2-40B4-BE49-F238E27FC236}">
                <a16:creationId xmlns:a16="http://schemas.microsoft.com/office/drawing/2014/main" id="{25C17ACF-1C75-42A8-BBA7-CFB49A0D0DF2}"/>
              </a:ext>
            </a:extLst>
          </p:cNvPr>
          <p:cNvSpPr txBox="1">
            <a:spLocks/>
          </p:cNvSpPr>
          <p:nvPr/>
        </p:nvSpPr>
        <p:spPr>
          <a:xfrm>
            <a:off x="4680680"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err="1"/>
              <a:t>Att</a:t>
            </a:r>
            <a:endParaRPr lang="fr-FR" dirty="0"/>
          </a:p>
        </p:txBody>
      </p:sp>
      <p:sp>
        <p:nvSpPr>
          <p:cNvPr id="17" name="Content Placeholder 6">
            <a:extLst>
              <a:ext uri="{FF2B5EF4-FFF2-40B4-BE49-F238E27FC236}">
                <a16:creationId xmlns:a16="http://schemas.microsoft.com/office/drawing/2014/main" id="{682F02B2-225B-4568-B451-64980E1A3696}"/>
              </a:ext>
            </a:extLst>
          </p:cNvPr>
          <p:cNvSpPr txBox="1">
            <a:spLocks/>
          </p:cNvSpPr>
          <p:nvPr/>
        </p:nvSpPr>
        <p:spPr>
          <a:xfrm>
            <a:off x="4680679"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Encode embedded sequence using self-attention</a:t>
            </a:r>
          </a:p>
          <a:p>
            <a:r>
              <a:rPr lang="en-US" sz="2400" dirty="0"/>
              <a:t>U</a:t>
            </a:r>
            <a:r>
              <a:rPr lang="en-US" sz="2400" baseline="-25000" dirty="0"/>
              <a:t>i</a:t>
            </a:r>
            <a:r>
              <a:rPr lang="en-US" sz="2400" dirty="0"/>
              <a:t> = [v</a:t>
            </a:r>
            <a:r>
              <a:rPr lang="en-US" sz="2400" baseline="-25000" dirty="0"/>
              <a:t>i</a:t>
            </a:r>
            <a:r>
              <a:rPr lang="en-US" sz="2400" dirty="0"/>
              <a:t> </a:t>
            </a:r>
            <a:r>
              <a:rPr lang="el-GR" sz="2400" dirty="0"/>
              <a:t>Σ</a:t>
            </a:r>
            <a:r>
              <a:rPr lang="en-US" sz="2400" dirty="0" err="1"/>
              <a:t>a</a:t>
            </a:r>
            <a:r>
              <a:rPr lang="en-US" sz="2400" baseline="-25000" dirty="0" err="1"/>
              <a:t>i,j</a:t>
            </a:r>
            <a:r>
              <a:rPr lang="en-US" sz="2400" baseline="-25000" dirty="0"/>
              <a:t> </a:t>
            </a:r>
            <a:r>
              <a:rPr lang="en-US" sz="2400" dirty="0"/>
              <a:t>. </a:t>
            </a:r>
            <a:r>
              <a:rPr lang="en-US" sz="2400" dirty="0" err="1"/>
              <a:t>V</a:t>
            </a:r>
            <a:r>
              <a:rPr lang="en-US" sz="2400" baseline="-25000" dirty="0" err="1"/>
              <a:t>j</a:t>
            </a:r>
            <a:r>
              <a:rPr lang="en-US" sz="2400" dirty="0"/>
              <a:t>]</a:t>
            </a:r>
            <a:endParaRPr lang="en-US" sz="2400" baseline="-25000" dirty="0"/>
          </a:p>
          <a:p>
            <a:endParaRPr lang="fr-FR" baseline="-25000" dirty="0"/>
          </a:p>
        </p:txBody>
      </p:sp>
      <p:sp>
        <p:nvSpPr>
          <p:cNvPr id="18" name="Text Placeholder 5">
            <a:extLst>
              <a:ext uri="{FF2B5EF4-FFF2-40B4-BE49-F238E27FC236}">
                <a16:creationId xmlns:a16="http://schemas.microsoft.com/office/drawing/2014/main" id="{A15F4608-2ABA-44D2-874A-40B8A17DF2A1}"/>
              </a:ext>
            </a:extLst>
          </p:cNvPr>
          <p:cNvSpPr txBox="1">
            <a:spLocks/>
          </p:cNvSpPr>
          <p:nvPr/>
        </p:nvSpPr>
        <p:spPr>
          <a:xfrm>
            <a:off x="8521573" y="2604444"/>
            <a:ext cx="3188515" cy="602134"/>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None</a:t>
            </a:r>
            <a:endParaRPr lang="fr-FR" dirty="0"/>
          </a:p>
        </p:txBody>
      </p:sp>
      <p:sp>
        <p:nvSpPr>
          <p:cNvPr id="19" name="Content Placeholder 6">
            <a:extLst>
              <a:ext uri="{FF2B5EF4-FFF2-40B4-BE49-F238E27FC236}">
                <a16:creationId xmlns:a16="http://schemas.microsoft.com/office/drawing/2014/main" id="{B459177E-E582-478E-9724-17AB15C39072}"/>
              </a:ext>
            </a:extLst>
          </p:cNvPr>
          <p:cNvSpPr txBox="1">
            <a:spLocks/>
          </p:cNvSpPr>
          <p:nvPr/>
        </p:nvSpPr>
        <p:spPr>
          <a:xfrm>
            <a:off x="8521572" y="3206578"/>
            <a:ext cx="3188516" cy="2131541"/>
          </a:xfrm>
          <a:prstGeom prst="rect">
            <a:avLst/>
          </a:prstGeom>
          <a:ln w="25400">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Don’t encode the embedded text</a:t>
            </a:r>
          </a:p>
          <a:p>
            <a:r>
              <a:rPr lang="en-US" sz="2400" dirty="0"/>
              <a:t>Use the embeddings as they are</a:t>
            </a:r>
          </a:p>
          <a:p>
            <a:r>
              <a:rPr lang="en-US" sz="2400" dirty="0"/>
              <a:t>U = U</a:t>
            </a:r>
            <a:endParaRPr lang="fr-FR" sz="2400" dirty="0"/>
          </a:p>
        </p:txBody>
      </p:sp>
      <p:sp>
        <p:nvSpPr>
          <p:cNvPr id="20" name="Text Placeholder 5">
            <a:extLst>
              <a:ext uri="{FF2B5EF4-FFF2-40B4-BE49-F238E27FC236}">
                <a16:creationId xmlns:a16="http://schemas.microsoft.com/office/drawing/2014/main" id="{2D06BAF7-A994-4D60-BC3A-98D2A901AF1E}"/>
              </a:ext>
            </a:extLst>
          </p:cNvPr>
          <p:cNvSpPr txBox="1">
            <a:spLocks/>
          </p:cNvSpPr>
          <p:nvPr/>
        </p:nvSpPr>
        <p:spPr>
          <a:xfrm>
            <a:off x="839789" y="1519881"/>
            <a:ext cx="10870299" cy="951469"/>
          </a:xfrm>
          <a:prstGeom prst="rect">
            <a:avLst/>
          </a:prstGeom>
          <a:ln w="25400">
            <a:solidFill>
              <a:srgbClr val="0070C0"/>
            </a:solidFill>
          </a:ln>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Input to encode layer is sequence of pretrained embeddings V = &lt;v1,…,</a:t>
            </a:r>
            <a:r>
              <a:rPr lang="en-US" dirty="0" err="1"/>
              <a:t>vn</a:t>
            </a:r>
            <a:r>
              <a:rPr lang="en-US" dirty="0"/>
              <a:t>&gt;</a:t>
            </a:r>
          </a:p>
          <a:p>
            <a:r>
              <a:rPr lang="en-US" dirty="0"/>
              <a:t>Output is U = &lt;u</a:t>
            </a:r>
            <a:r>
              <a:rPr lang="en-US" baseline="-25000" dirty="0"/>
              <a:t>1</a:t>
            </a:r>
            <a:r>
              <a:rPr lang="en-US" dirty="0"/>
              <a:t>, …, u</a:t>
            </a:r>
            <a:r>
              <a:rPr lang="en-US" baseline="-25000" dirty="0"/>
              <a:t>n</a:t>
            </a:r>
            <a:r>
              <a:rPr lang="en-US" dirty="0"/>
              <a:t>&gt;</a:t>
            </a:r>
            <a:endParaRPr lang="fr-FR" dirty="0"/>
          </a:p>
        </p:txBody>
      </p:sp>
      <p:pic>
        <p:nvPicPr>
          <p:cNvPr id="22" name="Picture 21">
            <a:extLst>
              <a:ext uri="{FF2B5EF4-FFF2-40B4-BE49-F238E27FC236}">
                <a16:creationId xmlns:a16="http://schemas.microsoft.com/office/drawing/2014/main" id="{4F87CB9D-FC73-46C8-A686-3C9D402721C2}"/>
              </a:ext>
            </a:extLst>
          </p:cNvPr>
          <p:cNvPicPr>
            <a:picLocks noChangeAspect="1"/>
          </p:cNvPicPr>
          <p:nvPr/>
        </p:nvPicPr>
        <p:blipFill>
          <a:blip r:embed="rId3"/>
          <a:stretch>
            <a:fillRect/>
          </a:stretch>
        </p:blipFill>
        <p:spPr>
          <a:xfrm>
            <a:off x="7216345" y="5353990"/>
            <a:ext cx="4346533" cy="1438713"/>
          </a:xfrm>
          <a:prstGeom prst="rect">
            <a:avLst/>
          </a:prstGeom>
        </p:spPr>
      </p:pic>
    </p:spTree>
    <p:extLst>
      <p:ext uri="{BB962C8B-B14F-4D97-AF65-F5344CB8AC3E}">
        <p14:creationId xmlns:p14="http://schemas.microsoft.com/office/powerpoint/2010/main" val="67742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13AA-A549-41B6-B8CD-93F00C8F79DA}"/>
              </a:ext>
            </a:extLst>
          </p:cNvPr>
          <p:cNvSpPr>
            <a:spLocks noGrp="1"/>
          </p:cNvSpPr>
          <p:nvPr>
            <p:ph type="title"/>
          </p:nvPr>
        </p:nvSpPr>
        <p:spPr/>
        <p:txBody>
          <a:bodyPr/>
          <a:lstStyle/>
          <a:p>
            <a:r>
              <a:rPr lang="en-US" dirty="0"/>
              <a:t>Classification Models</a:t>
            </a:r>
            <a:endParaRPr lang="fr-FR" dirty="0"/>
          </a:p>
        </p:txBody>
      </p:sp>
      <p:sp>
        <p:nvSpPr>
          <p:cNvPr id="7" name="Content Placeholder 6">
            <a:extLst>
              <a:ext uri="{FF2B5EF4-FFF2-40B4-BE49-F238E27FC236}">
                <a16:creationId xmlns:a16="http://schemas.microsoft.com/office/drawing/2014/main" id="{9238A6A7-5BDB-41C9-BFCE-EF80EC5F3BD6}"/>
              </a:ext>
            </a:extLst>
          </p:cNvPr>
          <p:cNvSpPr>
            <a:spLocks noGrp="1"/>
          </p:cNvSpPr>
          <p:nvPr>
            <p:ph idx="1"/>
          </p:nvPr>
        </p:nvSpPr>
        <p:spPr>
          <a:xfrm>
            <a:off x="838200" y="1825625"/>
            <a:ext cx="10515600" cy="569232"/>
          </a:xfrm>
        </p:spPr>
        <p:txBody>
          <a:bodyPr/>
          <a:lstStyle/>
          <a:p>
            <a:r>
              <a:rPr lang="en-US" dirty="0"/>
              <a:t>Embed-Encode-Predict</a:t>
            </a:r>
          </a:p>
          <a:p>
            <a:pPr marL="0" indent="0">
              <a:buNone/>
            </a:pPr>
            <a:endParaRPr lang="fr-FR" dirty="0"/>
          </a:p>
        </p:txBody>
      </p:sp>
      <p:sp>
        <p:nvSpPr>
          <p:cNvPr id="8" name="Rectangle: Rounded Corners 7">
            <a:extLst>
              <a:ext uri="{FF2B5EF4-FFF2-40B4-BE49-F238E27FC236}">
                <a16:creationId xmlns:a16="http://schemas.microsoft.com/office/drawing/2014/main" id="{CD930F64-5336-4523-BA87-95DD568156CD}"/>
              </a:ext>
            </a:extLst>
          </p:cNvPr>
          <p:cNvSpPr/>
          <p:nvPr/>
        </p:nvSpPr>
        <p:spPr>
          <a:xfrm>
            <a:off x="3101581" y="307271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9" name="Rectangle: Rounded Corners 8">
            <a:extLst>
              <a:ext uri="{FF2B5EF4-FFF2-40B4-BE49-F238E27FC236}">
                <a16:creationId xmlns:a16="http://schemas.microsoft.com/office/drawing/2014/main" id="{3D50D3C1-F849-4668-9F2E-2809DB6C9AE4}"/>
              </a:ext>
            </a:extLst>
          </p:cNvPr>
          <p:cNvSpPr/>
          <p:nvPr/>
        </p:nvSpPr>
        <p:spPr>
          <a:xfrm>
            <a:off x="5974868" y="307271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10" name="Rectangle: Rounded Corners 9">
            <a:extLst>
              <a:ext uri="{FF2B5EF4-FFF2-40B4-BE49-F238E27FC236}">
                <a16:creationId xmlns:a16="http://schemas.microsoft.com/office/drawing/2014/main" id="{BDC94A55-111D-4890-AECC-123BDD379AB2}"/>
              </a:ext>
            </a:extLst>
          </p:cNvPr>
          <p:cNvSpPr/>
          <p:nvPr/>
        </p:nvSpPr>
        <p:spPr>
          <a:xfrm>
            <a:off x="8826696" y="309124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2" name="Arrow: Right 11">
            <a:extLst>
              <a:ext uri="{FF2B5EF4-FFF2-40B4-BE49-F238E27FC236}">
                <a16:creationId xmlns:a16="http://schemas.microsoft.com/office/drawing/2014/main" id="{70A7612B-8EFA-442B-90E2-B5459BF51087}"/>
              </a:ext>
            </a:extLst>
          </p:cNvPr>
          <p:cNvSpPr/>
          <p:nvPr/>
        </p:nvSpPr>
        <p:spPr>
          <a:xfrm>
            <a:off x="5074021"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187A4574-FB13-4D6C-AA55-18E9C1A70B68}"/>
              </a:ext>
            </a:extLst>
          </p:cNvPr>
          <p:cNvSpPr/>
          <p:nvPr/>
        </p:nvSpPr>
        <p:spPr>
          <a:xfrm>
            <a:off x="7898552" y="374094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Rounded Corners 13">
            <a:extLst>
              <a:ext uri="{FF2B5EF4-FFF2-40B4-BE49-F238E27FC236}">
                <a16:creationId xmlns:a16="http://schemas.microsoft.com/office/drawing/2014/main" id="{44AA54C8-5542-47CF-9AF6-893E6CA1641A}"/>
              </a:ext>
            </a:extLst>
          </p:cNvPr>
          <p:cNvSpPr/>
          <p:nvPr/>
        </p:nvSpPr>
        <p:spPr>
          <a:xfrm>
            <a:off x="421595" y="307271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5" name="Arrow: Right 14">
            <a:extLst>
              <a:ext uri="{FF2B5EF4-FFF2-40B4-BE49-F238E27FC236}">
                <a16:creationId xmlns:a16="http://schemas.microsoft.com/office/drawing/2014/main" id="{31815A10-19CA-4859-9543-E666E3A6D278}"/>
              </a:ext>
            </a:extLst>
          </p:cNvPr>
          <p:cNvSpPr/>
          <p:nvPr/>
        </p:nvSpPr>
        <p:spPr>
          <a:xfrm>
            <a:off x="2246082" y="372240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05DB084-2E6F-4261-8333-9242AE1EEEF5}"/>
              </a:ext>
            </a:extLst>
          </p:cNvPr>
          <p:cNvSpPr/>
          <p:nvPr/>
        </p:nvSpPr>
        <p:spPr>
          <a:xfrm>
            <a:off x="8668300" y="2487139"/>
            <a:ext cx="2514565" cy="3138617"/>
          </a:xfrm>
          <a:prstGeom prst="rect">
            <a:avLst/>
          </a:prstGeom>
          <a:noFill/>
          <a:ln w="12700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278741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9F28BF-FEAB-4853-8F6F-5CABC53DB7B0}"/>
              </a:ext>
            </a:extLst>
          </p:cNvPr>
          <p:cNvPicPr>
            <a:picLocks noChangeAspect="1"/>
          </p:cNvPicPr>
          <p:nvPr/>
        </p:nvPicPr>
        <p:blipFill>
          <a:blip r:embed="rId2"/>
          <a:stretch>
            <a:fillRect/>
          </a:stretch>
        </p:blipFill>
        <p:spPr>
          <a:xfrm>
            <a:off x="6707170" y="5004121"/>
            <a:ext cx="5484830" cy="1727845"/>
          </a:xfrm>
          <a:prstGeom prst="rect">
            <a:avLst/>
          </a:prstGeom>
        </p:spPr>
      </p:pic>
      <p:sp>
        <p:nvSpPr>
          <p:cNvPr id="2" name="Title 1">
            <a:extLst>
              <a:ext uri="{FF2B5EF4-FFF2-40B4-BE49-F238E27FC236}">
                <a16:creationId xmlns:a16="http://schemas.microsoft.com/office/drawing/2014/main" id="{16D5494F-1F36-4D8E-85D5-76E51E6957D2}"/>
              </a:ext>
            </a:extLst>
          </p:cNvPr>
          <p:cNvSpPr>
            <a:spLocks noGrp="1"/>
          </p:cNvSpPr>
          <p:nvPr>
            <p:ph type="title"/>
          </p:nvPr>
        </p:nvSpPr>
        <p:spPr/>
        <p:txBody>
          <a:bodyPr/>
          <a:lstStyle/>
          <a:p>
            <a:r>
              <a:rPr lang="en-US" dirty="0"/>
              <a:t>Classification Model: Predict</a:t>
            </a:r>
            <a:endParaRPr lang="fr-FR" dirty="0"/>
          </a:p>
        </p:txBody>
      </p:sp>
      <p:sp>
        <p:nvSpPr>
          <p:cNvPr id="3" name="Content Placeholder 2">
            <a:extLst>
              <a:ext uri="{FF2B5EF4-FFF2-40B4-BE49-F238E27FC236}">
                <a16:creationId xmlns:a16="http://schemas.microsoft.com/office/drawing/2014/main" id="{F1DF16A5-AB11-4F02-AE30-A485E11BACB1}"/>
              </a:ext>
            </a:extLst>
          </p:cNvPr>
          <p:cNvSpPr>
            <a:spLocks noGrp="1"/>
          </p:cNvSpPr>
          <p:nvPr>
            <p:ph idx="1"/>
          </p:nvPr>
        </p:nvSpPr>
        <p:spPr>
          <a:xfrm>
            <a:off x="838200" y="1516706"/>
            <a:ext cx="10515600" cy="4351338"/>
          </a:xfrm>
        </p:spPr>
        <p:txBody>
          <a:bodyPr>
            <a:normAutofit/>
          </a:bodyPr>
          <a:lstStyle/>
          <a:p>
            <a:r>
              <a:rPr lang="en-US" dirty="0"/>
              <a:t>Takes output U from Encode layer, and passes it to a feed-forward Neural Network Classifier</a:t>
            </a:r>
          </a:p>
          <a:p>
            <a:r>
              <a:rPr lang="en-US" dirty="0"/>
              <a:t>Represent a “span” of text by concatenating end-point vectors</a:t>
            </a:r>
          </a:p>
          <a:p>
            <a:pPr lvl="1"/>
            <a:r>
              <a:rPr lang="en-US" dirty="0"/>
              <a:t>E.g. </a:t>
            </a:r>
            <a:r>
              <a:rPr lang="en-US" dirty="0" err="1"/>
              <a:t>u</a:t>
            </a:r>
            <a:r>
              <a:rPr lang="en-US" baseline="-25000" dirty="0" err="1"/>
              <a:t>i</a:t>
            </a:r>
            <a:r>
              <a:rPr lang="en-US" baseline="-25000" dirty="0"/>
              <a:t>,…,</a:t>
            </a:r>
            <a:r>
              <a:rPr lang="en-US" baseline="-25000" dirty="0" err="1"/>
              <a:t>i+k</a:t>
            </a:r>
            <a:r>
              <a:rPr lang="en-US" dirty="0"/>
              <a:t> = [</a:t>
            </a:r>
            <a:r>
              <a:rPr lang="en-US" dirty="0" err="1"/>
              <a:t>u</a:t>
            </a:r>
            <a:r>
              <a:rPr lang="en-US" baseline="-25000" dirty="0" err="1"/>
              <a:t>i</a:t>
            </a:r>
            <a:r>
              <a:rPr lang="en-US" dirty="0"/>
              <a:t> ; </a:t>
            </a:r>
            <a:r>
              <a:rPr lang="en-US" dirty="0" err="1"/>
              <a:t>u</a:t>
            </a:r>
            <a:r>
              <a:rPr lang="en-US" baseline="-25000" dirty="0" err="1"/>
              <a:t>i+k</a:t>
            </a:r>
            <a:r>
              <a:rPr lang="en-US" dirty="0"/>
              <a:t>]</a:t>
            </a:r>
          </a:p>
          <a:p>
            <a:r>
              <a:rPr lang="en-US" dirty="0"/>
              <a:t>X = [u</a:t>
            </a:r>
            <a:r>
              <a:rPr lang="en-US" baseline="-25000" dirty="0"/>
              <a:t>i</a:t>
            </a:r>
            <a:r>
              <a:rPr lang="en-US" dirty="0"/>
              <a:t>;u</a:t>
            </a:r>
            <a:r>
              <a:rPr lang="en-US" baseline="-25000" dirty="0"/>
              <a:t>i+k</a:t>
            </a:r>
            <a:r>
              <a:rPr lang="en-US" dirty="0"/>
              <a:t>;u’</a:t>
            </a:r>
            <a:r>
              <a:rPr lang="en-US" baseline="-25000" dirty="0"/>
              <a:t>1</a:t>
            </a:r>
            <a:r>
              <a:rPr lang="en-US" dirty="0"/>
              <a:t>;u’</a:t>
            </a:r>
            <a:r>
              <a:rPr lang="en-US" baseline="-25000" dirty="0"/>
              <a:t>l</a:t>
            </a:r>
            <a:r>
              <a:rPr lang="en-US" dirty="0"/>
              <a:t>]</a:t>
            </a:r>
          </a:p>
          <a:p>
            <a:pPr lvl="1"/>
            <a:r>
              <a:rPr lang="en-US" dirty="0"/>
              <a:t>u’</a:t>
            </a:r>
            <a:r>
              <a:rPr lang="en-US" baseline="-25000" dirty="0"/>
              <a:t>1 </a:t>
            </a:r>
            <a:r>
              <a:rPr lang="en-US" dirty="0"/>
              <a:t>and </a:t>
            </a:r>
            <a:r>
              <a:rPr lang="en-US" dirty="0" err="1"/>
              <a:t>u’</a:t>
            </a:r>
            <a:r>
              <a:rPr lang="en-US" baseline="-25000" dirty="0" err="1"/>
              <a:t>l</a:t>
            </a:r>
            <a:r>
              <a:rPr lang="en-US" dirty="0"/>
              <a:t> may be empty. For some tasks, a 2</a:t>
            </a:r>
            <a:r>
              <a:rPr lang="en-US" baseline="30000" dirty="0"/>
              <a:t>nd</a:t>
            </a:r>
            <a:r>
              <a:rPr lang="en-US" dirty="0"/>
              <a:t> span is needed.</a:t>
            </a:r>
          </a:p>
          <a:p>
            <a:r>
              <a:rPr lang="en-US" dirty="0"/>
              <a:t>X is passed into classifier</a:t>
            </a:r>
          </a:p>
          <a:p>
            <a:r>
              <a:rPr lang="en-US" dirty="0"/>
              <a:t>Classifier output is a </a:t>
            </a:r>
            <a:r>
              <a:rPr lang="en-US" dirty="0" err="1"/>
              <a:t>softmax</a:t>
            </a:r>
            <a:r>
              <a:rPr lang="en-US" dirty="0"/>
              <a:t> over all categories</a:t>
            </a:r>
          </a:p>
          <a:p>
            <a:endParaRPr lang="fr-FR" dirty="0"/>
          </a:p>
        </p:txBody>
      </p:sp>
    </p:spTree>
    <p:extLst>
      <p:ext uri="{BB962C8B-B14F-4D97-AF65-F5344CB8AC3E}">
        <p14:creationId xmlns:p14="http://schemas.microsoft.com/office/powerpoint/2010/main" val="244878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3930992" y="3644256"/>
            <a:ext cx="3081601" cy="2619632"/>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5962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864B43-C50B-4267-B1D3-F03C1438BF9E}"/>
              </a:ext>
            </a:extLst>
          </p:cNvPr>
          <p:cNvSpPr>
            <a:spLocks noGrp="1"/>
          </p:cNvSpPr>
          <p:nvPr>
            <p:ph type="title"/>
          </p:nvPr>
        </p:nvSpPr>
        <p:spPr/>
        <p:txBody>
          <a:bodyPr/>
          <a:lstStyle/>
          <a:p>
            <a:r>
              <a:rPr lang="en-US" dirty="0"/>
              <a:t>Baselines</a:t>
            </a:r>
            <a:endParaRPr lang="fr-FR" dirty="0"/>
          </a:p>
        </p:txBody>
      </p:sp>
      <p:sp>
        <p:nvSpPr>
          <p:cNvPr id="7" name="Text Placeholder 6">
            <a:extLst>
              <a:ext uri="{FF2B5EF4-FFF2-40B4-BE49-F238E27FC236}">
                <a16:creationId xmlns:a16="http://schemas.microsoft.com/office/drawing/2014/main" id="{809BF9B3-226C-4FDA-BC44-F7F1469D7C80}"/>
              </a:ext>
            </a:extLst>
          </p:cNvPr>
          <p:cNvSpPr>
            <a:spLocks noGrp="1"/>
          </p:cNvSpPr>
          <p:nvPr>
            <p:ph type="body" idx="1"/>
          </p:nvPr>
        </p:nvSpPr>
        <p:spPr>
          <a:xfrm>
            <a:off x="839788" y="1681163"/>
            <a:ext cx="2471823" cy="823912"/>
          </a:xfrm>
          <a:ln>
            <a:solidFill>
              <a:schemeClr val="accent1">
                <a:shade val="50000"/>
              </a:schemeClr>
            </a:solidFill>
          </a:ln>
        </p:spPr>
        <p:txBody>
          <a:bodyPr>
            <a:normAutofit lnSpcReduction="10000"/>
          </a:bodyPr>
          <a:lstStyle/>
          <a:p>
            <a:pPr algn="ctr"/>
            <a:r>
              <a:rPr lang="en-US" sz="2800" dirty="0"/>
              <a:t>Human Baseline</a:t>
            </a:r>
            <a:endParaRPr lang="fr-FR" sz="2800" dirty="0"/>
          </a:p>
        </p:txBody>
      </p:sp>
      <p:sp>
        <p:nvSpPr>
          <p:cNvPr id="8" name="Content Placeholder 7">
            <a:extLst>
              <a:ext uri="{FF2B5EF4-FFF2-40B4-BE49-F238E27FC236}">
                <a16:creationId xmlns:a16="http://schemas.microsoft.com/office/drawing/2014/main" id="{048F6DE5-057A-4075-A78E-1853B2776B6B}"/>
              </a:ext>
            </a:extLst>
          </p:cNvPr>
          <p:cNvSpPr>
            <a:spLocks noGrp="1"/>
          </p:cNvSpPr>
          <p:nvPr>
            <p:ph sz="half" idx="2"/>
          </p:nvPr>
        </p:nvSpPr>
        <p:spPr>
          <a:xfrm>
            <a:off x="839788" y="2505075"/>
            <a:ext cx="2471823" cy="3684588"/>
          </a:xfrm>
          <a:ln>
            <a:solidFill>
              <a:schemeClr val="accent1">
                <a:shade val="50000"/>
              </a:schemeClr>
            </a:solidFill>
          </a:ln>
        </p:spPr>
        <p:txBody>
          <a:bodyPr>
            <a:normAutofit/>
          </a:bodyPr>
          <a:lstStyle/>
          <a:p>
            <a:r>
              <a:rPr lang="en-US" sz="2400" dirty="0"/>
              <a:t>Used Amazon Mechanical Turk</a:t>
            </a:r>
          </a:p>
          <a:p>
            <a:r>
              <a:rPr lang="en-US" sz="2400" dirty="0"/>
              <a:t>Classified 100 examples for each task</a:t>
            </a:r>
          </a:p>
          <a:p>
            <a:r>
              <a:rPr lang="en-US" sz="2400" dirty="0"/>
              <a:t>Worker agreement of 80% - 87%</a:t>
            </a:r>
            <a:endParaRPr lang="fr-FR" dirty="0"/>
          </a:p>
        </p:txBody>
      </p:sp>
      <p:sp>
        <p:nvSpPr>
          <p:cNvPr id="9" name="Text Placeholder 8">
            <a:extLst>
              <a:ext uri="{FF2B5EF4-FFF2-40B4-BE49-F238E27FC236}">
                <a16:creationId xmlns:a16="http://schemas.microsoft.com/office/drawing/2014/main" id="{C57A821C-7E03-4910-8BC7-8737EE2ECA08}"/>
              </a:ext>
            </a:extLst>
          </p:cNvPr>
          <p:cNvSpPr>
            <a:spLocks noGrp="1"/>
          </p:cNvSpPr>
          <p:nvPr>
            <p:ph type="body" sz="quarter" idx="3"/>
          </p:nvPr>
        </p:nvSpPr>
        <p:spPr>
          <a:xfrm>
            <a:off x="3311611" y="1681163"/>
            <a:ext cx="8043777" cy="823912"/>
          </a:xfrm>
          <a:ln>
            <a:solidFill>
              <a:schemeClr val="accent1">
                <a:shade val="50000"/>
              </a:schemeClr>
            </a:solidFill>
          </a:ln>
        </p:spPr>
        <p:txBody>
          <a:bodyPr>
            <a:normAutofit lnSpcReduction="10000"/>
          </a:bodyPr>
          <a:lstStyle/>
          <a:p>
            <a:pPr algn="ctr"/>
            <a:r>
              <a:rPr lang="en-US" sz="2800" dirty="0"/>
              <a:t>Majority Baselines</a:t>
            </a:r>
            <a:endParaRPr lang="fr-FR" sz="2800" dirty="0"/>
          </a:p>
        </p:txBody>
      </p:sp>
      <p:sp>
        <p:nvSpPr>
          <p:cNvPr id="10" name="Content Placeholder 9">
            <a:extLst>
              <a:ext uri="{FF2B5EF4-FFF2-40B4-BE49-F238E27FC236}">
                <a16:creationId xmlns:a16="http://schemas.microsoft.com/office/drawing/2014/main" id="{8BA121E6-785F-4998-8C39-91E555356B94}"/>
              </a:ext>
            </a:extLst>
          </p:cNvPr>
          <p:cNvSpPr>
            <a:spLocks noGrp="1"/>
          </p:cNvSpPr>
          <p:nvPr>
            <p:ph sz="quarter" idx="4"/>
          </p:nvPr>
        </p:nvSpPr>
        <p:spPr>
          <a:xfrm>
            <a:off x="3311612" y="2505075"/>
            <a:ext cx="2685964" cy="3684588"/>
          </a:xfrm>
          <a:ln>
            <a:solidFill>
              <a:schemeClr val="accent1">
                <a:shade val="50000"/>
              </a:schemeClr>
            </a:solidFill>
          </a:ln>
        </p:spPr>
        <p:txBody>
          <a:bodyPr>
            <a:normAutofit/>
          </a:bodyPr>
          <a:lstStyle/>
          <a:p>
            <a:r>
              <a:rPr lang="en-US" sz="2400" dirty="0" err="1"/>
              <a:t>Majority</a:t>
            </a:r>
            <a:r>
              <a:rPr lang="en-US" sz="2400" baseline="-25000" dirty="0" err="1"/>
              <a:t>ALL</a:t>
            </a:r>
            <a:endParaRPr lang="en-US" sz="2400" baseline="-25000" dirty="0"/>
          </a:p>
          <a:p>
            <a:r>
              <a:rPr lang="fr-FR" sz="2400" dirty="0" err="1"/>
              <a:t>Assign</a:t>
            </a:r>
            <a:r>
              <a:rPr lang="fr-FR" sz="2400" dirty="0"/>
              <a:t> </a:t>
            </a:r>
            <a:r>
              <a:rPr lang="fr-FR" sz="2400" dirty="0" err="1"/>
              <a:t>most</a:t>
            </a:r>
            <a:r>
              <a:rPr lang="fr-FR" sz="2400" dirty="0"/>
              <a:t> </a:t>
            </a:r>
            <a:r>
              <a:rPr lang="fr-FR" sz="2400" dirty="0" err="1"/>
              <a:t>common</a:t>
            </a:r>
            <a:r>
              <a:rPr lang="fr-FR" sz="2400" dirty="0"/>
              <a:t> label in training set to all test items</a:t>
            </a:r>
          </a:p>
        </p:txBody>
      </p:sp>
      <p:sp>
        <p:nvSpPr>
          <p:cNvPr id="11" name="Content Placeholder 9">
            <a:extLst>
              <a:ext uri="{FF2B5EF4-FFF2-40B4-BE49-F238E27FC236}">
                <a16:creationId xmlns:a16="http://schemas.microsoft.com/office/drawing/2014/main" id="{4E88CA9C-FEB0-47A4-B7F3-BC15AFDD0B87}"/>
              </a:ext>
            </a:extLst>
          </p:cNvPr>
          <p:cNvSpPr txBox="1">
            <a:spLocks/>
          </p:cNvSpPr>
          <p:nvPr/>
        </p:nvSpPr>
        <p:spPr>
          <a:xfrm>
            <a:off x="5997576" y="2505075"/>
            <a:ext cx="2685964"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1</a:t>
            </a:r>
          </a:p>
          <a:p>
            <a:r>
              <a:rPr lang="fr-FR" sz="2400" dirty="0"/>
              <a:t>For </a:t>
            </a:r>
            <a:r>
              <a:rPr lang="fr-FR" sz="2400" dirty="0" err="1"/>
              <a:t>each</a:t>
            </a:r>
            <a:r>
              <a:rPr lang="fr-FR" sz="2400" dirty="0"/>
              <a:t> test item, </a:t>
            </a:r>
            <a:r>
              <a:rPr lang="fr-FR" sz="2400" dirty="0" err="1"/>
              <a:t>assign</a:t>
            </a:r>
            <a:r>
              <a:rPr lang="fr-FR" sz="2400" dirty="0"/>
              <a:t> </a:t>
            </a:r>
            <a:r>
              <a:rPr lang="fr-FR" sz="2400" dirty="0" err="1"/>
              <a:t>most</a:t>
            </a:r>
            <a:r>
              <a:rPr lang="fr-FR" sz="2400" dirty="0"/>
              <a:t> </a:t>
            </a:r>
            <a:r>
              <a:rPr lang="fr-FR" sz="2400" dirty="0" err="1"/>
              <a:t>common</a:t>
            </a:r>
            <a:r>
              <a:rPr lang="fr-FR" sz="2400" dirty="0"/>
              <a:t> label in the training set for items </a:t>
            </a:r>
            <a:r>
              <a:rPr lang="fr-FR" sz="2400" dirty="0" err="1"/>
              <a:t>with</a:t>
            </a:r>
            <a:r>
              <a:rPr lang="fr-FR" sz="2400" dirty="0"/>
              <a:t> </a:t>
            </a:r>
            <a:r>
              <a:rPr lang="fr-FR" sz="2400" dirty="0" err="1"/>
              <a:t>same</a:t>
            </a:r>
            <a:r>
              <a:rPr lang="fr-FR" sz="2400" dirty="0"/>
              <a:t> 1st constituent</a:t>
            </a:r>
            <a:endParaRPr lang="fr-FR" dirty="0"/>
          </a:p>
        </p:txBody>
      </p:sp>
      <p:sp>
        <p:nvSpPr>
          <p:cNvPr id="12" name="Content Placeholder 9">
            <a:extLst>
              <a:ext uri="{FF2B5EF4-FFF2-40B4-BE49-F238E27FC236}">
                <a16:creationId xmlns:a16="http://schemas.microsoft.com/office/drawing/2014/main" id="{C3F88420-1488-44D2-A1ED-EEA638ED964A}"/>
              </a:ext>
            </a:extLst>
          </p:cNvPr>
          <p:cNvSpPr txBox="1">
            <a:spLocks/>
          </p:cNvSpPr>
          <p:nvPr/>
        </p:nvSpPr>
        <p:spPr>
          <a:xfrm>
            <a:off x="8682963" y="2505075"/>
            <a:ext cx="2669250" cy="3684588"/>
          </a:xfrm>
          <a:prstGeom prst="rect">
            <a:avLst/>
          </a:prstGeom>
          <a:ln>
            <a:solidFill>
              <a:schemeClr val="accent1">
                <a:shade val="5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Majority</a:t>
            </a:r>
            <a:r>
              <a:rPr lang="en-US" sz="2400" baseline="-25000" dirty="0"/>
              <a:t>2</a:t>
            </a:r>
          </a:p>
          <a:p>
            <a:r>
              <a:rPr lang="fr-FR" sz="2400" dirty="0"/>
              <a:t>For </a:t>
            </a:r>
            <a:r>
              <a:rPr lang="fr-FR" sz="2400" dirty="0" err="1"/>
              <a:t>each</a:t>
            </a:r>
            <a:r>
              <a:rPr lang="fr-FR" sz="2400" dirty="0"/>
              <a:t> test item, </a:t>
            </a:r>
            <a:r>
              <a:rPr lang="fr-FR" sz="2400" dirty="0" err="1"/>
              <a:t>assign</a:t>
            </a:r>
            <a:r>
              <a:rPr lang="fr-FR" sz="2400" dirty="0"/>
              <a:t> label </a:t>
            </a:r>
            <a:r>
              <a:rPr lang="fr-FR" sz="2400" dirty="0" err="1"/>
              <a:t>based</a:t>
            </a:r>
            <a:r>
              <a:rPr lang="fr-FR" sz="2400" dirty="0"/>
              <a:t> on final constituent</a:t>
            </a:r>
          </a:p>
        </p:txBody>
      </p:sp>
    </p:spTree>
    <p:extLst>
      <p:ext uri="{BB962C8B-B14F-4D97-AF65-F5344CB8AC3E}">
        <p14:creationId xmlns:p14="http://schemas.microsoft.com/office/powerpoint/2010/main" val="37167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D15EE409-176B-4F38-A352-149B83AC1CA9}"/>
              </a:ext>
            </a:extLst>
          </p:cNvPr>
          <p:cNvSpPr/>
          <p:nvPr/>
        </p:nvSpPr>
        <p:spPr>
          <a:xfrm>
            <a:off x="1110050" y="3839776"/>
            <a:ext cx="2794685" cy="1879214"/>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Classification Models</a:t>
            </a:r>
            <a:endParaRPr lang="fr-FR" dirty="0"/>
          </a:p>
        </p:txBody>
      </p:sp>
      <p:sp>
        <p:nvSpPr>
          <p:cNvPr id="2" name="Title 1">
            <a:extLst>
              <a:ext uri="{FF2B5EF4-FFF2-40B4-BE49-F238E27FC236}">
                <a16:creationId xmlns:a16="http://schemas.microsoft.com/office/drawing/2014/main" id="{9B8658AF-C052-41DE-9C9B-4B9646B3F473}"/>
              </a:ext>
            </a:extLst>
          </p:cNvPr>
          <p:cNvSpPr>
            <a:spLocks noGrp="1"/>
          </p:cNvSpPr>
          <p:nvPr>
            <p:ph type="title"/>
          </p:nvPr>
        </p:nvSpPr>
        <p:spPr/>
        <p:txBody>
          <a:bodyPr/>
          <a:lstStyle/>
          <a:p>
            <a:r>
              <a:rPr lang="en-US" dirty="0"/>
              <a:t>Overview of methodology</a:t>
            </a:r>
            <a:endParaRPr lang="fr-FR" dirty="0"/>
          </a:p>
        </p:txBody>
      </p:sp>
      <p:sp>
        <p:nvSpPr>
          <p:cNvPr id="3" name="Content Placeholder 2">
            <a:extLst>
              <a:ext uri="{FF2B5EF4-FFF2-40B4-BE49-F238E27FC236}">
                <a16:creationId xmlns:a16="http://schemas.microsoft.com/office/drawing/2014/main" id="{6E6C8912-3153-45D2-A584-EFAA15B24AF2}"/>
              </a:ext>
            </a:extLst>
          </p:cNvPr>
          <p:cNvSpPr>
            <a:spLocks noGrp="1"/>
          </p:cNvSpPr>
          <p:nvPr>
            <p:ph idx="1"/>
          </p:nvPr>
        </p:nvSpPr>
        <p:spPr>
          <a:xfrm>
            <a:off x="838200" y="1825625"/>
            <a:ext cx="10515600" cy="1794905"/>
          </a:xfrm>
        </p:spPr>
        <p:txBody>
          <a:bodyPr/>
          <a:lstStyle/>
          <a:p>
            <a:r>
              <a:rPr lang="en-US" dirty="0"/>
              <a:t>Train 6 classification models, one for each of  6 types of word representations</a:t>
            </a:r>
          </a:p>
          <a:p>
            <a:r>
              <a:rPr lang="en-US" dirty="0"/>
              <a:t>For 6 tasks, test each of these models. Compare to each other and to baselines</a:t>
            </a:r>
          </a:p>
          <a:p>
            <a:pPr marL="0" indent="0">
              <a:buNone/>
            </a:pPr>
            <a:endParaRPr lang="fr-FR" dirty="0"/>
          </a:p>
        </p:txBody>
      </p:sp>
      <p:sp>
        <p:nvSpPr>
          <p:cNvPr id="8" name="Rectangle: Rounded Corners 7">
            <a:extLst>
              <a:ext uri="{FF2B5EF4-FFF2-40B4-BE49-F238E27FC236}">
                <a16:creationId xmlns:a16="http://schemas.microsoft.com/office/drawing/2014/main" id="{74257671-56D0-4A5E-BC44-23E0CBD66E44}"/>
              </a:ext>
            </a:extLst>
          </p:cNvPr>
          <p:cNvSpPr/>
          <p:nvPr/>
        </p:nvSpPr>
        <p:spPr>
          <a:xfrm>
            <a:off x="1223320"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Word2Vec</a:t>
            </a:r>
            <a:endParaRPr lang="fr-FR" dirty="0"/>
          </a:p>
        </p:txBody>
      </p:sp>
      <p:sp>
        <p:nvSpPr>
          <p:cNvPr id="9" name="Rectangle: Rounded Corners 8">
            <a:extLst>
              <a:ext uri="{FF2B5EF4-FFF2-40B4-BE49-F238E27FC236}">
                <a16:creationId xmlns:a16="http://schemas.microsoft.com/office/drawing/2014/main" id="{631A305D-54E6-4349-A62D-AF32CC5EF8D0}"/>
              </a:ext>
            </a:extLst>
          </p:cNvPr>
          <p:cNvSpPr/>
          <p:nvPr/>
        </p:nvSpPr>
        <p:spPr>
          <a:xfrm>
            <a:off x="1223320"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GloVe</a:t>
            </a:r>
            <a:endParaRPr lang="fr-FR" dirty="0"/>
          </a:p>
        </p:txBody>
      </p:sp>
      <p:sp>
        <p:nvSpPr>
          <p:cNvPr id="10" name="Rectangle: Rounded Corners 9">
            <a:extLst>
              <a:ext uri="{FF2B5EF4-FFF2-40B4-BE49-F238E27FC236}">
                <a16:creationId xmlns:a16="http://schemas.microsoft.com/office/drawing/2014/main" id="{83A69054-09FE-4EEF-8F25-9608D54B7B33}"/>
              </a:ext>
            </a:extLst>
          </p:cNvPr>
          <p:cNvSpPr/>
          <p:nvPr/>
        </p:nvSpPr>
        <p:spPr>
          <a:xfrm>
            <a:off x="1223320"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fasttext</a:t>
            </a:r>
            <a:endParaRPr lang="fr-FR" dirty="0"/>
          </a:p>
        </p:txBody>
      </p:sp>
      <p:sp>
        <p:nvSpPr>
          <p:cNvPr id="11" name="Rectangle: Rounded Corners 10">
            <a:extLst>
              <a:ext uri="{FF2B5EF4-FFF2-40B4-BE49-F238E27FC236}">
                <a16:creationId xmlns:a16="http://schemas.microsoft.com/office/drawing/2014/main" id="{A315EA5F-CB00-4D2A-B9BA-CD3BF500C83B}"/>
              </a:ext>
            </a:extLst>
          </p:cNvPr>
          <p:cNvSpPr/>
          <p:nvPr/>
        </p:nvSpPr>
        <p:spPr>
          <a:xfrm>
            <a:off x="2483709" y="4325849"/>
            <a:ext cx="1260389" cy="407773"/>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ELMo</a:t>
            </a:r>
            <a:endParaRPr lang="fr-FR" dirty="0"/>
          </a:p>
        </p:txBody>
      </p:sp>
      <p:sp>
        <p:nvSpPr>
          <p:cNvPr id="12" name="Rectangle: Rounded Corners 11">
            <a:extLst>
              <a:ext uri="{FF2B5EF4-FFF2-40B4-BE49-F238E27FC236}">
                <a16:creationId xmlns:a16="http://schemas.microsoft.com/office/drawing/2014/main" id="{3561C96C-AEAE-4C9C-9AA0-4D406A1F3C67}"/>
              </a:ext>
            </a:extLst>
          </p:cNvPr>
          <p:cNvSpPr/>
          <p:nvPr/>
        </p:nvSpPr>
        <p:spPr>
          <a:xfrm>
            <a:off x="2483709" y="4733622"/>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GPT</a:t>
            </a:r>
            <a:endParaRPr lang="fr-FR" dirty="0"/>
          </a:p>
        </p:txBody>
      </p:sp>
      <p:sp>
        <p:nvSpPr>
          <p:cNvPr id="13" name="Rectangle: Rounded Corners 12">
            <a:extLst>
              <a:ext uri="{FF2B5EF4-FFF2-40B4-BE49-F238E27FC236}">
                <a16:creationId xmlns:a16="http://schemas.microsoft.com/office/drawing/2014/main" id="{56B348C5-1951-491D-AF5E-EAF69F34B0BA}"/>
              </a:ext>
            </a:extLst>
          </p:cNvPr>
          <p:cNvSpPr/>
          <p:nvPr/>
        </p:nvSpPr>
        <p:spPr>
          <a:xfrm>
            <a:off x="2483709" y="5116683"/>
            <a:ext cx="1260389" cy="383061"/>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BERT</a:t>
            </a:r>
            <a:endParaRPr lang="fr-FR" dirty="0"/>
          </a:p>
        </p:txBody>
      </p:sp>
      <p:sp>
        <p:nvSpPr>
          <p:cNvPr id="15" name="Rectangle: Rounded Corners 14">
            <a:extLst>
              <a:ext uri="{FF2B5EF4-FFF2-40B4-BE49-F238E27FC236}">
                <a16:creationId xmlns:a16="http://schemas.microsoft.com/office/drawing/2014/main" id="{898D4116-1A8E-4736-9AD7-4717FADF2EF3}"/>
              </a:ext>
            </a:extLst>
          </p:cNvPr>
          <p:cNvSpPr/>
          <p:nvPr/>
        </p:nvSpPr>
        <p:spPr>
          <a:xfrm>
            <a:off x="7105652" y="3518478"/>
            <a:ext cx="4248148" cy="2808181"/>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Lexical Composition Tasks</a:t>
            </a:r>
            <a:endParaRPr lang="fr-FR" dirty="0"/>
          </a:p>
        </p:txBody>
      </p:sp>
      <p:sp>
        <p:nvSpPr>
          <p:cNvPr id="16" name="Rectangle: Rounded Corners 15">
            <a:extLst>
              <a:ext uri="{FF2B5EF4-FFF2-40B4-BE49-F238E27FC236}">
                <a16:creationId xmlns:a16="http://schemas.microsoft.com/office/drawing/2014/main" id="{E3123AFC-33E0-4AE7-B6C3-C720DA326495}"/>
              </a:ext>
            </a:extLst>
          </p:cNvPr>
          <p:cNvSpPr/>
          <p:nvPr/>
        </p:nvSpPr>
        <p:spPr>
          <a:xfrm>
            <a:off x="7221116" y="4001501"/>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Verb-Particle Construction</a:t>
            </a:r>
            <a:endParaRPr lang="fr-FR" dirty="0"/>
          </a:p>
        </p:txBody>
      </p:sp>
      <p:sp>
        <p:nvSpPr>
          <p:cNvPr id="36" name="Rectangle: Rounded Corners 35">
            <a:extLst>
              <a:ext uri="{FF2B5EF4-FFF2-40B4-BE49-F238E27FC236}">
                <a16:creationId xmlns:a16="http://schemas.microsoft.com/office/drawing/2014/main" id="{201C5171-F160-4BD9-BA96-C45ED51509D9}"/>
              </a:ext>
            </a:extLst>
          </p:cNvPr>
          <p:cNvSpPr/>
          <p:nvPr/>
        </p:nvSpPr>
        <p:spPr>
          <a:xfrm>
            <a:off x="7235532" y="4700771"/>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Light Verb Construction</a:t>
            </a:r>
            <a:endParaRPr lang="fr-FR" dirty="0"/>
          </a:p>
        </p:txBody>
      </p:sp>
      <p:sp>
        <p:nvSpPr>
          <p:cNvPr id="37" name="Rectangle: Rounded Corners 36">
            <a:extLst>
              <a:ext uri="{FF2B5EF4-FFF2-40B4-BE49-F238E27FC236}">
                <a16:creationId xmlns:a16="http://schemas.microsoft.com/office/drawing/2014/main" id="{4CDD9AE3-74A9-4A53-ADF0-33918E8C4591}"/>
              </a:ext>
            </a:extLst>
          </p:cNvPr>
          <p:cNvSpPr/>
          <p:nvPr/>
        </p:nvSpPr>
        <p:spPr>
          <a:xfrm>
            <a:off x="7250465" y="5396392"/>
            <a:ext cx="185248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Literality</a:t>
            </a:r>
            <a:endParaRPr lang="fr-FR" dirty="0"/>
          </a:p>
        </p:txBody>
      </p:sp>
      <p:sp>
        <p:nvSpPr>
          <p:cNvPr id="41" name="Rectangle: Rounded Corners 40">
            <a:extLst>
              <a:ext uri="{FF2B5EF4-FFF2-40B4-BE49-F238E27FC236}">
                <a16:creationId xmlns:a16="http://schemas.microsoft.com/office/drawing/2014/main" id="{2A960706-D57C-40A5-BC3C-685FD595841A}"/>
              </a:ext>
            </a:extLst>
          </p:cNvPr>
          <p:cNvSpPr/>
          <p:nvPr/>
        </p:nvSpPr>
        <p:spPr>
          <a:xfrm>
            <a:off x="9114788" y="4005150"/>
            <a:ext cx="1893672"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Noun Compound Relations</a:t>
            </a:r>
            <a:endParaRPr lang="fr-FR" dirty="0"/>
          </a:p>
        </p:txBody>
      </p:sp>
      <p:sp>
        <p:nvSpPr>
          <p:cNvPr id="42" name="Rectangle: Rounded Corners 41">
            <a:extLst>
              <a:ext uri="{FF2B5EF4-FFF2-40B4-BE49-F238E27FC236}">
                <a16:creationId xmlns:a16="http://schemas.microsoft.com/office/drawing/2014/main" id="{191F6106-B683-43FE-BBB3-B21F92543A22}"/>
              </a:ext>
            </a:extLst>
          </p:cNvPr>
          <p:cNvSpPr/>
          <p:nvPr/>
        </p:nvSpPr>
        <p:spPr>
          <a:xfrm>
            <a:off x="9129204" y="4704420"/>
            <a:ext cx="1879256"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Adjective Noun Attributes</a:t>
            </a:r>
            <a:endParaRPr lang="fr-FR" dirty="0"/>
          </a:p>
        </p:txBody>
      </p:sp>
      <p:sp>
        <p:nvSpPr>
          <p:cNvPr id="44" name="Rectangle: Rounded Corners 43">
            <a:extLst>
              <a:ext uri="{FF2B5EF4-FFF2-40B4-BE49-F238E27FC236}">
                <a16:creationId xmlns:a16="http://schemas.microsoft.com/office/drawing/2014/main" id="{AF2715CD-2054-404A-AAD4-EEC4A73B252D}"/>
              </a:ext>
            </a:extLst>
          </p:cNvPr>
          <p:cNvSpPr/>
          <p:nvPr/>
        </p:nvSpPr>
        <p:spPr>
          <a:xfrm>
            <a:off x="9102946" y="5405584"/>
            <a:ext cx="1905513" cy="701164"/>
          </a:xfrm>
          <a:prstGeom prst="roundRect">
            <a:avLst/>
          </a:prstGeom>
          <a:solidFill>
            <a:schemeClr val="accent6">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Identifying Phrase Types</a:t>
            </a:r>
            <a:endParaRPr lang="fr-FR" dirty="0"/>
          </a:p>
        </p:txBody>
      </p:sp>
      <p:sp>
        <p:nvSpPr>
          <p:cNvPr id="45" name="Rectangle: Rounded Corners 44">
            <a:extLst>
              <a:ext uri="{FF2B5EF4-FFF2-40B4-BE49-F238E27FC236}">
                <a16:creationId xmlns:a16="http://schemas.microsoft.com/office/drawing/2014/main" id="{725AF83C-B175-4443-9FB5-D72CEB1CD037}"/>
              </a:ext>
            </a:extLst>
          </p:cNvPr>
          <p:cNvSpPr/>
          <p:nvPr/>
        </p:nvSpPr>
        <p:spPr>
          <a:xfrm>
            <a:off x="4034615" y="3794014"/>
            <a:ext cx="2794685" cy="2312733"/>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Baseline Models</a:t>
            </a:r>
            <a:endParaRPr lang="fr-FR" dirty="0"/>
          </a:p>
        </p:txBody>
      </p:sp>
      <p:sp>
        <p:nvSpPr>
          <p:cNvPr id="46" name="Rectangle: Rounded Corners 45">
            <a:extLst>
              <a:ext uri="{FF2B5EF4-FFF2-40B4-BE49-F238E27FC236}">
                <a16:creationId xmlns:a16="http://schemas.microsoft.com/office/drawing/2014/main" id="{71A6B161-F378-40AC-8F7E-D5812C68DA46}"/>
              </a:ext>
            </a:extLst>
          </p:cNvPr>
          <p:cNvSpPr/>
          <p:nvPr/>
        </p:nvSpPr>
        <p:spPr>
          <a:xfrm>
            <a:off x="4362965" y="4339190"/>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Human Baseline</a:t>
            </a:r>
            <a:endParaRPr lang="fr-FR" dirty="0"/>
          </a:p>
        </p:txBody>
      </p:sp>
      <p:sp>
        <p:nvSpPr>
          <p:cNvPr id="49" name="Rectangle: Rounded Corners 48">
            <a:extLst>
              <a:ext uri="{FF2B5EF4-FFF2-40B4-BE49-F238E27FC236}">
                <a16:creationId xmlns:a16="http://schemas.microsoft.com/office/drawing/2014/main" id="{17A00662-844B-42B2-8406-D4E64A994DE0}"/>
              </a:ext>
            </a:extLst>
          </p:cNvPr>
          <p:cNvSpPr/>
          <p:nvPr/>
        </p:nvSpPr>
        <p:spPr>
          <a:xfrm>
            <a:off x="4362964" y="4696554"/>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Majority</a:t>
            </a:r>
            <a:r>
              <a:rPr lang="en-US" baseline="-25000" dirty="0" err="1"/>
              <a:t>ALL</a:t>
            </a:r>
            <a:r>
              <a:rPr lang="en-US" dirty="0"/>
              <a:t> Baseline</a:t>
            </a:r>
            <a:endParaRPr lang="fr-FR" dirty="0"/>
          </a:p>
        </p:txBody>
      </p:sp>
      <p:sp>
        <p:nvSpPr>
          <p:cNvPr id="50" name="Rectangle: Rounded Corners 49">
            <a:extLst>
              <a:ext uri="{FF2B5EF4-FFF2-40B4-BE49-F238E27FC236}">
                <a16:creationId xmlns:a16="http://schemas.microsoft.com/office/drawing/2014/main" id="{8E98E723-DEE3-4740-BCFD-6E61F9A4F021}"/>
              </a:ext>
            </a:extLst>
          </p:cNvPr>
          <p:cNvSpPr/>
          <p:nvPr/>
        </p:nvSpPr>
        <p:spPr>
          <a:xfrm>
            <a:off x="4377381" y="5059116"/>
            <a:ext cx="2279313" cy="357364"/>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1</a:t>
            </a:r>
            <a:r>
              <a:rPr lang="en-US" dirty="0"/>
              <a:t> Baseline</a:t>
            </a:r>
            <a:endParaRPr lang="fr-FR" dirty="0"/>
          </a:p>
        </p:txBody>
      </p:sp>
      <p:sp>
        <p:nvSpPr>
          <p:cNvPr id="51" name="Rectangle: Rounded Corners 50">
            <a:extLst>
              <a:ext uri="{FF2B5EF4-FFF2-40B4-BE49-F238E27FC236}">
                <a16:creationId xmlns:a16="http://schemas.microsoft.com/office/drawing/2014/main" id="{43FD6327-C2E9-40DD-819E-1D1EE8163B6B}"/>
              </a:ext>
            </a:extLst>
          </p:cNvPr>
          <p:cNvSpPr/>
          <p:nvPr/>
        </p:nvSpPr>
        <p:spPr>
          <a:xfrm>
            <a:off x="4377380" y="5416480"/>
            <a:ext cx="2279314" cy="367760"/>
          </a:xfrm>
          <a:prstGeom prst="roundRect">
            <a:avLst/>
          </a:prstGeom>
          <a:solidFill>
            <a:srgbClr val="7030A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Majority</a:t>
            </a:r>
            <a:r>
              <a:rPr lang="en-US" baseline="-25000" dirty="0"/>
              <a:t>2</a:t>
            </a:r>
            <a:r>
              <a:rPr lang="en-US" dirty="0"/>
              <a:t> Baseline</a:t>
            </a:r>
            <a:endParaRPr lang="fr-FR" dirty="0"/>
          </a:p>
        </p:txBody>
      </p:sp>
      <p:sp>
        <p:nvSpPr>
          <p:cNvPr id="4" name="Rectangle 3">
            <a:extLst>
              <a:ext uri="{FF2B5EF4-FFF2-40B4-BE49-F238E27FC236}">
                <a16:creationId xmlns:a16="http://schemas.microsoft.com/office/drawing/2014/main" id="{FB36A25C-A5C7-4408-819D-F9A54828B619}"/>
              </a:ext>
            </a:extLst>
          </p:cNvPr>
          <p:cNvSpPr/>
          <p:nvPr/>
        </p:nvSpPr>
        <p:spPr>
          <a:xfrm>
            <a:off x="6933046" y="3404287"/>
            <a:ext cx="4749103" cy="3088588"/>
          </a:xfrm>
          <a:prstGeom prst="rect">
            <a:avLst/>
          </a:prstGeom>
          <a:noFill/>
          <a:ln w="1270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380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extLst>
              <p:ext uri="{D42A27DB-BD31-4B8C-83A1-F6EECF244321}">
                <p14:modId xmlns:p14="http://schemas.microsoft.com/office/powerpoint/2010/main" val="561749078"/>
              </p:ext>
            </p:extLst>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Tree>
    <p:extLst>
      <p:ext uri="{BB962C8B-B14F-4D97-AF65-F5344CB8AC3E}">
        <p14:creationId xmlns:p14="http://schemas.microsoft.com/office/powerpoint/2010/main" val="3283152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392284" y="181080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13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1: Verb Particle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485332477"/>
              </p:ext>
            </p:extLst>
          </p:nvPr>
        </p:nvGraphicFramePr>
        <p:xfrm>
          <a:off x="577678" y="2956772"/>
          <a:ext cx="11036643" cy="223134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Verb Particle Construction?</a:t>
                      </a:r>
                    </a:p>
                  </a:txBody>
                  <a:tcPr/>
                </a:tc>
                <a:extLst>
                  <a:ext uri="{0D108BD9-81ED-4DB2-BD59-A6C34878D82A}">
                    <a16:rowId xmlns:a16="http://schemas.microsoft.com/office/drawing/2014/main" val="923595733"/>
                  </a:ext>
                </a:extLst>
              </a:tr>
              <a:tr h="707348">
                <a:tc>
                  <a:txBody>
                    <a:bodyPr/>
                    <a:lstStyle/>
                    <a:p>
                      <a:r>
                        <a:rPr lang="en-US" sz="2400" dirty="0"/>
                        <a:t>How many Englishmen </a:t>
                      </a:r>
                      <a:r>
                        <a:rPr lang="en-US" sz="2400" b="1" dirty="0"/>
                        <a:t>gave in </a:t>
                      </a:r>
                      <a:r>
                        <a:rPr lang="en-US" sz="2400" dirty="0"/>
                        <a:t>to their emotions like that ?</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r>
                        <a:rPr lang="en-US" sz="2400" dirty="0"/>
                        <a:t>It is just this denial of anything beyond what is directly </a:t>
                      </a:r>
                      <a:r>
                        <a:rPr lang="en-US" sz="2400" b="1" dirty="0"/>
                        <a:t>given in </a:t>
                      </a:r>
                      <a:r>
                        <a:rPr lang="en-US" sz="2400" dirty="0"/>
                        <a:t>experience that marks Berkeley out as an empiricist .</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2012</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(verb, preposition) pair from a sentence, is it a verb particle construction? </a:t>
            </a:r>
          </a:p>
          <a:p>
            <a:pPr algn="ctr"/>
            <a:r>
              <a:rPr lang="en-US" sz="2000" b="1" dirty="0">
                <a:solidFill>
                  <a:schemeClr val="tx1"/>
                </a:solidFill>
              </a:rPr>
              <a:t>(Is the verb’s meaning changed by the preposition?)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1,348 tagged sentences from the BNC</a:t>
            </a:r>
            <a:endParaRPr lang="fr-FR" b="1" dirty="0"/>
          </a:p>
        </p:txBody>
      </p:sp>
    </p:spTree>
    <p:extLst>
      <p:ext uri="{BB962C8B-B14F-4D97-AF65-F5344CB8AC3E}">
        <p14:creationId xmlns:p14="http://schemas.microsoft.com/office/powerpoint/2010/main" val="3119321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1: Verb Particle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720523074"/>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endParaRPr lang="en-US"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10" name="Arrow: Left 9">
            <a:extLst>
              <a:ext uri="{FF2B5EF4-FFF2-40B4-BE49-F238E27FC236}">
                <a16:creationId xmlns:a16="http://schemas.microsoft.com/office/drawing/2014/main" id="{99C45D51-BBC4-4ED9-A8CC-3AB95FEC4C99}"/>
              </a:ext>
            </a:extLst>
          </p:cNvPr>
          <p:cNvSpPr/>
          <p:nvPr/>
        </p:nvSpPr>
        <p:spPr>
          <a:xfrm rot="14008368">
            <a:off x="3046596"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0526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233542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7" name="Picture 6" descr="A close up of a logo&#10;&#10;Description automatically generated">
            <a:extLst>
              <a:ext uri="{FF2B5EF4-FFF2-40B4-BE49-F238E27FC236}">
                <a16:creationId xmlns:a16="http://schemas.microsoft.com/office/drawing/2014/main" id="{4501AC44-EC3A-4CFD-85F3-1D4DCE7D55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8" name="TextBox 7">
            <a:extLst>
              <a:ext uri="{FF2B5EF4-FFF2-40B4-BE49-F238E27FC236}">
                <a16:creationId xmlns:a16="http://schemas.microsoft.com/office/drawing/2014/main" id="{90D92299-022C-434D-9315-DBFEFD0DC5D5}"/>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28538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15851" y="244950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29215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2: Light Verb Construction</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69925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74534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6" y="5739946"/>
            <a:ext cx="1769076" cy="646331"/>
          </a:xfrm>
          <a:prstGeom prst="rect">
            <a:avLst/>
          </a:prstGeom>
          <a:noFill/>
        </p:spPr>
        <p:txBody>
          <a:bodyPr wrap="square" rtlCol="0">
            <a:spAutoFit/>
          </a:bodyPr>
          <a:lstStyle/>
          <a:p>
            <a:r>
              <a:rPr lang="en-US" sz="3600" b="1" dirty="0">
                <a:solidFill>
                  <a:schemeClr val="accent2">
                    <a:lumMod val="75000"/>
                  </a:schemeClr>
                </a:solidFill>
              </a:rPr>
              <a:t>Yes / No</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286347114"/>
              </p:ext>
            </p:extLst>
          </p:nvPr>
        </p:nvGraphicFramePr>
        <p:xfrm>
          <a:off x="577678" y="3126002"/>
          <a:ext cx="11036643" cy="2038864"/>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Is Light Verb Construction?</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I’ve arranged for you to </a:t>
                      </a:r>
                      <a:r>
                        <a:rPr lang="en-US" sz="2400" b="1" dirty="0"/>
                        <a:t>have a look </a:t>
                      </a:r>
                      <a:r>
                        <a:rPr lang="en-US" sz="2400" dirty="0"/>
                        <a:t>at his file in our library.</a:t>
                      </a:r>
                      <a:endParaRPr lang="fr-FR" sz="24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He </a:t>
                      </a:r>
                      <a:r>
                        <a:rPr lang="en-US" sz="2400" b="1" dirty="0"/>
                        <a:t>had a look </a:t>
                      </a:r>
                      <a:r>
                        <a:rPr lang="en-US" sz="2400" dirty="0"/>
                        <a:t>of childish bewilderment on his face.</a:t>
                      </a:r>
                      <a:endParaRPr lang="fr-FR" sz="24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10039351" y="6306757"/>
            <a:ext cx="1952368" cy="372236"/>
          </a:xfrm>
          <a:prstGeom prst="rect">
            <a:avLst/>
          </a:prstGeom>
          <a:noFill/>
        </p:spPr>
        <p:txBody>
          <a:bodyPr wrap="square" rtlCol="0">
            <a:spAutoFit/>
          </a:bodyPr>
          <a:lstStyle/>
          <a:p>
            <a:r>
              <a:rPr lang="en-US" dirty="0"/>
              <a:t>Tu and Roth 2011</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Can the meaning of the verb-noun construction be derived primarily from the meaning of its noun object?</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752203"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2,162 tagged sentences from the BNC</a:t>
            </a:r>
            <a:endParaRPr lang="fr-FR" b="1" dirty="0"/>
          </a:p>
        </p:txBody>
      </p:sp>
    </p:spTree>
    <p:extLst>
      <p:ext uri="{BB962C8B-B14F-4D97-AF65-F5344CB8AC3E}">
        <p14:creationId xmlns:p14="http://schemas.microsoft.com/office/powerpoint/2010/main" val="2152113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2: Light Verb Construction</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132346176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FA7110B4-A831-41A1-A7BA-3C682DA848C9}"/>
              </a:ext>
            </a:extLst>
          </p:cNvPr>
          <p:cNvSpPr/>
          <p:nvPr/>
        </p:nvSpPr>
        <p:spPr>
          <a:xfrm rot="14008368">
            <a:off x="4541762" y="1284290"/>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537076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88846" y="3164431"/>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57437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3: Noun Compound Literality</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 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1667518477"/>
              </p:ext>
            </p:extLst>
          </p:nvPr>
        </p:nvGraphicFramePr>
        <p:xfrm>
          <a:off x="577678" y="2988100"/>
          <a:ext cx="11036643" cy="2270088"/>
        </p:xfrm>
        <a:graphic>
          <a:graphicData uri="http://schemas.openxmlformats.org/drawingml/2006/table">
            <a:tbl>
              <a:tblPr firstRow="1" bandRow="1">
                <a:tableStyleId>{5C22544A-7EE6-4342-B048-85BDC9FD1C3A}</a:tableStyleId>
              </a:tblPr>
              <a:tblGrid>
                <a:gridCol w="7975544">
                  <a:extLst>
                    <a:ext uri="{9D8B030D-6E8A-4147-A177-3AD203B41FA5}">
                      <a16:colId xmlns:a16="http://schemas.microsoft.com/office/drawing/2014/main" val="1516789854"/>
                    </a:ext>
                  </a:extLst>
                </a:gridCol>
                <a:gridCol w="3061099">
                  <a:extLst>
                    <a:ext uri="{9D8B030D-6E8A-4147-A177-3AD203B41FA5}">
                      <a16:colId xmlns:a16="http://schemas.microsoft.com/office/drawing/2014/main" val="3048683364"/>
                    </a:ext>
                  </a:extLst>
                </a:gridCol>
              </a:tblGrid>
              <a:tr h="624168">
                <a:tc>
                  <a:txBody>
                    <a:bodyPr/>
                    <a:lstStyle/>
                    <a:p>
                      <a:r>
                        <a:rPr lang="en-US" sz="2000" dirty="0"/>
                        <a:t>Example Sentence</a:t>
                      </a:r>
                      <a:endParaRPr lang="fr-FR" sz="2000" dirty="0"/>
                    </a:p>
                  </a:txBody>
                  <a:tcPr/>
                </a:tc>
                <a:tc>
                  <a:txBody>
                    <a:bodyPr/>
                    <a:lstStyle/>
                    <a:p>
                      <a:r>
                        <a:rPr lang="en-US" sz="2000" dirty="0"/>
                        <a:t>{n1,n2} are literal?</a:t>
                      </a:r>
                    </a:p>
                  </a:txBody>
                  <a:tcPr/>
                </a:tc>
                <a:extLst>
                  <a:ext uri="{0D108BD9-81ED-4DB2-BD59-A6C34878D82A}">
                    <a16:rowId xmlns:a16="http://schemas.microsoft.com/office/drawing/2014/main" val="923595733"/>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AND tickets for an air boat ride in the Everglades. Wow! Still on </a:t>
                      </a:r>
                      <a:r>
                        <a:rPr lang="en-US" sz="2400" b="1" dirty="0"/>
                        <a:t>cloud nine. </a:t>
                      </a:r>
                      <a:r>
                        <a:rPr lang="en-US" sz="2400" b="1" baseline="30000" dirty="0"/>
                        <a:t>[6]</a:t>
                      </a:r>
                      <a:endParaRPr lang="fr-FR" sz="2400" baseline="30000" dirty="0"/>
                    </a:p>
                  </a:txBody>
                  <a:tcPr/>
                </a:tc>
                <a:tc>
                  <a:txBody>
                    <a:bodyPr/>
                    <a:lstStyle/>
                    <a:p>
                      <a:r>
                        <a:rPr lang="en-US" sz="2400" dirty="0"/>
                        <a:t>{no, no}</a:t>
                      </a:r>
                      <a:endParaRPr lang="fr-FR" sz="2400" dirty="0"/>
                    </a:p>
                  </a:txBody>
                  <a:tcPr/>
                </a:tc>
                <a:extLst>
                  <a:ext uri="{0D108BD9-81ED-4DB2-BD59-A6C34878D82A}">
                    <a16:rowId xmlns:a16="http://schemas.microsoft.com/office/drawing/2014/main" val="860734534"/>
                  </a:ext>
                </a:extLst>
              </a:tr>
              <a:tr h="7073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Could you also include your </a:t>
                      </a:r>
                      <a:r>
                        <a:rPr lang="en-US" sz="2400" b="1" dirty="0"/>
                        <a:t>snail mail</a:t>
                      </a:r>
                      <a:r>
                        <a:rPr lang="en-US" sz="2400" b="0" dirty="0"/>
                        <a:t> address so I can send you a 1999 New Zealand Calendar in Appreciation?</a:t>
                      </a:r>
                      <a:r>
                        <a:rPr lang="en-US" sz="2400" b="0" baseline="30000" dirty="0"/>
                        <a:t>[1]</a:t>
                      </a:r>
                      <a:endParaRPr lang="fr-FR" sz="2400" baseline="30000" dirty="0"/>
                    </a:p>
                  </a:txBody>
                  <a:tcPr/>
                </a:tc>
                <a:tc>
                  <a:txBody>
                    <a:bodyPr/>
                    <a:lstStyle/>
                    <a:p>
                      <a:r>
                        <a:rPr lang="en-US" sz="2400" dirty="0"/>
                        <a:t>{no, yes}</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826195" y="5934670"/>
            <a:ext cx="2365805" cy="923330"/>
          </a:xfrm>
          <a:prstGeom prst="rect">
            <a:avLst/>
          </a:prstGeom>
          <a:noFill/>
        </p:spPr>
        <p:txBody>
          <a:bodyPr wrap="square" rtlCol="0">
            <a:spAutoFit/>
          </a:bodyPr>
          <a:lstStyle/>
          <a:p>
            <a:r>
              <a:rPr lang="en-US" dirty="0"/>
              <a:t>[6] Reddy et al. 2011</a:t>
            </a:r>
          </a:p>
          <a:p>
            <a:r>
              <a:rPr lang="en-US" dirty="0"/>
              <a:t>[7] </a:t>
            </a:r>
            <a:r>
              <a:rPr lang="en-US" dirty="0" err="1"/>
              <a:t>Tratz</a:t>
            </a:r>
            <a:r>
              <a:rPr lang="en-US" dirty="0"/>
              <a:t> 2011</a:t>
            </a:r>
          </a:p>
          <a:p>
            <a:r>
              <a:rPr lang="en-US" dirty="0"/>
              <a:t>[5]</a:t>
            </a:r>
            <a:r>
              <a:rPr lang="en-US" dirty="0" err="1"/>
              <a:t>ukWaC</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is each of the nouns literal or non-literal?</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624253" y="1639458"/>
            <a:ext cx="5139380"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90 annotated examples from </a:t>
            </a:r>
            <a:r>
              <a:rPr lang="en-US" sz="2000" b="1" dirty="0" err="1">
                <a:solidFill>
                  <a:schemeClr val="tx1"/>
                </a:solidFill>
              </a:rPr>
              <a:t>ukWaC</a:t>
            </a:r>
            <a:r>
              <a:rPr lang="en-US" sz="2000" b="1" baseline="30000" dirty="0">
                <a:solidFill>
                  <a:schemeClr val="tx1"/>
                </a:solidFill>
              </a:rPr>
              <a:t>[6]</a:t>
            </a:r>
          </a:p>
          <a:p>
            <a:pPr algn="ctr"/>
            <a:r>
              <a:rPr lang="fr-FR" b="1" dirty="0">
                <a:solidFill>
                  <a:schemeClr val="tx1"/>
                </a:solidFill>
              </a:rPr>
              <a:t>3,096 </a:t>
            </a:r>
            <a:r>
              <a:rPr lang="fr-FR" b="1" dirty="0" err="1">
                <a:solidFill>
                  <a:schemeClr val="tx1"/>
                </a:solidFill>
              </a:rPr>
              <a:t>literal</a:t>
            </a:r>
            <a:r>
              <a:rPr lang="fr-FR" b="1" dirty="0">
                <a:solidFill>
                  <a:schemeClr val="tx1"/>
                </a:solidFill>
              </a:rPr>
              <a:t> </a:t>
            </a:r>
            <a:r>
              <a:rPr lang="fr-FR" b="1" dirty="0" err="1">
                <a:solidFill>
                  <a:schemeClr val="tx1"/>
                </a:solidFill>
              </a:rPr>
              <a:t>examples</a:t>
            </a:r>
            <a:r>
              <a:rPr lang="fr-FR" b="1" dirty="0">
                <a:solidFill>
                  <a:schemeClr val="tx1"/>
                </a:solidFill>
              </a:rPr>
              <a:t> </a:t>
            </a:r>
            <a:r>
              <a:rPr lang="fr-FR" b="1" dirty="0" err="1">
                <a:solidFill>
                  <a:schemeClr val="tx1"/>
                </a:solidFill>
              </a:rPr>
              <a:t>from</a:t>
            </a:r>
            <a:r>
              <a:rPr lang="fr-FR" b="1" dirty="0">
                <a:solidFill>
                  <a:schemeClr val="tx1"/>
                </a:solidFill>
              </a:rPr>
              <a:t> </a:t>
            </a:r>
            <a:r>
              <a:rPr lang="fr-FR" b="1" dirty="0" err="1">
                <a:solidFill>
                  <a:schemeClr val="tx1"/>
                </a:solidFill>
              </a:rPr>
              <a:t>Tratz</a:t>
            </a:r>
            <a:r>
              <a:rPr lang="fr-FR" b="1" baseline="30000" dirty="0">
                <a:solidFill>
                  <a:schemeClr val="tx1"/>
                </a:solidFill>
              </a:rPr>
              <a:t>[2]</a:t>
            </a:r>
            <a:r>
              <a:rPr lang="fr-FR" b="1" dirty="0">
                <a:solidFill>
                  <a:schemeClr val="tx1"/>
                </a:solidFill>
              </a:rPr>
              <a:t> and the PTB-WSJ</a:t>
            </a:r>
          </a:p>
        </p:txBody>
      </p:sp>
    </p:spTree>
    <p:extLst>
      <p:ext uri="{BB962C8B-B14F-4D97-AF65-F5344CB8AC3E}">
        <p14:creationId xmlns:p14="http://schemas.microsoft.com/office/powerpoint/2010/main" val="1306086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3: Noun Compound Literality</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27923970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EE955FB1-A0A3-4A0E-BFC4-B16F3906975E}"/>
              </a:ext>
            </a:extLst>
          </p:cNvPr>
          <p:cNvSpPr/>
          <p:nvPr/>
        </p:nvSpPr>
        <p:spPr>
          <a:xfrm rot="14008368">
            <a:off x="6042647" y="1271935"/>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7011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651777" y="3707566"/>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4569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4: Noun Compound Relations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2662636237"/>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10077522">
                  <a:extLst>
                    <a:ext uri="{9D8B030D-6E8A-4147-A177-3AD203B41FA5}">
                      <a16:colId xmlns:a16="http://schemas.microsoft.com/office/drawing/2014/main" val="1516789854"/>
                    </a:ext>
                  </a:extLst>
                </a:gridCol>
                <a:gridCol w="1518263">
                  <a:extLst>
                    <a:ext uri="{9D8B030D-6E8A-4147-A177-3AD203B41FA5}">
                      <a16:colId xmlns:a16="http://schemas.microsoft.com/office/drawing/2014/main" val="3048683364"/>
                    </a:ext>
                  </a:extLst>
                </a:gridCol>
              </a:tblGrid>
              <a:tr h="732205">
                <a:tc>
                  <a:txBody>
                    <a:bodyPr/>
                    <a:lstStyle/>
                    <a:p>
                      <a:r>
                        <a:rPr lang="en-US" sz="2000" dirty="0"/>
                        <a:t>Example Sentence</a:t>
                      </a:r>
                      <a:endParaRPr lang="fr-FR" sz="2000" dirty="0"/>
                    </a:p>
                  </a:txBody>
                  <a:tcPr/>
                </a:tc>
                <a:tc>
                  <a:txBody>
                    <a:bodyPr/>
                    <a:lstStyle/>
                    <a:p>
                      <a:r>
                        <a:rPr lang="en-US" sz="2000" dirty="0"/>
                        <a:t>Valid paraphrase?</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{Vietnam has a US$900 million trade surplus in car parts, totaling US$4.4 billion of </a:t>
                      </a:r>
                      <a:r>
                        <a:rPr lang="en-US" sz="2400" b="1" dirty="0"/>
                        <a:t>car part </a:t>
                      </a:r>
                      <a:r>
                        <a:rPr lang="en-US" sz="2400" dirty="0"/>
                        <a:t>exports; </a:t>
                      </a:r>
                      <a:r>
                        <a:rPr lang="en-US" sz="2400" b="1" dirty="0">
                          <a:solidFill>
                            <a:srgbClr val="7030A0"/>
                          </a:solidFill>
                        </a:rPr>
                        <a:t>replacement part bought for car</a:t>
                      </a:r>
                      <a:r>
                        <a:rPr lang="en-US" sz="2400" dirty="0"/>
                        <a:t>}</a:t>
                      </a:r>
                      <a:endParaRPr lang="fr-FR" sz="2400" baseline="30000" dirty="0"/>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{an appendage (or outgrowth) is an external </a:t>
                      </a:r>
                      <a:r>
                        <a:rPr lang="en-US" sz="2400" b="1" baseline="0" dirty="0"/>
                        <a:t>body part</a:t>
                      </a:r>
                      <a:r>
                        <a:rPr lang="en-US" sz="2400" baseline="0" dirty="0"/>
                        <a:t>, or natural prolongation, that protrudes from an organism's body </a:t>
                      </a:r>
                      <a:r>
                        <a:rPr lang="en-US" sz="2400" b="1" baseline="0" dirty="0">
                          <a:sym typeface="Wingdings" panose="05000000000000000000" pitchFamily="2" charset="2"/>
                        </a:rPr>
                        <a:t>;</a:t>
                      </a:r>
                      <a:r>
                        <a:rPr lang="en-US" sz="2400" baseline="0" dirty="0">
                          <a:sym typeface="Wingdings" panose="05000000000000000000" pitchFamily="2" charset="2"/>
                        </a:rPr>
                        <a:t> </a:t>
                      </a:r>
                      <a:r>
                        <a:rPr lang="en-US" sz="2400" b="1" baseline="0" dirty="0">
                          <a:solidFill>
                            <a:srgbClr val="7030A0"/>
                          </a:solidFill>
                        </a:rPr>
                        <a:t>replacement part bought for body</a:t>
                      </a:r>
                      <a:r>
                        <a:rPr lang="en-US" sz="2400" baseline="0" dirty="0"/>
                        <a:t>}</a:t>
                      </a:r>
                      <a:endParaRPr lang="fr-FR" sz="2400" baseline="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[10] </a:t>
            </a:r>
            <a:r>
              <a:rPr lang="en-US" dirty="0" err="1"/>
              <a:t>Hendrickx</a:t>
            </a:r>
            <a:r>
              <a:rPr lang="en-US" dirty="0"/>
              <a:t> et al., 2013</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with a {noun1, noun2} compound and a paraphrase p, does p describe the semantic relation between noun1 and noun2?</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b="1" dirty="0">
                <a:solidFill>
                  <a:schemeClr val="tx1"/>
                </a:solidFill>
              </a:rPr>
              <a:t>From </a:t>
            </a:r>
            <a:r>
              <a:rPr lang="en-US" sz="2000" b="1" dirty="0" err="1">
                <a:solidFill>
                  <a:schemeClr val="tx1"/>
                </a:solidFill>
              </a:rPr>
              <a:t>SemEval</a:t>
            </a:r>
            <a:r>
              <a:rPr lang="en-US" sz="2000" b="1" dirty="0">
                <a:solidFill>
                  <a:schemeClr val="tx1"/>
                </a:solidFill>
              </a:rPr>
              <a:t> 2013</a:t>
            </a:r>
            <a:r>
              <a:rPr lang="en-US" sz="2000" b="1" baseline="30000" dirty="0">
                <a:solidFill>
                  <a:schemeClr val="tx1"/>
                </a:solidFill>
              </a:rPr>
              <a:t>[10]</a:t>
            </a:r>
            <a:r>
              <a:rPr lang="en-US" sz="2000" b="1" dirty="0">
                <a:solidFill>
                  <a:schemeClr val="tx1"/>
                </a:solidFill>
              </a:rPr>
              <a:t>: 356 Noun-Compound, annotated with 12,446 paraphrases.</a:t>
            </a:r>
          </a:p>
        </p:txBody>
      </p:sp>
    </p:spTree>
    <p:extLst>
      <p:ext uri="{BB962C8B-B14F-4D97-AF65-F5344CB8AC3E}">
        <p14:creationId xmlns:p14="http://schemas.microsoft.com/office/powerpoint/2010/main" val="13745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4: Noun Compound Relations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2039426185"/>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2C108862-4B3F-4A31-B188-147DD37E2266}"/>
              </a:ext>
            </a:extLst>
          </p:cNvPr>
          <p:cNvSpPr/>
          <p:nvPr/>
        </p:nvSpPr>
        <p:spPr>
          <a:xfrm rot="14008368">
            <a:off x="7198464" y="1271933"/>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4358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3" name="Arrow: Left 2">
            <a:extLst>
              <a:ext uri="{FF2B5EF4-FFF2-40B4-BE49-F238E27FC236}">
                <a16:creationId xmlns:a16="http://schemas.microsoft.com/office/drawing/2014/main" id="{4CC19185-5031-4745-97D3-02CEEECDC7FC}"/>
              </a:ext>
            </a:extLst>
          </p:cNvPr>
          <p:cNvSpPr/>
          <p:nvPr/>
        </p:nvSpPr>
        <p:spPr>
          <a:xfrm rot="18809983">
            <a:off x="3577636" y="4220370"/>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3938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social media post&#10;&#10;Description automatically generated">
            <a:extLst>
              <a:ext uri="{FF2B5EF4-FFF2-40B4-BE49-F238E27FC236}">
                <a16:creationId xmlns:a16="http://schemas.microsoft.com/office/drawing/2014/main" id="{548F96F4-E7F2-4F9D-92D7-0C8EE7F8AB4E}"/>
              </a:ext>
            </a:extLst>
          </p:cNvPr>
          <p:cNvPicPr>
            <a:picLocks noChangeAspect="1"/>
          </p:cNvPicPr>
          <p:nvPr/>
        </p:nvPicPr>
        <p:blipFill>
          <a:blip r:embed="rId2"/>
          <a:stretch>
            <a:fillRect/>
          </a:stretch>
        </p:blipFill>
        <p:spPr>
          <a:xfrm>
            <a:off x="643467" y="1752347"/>
            <a:ext cx="10905066" cy="3353306"/>
          </a:xfrm>
          <a:prstGeom prst="rect">
            <a:avLst/>
          </a:prstGeom>
        </p:spPr>
      </p:pic>
    </p:spTree>
    <p:extLst>
      <p:ext uri="{BB962C8B-B14F-4D97-AF65-F5344CB8AC3E}">
        <p14:creationId xmlns:p14="http://schemas.microsoft.com/office/powerpoint/2010/main" val="1049272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5: Adjective Noun Attributes</a:t>
            </a:r>
            <a:endParaRPr lang="fr-FR" dirty="0"/>
          </a:p>
        </p:txBody>
      </p:sp>
      <p:sp>
        <p:nvSpPr>
          <p:cNvPr id="4" name="Cloud 3">
            <a:extLst>
              <a:ext uri="{FF2B5EF4-FFF2-40B4-BE49-F238E27FC236}">
                <a16:creationId xmlns:a16="http://schemas.microsoft.com/office/drawing/2014/main" id="{767973A7-9E95-4A7D-B96B-859C9A21FD6D}"/>
              </a:ext>
            </a:extLst>
          </p:cNvPr>
          <p:cNvSpPr/>
          <p:nvPr/>
        </p:nvSpPr>
        <p:spPr>
          <a:xfrm>
            <a:off x="577678" y="5291144"/>
            <a:ext cx="2120213" cy="1440537"/>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Data</a:t>
            </a:r>
          </a:p>
        </p:txBody>
      </p:sp>
      <p:sp>
        <p:nvSpPr>
          <p:cNvPr id="5" name="Rectangle: Rounded Corners 4">
            <a:extLst>
              <a:ext uri="{FF2B5EF4-FFF2-40B4-BE49-F238E27FC236}">
                <a16:creationId xmlns:a16="http://schemas.microsoft.com/office/drawing/2014/main" id="{82694B9B-05D8-42CD-8A8E-58A34573AEA7}"/>
              </a:ext>
            </a:extLst>
          </p:cNvPr>
          <p:cNvSpPr/>
          <p:nvPr/>
        </p:nvSpPr>
        <p:spPr>
          <a:xfrm>
            <a:off x="4212626" y="5575687"/>
            <a:ext cx="2260771" cy="77970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12" name="Arrow: Right 11">
            <a:extLst>
              <a:ext uri="{FF2B5EF4-FFF2-40B4-BE49-F238E27FC236}">
                <a16:creationId xmlns:a16="http://schemas.microsoft.com/office/drawing/2014/main" id="{81E4660C-5A60-4A14-BBC4-33BC75B421DD}"/>
              </a:ext>
            </a:extLst>
          </p:cNvPr>
          <p:cNvSpPr/>
          <p:nvPr/>
        </p:nvSpPr>
        <p:spPr>
          <a:xfrm>
            <a:off x="2942454" y="5669820"/>
            <a:ext cx="988542" cy="627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Right 12">
            <a:extLst>
              <a:ext uri="{FF2B5EF4-FFF2-40B4-BE49-F238E27FC236}">
                <a16:creationId xmlns:a16="http://schemas.microsoft.com/office/drawing/2014/main" id="{F9AFB380-905D-4F02-8DF3-9463539450E8}"/>
              </a:ext>
            </a:extLst>
          </p:cNvPr>
          <p:cNvSpPr/>
          <p:nvPr/>
        </p:nvSpPr>
        <p:spPr>
          <a:xfrm>
            <a:off x="6715384" y="5621778"/>
            <a:ext cx="988542" cy="62701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BB4BBABA-EA63-4E2F-BA25-D81FEC7F921E}"/>
              </a:ext>
            </a:extLst>
          </p:cNvPr>
          <p:cNvSpPr txBox="1"/>
          <p:nvPr/>
        </p:nvSpPr>
        <p:spPr>
          <a:xfrm>
            <a:off x="7703925" y="5616376"/>
            <a:ext cx="2260771" cy="646331"/>
          </a:xfrm>
          <a:prstGeom prst="rect">
            <a:avLst/>
          </a:prstGeom>
          <a:noFill/>
        </p:spPr>
        <p:txBody>
          <a:bodyPr wrap="square" rtlCol="0">
            <a:spAutoFit/>
          </a:bodyPr>
          <a:lstStyle/>
          <a:p>
            <a:r>
              <a:rPr lang="en-US" sz="3600" b="1" dirty="0">
                <a:solidFill>
                  <a:schemeClr val="accent2">
                    <a:lumMod val="75000"/>
                  </a:schemeClr>
                </a:solidFill>
              </a:rPr>
              <a:t>Y/N</a:t>
            </a:r>
            <a:endParaRPr lang="fr-FR" b="1" dirty="0">
              <a:solidFill>
                <a:schemeClr val="accent2">
                  <a:lumMod val="75000"/>
                </a:schemeClr>
              </a:solidFill>
            </a:endParaRPr>
          </a:p>
        </p:txBody>
      </p:sp>
      <p:graphicFrame>
        <p:nvGraphicFramePr>
          <p:cNvPr id="15" name="Table 15">
            <a:extLst>
              <a:ext uri="{FF2B5EF4-FFF2-40B4-BE49-F238E27FC236}">
                <a16:creationId xmlns:a16="http://schemas.microsoft.com/office/drawing/2014/main" id="{C3ADDFF5-B64D-4FD2-803E-9AA444BBF0FD}"/>
              </a:ext>
            </a:extLst>
          </p:cNvPr>
          <p:cNvGraphicFramePr>
            <a:graphicFrameLocks noGrp="1"/>
          </p:cNvGraphicFramePr>
          <p:nvPr>
            <p:extLst>
              <p:ext uri="{D42A27DB-BD31-4B8C-83A1-F6EECF244321}">
                <p14:modId xmlns:p14="http://schemas.microsoft.com/office/powerpoint/2010/main" val="4147878465"/>
              </p:ext>
            </p:extLst>
          </p:nvPr>
        </p:nvGraphicFramePr>
        <p:xfrm>
          <a:off x="377912" y="2856950"/>
          <a:ext cx="11595785" cy="2431733"/>
        </p:xfrm>
        <a:graphic>
          <a:graphicData uri="http://schemas.openxmlformats.org/drawingml/2006/table">
            <a:tbl>
              <a:tblPr firstRow="1" bandRow="1">
                <a:tableStyleId>{5C22544A-7EE6-4342-B048-85BDC9FD1C3A}</a:tableStyleId>
              </a:tblPr>
              <a:tblGrid>
                <a:gridCol w="8877299">
                  <a:extLst>
                    <a:ext uri="{9D8B030D-6E8A-4147-A177-3AD203B41FA5}">
                      <a16:colId xmlns:a16="http://schemas.microsoft.com/office/drawing/2014/main" val="1516789854"/>
                    </a:ext>
                  </a:extLst>
                </a:gridCol>
                <a:gridCol w="2718486">
                  <a:extLst>
                    <a:ext uri="{9D8B030D-6E8A-4147-A177-3AD203B41FA5}">
                      <a16:colId xmlns:a16="http://schemas.microsoft.com/office/drawing/2014/main" val="3048683364"/>
                    </a:ext>
                  </a:extLst>
                </a:gridCol>
              </a:tblGrid>
              <a:tr h="732205">
                <a:tc>
                  <a:txBody>
                    <a:bodyPr/>
                    <a:lstStyle/>
                    <a:p>
                      <a:r>
                        <a:rPr lang="en-US" sz="2000"/>
                        <a:t>Example Sentence</a:t>
                      </a:r>
                      <a:endParaRPr lang="fr-FR" sz="2000" dirty="0"/>
                    </a:p>
                  </a:txBody>
                  <a:tcPr/>
                </a:tc>
                <a:tc>
                  <a:txBody>
                    <a:bodyPr/>
                    <a:lstStyle/>
                    <a:p>
                      <a:r>
                        <a:rPr lang="en-US" sz="2000" dirty="0"/>
                        <a:t>Is AT attribute of AN?</a:t>
                      </a:r>
                    </a:p>
                  </a:txBody>
                  <a:tcPr/>
                </a:tc>
                <a:extLst>
                  <a:ext uri="{0D108BD9-81ED-4DB2-BD59-A6C34878D82A}">
                    <a16:rowId xmlns:a16="http://schemas.microsoft.com/office/drawing/2014/main" val="923595733"/>
                  </a:ext>
                </a:extLst>
              </a:tr>
              <a:tr h="8023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{Heat traps are valves or loops of pipe installed on the cold water inlet and </a:t>
                      </a:r>
                      <a:r>
                        <a:rPr lang="en-US" sz="2400" b="1" kern="1200" dirty="0">
                          <a:solidFill>
                            <a:schemeClr val="dk1"/>
                          </a:solidFill>
                          <a:latin typeface="+mn-lt"/>
                          <a:ea typeface="+mn-ea"/>
                          <a:cs typeface="+mn-cs"/>
                        </a:rPr>
                        <a:t>hot water </a:t>
                      </a:r>
                      <a:r>
                        <a:rPr lang="en-US" sz="2400" kern="1200" dirty="0">
                          <a:solidFill>
                            <a:schemeClr val="dk1"/>
                          </a:solidFill>
                          <a:latin typeface="+mn-lt"/>
                          <a:ea typeface="+mn-ea"/>
                          <a:cs typeface="+mn-cs"/>
                        </a:rPr>
                        <a:t>outlet pipes on water heaters, </a:t>
                      </a:r>
                      <a:r>
                        <a:rPr lang="en-US" sz="2400" b="1" kern="1200" dirty="0">
                          <a:solidFill>
                            <a:srgbClr val="7030A0"/>
                          </a:solidFill>
                          <a:latin typeface="+mn-lt"/>
                          <a:ea typeface="+mn-ea"/>
                          <a:cs typeface="+mn-cs"/>
                        </a:rPr>
                        <a:t>temperature</a:t>
                      </a:r>
                      <a:r>
                        <a:rPr lang="en-US" sz="2400" kern="1200" dirty="0">
                          <a:solidFill>
                            <a:schemeClr val="dk1"/>
                          </a:solidFill>
                          <a:latin typeface="+mn-lt"/>
                          <a:ea typeface="+mn-ea"/>
                          <a:cs typeface="+mn-cs"/>
                        </a:rPr>
                        <a:t>}</a:t>
                      </a:r>
                      <a:endParaRPr lang="fr-FR" sz="2400" kern="1200" dirty="0">
                        <a:solidFill>
                          <a:schemeClr val="dk1"/>
                        </a:solidFill>
                        <a:latin typeface="+mn-lt"/>
                        <a:ea typeface="+mn-ea"/>
                        <a:cs typeface="+mn-cs"/>
                      </a:endParaRPr>
                    </a:p>
                  </a:txBody>
                  <a:tcPr/>
                </a:tc>
                <a:tc>
                  <a:txBody>
                    <a:bodyPr/>
                    <a:lstStyle/>
                    <a:p>
                      <a:r>
                        <a:rPr lang="en-US" sz="2400" dirty="0"/>
                        <a:t>Yes</a:t>
                      </a:r>
                      <a:endParaRPr lang="fr-FR" sz="2400" dirty="0"/>
                    </a:p>
                  </a:txBody>
                  <a:tcPr/>
                </a:tc>
                <a:extLst>
                  <a:ext uri="{0D108BD9-81ED-4DB2-BD59-A6C34878D82A}">
                    <a16:rowId xmlns:a16="http://schemas.microsoft.com/office/drawing/2014/main" val="860734534"/>
                  </a:ext>
                </a:extLst>
              </a:tr>
              <a:tr h="8765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{A </a:t>
                      </a:r>
                      <a:r>
                        <a:rPr lang="en-US" sz="2400" b="1" i="0" kern="1200" dirty="0">
                          <a:solidFill>
                            <a:schemeClr val="dk1"/>
                          </a:solidFill>
                          <a:effectLst/>
                          <a:latin typeface="+mn-lt"/>
                          <a:ea typeface="+mn-ea"/>
                          <a:cs typeface="+mn-cs"/>
                        </a:rPr>
                        <a:t>hot argument</a:t>
                      </a:r>
                      <a:r>
                        <a:rPr lang="en-US" sz="2400" b="0" i="0" kern="1200" dirty="0">
                          <a:solidFill>
                            <a:schemeClr val="dk1"/>
                          </a:solidFill>
                          <a:effectLst/>
                          <a:latin typeface="+mn-lt"/>
                          <a:ea typeface="+mn-ea"/>
                          <a:cs typeface="+mn-cs"/>
                        </a:rPr>
                        <a:t> takes place between Sanjana and her father, and she runs away to </a:t>
                      </a:r>
                      <a:r>
                        <a:rPr lang="en-US" sz="2400" b="0" i="0" kern="1200" dirty="0" err="1">
                          <a:solidFill>
                            <a:schemeClr val="dk1"/>
                          </a:solidFill>
                          <a:effectLst/>
                          <a:latin typeface="+mn-lt"/>
                          <a:ea typeface="+mn-ea"/>
                          <a:cs typeface="+mn-cs"/>
                        </a:rPr>
                        <a:t>Charan</a:t>
                      </a:r>
                      <a:r>
                        <a:rPr lang="en-US" sz="2400" b="0" i="0" kern="1200" dirty="0">
                          <a:solidFill>
                            <a:schemeClr val="dk1"/>
                          </a:solidFill>
                          <a:effectLst/>
                          <a:latin typeface="+mn-lt"/>
                          <a:ea typeface="+mn-ea"/>
                          <a:cs typeface="+mn-cs"/>
                        </a:rPr>
                        <a:t>, </a:t>
                      </a:r>
                      <a:r>
                        <a:rPr lang="en-US" sz="2400" b="1" i="0" kern="1200" dirty="0">
                          <a:solidFill>
                            <a:srgbClr val="7030A0"/>
                          </a:solidFill>
                          <a:effectLst/>
                          <a:latin typeface="+mn-lt"/>
                          <a:ea typeface="+mn-ea"/>
                          <a:cs typeface="+mn-cs"/>
                        </a:rPr>
                        <a:t>temperature</a:t>
                      </a:r>
                      <a:r>
                        <a:rPr lang="en-US" sz="2400" b="0" i="0" kern="1200" dirty="0">
                          <a:solidFill>
                            <a:schemeClr val="dk1"/>
                          </a:solidFill>
                          <a:effectLst/>
                          <a:latin typeface="+mn-lt"/>
                          <a:ea typeface="+mn-ea"/>
                          <a:cs typeface="+mn-cs"/>
                        </a:rPr>
                        <a:t>}</a:t>
                      </a:r>
                      <a:endParaRPr lang="fr-FR" sz="3200" baseline="30000" dirty="0"/>
                    </a:p>
                  </a:txBody>
                  <a:tcPr/>
                </a:tc>
                <a:tc>
                  <a:txBody>
                    <a:bodyPr/>
                    <a:lstStyle/>
                    <a:p>
                      <a:r>
                        <a:rPr lang="en-US" sz="2400" dirty="0"/>
                        <a:t>No</a:t>
                      </a:r>
                      <a:endParaRPr lang="fr-FR" sz="2400" dirty="0"/>
                    </a:p>
                  </a:txBody>
                  <a:tcPr/>
                </a:tc>
                <a:extLst>
                  <a:ext uri="{0D108BD9-81ED-4DB2-BD59-A6C34878D82A}">
                    <a16:rowId xmlns:a16="http://schemas.microsoft.com/office/drawing/2014/main" val="1085065783"/>
                  </a:ext>
                </a:extLst>
              </a:tr>
            </a:tbl>
          </a:graphicData>
        </a:graphic>
      </p:graphicFrame>
      <p:sp>
        <p:nvSpPr>
          <p:cNvPr id="17" name="TextBox 16">
            <a:extLst>
              <a:ext uri="{FF2B5EF4-FFF2-40B4-BE49-F238E27FC236}">
                <a16:creationId xmlns:a16="http://schemas.microsoft.com/office/drawing/2014/main" id="{F67545BB-5027-4A6F-A9EE-1FD6F44069D6}"/>
              </a:ext>
            </a:extLst>
          </p:cNvPr>
          <p:cNvSpPr txBox="1"/>
          <p:nvPr/>
        </p:nvSpPr>
        <p:spPr>
          <a:xfrm>
            <a:off x="9537871" y="6308209"/>
            <a:ext cx="2654129" cy="369332"/>
          </a:xfrm>
          <a:prstGeom prst="rect">
            <a:avLst/>
          </a:prstGeom>
          <a:noFill/>
        </p:spPr>
        <p:txBody>
          <a:bodyPr wrap="square" rtlCol="0">
            <a:spAutoFit/>
          </a:bodyPr>
          <a:lstStyle/>
          <a:p>
            <a:r>
              <a:rPr lang="en-US" dirty="0"/>
              <a:t>[8]Hartung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59"/>
            <a:ext cx="5786052"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Adjective-Noun combination AN paired with an attribute AT: Is AT implicitly conveyed in AN?</a:t>
            </a:r>
            <a:endParaRPr lang="fr-FR" sz="2000" b="1" dirty="0">
              <a:solidFill>
                <a:schemeClr val="tx1"/>
              </a:solidFill>
            </a:endParaRPr>
          </a:p>
          <a:p>
            <a:pPr algn="ctr"/>
            <a:endParaRPr lang="fr-FR" b="1" dirty="0"/>
          </a:p>
        </p:txBody>
      </p:sp>
      <p:sp>
        <p:nvSpPr>
          <p:cNvPr id="18" name="Rectangle 17">
            <a:extLst>
              <a:ext uri="{FF2B5EF4-FFF2-40B4-BE49-F238E27FC236}">
                <a16:creationId xmlns:a16="http://schemas.microsoft.com/office/drawing/2014/main" id="{E8FB3F2C-0ECB-4F5C-9FFD-74B7ADD5A23B}"/>
              </a:ext>
            </a:extLst>
          </p:cNvPr>
          <p:cNvSpPr/>
          <p:nvPr/>
        </p:nvSpPr>
        <p:spPr>
          <a:xfrm>
            <a:off x="6772537" y="1639458"/>
            <a:ext cx="4991095" cy="109138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err="1">
                <a:solidFill>
                  <a:schemeClr val="tx1"/>
                </a:solidFill>
              </a:rPr>
              <a:t>HeiPLAS</a:t>
            </a:r>
            <a:r>
              <a:rPr lang="en-US" sz="2000" dirty="0">
                <a:solidFill>
                  <a:schemeClr val="tx1"/>
                </a:solidFill>
              </a:rPr>
              <a:t>[8] with 1,589 annotated examples from WordNet</a:t>
            </a:r>
          </a:p>
        </p:txBody>
      </p:sp>
    </p:spTree>
    <p:extLst>
      <p:ext uri="{BB962C8B-B14F-4D97-AF65-F5344CB8AC3E}">
        <p14:creationId xmlns:p14="http://schemas.microsoft.com/office/powerpoint/2010/main" val="270722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5: Adjective Noun Attributes</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570174412"/>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endParaRPr lang="fr-FR"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endParaRPr lang="fr-FR"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endParaRPr lang="fr-FR"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58876C6E-7009-4F1D-9A63-F51EEB337144}"/>
              </a:ext>
            </a:extLst>
          </p:cNvPr>
          <p:cNvSpPr/>
          <p:nvPr/>
        </p:nvSpPr>
        <p:spPr>
          <a:xfrm rot="14008368">
            <a:off x="8224076"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71463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362A-D7A3-44C0-8D8D-B1A5B8F79C23}"/>
              </a:ext>
            </a:extLst>
          </p:cNvPr>
          <p:cNvSpPr>
            <a:spLocks noGrp="1"/>
          </p:cNvSpPr>
          <p:nvPr>
            <p:ph type="title"/>
          </p:nvPr>
        </p:nvSpPr>
        <p:spPr/>
        <p:txBody>
          <a:bodyPr/>
          <a:lstStyle/>
          <a:p>
            <a:r>
              <a:rPr lang="en-US" dirty="0"/>
              <a:t>Lexical Composition Tasks</a:t>
            </a:r>
            <a:endParaRPr lang="fr-FR" dirty="0"/>
          </a:p>
        </p:txBody>
      </p:sp>
      <p:graphicFrame>
        <p:nvGraphicFramePr>
          <p:cNvPr id="15" name="Table 15">
            <a:extLst>
              <a:ext uri="{FF2B5EF4-FFF2-40B4-BE49-F238E27FC236}">
                <a16:creationId xmlns:a16="http://schemas.microsoft.com/office/drawing/2014/main" id="{44984A02-BEBB-4472-ABAE-F7BD5A39AEA0}"/>
              </a:ext>
            </a:extLst>
          </p:cNvPr>
          <p:cNvGraphicFramePr>
            <a:graphicFrameLocks noGrp="1"/>
          </p:cNvGraphicFramePr>
          <p:nvPr/>
        </p:nvGraphicFramePr>
        <p:xfrm>
          <a:off x="838200" y="1690688"/>
          <a:ext cx="5999891" cy="4219296"/>
        </p:xfrm>
        <a:graphic>
          <a:graphicData uri="http://schemas.openxmlformats.org/drawingml/2006/table">
            <a:tbl>
              <a:tblPr firstRow="1" bandRow="1">
                <a:tableStyleId>{93296810-A885-4BE3-A3E7-6D5BEEA58F35}</a:tableStyleId>
              </a:tblPr>
              <a:tblGrid>
                <a:gridCol w="3367902">
                  <a:extLst>
                    <a:ext uri="{9D8B030D-6E8A-4147-A177-3AD203B41FA5}">
                      <a16:colId xmlns:a16="http://schemas.microsoft.com/office/drawing/2014/main" val="116771531"/>
                    </a:ext>
                  </a:extLst>
                </a:gridCol>
                <a:gridCol w="1260390">
                  <a:extLst>
                    <a:ext uri="{9D8B030D-6E8A-4147-A177-3AD203B41FA5}">
                      <a16:colId xmlns:a16="http://schemas.microsoft.com/office/drawing/2014/main" val="4063516575"/>
                    </a:ext>
                  </a:extLst>
                </a:gridCol>
                <a:gridCol w="1371599">
                  <a:extLst>
                    <a:ext uri="{9D8B030D-6E8A-4147-A177-3AD203B41FA5}">
                      <a16:colId xmlns:a16="http://schemas.microsoft.com/office/drawing/2014/main" val="2313861847"/>
                    </a:ext>
                  </a:extLst>
                </a:gridCol>
              </a:tblGrid>
              <a:tr h="586376">
                <a:tc>
                  <a:txBody>
                    <a:bodyPr/>
                    <a:lstStyle/>
                    <a:p>
                      <a:r>
                        <a:rPr lang="en-US" sz="2000" dirty="0"/>
                        <a:t>Task Name</a:t>
                      </a:r>
                      <a:endParaRPr lang="fr-FR" sz="2000" dirty="0"/>
                    </a:p>
                  </a:txBody>
                  <a:tcPr/>
                </a:tc>
                <a:tc>
                  <a:txBody>
                    <a:bodyPr/>
                    <a:lstStyle/>
                    <a:p>
                      <a:r>
                        <a:rPr lang="en-US" sz="2000" dirty="0"/>
                        <a:t>Meaning Shift?</a:t>
                      </a:r>
                      <a:endParaRPr lang="fr-FR" sz="2000" dirty="0"/>
                    </a:p>
                  </a:txBody>
                  <a:tcPr/>
                </a:tc>
                <a:tc>
                  <a:txBody>
                    <a:bodyPr/>
                    <a:lstStyle/>
                    <a:p>
                      <a:r>
                        <a:rPr lang="en-US" sz="2000" dirty="0"/>
                        <a:t>Implicit Meaning?</a:t>
                      </a:r>
                      <a:endParaRPr lang="fr-FR" sz="2000" dirty="0"/>
                    </a:p>
                  </a:txBody>
                  <a:tcPr/>
                </a:tc>
                <a:extLst>
                  <a:ext uri="{0D108BD9-81ED-4DB2-BD59-A6C34878D82A}">
                    <a16:rowId xmlns:a16="http://schemas.microsoft.com/office/drawing/2014/main" val="219606880"/>
                  </a:ext>
                </a:extLst>
              </a:tr>
              <a:tr h="586376">
                <a:tc>
                  <a:txBody>
                    <a:bodyPr/>
                    <a:lstStyle/>
                    <a:p>
                      <a:r>
                        <a:rPr lang="en-US" sz="2000" b="1" dirty="0"/>
                        <a:t>Verb-Particle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2532657336"/>
                  </a:ext>
                </a:extLst>
              </a:tr>
              <a:tr h="586376">
                <a:tc>
                  <a:txBody>
                    <a:bodyPr/>
                    <a:lstStyle/>
                    <a:p>
                      <a:r>
                        <a:rPr lang="en-US" sz="2000" b="1" dirty="0"/>
                        <a:t>Light Verb Construction</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1337303535"/>
                  </a:ext>
                </a:extLst>
              </a:tr>
              <a:tr h="586376">
                <a:tc>
                  <a:txBody>
                    <a:bodyPr/>
                    <a:lstStyle/>
                    <a:p>
                      <a:r>
                        <a:rPr lang="en-US" sz="2000" b="1" dirty="0"/>
                        <a:t>Noun Compound Literality</a:t>
                      </a:r>
                      <a:endParaRPr lang="fr-FR" sz="2000" b="1" dirty="0"/>
                    </a:p>
                  </a:txBody>
                  <a:tcPr/>
                </a:tc>
                <a:tc>
                  <a:txBody>
                    <a:bodyPr/>
                    <a:lstStyle/>
                    <a:p>
                      <a:pPr algn="ctr"/>
                      <a:r>
                        <a:rPr lang="en-US" sz="3200" dirty="0"/>
                        <a:t>X</a:t>
                      </a:r>
                      <a:endParaRPr lang="fr-FR" sz="3200" dirty="0"/>
                    </a:p>
                  </a:txBody>
                  <a:tcPr/>
                </a:tc>
                <a:tc>
                  <a:txBody>
                    <a:bodyPr/>
                    <a:lstStyle/>
                    <a:p>
                      <a:pPr algn="ctr"/>
                      <a:endParaRPr lang="fr-FR" sz="3200" dirty="0"/>
                    </a:p>
                  </a:txBody>
                  <a:tcPr/>
                </a:tc>
                <a:extLst>
                  <a:ext uri="{0D108BD9-81ED-4DB2-BD59-A6C34878D82A}">
                    <a16:rowId xmlns:a16="http://schemas.microsoft.com/office/drawing/2014/main" val="4136683596"/>
                  </a:ext>
                </a:extLst>
              </a:tr>
              <a:tr h="586376">
                <a:tc>
                  <a:txBody>
                    <a:bodyPr/>
                    <a:lstStyle/>
                    <a:p>
                      <a:r>
                        <a:rPr lang="en-US" sz="2000" b="1" dirty="0"/>
                        <a:t>Noun Compound Relations</a:t>
                      </a:r>
                      <a:endParaRPr lang="fr-FR" sz="2000" b="1" dirty="0"/>
                    </a:p>
                  </a:txBody>
                  <a:tcPr/>
                </a:tc>
                <a:tc>
                  <a:txBody>
                    <a:bodyPr/>
                    <a:lstStyle/>
                    <a:p>
                      <a:pPr algn="ct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1762653377"/>
                  </a:ext>
                </a:extLst>
              </a:tr>
              <a:tr h="586376">
                <a:tc>
                  <a:txBody>
                    <a:bodyPr/>
                    <a:lstStyle/>
                    <a:p>
                      <a:r>
                        <a:rPr lang="en-US" sz="2000" b="1" dirty="0"/>
                        <a:t>Adjective Noun Attributes</a:t>
                      </a:r>
                      <a:endParaRPr lang="fr-FR" sz="2000" b="1" dirty="0"/>
                    </a:p>
                  </a:txBody>
                  <a:tcPr/>
                </a:tc>
                <a:tc>
                  <a:txBody>
                    <a:bodyPr/>
                    <a:lstStyle/>
                    <a:p>
                      <a:pPr algn="ctr"/>
                      <a:endParaRPr lang="fr-FR" sz="3200"/>
                    </a:p>
                  </a:txBody>
                  <a:tcPr/>
                </a:tc>
                <a:tc>
                  <a:txBody>
                    <a:bodyPr/>
                    <a:lstStyle/>
                    <a:p>
                      <a:pPr algn="ctr"/>
                      <a:r>
                        <a:rPr lang="en-US" sz="3200" dirty="0"/>
                        <a:t>X</a:t>
                      </a:r>
                      <a:endParaRPr lang="fr-FR" sz="3200" dirty="0"/>
                    </a:p>
                  </a:txBody>
                  <a:tcPr/>
                </a:tc>
                <a:extLst>
                  <a:ext uri="{0D108BD9-81ED-4DB2-BD59-A6C34878D82A}">
                    <a16:rowId xmlns:a16="http://schemas.microsoft.com/office/drawing/2014/main" val="742737486"/>
                  </a:ext>
                </a:extLst>
              </a:tr>
              <a:tr h="586376">
                <a:tc>
                  <a:txBody>
                    <a:bodyPr/>
                    <a:lstStyle/>
                    <a:p>
                      <a:r>
                        <a:rPr lang="en-US" sz="2000" b="1" dirty="0"/>
                        <a:t>Identifying Phrase Type</a:t>
                      </a:r>
                      <a:endParaRPr lang="fr-FR" sz="2000" b="1" dirty="0"/>
                    </a:p>
                  </a:txBody>
                  <a:tcPr/>
                </a:tc>
                <a:tc>
                  <a:txBody>
                    <a:bodyPr/>
                    <a:lstStyle/>
                    <a:p>
                      <a:pPr algn="ctr"/>
                      <a:r>
                        <a:rPr lang="en-US" sz="3200" dirty="0"/>
                        <a:t>X</a:t>
                      </a:r>
                      <a:endParaRPr lang="fr-FR" sz="3200" dirty="0"/>
                    </a:p>
                  </a:txBody>
                  <a:tcPr/>
                </a:tc>
                <a:tc>
                  <a:txBody>
                    <a:bodyPr/>
                    <a:lstStyle/>
                    <a:p>
                      <a:pPr algn="ctr"/>
                      <a:r>
                        <a:rPr lang="en-US" sz="3200" dirty="0"/>
                        <a:t>X</a:t>
                      </a:r>
                      <a:endParaRPr lang="fr-FR" sz="3200" dirty="0"/>
                    </a:p>
                  </a:txBody>
                  <a:tcPr/>
                </a:tc>
                <a:extLst>
                  <a:ext uri="{0D108BD9-81ED-4DB2-BD59-A6C34878D82A}">
                    <a16:rowId xmlns:a16="http://schemas.microsoft.com/office/drawing/2014/main" val="2478955583"/>
                  </a:ext>
                </a:extLst>
              </a:tr>
            </a:tbl>
          </a:graphicData>
        </a:graphic>
      </p:graphicFrame>
      <p:sp>
        <p:nvSpPr>
          <p:cNvPr id="4" name="Arrow: Left 3">
            <a:extLst>
              <a:ext uri="{FF2B5EF4-FFF2-40B4-BE49-F238E27FC236}">
                <a16:creationId xmlns:a16="http://schemas.microsoft.com/office/drawing/2014/main" id="{4AFA28E2-C9D8-4C17-96F3-A96FABD27C5E}"/>
              </a:ext>
            </a:extLst>
          </p:cNvPr>
          <p:cNvSpPr/>
          <p:nvPr/>
        </p:nvSpPr>
        <p:spPr>
          <a:xfrm rot="18809983">
            <a:off x="3577635" y="4902743"/>
            <a:ext cx="995393" cy="529138"/>
          </a:xfrm>
          <a:prstGeom prst="leftArrow">
            <a:avLst>
              <a:gd name="adj1" fmla="val 4574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09834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4D08-9994-4270-89EA-0712FEBFD8F8}"/>
              </a:ext>
            </a:extLst>
          </p:cNvPr>
          <p:cNvSpPr>
            <a:spLocks noGrp="1"/>
          </p:cNvSpPr>
          <p:nvPr>
            <p:ph type="title"/>
          </p:nvPr>
        </p:nvSpPr>
        <p:spPr/>
        <p:txBody>
          <a:bodyPr/>
          <a:lstStyle/>
          <a:p>
            <a:r>
              <a:rPr lang="en-US" dirty="0"/>
              <a:t>Task 6: Identifying Phrase Type</a:t>
            </a:r>
            <a:endParaRPr lang="fr-FR" dirty="0"/>
          </a:p>
        </p:txBody>
      </p:sp>
      <p:sp>
        <p:nvSpPr>
          <p:cNvPr id="17" name="TextBox 16">
            <a:extLst>
              <a:ext uri="{FF2B5EF4-FFF2-40B4-BE49-F238E27FC236}">
                <a16:creationId xmlns:a16="http://schemas.microsoft.com/office/drawing/2014/main" id="{F67545BB-5027-4A6F-A9EE-1FD6F44069D6}"/>
              </a:ext>
            </a:extLst>
          </p:cNvPr>
          <p:cNvSpPr txBox="1"/>
          <p:nvPr/>
        </p:nvSpPr>
        <p:spPr>
          <a:xfrm>
            <a:off x="9020433" y="6308209"/>
            <a:ext cx="3171568" cy="369332"/>
          </a:xfrm>
          <a:prstGeom prst="rect">
            <a:avLst/>
          </a:prstGeom>
          <a:noFill/>
        </p:spPr>
        <p:txBody>
          <a:bodyPr wrap="square" rtlCol="0">
            <a:spAutoFit/>
          </a:bodyPr>
          <a:lstStyle/>
          <a:p>
            <a:r>
              <a:rPr lang="en-US" dirty="0"/>
              <a:t>[9]Schneider and Smith 2015</a:t>
            </a:r>
            <a:endParaRPr lang="fr-FR" dirty="0"/>
          </a:p>
        </p:txBody>
      </p:sp>
      <p:sp>
        <p:nvSpPr>
          <p:cNvPr id="16" name="Rectangle 15">
            <a:extLst>
              <a:ext uri="{FF2B5EF4-FFF2-40B4-BE49-F238E27FC236}">
                <a16:creationId xmlns:a16="http://schemas.microsoft.com/office/drawing/2014/main" id="{69EBDBD7-AB63-4E5F-A154-AE7BEB3E714C}"/>
              </a:ext>
            </a:extLst>
          </p:cNvPr>
          <p:cNvSpPr/>
          <p:nvPr/>
        </p:nvSpPr>
        <p:spPr>
          <a:xfrm>
            <a:off x="577679" y="1639460"/>
            <a:ext cx="6490386" cy="106439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Given a sentence s with words {w</a:t>
            </a:r>
            <a:r>
              <a:rPr lang="en-US" sz="2000" b="1" baseline="-25000" dirty="0">
                <a:solidFill>
                  <a:schemeClr val="tx1"/>
                </a:solidFill>
              </a:rPr>
              <a:t>1</a:t>
            </a:r>
            <a:r>
              <a:rPr lang="en-US" sz="2000" b="1" dirty="0">
                <a:solidFill>
                  <a:schemeClr val="tx1"/>
                </a:solidFill>
              </a:rPr>
              <a:t>, w</a:t>
            </a:r>
            <a:r>
              <a:rPr lang="en-US" sz="2000" b="1" baseline="-25000" dirty="0">
                <a:solidFill>
                  <a:schemeClr val="tx1"/>
                </a:solidFill>
              </a:rPr>
              <a:t>2</a:t>
            </a:r>
            <a:r>
              <a:rPr lang="en-US" sz="2000" b="1" dirty="0">
                <a:solidFill>
                  <a:schemeClr val="tx1"/>
                </a:solidFill>
              </a:rPr>
              <a:t>, …, </a:t>
            </a:r>
            <a:r>
              <a:rPr lang="en-US" sz="2000" b="1" dirty="0" err="1">
                <a:solidFill>
                  <a:schemeClr val="tx1"/>
                </a:solidFill>
              </a:rPr>
              <a:t>w</a:t>
            </a:r>
            <a:r>
              <a:rPr lang="en-US" sz="2000" b="1" baseline="-25000" dirty="0" err="1">
                <a:solidFill>
                  <a:schemeClr val="tx1"/>
                </a:solidFill>
              </a:rPr>
              <a:t>n</a:t>
            </a:r>
            <a:r>
              <a:rPr lang="en-US" sz="2000" b="1" dirty="0">
                <a:solidFill>
                  <a:schemeClr val="tx1"/>
                </a:solidFill>
              </a:rPr>
              <a:t>}, output a sequence of BIO labels for each word </a:t>
            </a:r>
            <a:r>
              <a:rPr lang="en-US" sz="2000" b="1" dirty="0" err="1">
                <a:solidFill>
                  <a:schemeClr val="tx1"/>
                </a:solidFill>
              </a:rPr>
              <a:t>w</a:t>
            </a:r>
            <a:r>
              <a:rPr lang="en-US" sz="2000" b="1" baseline="-25000" dirty="0" err="1">
                <a:solidFill>
                  <a:schemeClr val="tx1"/>
                </a:solidFill>
              </a:rPr>
              <a:t>i</a:t>
            </a:r>
            <a:r>
              <a:rPr lang="en-US" sz="2000" b="1" baseline="-25000" dirty="0">
                <a:solidFill>
                  <a:schemeClr val="tx1"/>
                </a:solidFill>
              </a:rPr>
              <a:t>. </a:t>
            </a:r>
            <a:r>
              <a:rPr lang="en-US" sz="2000" b="1" dirty="0">
                <a:solidFill>
                  <a:schemeClr val="tx1"/>
                </a:solidFill>
              </a:rPr>
              <a:t> For each word </a:t>
            </a:r>
            <a:r>
              <a:rPr lang="en-US" sz="2000" b="1" dirty="0" err="1">
                <a:solidFill>
                  <a:schemeClr val="tx1"/>
                </a:solidFill>
              </a:rPr>
              <a:t>w</a:t>
            </a:r>
            <a:r>
              <a:rPr lang="en-US" sz="2000" b="1" baseline="-25000" dirty="0" err="1">
                <a:solidFill>
                  <a:schemeClr val="tx1"/>
                </a:solidFill>
              </a:rPr>
              <a:t>i</a:t>
            </a:r>
            <a:r>
              <a:rPr lang="en-US" sz="2000" b="1" dirty="0">
                <a:solidFill>
                  <a:schemeClr val="tx1"/>
                </a:solidFill>
              </a:rPr>
              <a:t>: is it part of a phrase, and if so what is the phrase type?</a:t>
            </a:r>
            <a:endParaRPr lang="fr-FR" sz="2000" b="1" dirty="0">
              <a:solidFill>
                <a:schemeClr val="tx1"/>
              </a:solidFill>
            </a:endParaRPr>
          </a:p>
        </p:txBody>
      </p:sp>
      <p:sp>
        <p:nvSpPr>
          <p:cNvPr id="18" name="Rectangle 17">
            <a:extLst>
              <a:ext uri="{FF2B5EF4-FFF2-40B4-BE49-F238E27FC236}">
                <a16:creationId xmlns:a16="http://schemas.microsoft.com/office/drawing/2014/main" id="{E8FB3F2C-0ECB-4F5C-9FFD-74B7ADD5A23B}"/>
              </a:ext>
            </a:extLst>
          </p:cNvPr>
          <p:cNvSpPr/>
          <p:nvPr/>
        </p:nvSpPr>
        <p:spPr>
          <a:xfrm>
            <a:off x="7209655" y="1612470"/>
            <a:ext cx="4581263" cy="109138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u="sng" dirty="0">
                <a:solidFill>
                  <a:schemeClr val="tx1"/>
                </a:solidFill>
              </a:rPr>
              <a:t>Dataset:</a:t>
            </a:r>
          </a:p>
          <a:p>
            <a:pPr algn="ctr"/>
            <a:r>
              <a:rPr lang="en-US" sz="2000" dirty="0">
                <a:solidFill>
                  <a:schemeClr val="tx1"/>
                </a:solidFill>
              </a:rPr>
              <a:t>STREUSEL corpus</a:t>
            </a:r>
            <a:r>
              <a:rPr lang="en-US" sz="2000" baseline="30000" dirty="0">
                <a:solidFill>
                  <a:schemeClr val="tx1"/>
                </a:solidFill>
              </a:rPr>
              <a:t>[9]</a:t>
            </a:r>
            <a:r>
              <a:rPr lang="en-US" sz="2000" dirty="0">
                <a:solidFill>
                  <a:schemeClr val="tx1"/>
                </a:solidFill>
              </a:rPr>
              <a:t> based on reviews section of English Web Treebank</a:t>
            </a:r>
          </a:p>
        </p:txBody>
      </p:sp>
      <p:graphicFrame>
        <p:nvGraphicFramePr>
          <p:cNvPr id="3" name="Table 5">
            <a:extLst>
              <a:ext uri="{FF2B5EF4-FFF2-40B4-BE49-F238E27FC236}">
                <a16:creationId xmlns:a16="http://schemas.microsoft.com/office/drawing/2014/main" id="{E4232DB1-E5DE-4B22-A8FD-1BFFAAA8EBDC}"/>
              </a:ext>
            </a:extLst>
          </p:cNvPr>
          <p:cNvGraphicFramePr>
            <a:graphicFrameLocks noGrp="1"/>
          </p:cNvGraphicFramePr>
          <p:nvPr>
            <p:extLst>
              <p:ext uri="{D42A27DB-BD31-4B8C-83A1-F6EECF244321}">
                <p14:modId xmlns:p14="http://schemas.microsoft.com/office/powerpoint/2010/main" val="522811621"/>
              </p:ext>
            </p:extLst>
          </p:nvPr>
        </p:nvGraphicFramePr>
        <p:xfrm>
          <a:off x="577679" y="3062676"/>
          <a:ext cx="6490386" cy="2819140"/>
        </p:xfrm>
        <a:graphic>
          <a:graphicData uri="http://schemas.openxmlformats.org/drawingml/2006/table">
            <a:tbl>
              <a:tblPr firstRow="1" bandRow="1">
                <a:tableStyleId>{5C22544A-7EE6-4342-B048-85BDC9FD1C3A}</a:tableStyleId>
              </a:tblPr>
              <a:tblGrid>
                <a:gridCol w="6490386">
                  <a:extLst>
                    <a:ext uri="{9D8B030D-6E8A-4147-A177-3AD203B41FA5}">
                      <a16:colId xmlns:a16="http://schemas.microsoft.com/office/drawing/2014/main" val="1816390009"/>
                    </a:ext>
                  </a:extLst>
                </a:gridCol>
              </a:tblGrid>
              <a:tr h="506563">
                <a:tc>
                  <a:txBody>
                    <a:bodyPr/>
                    <a:lstStyle/>
                    <a:p>
                      <a:pPr algn="ctr"/>
                      <a:r>
                        <a:rPr lang="en-US" sz="2400" b="1" dirty="0"/>
                        <a:t>Types of Phrases</a:t>
                      </a:r>
                      <a:endParaRPr lang="fr-FR" sz="2400" b="1" dirty="0"/>
                    </a:p>
                  </a:txBody>
                  <a:tcPr/>
                </a:tc>
                <a:extLst>
                  <a:ext uri="{0D108BD9-81ED-4DB2-BD59-A6C34878D82A}">
                    <a16:rowId xmlns:a16="http://schemas.microsoft.com/office/drawing/2014/main" val="439274349"/>
                  </a:ext>
                </a:extLst>
              </a:tr>
              <a:tr h="2312577">
                <a:tc>
                  <a:txBody>
                    <a:bodyPr/>
                    <a:lstStyle/>
                    <a:p>
                      <a:endParaRPr lang="fr-FR" dirty="0"/>
                    </a:p>
                  </a:txBody>
                  <a:tcPr/>
                </a:tc>
                <a:extLst>
                  <a:ext uri="{0D108BD9-81ED-4DB2-BD59-A6C34878D82A}">
                    <a16:rowId xmlns:a16="http://schemas.microsoft.com/office/drawing/2014/main" val="2696774192"/>
                  </a:ext>
                </a:extLst>
              </a:tr>
            </a:tbl>
          </a:graphicData>
        </a:graphic>
      </p:graphicFrame>
      <p:pic>
        <p:nvPicPr>
          <p:cNvPr id="7" name="Picture 6">
            <a:extLst>
              <a:ext uri="{FF2B5EF4-FFF2-40B4-BE49-F238E27FC236}">
                <a16:creationId xmlns:a16="http://schemas.microsoft.com/office/drawing/2014/main" id="{EF9E5167-463A-4DE7-8B25-2F945DD07922}"/>
              </a:ext>
            </a:extLst>
          </p:cNvPr>
          <p:cNvPicPr>
            <a:picLocks noChangeAspect="1"/>
          </p:cNvPicPr>
          <p:nvPr/>
        </p:nvPicPr>
        <p:blipFill>
          <a:blip r:embed="rId3"/>
          <a:stretch>
            <a:fillRect/>
          </a:stretch>
        </p:blipFill>
        <p:spPr>
          <a:xfrm>
            <a:off x="699194" y="3699280"/>
            <a:ext cx="6171164" cy="2002921"/>
          </a:xfrm>
          <a:prstGeom prst="rect">
            <a:avLst/>
          </a:prstGeom>
        </p:spPr>
      </p:pic>
      <p:sp>
        <p:nvSpPr>
          <p:cNvPr id="20" name="Cloud 19">
            <a:extLst>
              <a:ext uri="{FF2B5EF4-FFF2-40B4-BE49-F238E27FC236}">
                <a16:creationId xmlns:a16="http://schemas.microsoft.com/office/drawing/2014/main" id="{138C2EDC-7AA9-42CF-BC65-F63747A0B7E7}"/>
              </a:ext>
            </a:extLst>
          </p:cNvPr>
          <p:cNvSpPr/>
          <p:nvPr/>
        </p:nvSpPr>
        <p:spPr>
          <a:xfrm>
            <a:off x="7460392" y="3065494"/>
            <a:ext cx="2437370" cy="1259372"/>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a:solidFill>
                  <a:schemeClr val="tx1"/>
                </a:solidFill>
              </a:rPr>
              <a:t>Data</a:t>
            </a:r>
          </a:p>
          <a:p>
            <a:pPr algn="ctr"/>
            <a:r>
              <a:rPr lang="en-US" sz="2400" b="1" dirty="0">
                <a:solidFill>
                  <a:schemeClr val="tx1"/>
                </a:solidFill>
              </a:rPr>
              <a:t>{w</a:t>
            </a:r>
            <a:r>
              <a:rPr lang="en-US" sz="2400" b="1" baseline="-25000" dirty="0">
                <a:solidFill>
                  <a:schemeClr val="tx1"/>
                </a:solidFill>
              </a:rPr>
              <a:t>1</a:t>
            </a:r>
            <a:r>
              <a:rPr lang="en-US" sz="2400" b="1" dirty="0">
                <a:solidFill>
                  <a:schemeClr val="tx1"/>
                </a:solidFill>
              </a:rPr>
              <a:t>, …, </a:t>
            </a:r>
            <a:r>
              <a:rPr lang="en-US" sz="2400" b="1" dirty="0" err="1">
                <a:solidFill>
                  <a:schemeClr val="tx1"/>
                </a:solidFill>
              </a:rPr>
              <a:t>w</a:t>
            </a:r>
            <a:r>
              <a:rPr lang="en-US" sz="2400" b="1" baseline="-25000" dirty="0" err="1">
                <a:solidFill>
                  <a:schemeClr val="tx1"/>
                </a:solidFill>
              </a:rPr>
              <a:t>n</a:t>
            </a:r>
            <a:r>
              <a:rPr lang="en-US" sz="2400" b="1" dirty="0">
                <a:solidFill>
                  <a:schemeClr val="tx1"/>
                </a:solidFill>
              </a:rPr>
              <a:t>}</a:t>
            </a:r>
          </a:p>
        </p:txBody>
      </p:sp>
      <p:sp>
        <p:nvSpPr>
          <p:cNvPr id="21" name="Rectangle: Rounded Corners 20">
            <a:extLst>
              <a:ext uri="{FF2B5EF4-FFF2-40B4-BE49-F238E27FC236}">
                <a16:creationId xmlns:a16="http://schemas.microsoft.com/office/drawing/2014/main" id="{8834E45E-ADAC-4F90-8AE1-5DD4D1909991}"/>
              </a:ext>
            </a:extLst>
          </p:cNvPr>
          <p:cNvSpPr/>
          <p:nvPr/>
        </p:nvSpPr>
        <p:spPr>
          <a:xfrm>
            <a:off x="7514142" y="5122244"/>
            <a:ext cx="1764813" cy="802210"/>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Classification Model</a:t>
            </a:r>
            <a:endParaRPr lang="fr-FR" sz="2000" b="1" dirty="0"/>
          </a:p>
        </p:txBody>
      </p:sp>
      <p:sp>
        <p:nvSpPr>
          <p:cNvPr id="22" name="Arrow: Right 21">
            <a:extLst>
              <a:ext uri="{FF2B5EF4-FFF2-40B4-BE49-F238E27FC236}">
                <a16:creationId xmlns:a16="http://schemas.microsoft.com/office/drawing/2014/main" id="{48954D28-6E24-4BA8-A0B7-1A189A4A91FA}"/>
              </a:ext>
            </a:extLst>
          </p:cNvPr>
          <p:cNvSpPr/>
          <p:nvPr/>
        </p:nvSpPr>
        <p:spPr>
          <a:xfrm rot="5400000">
            <a:off x="8017150" y="4411898"/>
            <a:ext cx="668166" cy="494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Arrow: Right 22">
            <a:extLst>
              <a:ext uri="{FF2B5EF4-FFF2-40B4-BE49-F238E27FC236}">
                <a16:creationId xmlns:a16="http://schemas.microsoft.com/office/drawing/2014/main" id="{7D9CA70B-6C1A-41CF-BDDB-F4CCBC0871B6}"/>
              </a:ext>
            </a:extLst>
          </p:cNvPr>
          <p:cNvSpPr/>
          <p:nvPr/>
        </p:nvSpPr>
        <p:spPr>
          <a:xfrm>
            <a:off x="9442988" y="5339074"/>
            <a:ext cx="564088" cy="368549"/>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419FED90-BF34-485B-8583-B43BC1AA13D3}"/>
              </a:ext>
            </a:extLst>
          </p:cNvPr>
          <p:cNvSpPr/>
          <p:nvPr/>
        </p:nvSpPr>
        <p:spPr>
          <a:xfrm>
            <a:off x="10007076" y="5298431"/>
            <a:ext cx="2020891" cy="523220"/>
          </a:xfrm>
          <a:prstGeom prst="rect">
            <a:avLst/>
          </a:prstGeom>
        </p:spPr>
        <p:txBody>
          <a:bodyPr wrap="square">
            <a:spAutoFit/>
          </a:bodyPr>
          <a:lstStyle/>
          <a:p>
            <a:r>
              <a:rPr lang="en-US" sz="2800" b="1" dirty="0">
                <a:solidFill>
                  <a:schemeClr val="accent2">
                    <a:lumMod val="75000"/>
                  </a:schemeClr>
                </a:solidFill>
              </a:rPr>
              <a:t>{t</a:t>
            </a:r>
            <a:r>
              <a:rPr lang="en-US" sz="2800" b="1" baseline="-25000" dirty="0">
                <a:solidFill>
                  <a:schemeClr val="accent2">
                    <a:lumMod val="75000"/>
                  </a:schemeClr>
                </a:solidFill>
              </a:rPr>
              <a:t>1</a:t>
            </a:r>
            <a:r>
              <a:rPr lang="en-US" sz="2800" b="1" dirty="0">
                <a:solidFill>
                  <a:schemeClr val="accent2">
                    <a:lumMod val="75000"/>
                  </a:schemeClr>
                </a:solidFill>
              </a:rPr>
              <a:t>, …, </a:t>
            </a:r>
            <a:r>
              <a:rPr lang="en-US" sz="2800" b="1" dirty="0" err="1">
                <a:solidFill>
                  <a:schemeClr val="accent2">
                    <a:lumMod val="75000"/>
                  </a:schemeClr>
                </a:solidFill>
              </a:rPr>
              <a:t>t</a:t>
            </a:r>
            <a:r>
              <a:rPr lang="en-US" sz="2800" b="1" baseline="-25000" dirty="0" err="1">
                <a:solidFill>
                  <a:schemeClr val="accent2">
                    <a:lumMod val="75000"/>
                  </a:schemeClr>
                </a:solidFill>
              </a:rPr>
              <a:t>n</a:t>
            </a:r>
            <a:r>
              <a:rPr lang="en-US" sz="2800" b="1" dirty="0">
                <a:solidFill>
                  <a:schemeClr val="accent2">
                    <a:lumMod val="75000"/>
                  </a:schemeClr>
                </a:solidFill>
              </a:rPr>
              <a:t>}</a:t>
            </a:r>
            <a:endParaRPr lang="fr-FR" sz="2800" b="1" dirty="0">
              <a:solidFill>
                <a:schemeClr val="accent2">
                  <a:lumMod val="75000"/>
                </a:schemeClr>
              </a:solidFill>
            </a:endParaRPr>
          </a:p>
        </p:txBody>
      </p:sp>
    </p:spTree>
    <p:extLst>
      <p:ext uri="{BB962C8B-B14F-4D97-AF65-F5344CB8AC3E}">
        <p14:creationId xmlns:p14="http://schemas.microsoft.com/office/powerpoint/2010/main" val="979851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FE85-097D-41E5-AF3C-9CBF3A1CEB29}"/>
              </a:ext>
            </a:extLst>
          </p:cNvPr>
          <p:cNvSpPr>
            <a:spLocks noGrp="1"/>
          </p:cNvSpPr>
          <p:nvPr>
            <p:ph type="title"/>
          </p:nvPr>
        </p:nvSpPr>
        <p:spPr/>
        <p:txBody>
          <a:bodyPr/>
          <a:lstStyle/>
          <a:p>
            <a:r>
              <a:rPr lang="en-US" dirty="0"/>
              <a:t>Task 6: Identifying Phrase Type</a:t>
            </a:r>
            <a:endParaRPr lang="fr-FR" dirty="0"/>
          </a:p>
        </p:txBody>
      </p:sp>
      <p:graphicFrame>
        <p:nvGraphicFramePr>
          <p:cNvPr id="8" name="Table 8">
            <a:extLst>
              <a:ext uri="{FF2B5EF4-FFF2-40B4-BE49-F238E27FC236}">
                <a16:creationId xmlns:a16="http://schemas.microsoft.com/office/drawing/2014/main" id="{9ABA65FB-0DD4-40D1-B2D8-6225007D344F}"/>
              </a:ext>
            </a:extLst>
          </p:cNvPr>
          <p:cNvGraphicFramePr>
            <a:graphicFrameLocks noGrp="1"/>
          </p:cNvGraphicFramePr>
          <p:nvPr>
            <p:extLst>
              <p:ext uri="{D42A27DB-BD31-4B8C-83A1-F6EECF244321}">
                <p14:modId xmlns:p14="http://schemas.microsoft.com/office/powerpoint/2010/main" val="3777035991"/>
              </p:ext>
            </p:extLst>
          </p:nvPr>
        </p:nvGraphicFramePr>
        <p:xfrm>
          <a:off x="944604" y="1574800"/>
          <a:ext cx="10608963" cy="336058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b="1" dirty="0">
                          <a:solidFill>
                            <a:schemeClr val="bg1"/>
                          </a:solidFill>
                        </a:rPr>
                        <a:t>Majority Baseline</a:t>
                      </a:r>
                      <a:endParaRPr lang="fr-FR" sz="2000" b="1"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b="1" dirty="0">
                          <a:solidFill>
                            <a:schemeClr val="bg1"/>
                          </a:solidFill>
                        </a:rPr>
                        <a:t>Best Global Embedding</a:t>
                      </a:r>
                      <a:endParaRPr lang="fr-FR" sz="2000" b="1"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b="1" dirty="0">
                          <a:solidFill>
                            <a:schemeClr val="bg1"/>
                          </a:solidFill>
                        </a:rPr>
                        <a:t>Best Contextual Embedding</a:t>
                      </a:r>
                      <a:endParaRPr lang="fr-FR" sz="2000" b="1"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bl>
          </a:graphicData>
        </a:graphic>
      </p:graphicFrame>
      <p:sp>
        <p:nvSpPr>
          <p:cNvPr id="4" name="Arrow: Left 3">
            <a:extLst>
              <a:ext uri="{FF2B5EF4-FFF2-40B4-BE49-F238E27FC236}">
                <a16:creationId xmlns:a16="http://schemas.microsoft.com/office/drawing/2014/main" id="{7BDB9FE1-73C1-4BDA-8454-A5359843A8D0}"/>
              </a:ext>
            </a:extLst>
          </p:cNvPr>
          <p:cNvSpPr/>
          <p:nvPr/>
        </p:nvSpPr>
        <p:spPr>
          <a:xfrm rot="14008368">
            <a:off x="9756315" y="1234862"/>
            <a:ext cx="462310" cy="338609"/>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8946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AB32-9304-42F6-B442-BD40DAC6E69B}"/>
              </a:ext>
            </a:extLst>
          </p:cNvPr>
          <p:cNvSpPr>
            <a:spLocks noGrp="1"/>
          </p:cNvSpPr>
          <p:nvPr>
            <p:ph type="title"/>
          </p:nvPr>
        </p:nvSpPr>
        <p:spPr>
          <a:xfrm>
            <a:off x="838200" y="365126"/>
            <a:ext cx="10515600" cy="957048"/>
          </a:xfrm>
        </p:spPr>
        <p:txBody>
          <a:bodyPr/>
          <a:lstStyle/>
          <a:p>
            <a:r>
              <a:rPr lang="en-US" dirty="0"/>
              <a:t>Model Performance on Two Phenomena</a:t>
            </a:r>
            <a:endParaRPr lang="fr-FR" dirty="0"/>
          </a:p>
        </p:txBody>
      </p:sp>
      <p:graphicFrame>
        <p:nvGraphicFramePr>
          <p:cNvPr id="6" name="Table 8">
            <a:extLst>
              <a:ext uri="{FF2B5EF4-FFF2-40B4-BE49-F238E27FC236}">
                <a16:creationId xmlns:a16="http://schemas.microsoft.com/office/drawing/2014/main" id="{1056E174-4A07-4A3D-9EAF-50B766AB4A96}"/>
              </a:ext>
            </a:extLst>
          </p:cNvPr>
          <p:cNvGraphicFramePr>
            <a:graphicFrameLocks noGrp="1"/>
          </p:cNvGraphicFramePr>
          <p:nvPr>
            <p:extLst>
              <p:ext uri="{D42A27DB-BD31-4B8C-83A1-F6EECF244321}">
                <p14:modId xmlns:p14="http://schemas.microsoft.com/office/powerpoint/2010/main" val="539630483"/>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9" name="TextBox 8">
            <a:extLst>
              <a:ext uri="{FF2B5EF4-FFF2-40B4-BE49-F238E27FC236}">
                <a16:creationId xmlns:a16="http://schemas.microsoft.com/office/drawing/2014/main" id="{A4882FD3-6C06-4FA2-87C1-AD7DB83F6666}"/>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10" name="TextBox 9">
            <a:extLst>
              <a:ext uri="{FF2B5EF4-FFF2-40B4-BE49-F238E27FC236}">
                <a16:creationId xmlns:a16="http://schemas.microsoft.com/office/drawing/2014/main" id="{8143DE64-45EA-4474-9E4A-3BAD0459EE61}"/>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11" name="TextBox 10">
            <a:extLst>
              <a:ext uri="{FF2B5EF4-FFF2-40B4-BE49-F238E27FC236}">
                <a16:creationId xmlns:a16="http://schemas.microsoft.com/office/drawing/2014/main" id="{B8488A26-2BC5-4B36-A5EB-7B70CB031FA3}"/>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Tree>
    <p:extLst>
      <p:ext uri="{BB962C8B-B14F-4D97-AF65-F5344CB8AC3E}">
        <p14:creationId xmlns:p14="http://schemas.microsoft.com/office/powerpoint/2010/main" val="255647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A2CE-F72B-40E9-8168-8666510FA76E}"/>
              </a:ext>
            </a:extLst>
          </p:cNvPr>
          <p:cNvSpPr>
            <a:spLocks noGrp="1"/>
          </p:cNvSpPr>
          <p:nvPr>
            <p:ph type="title"/>
          </p:nvPr>
        </p:nvSpPr>
        <p:spPr>
          <a:xfrm>
            <a:off x="3136557" y="1897363"/>
            <a:ext cx="5599670" cy="1661383"/>
          </a:xfrm>
        </p:spPr>
        <p:txBody>
          <a:bodyPr>
            <a:normAutofit fontScale="90000"/>
          </a:bodyPr>
          <a:lstStyle/>
          <a:p>
            <a:pPr algn="ctr"/>
            <a:r>
              <a:rPr lang="en-US" sz="6000" b="1" dirty="0"/>
              <a:t>Extra Analysis Tasks</a:t>
            </a:r>
            <a:br>
              <a:rPr lang="en-US" sz="6000" b="1" dirty="0"/>
            </a:br>
            <a:r>
              <a:rPr lang="en-US" sz="6000" b="1" dirty="0"/>
              <a:t>(If Time)</a:t>
            </a:r>
            <a:endParaRPr lang="fr-FR" sz="6000" b="1" dirty="0"/>
          </a:p>
        </p:txBody>
      </p:sp>
    </p:spTree>
    <p:extLst>
      <p:ext uri="{BB962C8B-B14F-4D97-AF65-F5344CB8AC3E}">
        <p14:creationId xmlns:p14="http://schemas.microsoft.com/office/powerpoint/2010/main" val="18363890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sp>
        <p:nvSpPr>
          <p:cNvPr id="6" name="Rectangle: Rounded Corners 5">
            <a:extLst>
              <a:ext uri="{FF2B5EF4-FFF2-40B4-BE49-F238E27FC236}">
                <a16:creationId xmlns:a16="http://schemas.microsoft.com/office/drawing/2014/main" id="{27197D6A-487D-42EB-9EA9-3C012DB97D96}"/>
              </a:ext>
            </a:extLst>
          </p:cNvPr>
          <p:cNvSpPr/>
          <p:nvPr/>
        </p:nvSpPr>
        <p:spPr>
          <a:xfrm>
            <a:off x="3299289" y="2652583"/>
            <a:ext cx="1811344"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Embed</a:t>
            </a:r>
            <a:endParaRPr lang="en-US" dirty="0"/>
          </a:p>
          <a:p>
            <a:pPr algn="ctr"/>
            <a:r>
              <a:rPr lang="en-US" dirty="0"/>
              <a:t>(Pre-trained representation)</a:t>
            </a:r>
            <a:endParaRPr lang="fr-FR" dirty="0"/>
          </a:p>
        </p:txBody>
      </p:sp>
      <p:sp>
        <p:nvSpPr>
          <p:cNvPr id="7" name="Rectangle: Rounded Corners 6">
            <a:extLst>
              <a:ext uri="{FF2B5EF4-FFF2-40B4-BE49-F238E27FC236}">
                <a16:creationId xmlns:a16="http://schemas.microsoft.com/office/drawing/2014/main" id="{8CBEB9BD-E2F9-4D4E-B00A-A435069AA9FC}"/>
              </a:ext>
            </a:extLst>
          </p:cNvPr>
          <p:cNvSpPr/>
          <p:nvPr/>
        </p:nvSpPr>
        <p:spPr>
          <a:xfrm>
            <a:off x="6172576" y="2652583"/>
            <a:ext cx="1776678"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Encode</a:t>
            </a:r>
          </a:p>
          <a:p>
            <a:pPr algn="ctr"/>
            <a:r>
              <a:rPr lang="en-US" dirty="0"/>
              <a:t>(Transform the embedding)</a:t>
            </a:r>
          </a:p>
        </p:txBody>
      </p:sp>
      <p:sp>
        <p:nvSpPr>
          <p:cNvPr id="8" name="Arrow: Right 7">
            <a:extLst>
              <a:ext uri="{FF2B5EF4-FFF2-40B4-BE49-F238E27FC236}">
                <a16:creationId xmlns:a16="http://schemas.microsoft.com/office/drawing/2014/main" id="{9A1472E1-D2C7-43B8-BF24-C48AA1E5E180}"/>
              </a:ext>
            </a:extLst>
          </p:cNvPr>
          <p:cNvSpPr/>
          <p:nvPr/>
        </p:nvSpPr>
        <p:spPr>
          <a:xfrm>
            <a:off x="5271729"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29E56BBD-A750-4FAD-8E7E-626CE2832F4C}"/>
              </a:ext>
            </a:extLst>
          </p:cNvPr>
          <p:cNvSpPr/>
          <p:nvPr/>
        </p:nvSpPr>
        <p:spPr>
          <a:xfrm>
            <a:off x="8096260" y="3320810"/>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E142D91E-C60C-46F3-B34F-A71A4CA10F98}"/>
              </a:ext>
            </a:extLst>
          </p:cNvPr>
          <p:cNvSpPr/>
          <p:nvPr/>
        </p:nvSpPr>
        <p:spPr>
          <a:xfrm>
            <a:off x="619303" y="2652583"/>
            <a:ext cx="1776678" cy="1930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a:t>Input Sentence</a:t>
            </a:r>
            <a:endParaRPr lang="fr-FR" dirty="0"/>
          </a:p>
        </p:txBody>
      </p:sp>
      <p:sp>
        <p:nvSpPr>
          <p:cNvPr id="11" name="Arrow: Right 10">
            <a:extLst>
              <a:ext uri="{FF2B5EF4-FFF2-40B4-BE49-F238E27FC236}">
                <a16:creationId xmlns:a16="http://schemas.microsoft.com/office/drawing/2014/main" id="{AD566B56-3360-4142-AA5C-D2DD55100FAC}"/>
              </a:ext>
            </a:extLst>
          </p:cNvPr>
          <p:cNvSpPr/>
          <p:nvPr/>
        </p:nvSpPr>
        <p:spPr>
          <a:xfrm>
            <a:off x="2443790" y="3302275"/>
            <a:ext cx="769748" cy="569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286FC799-D93F-46DD-AF5E-D12301EC49B2}"/>
              </a:ext>
            </a:extLst>
          </p:cNvPr>
          <p:cNvSpPr/>
          <p:nvPr/>
        </p:nvSpPr>
        <p:spPr>
          <a:xfrm>
            <a:off x="9024404" y="2671118"/>
            <a:ext cx="1923681" cy="1930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Predict</a:t>
            </a:r>
            <a:endParaRPr lang="en-US" dirty="0"/>
          </a:p>
          <a:p>
            <a:pPr algn="ctr"/>
            <a:r>
              <a:rPr lang="en-US" dirty="0"/>
              <a:t>(Perform Classification)</a:t>
            </a:r>
          </a:p>
        </p:txBody>
      </p:sp>
      <p:sp>
        <p:nvSpPr>
          <p:cNvPr id="13" name="TextBox 12">
            <a:extLst>
              <a:ext uri="{FF2B5EF4-FFF2-40B4-BE49-F238E27FC236}">
                <a16:creationId xmlns:a16="http://schemas.microsoft.com/office/drawing/2014/main" id="{6A649568-4ABE-442C-B823-E87C78C95978}"/>
              </a:ext>
            </a:extLst>
          </p:cNvPr>
          <p:cNvSpPr txBox="1"/>
          <p:nvPr/>
        </p:nvSpPr>
        <p:spPr>
          <a:xfrm>
            <a:off x="8145087" y="5749850"/>
            <a:ext cx="3682313" cy="707886"/>
          </a:xfrm>
          <a:prstGeom prst="rect">
            <a:avLst/>
          </a:prstGeom>
          <a:noFill/>
          <a:ln w="38100">
            <a:solidFill>
              <a:schemeClr val="accent2">
                <a:lumMod val="75000"/>
              </a:schemeClr>
            </a:solidFill>
          </a:ln>
        </p:spPr>
        <p:txBody>
          <a:bodyPr wrap="square" rtlCol="0">
            <a:spAutoFit/>
          </a:bodyPr>
          <a:lstStyle/>
          <a:p>
            <a:r>
              <a:rPr lang="en-US" sz="2000" dirty="0"/>
              <a:t>Used </a:t>
            </a:r>
            <a:r>
              <a:rPr lang="en-US" sz="2000" dirty="0" err="1"/>
              <a:t>BiLSTM</a:t>
            </a:r>
            <a:r>
              <a:rPr lang="en-US" sz="2000" dirty="0"/>
              <a:t>, Self-Attention (</a:t>
            </a:r>
            <a:r>
              <a:rPr lang="en-US" sz="2000" dirty="0" err="1"/>
              <a:t>att</a:t>
            </a:r>
            <a:r>
              <a:rPr lang="en-US" sz="2000" dirty="0"/>
              <a:t>), or unmodified embeddings</a:t>
            </a:r>
            <a:endParaRPr lang="fr-FR" sz="2000" dirty="0"/>
          </a:p>
        </p:txBody>
      </p:sp>
      <p:sp>
        <p:nvSpPr>
          <p:cNvPr id="14" name="TextBox 13">
            <a:extLst>
              <a:ext uri="{FF2B5EF4-FFF2-40B4-BE49-F238E27FC236}">
                <a16:creationId xmlns:a16="http://schemas.microsoft.com/office/drawing/2014/main" id="{AF96ADFF-1421-4CCA-9E2D-6F4C42F8D9FE}"/>
              </a:ext>
            </a:extLst>
          </p:cNvPr>
          <p:cNvSpPr txBox="1"/>
          <p:nvPr/>
        </p:nvSpPr>
        <p:spPr>
          <a:xfrm>
            <a:off x="1220471" y="5840627"/>
            <a:ext cx="3682313" cy="707886"/>
          </a:xfrm>
          <a:prstGeom prst="rect">
            <a:avLst/>
          </a:prstGeom>
          <a:noFill/>
          <a:ln w="38100">
            <a:solidFill>
              <a:schemeClr val="accent2">
                <a:lumMod val="75000"/>
              </a:schemeClr>
            </a:solidFill>
          </a:ln>
        </p:spPr>
        <p:txBody>
          <a:bodyPr wrap="square" rtlCol="0">
            <a:spAutoFit/>
          </a:bodyPr>
          <a:lstStyle/>
          <a:p>
            <a:r>
              <a:rPr lang="en-US" sz="2000" dirty="0"/>
              <a:t>For contextual representations:</a:t>
            </a:r>
          </a:p>
          <a:p>
            <a:r>
              <a:rPr lang="en-US" sz="2000" dirty="0"/>
              <a:t>Top layer or learned scalar mix</a:t>
            </a:r>
            <a:endParaRPr lang="fr-FR" sz="2000" dirty="0"/>
          </a:p>
        </p:txBody>
      </p:sp>
      <p:cxnSp>
        <p:nvCxnSpPr>
          <p:cNvPr id="16" name="Straight Connector 15">
            <a:extLst>
              <a:ext uri="{FF2B5EF4-FFF2-40B4-BE49-F238E27FC236}">
                <a16:creationId xmlns:a16="http://schemas.microsoft.com/office/drawing/2014/main" id="{4FE7B7B4-7040-4972-83BB-D04F4DB592E5}"/>
              </a:ext>
            </a:extLst>
          </p:cNvPr>
          <p:cNvCxnSpPr>
            <a:cxnSpLocks/>
            <a:stCxn id="14" idx="0"/>
          </p:cNvCxnSpPr>
          <p:nvPr/>
        </p:nvCxnSpPr>
        <p:spPr>
          <a:xfrm flipV="1">
            <a:off x="3061628" y="4582983"/>
            <a:ext cx="1399161" cy="1257644"/>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DC9AF96-B1EA-454B-8480-54B449169956}"/>
              </a:ext>
            </a:extLst>
          </p:cNvPr>
          <p:cNvCxnSpPr>
            <a:cxnSpLocks/>
            <a:stCxn id="13" idx="0"/>
          </p:cNvCxnSpPr>
          <p:nvPr/>
        </p:nvCxnSpPr>
        <p:spPr>
          <a:xfrm flipH="1" flipV="1">
            <a:off x="7060916" y="4601518"/>
            <a:ext cx="2925328" cy="1148332"/>
          </a:xfrm>
          <a:prstGeom prst="line">
            <a:avLst/>
          </a:prstGeom>
          <a:ln w="28575">
            <a:gradFill flip="none" rotWithShape="1">
              <a:gsLst>
                <a:gs pos="61000">
                  <a:schemeClr val="accent2">
                    <a:lumMod val="75000"/>
                  </a:schemeClr>
                </a:gs>
                <a:gs pos="73000">
                  <a:schemeClr val="accent1">
                    <a:lumMod val="100000"/>
                  </a:schemeClr>
                </a:gs>
              </a:gsLst>
              <a:path path="circle">
                <a:fillToRect l="50000" t="-80000" r="50000" b="180000"/>
              </a:path>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22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9110-0F30-48AF-8B70-64E9FE56A4A0}"/>
              </a:ext>
            </a:extLst>
          </p:cNvPr>
          <p:cNvSpPr>
            <a:spLocks noGrp="1"/>
          </p:cNvSpPr>
          <p:nvPr>
            <p:ph type="title"/>
          </p:nvPr>
        </p:nvSpPr>
        <p:spPr/>
        <p:txBody>
          <a:bodyPr/>
          <a:lstStyle/>
          <a:p>
            <a:r>
              <a:rPr lang="en-US" dirty="0"/>
              <a:t>Best Encodings and Layers</a:t>
            </a:r>
            <a:endParaRPr lang="fr-FR" dirty="0"/>
          </a:p>
        </p:txBody>
      </p:sp>
      <p:pic>
        <p:nvPicPr>
          <p:cNvPr id="4" name="Picture 3">
            <a:extLst>
              <a:ext uri="{FF2B5EF4-FFF2-40B4-BE49-F238E27FC236}">
                <a16:creationId xmlns:a16="http://schemas.microsoft.com/office/drawing/2014/main" id="{A378E5BE-EB2B-4540-B058-059D392D5399}"/>
              </a:ext>
            </a:extLst>
          </p:cNvPr>
          <p:cNvPicPr>
            <a:picLocks noChangeAspect="1"/>
          </p:cNvPicPr>
          <p:nvPr/>
        </p:nvPicPr>
        <p:blipFill>
          <a:blip r:embed="rId3"/>
          <a:stretch>
            <a:fillRect/>
          </a:stretch>
        </p:blipFill>
        <p:spPr>
          <a:xfrm>
            <a:off x="838200" y="1690688"/>
            <a:ext cx="9479692" cy="4337177"/>
          </a:xfrm>
          <a:prstGeom prst="rect">
            <a:avLst/>
          </a:prstGeom>
        </p:spPr>
      </p:pic>
    </p:spTree>
    <p:extLst>
      <p:ext uri="{BB962C8B-B14F-4D97-AF65-F5344CB8AC3E}">
        <p14:creationId xmlns:p14="http://schemas.microsoft.com/office/powerpoint/2010/main" val="266385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CCD07-49FA-45CA-90E7-BE9BBEB9CC8F}"/>
              </a:ext>
            </a:extLst>
          </p:cNvPr>
          <p:cNvSpPr>
            <a:spLocks noGrp="1"/>
          </p:cNvSpPr>
          <p:nvPr>
            <p:ph type="title"/>
          </p:nvPr>
        </p:nvSpPr>
        <p:spPr/>
        <p:txBody>
          <a:bodyPr/>
          <a:lstStyle/>
          <a:p>
            <a:r>
              <a:rPr lang="en-US" dirty="0"/>
              <a:t>Analysis of Meaning Shift</a:t>
            </a:r>
            <a:endParaRPr lang="fr-FR" dirty="0"/>
          </a:p>
        </p:txBody>
      </p:sp>
      <p:graphicFrame>
        <p:nvGraphicFramePr>
          <p:cNvPr id="4" name="Table 8">
            <a:extLst>
              <a:ext uri="{FF2B5EF4-FFF2-40B4-BE49-F238E27FC236}">
                <a16:creationId xmlns:a16="http://schemas.microsoft.com/office/drawing/2014/main" id="{87C3B764-9A15-47B5-AAFF-FA0AC5AB13EA}"/>
              </a:ext>
            </a:extLst>
          </p:cNvPr>
          <p:cNvGraphicFramePr>
            <a:graphicFrameLocks noGrp="1"/>
          </p:cNvGraphicFramePr>
          <p:nvPr>
            <p:extLst>
              <p:ext uri="{D42A27DB-BD31-4B8C-83A1-F6EECF244321}">
                <p14:modId xmlns:p14="http://schemas.microsoft.com/office/powerpoint/2010/main" val="3974269517"/>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5" name="TextBox 4">
            <a:extLst>
              <a:ext uri="{FF2B5EF4-FFF2-40B4-BE49-F238E27FC236}">
                <a16:creationId xmlns:a16="http://schemas.microsoft.com/office/drawing/2014/main" id="{30F12721-0105-4173-BF7A-610BFDC5F66F}"/>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6" name="TextBox 5">
            <a:extLst>
              <a:ext uri="{FF2B5EF4-FFF2-40B4-BE49-F238E27FC236}">
                <a16:creationId xmlns:a16="http://schemas.microsoft.com/office/drawing/2014/main" id="{69BF2D1A-D334-48FF-AD08-04229F296C06}"/>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427CBF63-228C-4FD9-AF44-EC9B08E0F70C}"/>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8" name="Arrow: Down 7">
            <a:extLst>
              <a:ext uri="{FF2B5EF4-FFF2-40B4-BE49-F238E27FC236}">
                <a16:creationId xmlns:a16="http://schemas.microsoft.com/office/drawing/2014/main" id="{C858CCDD-F345-4539-B69F-3B618EF21C40}"/>
              </a:ext>
            </a:extLst>
          </p:cNvPr>
          <p:cNvSpPr/>
          <p:nvPr/>
        </p:nvSpPr>
        <p:spPr>
          <a:xfrm rot="2855527">
            <a:off x="6356651"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385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0" name="TextBox 9">
            <a:extLst>
              <a:ext uri="{FF2B5EF4-FFF2-40B4-BE49-F238E27FC236}">
                <a16:creationId xmlns:a16="http://schemas.microsoft.com/office/drawing/2014/main" id="{3858EBA3-5A74-4A6B-B594-BCB509817A68}"/>
              </a:ext>
            </a:extLst>
          </p:cNvPr>
          <p:cNvSpPr txBox="1"/>
          <p:nvPr/>
        </p:nvSpPr>
        <p:spPr>
          <a:xfrm>
            <a:off x="8291385" y="3069385"/>
            <a:ext cx="1445740" cy="523220"/>
          </a:xfrm>
          <a:prstGeom prst="rect">
            <a:avLst/>
          </a:prstGeom>
          <a:noFill/>
          <a:ln>
            <a:solidFill>
              <a:srgbClr val="00B050"/>
            </a:solidFill>
          </a:ln>
        </p:spPr>
        <p:txBody>
          <a:bodyPr wrap="square" rtlCol="0">
            <a:spAutoFit/>
          </a:bodyPr>
          <a:lstStyle/>
          <a:p>
            <a:r>
              <a:rPr lang="en-US" sz="2800" dirty="0">
                <a:solidFill>
                  <a:srgbClr val="00B050"/>
                </a:solidFill>
              </a:rPr>
              <a:t>Syntax</a:t>
            </a:r>
            <a:endParaRPr lang="fr-FR" sz="2800" dirty="0"/>
          </a:p>
        </p:txBody>
      </p:sp>
      <p:sp>
        <p:nvSpPr>
          <p:cNvPr id="11" name="TextBox 10">
            <a:extLst>
              <a:ext uri="{FF2B5EF4-FFF2-40B4-BE49-F238E27FC236}">
                <a16:creationId xmlns:a16="http://schemas.microsoft.com/office/drawing/2014/main" id="{684B48DB-DCFC-4EA6-969F-F85235003781}"/>
              </a:ext>
            </a:extLst>
          </p:cNvPr>
          <p:cNvSpPr txBox="1"/>
          <p:nvPr/>
        </p:nvSpPr>
        <p:spPr>
          <a:xfrm>
            <a:off x="3715264" y="3069385"/>
            <a:ext cx="2837936" cy="523220"/>
          </a:xfrm>
          <a:prstGeom prst="rect">
            <a:avLst/>
          </a:prstGeom>
          <a:noFill/>
          <a:ln>
            <a:solidFill>
              <a:schemeClr val="accent1"/>
            </a:solidFill>
          </a:ln>
        </p:spPr>
        <p:txBody>
          <a:bodyPr wrap="square" rtlCol="0">
            <a:spAutoFit/>
          </a:bodyPr>
          <a:lstStyle/>
          <a:p>
            <a:r>
              <a:rPr lang="en-US" sz="2800" dirty="0">
                <a:solidFill>
                  <a:srgbClr val="0070C0"/>
                </a:solidFill>
              </a:rPr>
              <a:t>Lexical Semantics</a:t>
            </a:r>
            <a:endParaRPr lang="fr-FR" sz="2800" dirty="0"/>
          </a:p>
        </p:txBody>
      </p:sp>
      <p:cxnSp>
        <p:nvCxnSpPr>
          <p:cNvPr id="13" name="Straight Arrow Connector 12">
            <a:extLst>
              <a:ext uri="{FF2B5EF4-FFF2-40B4-BE49-F238E27FC236}">
                <a16:creationId xmlns:a16="http://schemas.microsoft.com/office/drawing/2014/main" id="{546C184E-F081-40EB-BFD6-7CC73D7550FF}"/>
              </a:ext>
            </a:extLst>
          </p:cNvPr>
          <p:cNvCxnSpPr>
            <a:cxnSpLocks/>
          </p:cNvCxnSpPr>
          <p:nvPr/>
        </p:nvCxnSpPr>
        <p:spPr>
          <a:xfrm>
            <a:off x="4090086" y="2471351"/>
            <a:ext cx="630195" cy="5066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2CE36EB-AACB-4458-92BC-DB6D189E9A1E}"/>
              </a:ext>
            </a:extLst>
          </p:cNvPr>
          <p:cNvCxnSpPr>
            <a:cxnSpLocks/>
          </p:cNvCxnSpPr>
          <p:nvPr/>
        </p:nvCxnSpPr>
        <p:spPr>
          <a:xfrm flipH="1">
            <a:off x="9230497" y="2162433"/>
            <a:ext cx="864973" cy="7043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437622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Tree>
    <p:extLst>
      <p:ext uri="{BB962C8B-B14F-4D97-AF65-F5344CB8AC3E}">
        <p14:creationId xmlns:p14="http://schemas.microsoft.com/office/powerpoint/2010/main" val="859943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AA96-D14E-4864-9AE4-698422750463}"/>
              </a:ext>
            </a:extLst>
          </p:cNvPr>
          <p:cNvSpPr>
            <a:spLocks noGrp="1"/>
          </p:cNvSpPr>
          <p:nvPr>
            <p:ph type="title"/>
          </p:nvPr>
        </p:nvSpPr>
        <p:spPr/>
        <p:txBody>
          <a:bodyPr/>
          <a:lstStyle/>
          <a:p>
            <a:r>
              <a:rPr lang="en-US" dirty="0"/>
              <a:t>Meaning Shift: Verb-Particle Classification</a:t>
            </a:r>
            <a:endParaRPr lang="fr-FR" dirty="0"/>
          </a:p>
        </p:txBody>
      </p:sp>
      <p:graphicFrame>
        <p:nvGraphicFramePr>
          <p:cNvPr id="4" name="Table 3">
            <a:extLst>
              <a:ext uri="{FF2B5EF4-FFF2-40B4-BE49-F238E27FC236}">
                <a16:creationId xmlns:a16="http://schemas.microsoft.com/office/drawing/2014/main" id="{6466771E-43E3-43EA-9596-89A4E9454B17}"/>
              </a:ext>
            </a:extLst>
          </p:cNvPr>
          <p:cNvGraphicFramePr>
            <a:graphicFrameLocks noGrp="1"/>
          </p:cNvGraphicFramePr>
          <p:nvPr/>
        </p:nvGraphicFramePr>
        <p:xfrm>
          <a:off x="838200" y="1825625"/>
          <a:ext cx="3886888"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3151660240"/>
                    </a:ext>
                  </a:extLst>
                </a:gridCol>
                <a:gridCol w="1507039">
                  <a:extLst>
                    <a:ext uri="{9D8B030D-6E8A-4147-A177-3AD203B41FA5}">
                      <a16:colId xmlns:a16="http://schemas.microsoft.com/office/drawing/2014/main" val="3266473542"/>
                    </a:ext>
                  </a:extLst>
                </a:gridCol>
              </a:tblGrid>
              <a:tr h="468365">
                <a:tc>
                  <a:txBody>
                    <a:bodyPr/>
                    <a:lstStyle/>
                    <a:p>
                      <a:endParaRPr lang="fr-FR" dirty="0"/>
                    </a:p>
                  </a:txBody>
                  <a:tcPr/>
                </a:tc>
                <a:tc>
                  <a:txBody>
                    <a:bodyPr/>
                    <a:lstStyle/>
                    <a:p>
                      <a:r>
                        <a:rPr lang="en-US" dirty="0"/>
                        <a:t>VPC Classification (Acc)</a:t>
                      </a:r>
                      <a:endParaRPr lang="fr-FR" dirty="0"/>
                    </a:p>
                  </a:txBody>
                  <a:tcPr/>
                </a:tc>
                <a:extLst>
                  <a:ext uri="{0D108BD9-81ED-4DB2-BD59-A6C34878D82A}">
                    <a16:rowId xmlns:a16="http://schemas.microsoft.com/office/drawing/2014/main" val="3686549881"/>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extLst>
                  <a:ext uri="{0D108BD9-81ED-4DB2-BD59-A6C34878D82A}">
                    <a16:rowId xmlns:a16="http://schemas.microsoft.com/office/drawing/2014/main" val="994380907"/>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extLst>
                  <a:ext uri="{0D108BD9-81ED-4DB2-BD59-A6C34878D82A}">
                    <a16:rowId xmlns:a16="http://schemas.microsoft.com/office/drawing/2014/main" val="30172725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extLst>
                  <a:ext uri="{0D108BD9-81ED-4DB2-BD59-A6C34878D82A}">
                    <a16:rowId xmlns:a16="http://schemas.microsoft.com/office/drawing/2014/main" val="2840857906"/>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extLst>
                  <a:ext uri="{0D108BD9-81ED-4DB2-BD59-A6C34878D82A}">
                    <a16:rowId xmlns:a16="http://schemas.microsoft.com/office/drawing/2014/main" val="1638126276"/>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extLst>
                  <a:ext uri="{0D108BD9-81ED-4DB2-BD59-A6C34878D82A}">
                    <a16:rowId xmlns:a16="http://schemas.microsoft.com/office/drawing/2014/main" val="1964481429"/>
                  </a:ext>
                </a:extLst>
              </a:tr>
            </a:tbl>
          </a:graphicData>
        </a:graphic>
      </p:graphicFrame>
      <p:sp>
        <p:nvSpPr>
          <p:cNvPr id="5" name="Rectangle 4">
            <a:extLst>
              <a:ext uri="{FF2B5EF4-FFF2-40B4-BE49-F238E27FC236}">
                <a16:creationId xmlns:a16="http://schemas.microsoft.com/office/drawing/2014/main" id="{878FC4F1-F23C-4FDC-8C89-BFA9C296F4A1}"/>
              </a:ext>
            </a:extLst>
          </p:cNvPr>
          <p:cNvSpPr/>
          <p:nvPr/>
        </p:nvSpPr>
        <p:spPr>
          <a:xfrm>
            <a:off x="514179" y="3905025"/>
            <a:ext cx="4534929" cy="753763"/>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a:extLst>
              <a:ext uri="{FF2B5EF4-FFF2-40B4-BE49-F238E27FC236}">
                <a16:creationId xmlns:a16="http://schemas.microsoft.com/office/drawing/2014/main" id="{54F74DDE-5ED0-4A58-962D-967196FA1B92}"/>
              </a:ext>
            </a:extLst>
          </p:cNvPr>
          <p:cNvSpPr txBox="1"/>
          <p:nvPr/>
        </p:nvSpPr>
        <p:spPr>
          <a:xfrm>
            <a:off x="5770606" y="1825625"/>
            <a:ext cx="5695680" cy="4801314"/>
          </a:xfrm>
          <a:prstGeom prst="rect">
            <a:avLst/>
          </a:prstGeom>
          <a:noFill/>
          <a:ln w="63500">
            <a:solidFill>
              <a:schemeClr val="accent6">
                <a:lumMod val="75000"/>
              </a:schemeClr>
            </a:solidFill>
          </a:ln>
        </p:spPr>
        <p:txBody>
          <a:bodyPr wrap="square" rtlCol="0">
            <a:spAutoFit/>
          </a:bodyPr>
          <a:lstStyle/>
          <a:p>
            <a:r>
              <a:rPr lang="en-US" sz="2400" b="1" dirty="0"/>
              <a:t>Best Performer: BERT + All + </a:t>
            </a:r>
            <a:r>
              <a:rPr lang="en-US" sz="2400" b="1" dirty="0" err="1"/>
              <a:t>Att</a:t>
            </a:r>
            <a:endParaRPr lang="en-US" sz="2400" b="1" dirty="0"/>
          </a:p>
          <a:p>
            <a:endParaRPr lang="en-US" sz="2400" b="1" dirty="0"/>
          </a:p>
          <a:p>
            <a:r>
              <a:rPr lang="en-US" sz="2400" b="1" dirty="0"/>
              <a:t>Do BERT embeddings really have all of the information necessary?</a:t>
            </a:r>
          </a:p>
          <a:p>
            <a:endParaRPr lang="en-US" sz="2400" b="1" dirty="0"/>
          </a:p>
          <a:p>
            <a:r>
              <a:rPr lang="en-US" sz="2400" b="1" dirty="0"/>
              <a:t>Ablation Task:</a:t>
            </a:r>
          </a:p>
          <a:p>
            <a:pPr marL="285750" indent="-285750">
              <a:buFont typeface="Arial" panose="020B0604020202020204" pitchFamily="34" charset="0"/>
              <a:buChar char="•"/>
            </a:pPr>
            <a:r>
              <a:rPr lang="en-US" sz="2400" dirty="0"/>
              <a:t>Choose several ambiguous verb-preposition pairs</a:t>
            </a:r>
          </a:p>
          <a:p>
            <a:pPr marL="285750" indent="-285750">
              <a:buFont typeface="Arial" panose="020B0604020202020204" pitchFamily="34" charset="0"/>
              <a:buChar char="•"/>
            </a:pPr>
            <a:r>
              <a:rPr lang="en-US" sz="2400" dirty="0"/>
              <a:t>Compute BERT representation for each example of each pair</a:t>
            </a:r>
          </a:p>
          <a:p>
            <a:pPr marL="285750" indent="-285750">
              <a:buFont typeface="Arial" panose="020B0604020202020204" pitchFamily="34" charset="0"/>
              <a:buChar char="•"/>
            </a:pPr>
            <a:r>
              <a:rPr lang="en-US" sz="2400" dirty="0"/>
              <a:t>Project representations into 2D Space using t-SNE</a:t>
            </a:r>
          </a:p>
          <a:p>
            <a:endParaRPr lang="fr-FR" dirty="0"/>
          </a:p>
        </p:txBody>
      </p:sp>
    </p:spTree>
    <p:extLst>
      <p:ext uri="{BB962C8B-B14F-4D97-AF65-F5344CB8AC3E}">
        <p14:creationId xmlns:p14="http://schemas.microsoft.com/office/powerpoint/2010/main" val="2561782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CBB0-63E5-4842-836B-A20A562D0E64}"/>
              </a:ext>
            </a:extLst>
          </p:cNvPr>
          <p:cNvSpPr>
            <a:spLocks noGrp="1"/>
          </p:cNvSpPr>
          <p:nvPr>
            <p:ph type="title"/>
          </p:nvPr>
        </p:nvSpPr>
        <p:spPr>
          <a:xfrm>
            <a:off x="489857" y="365125"/>
            <a:ext cx="4415971" cy="2394858"/>
          </a:xfrm>
        </p:spPr>
        <p:txBody>
          <a:bodyPr/>
          <a:lstStyle/>
          <a:p>
            <a:r>
              <a:rPr lang="en-US" dirty="0"/>
              <a:t>Meaning Shift: Verb-Particle Classification</a:t>
            </a:r>
            <a:endParaRPr lang="fr-FR" dirty="0"/>
          </a:p>
        </p:txBody>
      </p:sp>
      <p:pic>
        <p:nvPicPr>
          <p:cNvPr id="3" name="Picture 2">
            <a:extLst>
              <a:ext uri="{FF2B5EF4-FFF2-40B4-BE49-F238E27FC236}">
                <a16:creationId xmlns:a16="http://schemas.microsoft.com/office/drawing/2014/main" id="{FED7DE37-D6BD-4A5D-8285-DB42E297CF58}"/>
              </a:ext>
            </a:extLst>
          </p:cNvPr>
          <p:cNvPicPr>
            <a:picLocks noChangeAspect="1"/>
          </p:cNvPicPr>
          <p:nvPr/>
        </p:nvPicPr>
        <p:blipFill>
          <a:blip r:embed="rId2"/>
          <a:stretch>
            <a:fillRect/>
          </a:stretch>
        </p:blipFill>
        <p:spPr>
          <a:xfrm>
            <a:off x="5619983" y="209437"/>
            <a:ext cx="6082160" cy="6439125"/>
          </a:xfrm>
          <a:prstGeom prst="rect">
            <a:avLst/>
          </a:prstGeom>
        </p:spPr>
      </p:pic>
      <p:pic>
        <p:nvPicPr>
          <p:cNvPr id="5" name="Picture 4">
            <a:extLst>
              <a:ext uri="{FF2B5EF4-FFF2-40B4-BE49-F238E27FC236}">
                <a16:creationId xmlns:a16="http://schemas.microsoft.com/office/drawing/2014/main" id="{91972813-C49E-4D3F-B670-DE25DB952ACB}"/>
              </a:ext>
            </a:extLst>
          </p:cNvPr>
          <p:cNvPicPr>
            <a:picLocks noChangeAspect="1"/>
          </p:cNvPicPr>
          <p:nvPr/>
        </p:nvPicPr>
        <p:blipFill>
          <a:blip r:embed="rId3"/>
          <a:stretch>
            <a:fillRect/>
          </a:stretch>
        </p:blipFill>
        <p:spPr>
          <a:xfrm>
            <a:off x="408534" y="5531627"/>
            <a:ext cx="4854372" cy="1116935"/>
          </a:xfrm>
          <a:prstGeom prst="rect">
            <a:avLst/>
          </a:prstGeom>
        </p:spPr>
      </p:pic>
    </p:spTree>
    <p:extLst>
      <p:ext uri="{BB962C8B-B14F-4D97-AF65-F5344CB8AC3E}">
        <p14:creationId xmlns:p14="http://schemas.microsoft.com/office/powerpoint/2010/main" val="3505449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4" name="TextBox 3">
            <a:extLst>
              <a:ext uri="{FF2B5EF4-FFF2-40B4-BE49-F238E27FC236}">
                <a16:creationId xmlns:a16="http://schemas.microsoft.com/office/drawing/2014/main" id="{DD7C9F85-6C4F-4D57-A166-937CD6A9863F}"/>
              </a:ext>
            </a:extLst>
          </p:cNvPr>
          <p:cNvSpPr txBox="1"/>
          <p:nvPr/>
        </p:nvSpPr>
        <p:spPr>
          <a:xfrm>
            <a:off x="3917093" y="1690688"/>
            <a:ext cx="3669956" cy="923330"/>
          </a:xfrm>
          <a:prstGeom prst="rect">
            <a:avLst/>
          </a:prstGeom>
          <a:noFill/>
        </p:spPr>
        <p:txBody>
          <a:bodyPr wrap="square" rtlCol="0">
            <a:spAutoFit/>
          </a:bodyPr>
          <a:lstStyle/>
          <a:p>
            <a:r>
              <a:rPr lang="en-US" sz="5400" dirty="0">
                <a:solidFill>
                  <a:srgbClr val="0070C0"/>
                </a:solidFill>
              </a:rPr>
              <a:t>Spelling</a:t>
            </a:r>
            <a:r>
              <a:rPr lang="en-US" sz="5400" dirty="0">
                <a:solidFill>
                  <a:schemeClr val="accent2">
                    <a:lumMod val="75000"/>
                  </a:schemeClr>
                </a:solidFill>
              </a:rPr>
              <a:t> Bee</a:t>
            </a:r>
            <a:endParaRPr lang="fr-FR" sz="5400" dirty="0">
              <a:solidFill>
                <a:schemeClr val="accent2">
                  <a:lumMod val="75000"/>
                </a:schemeClr>
              </a:solidFill>
            </a:endParaRPr>
          </a:p>
        </p:txBody>
      </p:sp>
      <p:cxnSp>
        <p:nvCxnSpPr>
          <p:cNvPr id="6" name="Straight Arrow Connector 5">
            <a:extLst>
              <a:ext uri="{FF2B5EF4-FFF2-40B4-BE49-F238E27FC236}">
                <a16:creationId xmlns:a16="http://schemas.microsoft.com/office/drawing/2014/main" id="{FD42EC55-ADF5-4EB2-9F07-8315B11EEFD6}"/>
              </a:ext>
            </a:extLst>
          </p:cNvPr>
          <p:cNvCxnSpPr>
            <a:cxnSpLocks/>
          </p:cNvCxnSpPr>
          <p:nvPr/>
        </p:nvCxnSpPr>
        <p:spPr>
          <a:xfrm>
            <a:off x="6882714" y="2458995"/>
            <a:ext cx="1272745" cy="813765"/>
          </a:xfrm>
          <a:prstGeom prst="straightConnector1">
            <a:avLst/>
          </a:prstGeom>
          <a:ln w="444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1634A70-CBEC-423D-B5CE-7F87DC100DF8}"/>
              </a:ext>
            </a:extLst>
          </p:cNvPr>
          <p:cNvSpPr/>
          <p:nvPr/>
        </p:nvSpPr>
        <p:spPr>
          <a:xfrm>
            <a:off x="7987914" y="3272760"/>
            <a:ext cx="2538900" cy="1077218"/>
          </a:xfrm>
          <a:prstGeom prst="rect">
            <a:avLst/>
          </a:prstGeom>
        </p:spPr>
        <p:txBody>
          <a:bodyPr wrap="none">
            <a:spAutoFit/>
          </a:bodyPr>
          <a:lstStyle/>
          <a:p>
            <a:r>
              <a:rPr lang="en-US" sz="3200" dirty="0">
                <a:solidFill>
                  <a:schemeClr val="accent2">
                    <a:lumMod val="75000"/>
                  </a:schemeClr>
                </a:solidFill>
              </a:rPr>
              <a:t>“competition”</a:t>
            </a:r>
          </a:p>
          <a:p>
            <a:endParaRPr lang="en-US" sz="3200" dirty="0">
              <a:solidFill>
                <a:schemeClr val="accent2">
                  <a:lumMod val="75000"/>
                </a:schemeClr>
              </a:solidFill>
            </a:endParaRPr>
          </a:p>
        </p:txBody>
      </p:sp>
      <p:sp>
        <p:nvSpPr>
          <p:cNvPr id="10" name="Rectangle 9">
            <a:extLst>
              <a:ext uri="{FF2B5EF4-FFF2-40B4-BE49-F238E27FC236}">
                <a16:creationId xmlns:a16="http://schemas.microsoft.com/office/drawing/2014/main" id="{07725F47-99D6-4FAA-B94A-131BC137D40C}"/>
              </a:ext>
            </a:extLst>
          </p:cNvPr>
          <p:cNvSpPr/>
          <p:nvPr/>
        </p:nvSpPr>
        <p:spPr>
          <a:xfrm>
            <a:off x="7516090" y="2337001"/>
            <a:ext cx="397866" cy="646331"/>
          </a:xfrm>
          <a:prstGeom prst="rect">
            <a:avLst/>
          </a:prstGeom>
        </p:spPr>
        <p:txBody>
          <a:bodyPr wrap="none">
            <a:spAutoFit/>
          </a:bodyPr>
          <a:lstStyle/>
          <a:p>
            <a:r>
              <a:rPr lang="en-US" sz="3600" dirty="0">
                <a:solidFill>
                  <a:schemeClr val="accent2">
                    <a:lumMod val="75000"/>
                  </a:schemeClr>
                </a:solidFill>
              </a:rPr>
              <a:t>?</a:t>
            </a:r>
            <a:endParaRPr lang="fr-FR" sz="3600" dirty="0">
              <a:solidFill>
                <a:schemeClr val="accent2">
                  <a:lumMod val="75000"/>
                </a:schemeClr>
              </a:solidFill>
            </a:endParaRPr>
          </a:p>
        </p:txBody>
      </p:sp>
      <p:sp>
        <p:nvSpPr>
          <p:cNvPr id="11" name="Rectangle 10">
            <a:extLst>
              <a:ext uri="{FF2B5EF4-FFF2-40B4-BE49-F238E27FC236}">
                <a16:creationId xmlns:a16="http://schemas.microsoft.com/office/drawing/2014/main" id="{9E7F62E7-BEC1-4FC0-BDAC-D6C83037ECF6}"/>
              </a:ext>
            </a:extLst>
          </p:cNvPr>
          <p:cNvSpPr/>
          <p:nvPr/>
        </p:nvSpPr>
        <p:spPr>
          <a:xfrm>
            <a:off x="1867201" y="3351430"/>
            <a:ext cx="2784389" cy="1815882"/>
          </a:xfrm>
          <a:prstGeom prst="rect">
            <a:avLst/>
          </a:prstGeom>
        </p:spPr>
        <p:txBody>
          <a:bodyPr wrap="square">
            <a:spAutoFit/>
          </a:bodyPr>
          <a:lstStyle/>
          <a:p>
            <a:r>
              <a:rPr lang="en-US" sz="2800" dirty="0">
                <a:solidFill>
                  <a:srgbClr val="0070C0"/>
                </a:solidFill>
              </a:rPr>
              <a:t>“the process or activity of writing or naming the letters of a word”</a:t>
            </a:r>
            <a:endParaRPr lang="fr-FR" sz="2800" dirty="0">
              <a:solidFill>
                <a:srgbClr val="0070C0"/>
              </a:solidFill>
            </a:endParaRPr>
          </a:p>
        </p:txBody>
      </p:sp>
      <p:cxnSp>
        <p:nvCxnSpPr>
          <p:cNvPr id="13" name="Straight Arrow Connector 12">
            <a:extLst>
              <a:ext uri="{FF2B5EF4-FFF2-40B4-BE49-F238E27FC236}">
                <a16:creationId xmlns:a16="http://schemas.microsoft.com/office/drawing/2014/main" id="{FFA630A9-9983-4FDF-8582-6733F46C9C34}"/>
              </a:ext>
            </a:extLst>
          </p:cNvPr>
          <p:cNvCxnSpPr>
            <a:cxnSpLocks/>
            <a:endCxn id="11" idx="0"/>
          </p:cNvCxnSpPr>
          <p:nvPr/>
        </p:nvCxnSpPr>
        <p:spPr>
          <a:xfrm flipH="1">
            <a:off x="3259396" y="2615235"/>
            <a:ext cx="1490006" cy="736195"/>
          </a:xfrm>
          <a:prstGeom prst="straightConnector1">
            <a:avLst/>
          </a:prstGeom>
          <a:ln w="444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4349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CC1AC-FF0A-4AC3-AD22-D7C138AF4629}"/>
              </a:ext>
            </a:extLst>
          </p:cNvPr>
          <p:cNvSpPr>
            <a:spLocks noGrp="1"/>
          </p:cNvSpPr>
          <p:nvPr>
            <p:ph type="title"/>
          </p:nvPr>
        </p:nvSpPr>
        <p:spPr/>
        <p:txBody>
          <a:bodyPr/>
          <a:lstStyle/>
          <a:p>
            <a:r>
              <a:rPr lang="en-US" dirty="0"/>
              <a:t>Meaning Shift: Non-literality as Rare Sense</a:t>
            </a:r>
            <a:endParaRPr lang="fr-FR" dirty="0"/>
          </a:p>
        </p:txBody>
      </p:sp>
      <p:sp>
        <p:nvSpPr>
          <p:cNvPr id="3" name="TextBox 2">
            <a:extLst>
              <a:ext uri="{FF2B5EF4-FFF2-40B4-BE49-F238E27FC236}">
                <a16:creationId xmlns:a16="http://schemas.microsoft.com/office/drawing/2014/main" id="{C19CBCB9-4F25-4DBC-8AB9-2CDA605DD558}"/>
              </a:ext>
            </a:extLst>
          </p:cNvPr>
          <p:cNvSpPr txBox="1"/>
          <p:nvPr/>
        </p:nvSpPr>
        <p:spPr>
          <a:xfrm>
            <a:off x="926757" y="1853514"/>
            <a:ext cx="10268465"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Can word embeddings be used for “word sense induction?”</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err="1"/>
              <a:t>Sample</a:t>
            </a:r>
            <a:r>
              <a:rPr lang="fr-FR" sz="2800" dirty="0"/>
              <a:t> </a:t>
            </a:r>
            <a:r>
              <a:rPr lang="fr-FR" sz="2800" dirty="0" err="1"/>
              <a:t>target</a:t>
            </a:r>
            <a:r>
              <a:rPr lang="fr-FR" sz="2800" dirty="0"/>
              <a:t> </a:t>
            </a:r>
            <a:r>
              <a:rPr lang="fr-FR" sz="2800" dirty="0" err="1"/>
              <a:t>words</a:t>
            </a:r>
            <a:r>
              <a:rPr lang="fr-FR" sz="2800" dirty="0"/>
              <a:t> </a:t>
            </a:r>
            <a:r>
              <a:rPr lang="fr-FR" sz="2800" dirty="0" err="1"/>
              <a:t>that</a:t>
            </a:r>
            <a:r>
              <a:rPr lang="fr-FR" sz="2800" dirty="0"/>
              <a:t> </a:t>
            </a:r>
            <a:r>
              <a:rPr lang="fr-FR" sz="2800" dirty="0" err="1"/>
              <a:t>appear</a:t>
            </a:r>
            <a:r>
              <a:rPr lang="fr-FR" sz="2800" dirty="0"/>
              <a:t> in </a:t>
            </a:r>
            <a:r>
              <a:rPr lang="fr-FR" sz="2800" dirty="0" err="1"/>
              <a:t>literal</a:t>
            </a:r>
            <a:r>
              <a:rPr lang="fr-FR" sz="2800" dirty="0"/>
              <a:t> and non-</a:t>
            </a:r>
            <a:r>
              <a:rPr lang="fr-FR" sz="2800" dirty="0" err="1"/>
              <a:t>literal</a:t>
            </a:r>
            <a:r>
              <a:rPr lang="fr-FR" sz="2800" dirty="0"/>
              <a:t> </a:t>
            </a:r>
            <a:r>
              <a:rPr lang="fr-FR" sz="2800" dirty="0" err="1"/>
              <a:t>examples</a:t>
            </a:r>
            <a:endParaRPr lang="fr-FR" sz="2800" dirty="0"/>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Use </a:t>
            </a:r>
            <a:r>
              <a:rPr lang="fr-FR" sz="2800" dirty="0" err="1"/>
              <a:t>contextualized</a:t>
            </a:r>
            <a:r>
              <a:rPr lang="fr-FR" sz="2800" dirty="0"/>
              <a:t> </a:t>
            </a:r>
            <a:r>
              <a:rPr lang="fr-FR" sz="2800" dirty="0" err="1"/>
              <a:t>word</a:t>
            </a:r>
            <a:r>
              <a:rPr lang="fr-FR" sz="2800" dirty="0"/>
              <a:t> </a:t>
            </a:r>
            <a:r>
              <a:rPr lang="fr-FR" sz="2800" dirty="0" err="1"/>
              <a:t>embeddings</a:t>
            </a:r>
            <a:r>
              <a:rPr lang="fr-FR" sz="2800" dirty="0"/>
              <a:t> in </a:t>
            </a:r>
            <a:r>
              <a:rPr lang="fr-FR" sz="2800" dirty="0" err="1"/>
              <a:t>these</a:t>
            </a:r>
            <a:r>
              <a:rPr lang="fr-FR" sz="2800" dirty="0"/>
              <a:t> </a:t>
            </a:r>
            <a:r>
              <a:rPr lang="fr-FR" sz="2800" dirty="0" err="1"/>
              <a:t>examples</a:t>
            </a:r>
            <a:r>
              <a:rPr lang="fr-FR" sz="2800" dirty="0"/>
              <a:t> to </a:t>
            </a:r>
            <a:r>
              <a:rPr lang="fr-FR" sz="2800" dirty="0" err="1"/>
              <a:t>predict</a:t>
            </a:r>
            <a:r>
              <a:rPr lang="fr-FR" sz="2800" dirty="0"/>
              <a:t> best substitute for </a:t>
            </a:r>
            <a:r>
              <a:rPr lang="fr-FR" sz="2800" dirty="0" err="1"/>
              <a:t>target</a:t>
            </a:r>
            <a:r>
              <a:rPr lang="fr-FR" sz="2800" dirty="0"/>
              <a:t> </a:t>
            </a:r>
            <a:r>
              <a:rPr lang="fr-FR" sz="2800" dirty="0" err="1"/>
              <a:t>word</a:t>
            </a:r>
            <a:endParaRPr lang="fr-FR" sz="2800" dirty="0"/>
          </a:p>
        </p:txBody>
      </p:sp>
    </p:spTree>
    <p:extLst>
      <p:ext uri="{BB962C8B-B14F-4D97-AF65-F5344CB8AC3E}">
        <p14:creationId xmlns:p14="http://schemas.microsoft.com/office/powerpoint/2010/main" val="1529053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BAE-999E-4172-87B7-64B0A86C11E3}"/>
              </a:ext>
            </a:extLst>
          </p:cNvPr>
          <p:cNvSpPr>
            <a:spLocks noGrp="1"/>
          </p:cNvSpPr>
          <p:nvPr>
            <p:ph type="title"/>
          </p:nvPr>
        </p:nvSpPr>
        <p:spPr/>
        <p:txBody>
          <a:bodyPr/>
          <a:lstStyle/>
          <a:p>
            <a:r>
              <a:rPr lang="en-US" dirty="0"/>
              <a:t>Meaning Shift: Non-literality as Rare Sense</a:t>
            </a:r>
            <a:endParaRPr lang="fr-FR" dirty="0"/>
          </a:p>
        </p:txBody>
      </p:sp>
      <p:pic>
        <p:nvPicPr>
          <p:cNvPr id="3" name="Picture 2">
            <a:extLst>
              <a:ext uri="{FF2B5EF4-FFF2-40B4-BE49-F238E27FC236}">
                <a16:creationId xmlns:a16="http://schemas.microsoft.com/office/drawing/2014/main" id="{2881DAC0-AC23-4FDF-8649-1286336B0CD7}"/>
              </a:ext>
            </a:extLst>
          </p:cNvPr>
          <p:cNvPicPr>
            <a:picLocks noChangeAspect="1"/>
          </p:cNvPicPr>
          <p:nvPr/>
        </p:nvPicPr>
        <p:blipFill>
          <a:blip r:embed="rId2"/>
          <a:stretch>
            <a:fillRect/>
          </a:stretch>
        </p:blipFill>
        <p:spPr>
          <a:xfrm>
            <a:off x="707574" y="1312295"/>
            <a:ext cx="10925362" cy="2475934"/>
          </a:xfrm>
          <a:prstGeom prst="rect">
            <a:avLst/>
          </a:prstGeom>
        </p:spPr>
      </p:pic>
      <p:pic>
        <p:nvPicPr>
          <p:cNvPr id="5" name="Picture 4">
            <a:extLst>
              <a:ext uri="{FF2B5EF4-FFF2-40B4-BE49-F238E27FC236}">
                <a16:creationId xmlns:a16="http://schemas.microsoft.com/office/drawing/2014/main" id="{818B682B-0345-4794-B70A-C909E0B783B1}"/>
              </a:ext>
            </a:extLst>
          </p:cNvPr>
          <p:cNvPicPr>
            <a:picLocks noChangeAspect="1"/>
          </p:cNvPicPr>
          <p:nvPr/>
        </p:nvPicPr>
        <p:blipFill>
          <a:blip r:embed="rId3"/>
          <a:stretch>
            <a:fillRect/>
          </a:stretch>
        </p:blipFill>
        <p:spPr>
          <a:xfrm>
            <a:off x="758679" y="3830747"/>
            <a:ext cx="10930968" cy="1903641"/>
          </a:xfrm>
          <a:prstGeom prst="rect">
            <a:avLst/>
          </a:prstGeom>
        </p:spPr>
      </p:pic>
    </p:spTree>
    <p:extLst>
      <p:ext uri="{BB962C8B-B14F-4D97-AF65-F5344CB8AC3E}">
        <p14:creationId xmlns:p14="http://schemas.microsoft.com/office/powerpoint/2010/main" val="41723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AE6567-561B-4377-9C6E-61276065CD2B}"/>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Analysis of Implicit Meaning</a:t>
            </a:r>
            <a:endParaRPr lang="fr-FR" dirty="0"/>
          </a:p>
        </p:txBody>
      </p:sp>
      <p:graphicFrame>
        <p:nvGraphicFramePr>
          <p:cNvPr id="5" name="Table 8">
            <a:extLst>
              <a:ext uri="{FF2B5EF4-FFF2-40B4-BE49-F238E27FC236}">
                <a16:creationId xmlns:a16="http://schemas.microsoft.com/office/drawing/2014/main" id="{58BB8752-E79B-45CF-AFAA-1D46D0B16E16}"/>
              </a:ext>
            </a:extLst>
          </p:cNvPr>
          <p:cNvGraphicFramePr>
            <a:graphicFrameLocks noGrp="1"/>
          </p:cNvGraphicFramePr>
          <p:nvPr>
            <p:extLst>
              <p:ext uri="{D42A27DB-BD31-4B8C-83A1-F6EECF244321}">
                <p14:modId xmlns:p14="http://schemas.microsoft.com/office/powerpoint/2010/main" val="2494687339"/>
              </p:ext>
            </p:extLst>
          </p:nvPr>
        </p:nvGraphicFramePr>
        <p:xfrm>
          <a:off x="838200" y="2377989"/>
          <a:ext cx="10608963" cy="4061620"/>
        </p:xfrm>
        <a:graphic>
          <a:graphicData uri="http://schemas.openxmlformats.org/drawingml/2006/table">
            <a:tbl>
              <a:tblPr firstRow="1" bandRow="1">
                <a:tableStyleId>{5C22544A-7EE6-4342-B048-85BDC9FD1C3A}</a:tableStyleId>
              </a:tblPr>
              <a:tblGrid>
                <a:gridCol w="2379849">
                  <a:extLst>
                    <a:ext uri="{9D8B030D-6E8A-4147-A177-3AD203B41FA5}">
                      <a16:colId xmlns:a16="http://schemas.microsoft.com/office/drawing/2014/main" val="2140633747"/>
                    </a:ext>
                  </a:extLst>
                </a:gridCol>
                <a:gridCol w="1507039">
                  <a:extLst>
                    <a:ext uri="{9D8B030D-6E8A-4147-A177-3AD203B41FA5}">
                      <a16:colId xmlns:a16="http://schemas.microsoft.com/office/drawing/2014/main" val="268818907"/>
                    </a:ext>
                  </a:extLst>
                </a:gridCol>
                <a:gridCol w="1470454">
                  <a:extLst>
                    <a:ext uri="{9D8B030D-6E8A-4147-A177-3AD203B41FA5}">
                      <a16:colId xmlns:a16="http://schemas.microsoft.com/office/drawing/2014/main" val="1089404408"/>
                    </a:ext>
                  </a:extLst>
                </a:gridCol>
                <a:gridCol w="1136822">
                  <a:extLst>
                    <a:ext uri="{9D8B030D-6E8A-4147-A177-3AD203B41FA5}">
                      <a16:colId xmlns:a16="http://schemas.microsoft.com/office/drawing/2014/main" val="2251783537"/>
                    </a:ext>
                  </a:extLst>
                </a:gridCol>
                <a:gridCol w="1083667">
                  <a:extLst>
                    <a:ext uri="{9D8B030D-6E8A-4147-A177-3AD203B41FA5}">
                      <a16:colId xmlns:a16="http://schemas.microsoft.com/office/drawing/2014/main" val="3517801462"/>
                    </a:ext>
                  </a:extLst>
                </a:gridCol>
                <a:gridCol w="1515566">
                  <a:extLst>
                    <a:ext uri="{9D8B030D-6E8A-4147-A177-3AD203B41FA5}">
                      <a16:colId xmlns:a16="http://schemas.microsoft.com/office/drawing/2014/main" val="2196030186"/>
                    </a:ext>
                  </a:extLst>
                </a:gridCol>
                <a:gridCol w="1515566">
                  <a:extLst>
                    <a:ext uri="{9D8B030D-6E8A-4147-A177-3AD203B41FA5}">
                      <a16:colId xmlns:a16="http://schemas.microsoft.com/office/drawing/2014/main" val="2174072695"/>
                    </a:ext>
                  </a:extLst>
                </a:gridCol>
              </a:tblGrid>
              <a:tr h="468365">
                <a:tc>
                  <a:txBody>
                    <a:bodyPr/>
                    <a:lstStyle/>
                    <a:p>
                      <a:endParaRPr lang="fr-FR" dirty="0"/>
                    </a:p>
                  </a:txBody>
                  <a:tcPr/>
                </a:tc>
                <a:tc>
                  <a:txBody>
                    <a:bodyPr/>
                    <a:lstStyle/>
                    <a:p>
                      <a:r>
                        <a:rPr lang="en-US" dirty="0"/>
                        <a:t>VPC Classification (Acc)</a:t>
                      </a:r>
                      <a:endParaRPr lang="fr-FR" dirty="0"/>
                    </a:p>
                  </a:txBody>
                  <a:tcPr/>
                </a:tc>
                <a:tc>
                  <a:txBody>
                    <a:bodyPr/>
                    <a:lstStyle/>
                    <a:p>
                      <a:r>
                        <a:rPr lang="en-US" dirty="0"/>
                        <a:t>LVC Classification (Acc)</a:t>
                      </a:r>
                      <a:endParaRPr lang="fr-FR" dirty="0"/>
                    </a:p>
                  </a:txBody>
                  <a:tcPr/>
                </a:tc>
                <a:tc>
                  <a:txBody>
                    <a:bodyPr/>
                    <a:lstStyle/>
                    <a:p>
                      <a:r>
                        <a:rPr lang="en-US" dirty="0"/>
                        <a:t>NC Literality (Acc)</a:t>
                      </a:r>
                      <a:endParaRPr lang="fr-FR" dirty="0"/>
                    </a:p>
                  </a:txBody>
                  <a:tcPr/>
                </a:tc>
                <a:tc>
                  <a:txBody>
                    <a:bodyPr/>
                    <a:lstStyle/>
                    <a:p>
                      <a:r>
                        <a:rPr lang="en-US" dirty="0"/>
                        <a:t>NC Relations (Acc)</a:t>
                      </a:r>
                      <a:endParaRPr lang="fr-FR" dirty="0"/>
                    </a:p>
                  </a:txBody>
                  <a:tcPr/>
                </a:tc>
                <a:tc>
                  <a:txBody>
                    <a:bodyPr/>
                    <a:lstStyle/>
                    <a:p>
                      <a:r>
                        <a:rPr lang="en-US" dirty="0"/>
                        <a:t>AN Attributes</a:t>
                      </a:r>
                      <a:r>
                        <a:rPr lang="fr-FR" dirty="0"/>
                        <a:t> (Acc)</a:t>
                      </a:r>
                      <a:endParaRPr lang="en-US" dirty="0"/>
                    </a:p>
                  </a:txBody>
                  <a:tcPr/>
                </a:tc>
                <a:tc>
                  <a:txBody>
                    <a:bodyPr/>
                    <a:lstStyle/>
                    <a:p>
                      <a:r>
                        <a:rPr lang="en-US" dirty="0"/>
                        <a:t>Phrase Type</a:t>
                      </a:r>
                      <a:r>
                        <a:rPr lang="fr-FR" dirty="0"/>
                        <a:t> (F1)</a:t>
                      </a:r>
                      <a:endParaRPr lang="en-US" dirty="0"/>
                    </a:p>
                  </a:txBody>
                  <a:tcPr/>
                </a:tc>
                <a:extLst>
                  <a:ext uri="{0D108BD9-81ED-4DB2-BD59-A6C34878D82A}">
                    <a16:rowId xmlns:a16="http://schemas.microsoft.com/office/drawing/2014/main" val="4017144330"/>
                  </a:ext>
                </a:extLst>
              </a:tr>
              <a:tr h="468365">
                <a:tc>
                  <a:txBody>
                    <a:bodyPr/>
                    <a:lstStyle/>
                    <a:p>
                      <a:r>
                        <a:rPr lang="en-US" sz="2000" dirty="0">
                          <a:solidFill>
                            <a:schemeClr val="bg1"/>
                          </a:solidFill>
                        </a:rPr>
                        <a:t>Majority Baseline</a:t>
                      </a:r>
                      <a:endParaRPr lang="fr-FR" sz="2000" dirty="0">
                        <a:solidFill>
                          <a:schemeClr val="bg1"/>
                        </a:solidFill>
                      </a:endParaRPr>
                    </a:p>
                  </a:txBody>
                  <a:tcPr>
                    <a:solidFill>
                      <a:schemeClr val="accent2">
                        <a:lumMod val="75000"/>
                      </a:schemeClr>
                    </a:solidFill>
                  </a:tcPr>
                </a:tc>
                <a:tc>
                  <a:txBody>
                    <a:bodyPr/>
                    <a:lstStyle/>
                    <a:p>
                      <a:r>
                        <a:rPr lang="en-US" sz="2400" dirty="0"/>
                        <a:t>23.6</a:t>
                      </a:r>
                      <a:endParaRPr lang="fr-FR" sz="2400" dirty="0"/>
                    </a:p>
                  </a:txBody>
                  <a:tcPr/>
                </a:tc>
                <a:tc>
                  <a:txBody>
                    <a:bodyPr/>
                    <a:lstStyle/>
                    <a:p>
                      <a:r>
                        <a:rPr lang="en-US" sz="2400" dirty="0"/>
                        <a:t>43.7</a:t>
                      </a:r>
                      <a:endParaRPr lang="fr-FR" sz="2400" dirty="0"/>
                    </a:p>
                  </a:txBody>
                  <a:tcPr/>
                </a:tc>
                <a:tc>
                  <a:txBody>
                    <a:bodyPr/>
                    <a:lstStyle/>
                    <a:p>
                      <a:r>
                        <a:rPr lang="en-US" sz="2400" dirty="0"/>
                        <a:t>72.5</a:t>
                      </a:r>
                      <a:endParaRPr lang="fr-FR" sz="2400" dirty="0"/>
                    </a:p>
                  </a:txBody>
                  <a:tcPr/>
                </a:tc>
                <a:tc>
                  <a:txBody>
                    <a:bodyPr/>
                    <a:lstStyle/>
                    <a:p>
                      <a:r>
                        <a:rPr lang="en-US" sz="2400" dirty="0"/>
                        <a:t>50.0</a:t>
                      </a:r>
                      <a:endParaRPr lang="fr-FR" sz="2400" dirty="0"/>
                    </a:p>
                  </a:txBody>
                  <a:tcPr/>
                </a:tc>
                <a:tc>
                  <a:txBody>
                    <a:bodyPr/>
                    <a:lstStyle/>
                    <a:p>
                      <a:r>
                        <a:rPr lang="en-US" sz="2400" dirty="0"/>
                        <a:t>50.0</a:t>
                      </a:r>
                      <a:endParaRPr lang="fr-FR" sz="2400" dirty="0"/>
                    </a:p>
                  </a:txBody>
                  <a:tcPr/>
                </a:tc>
                <a:tc>
                  <a:txBody>
                    <a:bodyPr/>
                    <a:lstStyle/>
                    <a:p>
                      <a:r>
                        <a:rPr lang="en-US" sz="2400" dirty="0"/>
                        <a:t>26.6</a:t>
                      </a:r>
                      <a:endParaRPr lang="fr-FR" sz="2400" dirty="0"/>
                    </a:p>
                  </a:txBody>
                  <a:tcPr/>
                </a:tc>
                <a:extLst>
                  <a:ext uri="{0D108BD9-81ED-4DB2-BD59-A6C34878D82A}">
                    <a16:rowId xmlns:a16="http://schemas.microsoft.com/office/drawing/2014/main" val="409581854"/>
                  </a:ext>
                </a:extLst>
              </a:tr>
              <a:tr h="554225">
                <a:tc>
                  <a:txBody>
                    <a:bodyPr/>
                    <a:lstStyle/>
                    <a:p>
                      <a:r>
                        <a:rPr lang="en-US" sz="2000" dirty="0">
                          <a:solidFill>
                            <a:schemeClr val="bg1"/>
                          </a:solidFill>
                        </a:rPr>
                        <a:t>Best Global Embedding</a:t>
                      </a:r>
                      <a:endParaRPr lang="fr-FR" sz="2000" dirty="0">
                        <a:solidFill>
                          <a:schemeClr val="bg1"/>
                        </a:solidFill>
                      </a:endParaRPr>
                    </a:p>
                  </a:txBody>
                  <a:tcPr>
                    <a:solidFill>
                      <a:schemeClr val="accent2">
                        <a:lumMod val="75000"/>
                      </a:schemeClr>
                    </a:solidFill>
                  </a:tcPr>
                </a:tc>
                <a:tc>
                  <a:txBody>
                    <a:bodyPr/>
                    <a:lstStyle/>
                    <a:p>
                      <a:r>
                        <a:rPr lang="en-US" sz="2400" dirty="0"/>
                        <a:t>60.5</a:t>
                      </a:r>
                      <a:endParaRPr lang="fr-FR" sz="2400" dirty="0"/>
                    </a:p>
                  </a:txBody>
                  <a:tcPr/>
                </a:tc>
                <a:tc>
                  <a:txBody>
                    <a:bodyPr/>
                    <a:lstStyle/>
                    <a:p>
                      <a:r>
                        <a:rPr lang="en-US" sz="2400" dirty="0"/>
                        <a:t>74.6</a:t>
                      </a:r>
                    </a:p>
                  </a:txBody>
                  <a:tcPr/>
                </a:tc>
                <a:tc>
                  <a:txBody>
                    <a:bodyPr/>
                    <a:lstStyle/>
                    <a:p>
                      <a:r>
                        <a:rPr lang="en-US" sz="2400" dirty="0"/>
                        <a:t>80.4</a:t>
                      </a:r>
                      <a:endParaRPr lang="fr-FR" sz="2400" dirty="0"/>
                    </a:p>
                  </a:txBody>
                  <a:tcPr/>
                </a:tc>
                <a:tc>
                  <a:txBody>
                    <a:bodyPr/>
                    <a:lstStyle/>
                    <a:p>
                      <a:r>
                        <a:rPr lang="en-US" sz="2400" dirty="0"/>
                        <a:t>51.2</a:t>
                      </a:r>
                      <a:endParaRPr lang="fr-FR" sz="2400" dirty="0"/>
                    </a:p>
                  </a:txBody>
                  <a:tcPr/>
                </a:tc>
                <a:tc>
                  <a:txBody>
                    <a:bodyPr/>
                    <a:lstStyle/>
                    <a:p>
                      <a:r>
                        <a:rPr lang="en-US" sz="2400" dirty="0"/>
                        <a:t>53.8</a:t>
                      </a:r>
                      <a:endParaRPr lang="fr-FR" sz="2400" dirty="0"/>
                    </a:p>
                  </a:txBody>
                  <a:tcPr/>
                </a:tc>
                <a:tc>
                  <a:txBody>
                    <a:bodyPr/>
                    <a:lstStyle/>
                    <a:p>
                      <a:r>
                        <a:rPr lang="en-US" sz="2400" dirty="0"/>
                        <a:t>44.0</a:t>
                      </a:r>
                      <a:endParaRPr lang="fr-FR" sz="2400" dirty="0"/>
                    </a:p>
                  </a:txBody>
                  <a:tcPr/>
                </a:tc>
                <a:extLst>
                  <a:ext uri="{0D108BD9-81ED-4DB2-BD59-A6C34878D82A}">
                    <a16:rowId xmlns:a16="http://schemas.microsoft.com/office/drawing/2014/main" val="3568241747"/>
                  </a:ext>
                </a:extLst>
              </a:tr>
              <a:tr h="808410">
                <a:tc>
                  <a:txBody>
                    <a:bodyPr/>
                    <a:lstStyle/>
                    <a:p>
                      <a:r>
                        <a:rPr lang="en-US" sz="2000" dirty="0">
                          <a:solidFill>
                            <a:schemeClr val="bg1"/>
                          </a:solidFill>
                        </a:rPr>
                        <a:t>Best Contextual Embedding</a:t>
                      </a:r>
                      <a:endParaRPr lang="fr-FR" sz="2000" dirty="0">
                        <a:solidFill>
                          <a:schemeClr val="bg1"/>
                        </a:solidFill>
                      </a:endParaRPr>
                    </a:p>
                  </a:txBody>
                  <a:tcPr>
                    <a:solidFill>
                      <a:schemeClr val="accent2">
                        <a:lumMod val="75000"/>
                      </a:schemeClr>
                    </a:solidFill>
                  </a:tcPr>
                </a:tc>
                <a:tc>
                  <a:txBody>
                    <a:bodyPr/>
                    <a:lstStyle/>
                    <a:p>
                      <a:r>
                        <a:rPr lang="en-US" sz="2400" dirty="0"/>
                        <a:t>90.0</a:t>
                      </a:r>
                      <a:endParaRPr lang="fr-FR" sz="2400" dirty="0"/>
                    </a:p>
                  </a:txBody>
                  <a:tcPr/>
                </a:tc>
                <a:tc>
                  <a:txBody>
                    <a:bodyPr/>
                    <a:lstStyle/>
                    <a:p>
                      <a:r>
                        <a:rPr lang="en-US" sz="2400" dirty="0"/>
                        <a:t>82.5</a:t>
                      </a:r>
                      <a:endParaRPr lang="fr-FR" sz="2400" dirty="0"/>
                    </a:p>
                  </a:txBody>
                  <a:tcPr/>
                </a:tc>
                <a:tc>
                  <a:txBody>
                    <a:bodyPr/>
                    <a:lstStyle/>
                    <a:p>
                      <a:r>
                        <a:rPr lang="en-US" sz="2400" dirty="0"/>
                        <a:t>91.3</a:t>
                      </a:r>
                      <a:endParaRPr lang="fr-FR" sz="2400" dirty="0"/>
                    </a:p>
                  </a:txBody>
                  <a:tcPr/>
                </a:tc>
                <a:tc>
                  <a:txBody>
                    <a:bodyPr/>
                    <a:lstStyle/>
                    <a:p>
                      <a:r>
                        <a:rPr lang="en-US" sz="2400" dirty="0"/>
                        <a:t>54.3</a:t>
                      </a:r>
                      <a:endParaRPr lang="fr-FR" sz="2400" dirty="0"/>
                    </a:p>
                  </a:txBody>
                  <a:tcPr/>
                </a:tc>
                <a:tc>
                  <a:txBody>
                    <a:bodyPr/>
                    <a:lstStyle/>
                    <a:p>
                      <a:r>
                        <a:rPr lang="en-US" sz="2400" dirty="0"/>
                        <a:t>65.1</a:t>
                      </a:r>
                      <a:endParaRPr lang="fr-FR" sz="2400" dirty="0"/>
                    </a:p>
                  </a:txBody>
                  <a:tcPr/>
                </a:tc>
                <a:tc>
                  <a:txBody>
                    <a:bodyPr/>
                    <a:lstStyle/>
                    <a:p>
                      <a:r>
                        <a:rPr lang="en-US" sz="2400" dirty="0"/>
                        <a:t>64.8</a:t>
                      </a:r>
                      <a:endParaRPr lang="fr-FR" sz="2400" dirty="0"/>
                    </a:p>
                  </a:txBody>
                  <a:tcPr/>
                </a:tc>
                <a:extLst>
                  <a:ext uri="{0D108BD9-81ED-4DB2-BD59-A6C34878D82A}">
                    <a16:rowId xmlns:a16="http://schemas.microsoft.com/office/drawing/2014/main" val="251230634"/>
                  </a:ext>
                </a:extLst>
              </a:tr>
              <a:tr h="468365">
                <a:tc>
                  <a:txBody>
                    <a:bodyPr/>
                    <a:lstStyle/>
                    <a:p>
                      <a:r>
                        <a:rPr lang="en-US" sz="2000" dirty="0">
                          <a:solidFill>
                            <a:schemeClr val="bg1"/>
                          </a:solidFill>
                        </a:rPr>
                        <a:t>Human Baseline</a:t>
                      </a:r>
                      <a:endParaRPr lang="fr-FR" sz="2000" dirty="0">
                        <a:solidFill>
                          <a:schemeClr val="bg1"/>
                        </a:solidFill>
                      </a:endParaRPr>
                    </a:p>
                  </a:txBody>
                  <a:tcPr>
                    <a:solidFill>
                      <a:schemeClr val="accent2">
                        <a:lumMod val="75000"/>
                      </a:schemeClr>
                    </a:solidFill>
                  </a:tcPr>
                </a:tc>
                <a:tc>
                  <a:txBody>
                    <a:bodyPr/>
                    <a:lstStyle/>
                    <a:p>
                      <a:r>
                        <a:rPr lang="en-US" sz="2400" dirty="0"/>
                        <a:t>93.8</a:t>
                      </a:r>
                      <a:endParaRPr lang="fr-FR" sz="2400" dirty="0"/>
                    </a:p>
                  </a:txBody>
                  <a:tcPr/>
                </a:tc>
                <a:tc>
                  <a:txBody>
                    <a:bodyPr/>
                    <a:lstStyle/>
                    <a:p>
                      <a:r>
                        <a:rPr lang="en-US" sz="2400" dirty="0"/>
                        <a:t>83.8</a:t>
                      </a:r>
                      <a:endParaRPr lang="fr-FR" sz="2400" dirty="0"/>
                    </a:p>
                  </a:txBody>
                  <a:tcPr/>
                </a:tc>
                <a:tc>
                  <a:txBody>
                    <a:bodyPr/>
                    <a:lstStyle/>
                    <a:p>
                      <a:r>
                        <a:rPr lang="en-US" sz="2400" dirty="0"/>
                        <a:t>91.0</a:t>
                      </a:r>
                      <a:endParaRPr lang="fr-FR" sz="2400" dirty="0"/>
                    </a:p>
                  </a:txBody>
                  <a:tcPr/>
                </a:tc>
                <a:tc>
                  <a:txBody>
                    <a:bodyPr/>
                    <a:lstStyle/>
                    <a:p>
                      <a:r>
                        <a:rPr lang="en-US" sz="2400" dirty="0"/>
                        <a:t>77.8</a:t>
                      </a:r>
                      <a:endParaRPr lang="fr-FR" sz="2400" dirty="0"/>
                    </a:p>
                  </a:txBody>
                  <a:tcPr/>
                </a:tc>
                <a:tc>
                  <a:txBody>
                    <a:bodyPr/>
                    <a:lstStyle/>
                    <a:p>
                      <a:r>
                        <a:rPr lang="en-US" sz="2400" dirty="0"/>
                        <a:t>86.4</a:t>
                      </a:r>
                      <a:endParaRPr lang="fr-FR" sz="2400" dirty="0"/>
                    </a:p>
                  </a:txBody>
                  <a:tcPr/>
                </a:tc>
                <a:tc>
                  <a:txBody>
                    <a:bodyPr/>
                    <a:lstStyle/>
                    <a:p>
                      <a:endParaRPr lang="fr-FR" sz="2400" dirty="0"/>
                    </a:p>
                  </a:txBody>
                  <a:tcPr/>
                </a:tc>
                <a:extLst>
                  <a:ext uri="{0D108BD9-81ED-4DB2-BD59-A6C34878D82A}">
                    <a16:rowId xmlns:a16="http://schemas.microsoft.com/office/drawing/2014/main" val="2823770942"/>
                  </a:ext>
                </a:extLst>
              </a:tr>
              <a:tr h="468365">
                <a:tc>
                  <a:txBody>
                    <a:bodyPr/>
                    <a:lstStyle/>
                    <a:p>
                      <a:r>
                        <a:rPr lang="en-US" sz="2000" b="1" dirty="0">
                          <a:solidFill>
                            <a:schemeClr val="bg1"/>
                          </a:solidFill>
                        </a:rPr>
                        <a:t>Best Model – </a:t>
                      </a:r>
                    </a:p>
                    <a:p>
                      <a:r>
                        <a:rPr lang="en-US" sz="2000" b="1" dirty="0">
                          <a:solidFill>
                            <a:schemeClr val="bg1"/>
                          </a:solidFill>
                        </a:rPr>
                        <a:t>Human Baseline</a:t>
                      </a:r>
                      <a:endParaRPr lang="fr-FR" sz="2000" b="1" dirty="0">
                        <a:solidFill>
                          <a:schemeClr val="bg1"/>
                        </a:solidFill>
                      </a:endParaRPr>
                    </a:p>
                  </a:txBody>
                  <a:tcPr>
                    <a:solidFill>
                      <a:schemeClr val="accent2">
                        <a:lumMod val="75000"/>
                      </a:schemeClr>
                    </a:solidFill>
                  </a:tcPr>
                </a:tc>
                <a:tc>
                  <a:txBody>
                    <a:bodyPr/>
                    <a:lstStyle/>
                    <a:p>
                      <a:r>
                        <a:rPr lang="en-US" sz="2400" b="1" dirty="0"/>
                        <a:t>-3.8</a:t>
                      </a:r>
                      <a:endParaRPr lang="fr-FR" sz="2400" b="1" dirty="0"/>
                    </a:p>
                  </a:txBody>
                  <a:tcPr/>
                </a:tc>
                <a:tc>
                  <a:txBody>
                    <a:bodyPr/>
                    <a:lstStyle/>
                    <a:p>
                      <a:r>
                        <a:rPr lang="en-US" sz="2400" b="1" dirty="0"/>
                        <a:t>-1.3</a:t>
                      </a:r>
                      <a:endParaRPr lang="fr-FR" sz="2400" b="1" dirty="0"/>
                    </a:p>
                  </a:txBody>
                  <a:tcPr/>
                </a:tc>
                <a:tc>
                  <a:txBody>
                    <a:bodyPr/>
                    <a:lstStyle/>
                    <a:p>
                      <a:r>
                        <a:rPr lang="en-US" sz="2400" b="1" dirty="0"/>
                        <a:t>.3</a:t>
                      </a:r>
                      <a:endParaRPr lang="fr-FR" sz="2400" b="1" dirty="0"/>
                    </a:p>
                  </a:txBody>
                  <a:tcPr/>
                </a:tc>
                <a:tc>
                  <a:txBody>
                    <a:bodyPr/>
                    <a:lstStyle/>
                    <a:p>
                      <a:r>
                        <a:rPr lang="en-US" sz="2400" b="1" dirty="0"/>
                        <a:t>-23.5</a:t>
                      </a:r>
                      <a:endParaRPr lang="fr-FR" sz="2400" b="1" dirty="0"/>
                    </a:p>
                  </a:txBody>
                  <a:tcPr/>
                </a:tc>
                <a:tc>
                  <a:txBody>
                    <a:bodyPr/>
                    <a:lstStyle/>
                    <a:p>
                      <a:r>
                        <a:rPr lang="en-US" sz="2400" b="1" dirty="0"/>
                        <a:t>-21.3</a:t>
                      </a:r>
                      <a:endParaRPr lang="fr-FR" sz="2400" b="1" dirty="0"/>
                    </a:p>
                  </a:txBody>
                  <a:tcPr/>
                </a:tc>
                <a:tc>
                  <a:txBody>
                    <a:bodyPr/>
                    <a:lstStyle/>
                    <a:p>
                      <a:endParaRPr lang="fr-FR" sz="2400" dirty="0"/>
                    </a:p>
                  </a:txBody>
                  <a:tcPr/>
                </a:tc>
                <a:extLst>
                  <a:ext uri="{0D108BD9-81ED-4DB2-BD59-A6C34878D82A}">
                    <a16:rowId xmlns:a16="http://schemas.microsoft.com/office/drawing/2014/main" val="374781693"/>
                  </a:ext>
                </a:extLst>
              </a:tr>
            </a:tbl>
          </a:graphicData>
        </a:graphic>
      </p:graphicFrame>
      <p:sp>
        <p:nvSpPr>
          <p:cNvPr id="6" name="TextBox 5">
            <a:extLst>
              <a:ext uri="{FF2B5EF4-FFF2-40B4-BE49-F238E27FC236}">
                <a16:creationId xmlns:a16="http://schemas.microsoft.com/office/drawing/2014/main" id="{C4336411-8267-4543-990B-CD7FBC72AB31}"/>
              </a:ext>
            </a:extLst>
          </p:cNvPr>
          <p:cNvSpPr txBox="1"/>
          <p:nvPr/>
        </p:nvSpPr>
        <p:spPr>
          <a:xfrm>
            <a:off x="3237471" y="1854769"/>
            <a:ext cx="4102444"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Meaning Shift</a:t>
            </a:r>
            <a:endParaRPr lang="fr-FR" sz="2600" dirty="0">
              <a:solidFill>
                <a:schemeClr val="accent6">
                  <a:lumMod val="75000"/>
                </a:schemeClr>
              </a:solidFill>
            </a:endParaRPr>
          </a:p>
        </p:txBody>
      </p:sp>
      <p:sp>
        <p:nvSpPr>
          <p:cNvPr id="7" name="TextBox 6">
            <a:extLst>
              <a:ext uri="{FF2B5EF4-FFF2-40B4-BE49-F238E27FC236}">
                <a16:creationId xmlns:a16="http://schemas.microsoft.com/office/drawing/2014/main" id="{33F6A74B-81B1-435E-99B7-D381AD62C32E}"/>
              </a:ext>
            </a:extLst>
          </p:cNvPr>
          <p:cNvSpPr txBox="1"/>
          <p:nvPr/>
        </p:nvSpPr>
        <p:spPr>
          <a:xfrm>
            <a:off x="7344719" y="1854769"/>
            <a:ext cx="257775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Implicit Meaning</a:t>
            </a:r>
            <a:endParaRPr lang="fr-FR" sz="2600" dirty="0">
              <a:solidFill>
                <a:schemeClr val="accent6">
                  <a:lumMod val="75000"/>
                </a:schemeClr>
              </a:solidFill>
            </a:endParaRPr>
          </a:p>
        </p:txBody>
      </p:sp>
      <p:sp>
        <p:nvSpPr>
          <p:cNvPr id="8" name="TextBox 7">
            <a:extLst>
              <a:ext uri="{FF2B5EF4-FFF2-40B4-BE49-F238E27FC236}">
                <a16:creationId xmlns:a16="http://schemas.microsoft.com/office/drawing/2014/main" id="{A6DAB589-E7E2-4CDB-8D95-0C5C58607E18}"/>
              </a:ext>
            </a:extLst>
          </p:cNvPr>
          <p:cNvSpPr txBox="1"/>
          <p:nvPr/>
        </p:nvSpPr>
        <p:spPr>
          <a:xfrm>
            <a:off x="9922476" y="1854769"/>
            <a:ext cx="1524687" cy="492443"/>
          </a:xfrm>
          <a:prstGeom prst="rect">
            <a:avLst/>
          </a:prstGeom>
          <a:noFill/>
          <a:ln w="38100">
            <a:solidFill>
              <a:schemeClr val="accent6">
                <a:lumMod val="75000"/>
              </a:schemeClr>
            </a:solidFill>
          </a:ln>
        </p:spPr>
        <p:txBody>
          <a:bodyPr wrap="square" rtlCol="0">
            <a:spAutoFit/>
          </a:bodyPr>
          <a:lstStyle/>
          <a:p>
            <a:pPr algn="ctr"/>
            <a:r>
              <a:rPr lang="en-US" sz="2600" dirty="0">
                <a:solidFill>
                  <a:schemeClr val="accent6">
                    <a:lumMod val="75000"/>
                  </a:schemeClr>
                </a:solidFill>
              </a:rPr>
              <a:t>Both</a:t>
            </a:r>
            <a:endParaRPr lang="fr-FR" sz="2600" dirty="0">
              <a:solidFill>
                <a:schemeClr val="accent6">
                  <a:lumMod val="75000"/>
                </a:schemeClr>
              </a:solidFill>
            </a:endParaRPr>
          </a:p>
        </p:txBody>
      </p:sp>
      <p:sp>
        <p:nvSpPr>
          <p:cNvPr id="9" name="Arrow: Down 8">
            <a:extLst>
              <a:ext uri="{FF2B5EF4-FFF2-40B4-BE49-F238E27FC236}">
                <a16:creationId xmlns:a16="http://schemas.microsoft.com/office/drawing/2014/main" id="{A7DD673F-630F-4FF5-9618-30C8168D9AEE}"/>
              </a:ext>
            </a:extLst>
          </p:cNvPr>
          <p:cNvSpPr/>
          <p:nvPr/>
        </p:nvSpPr>
        <p:spPr>
          <a:xfrm rot="2855527">
            <a:off x="9638018" y="882545"/>
            <a:ext cx="695993" cy="1257147"/>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69976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C3EA-2487-433E-8CAB-2FA079D5112C}"/>
              </a:ext>
            </a:extLst>
          </p:cNvPr>
          <p:cNvSpPr>
            <a:spLocks noGrp="1"/>
          </p:cNvSpPr>
          <p:nvPr>
            <p:ph type="title"/>
          </p:nvPr>
        </p:nvSpPr>
        <p:spPr/>
        <p:txBody>
          <a:bodyPr/>
          <a:lstStyle/>
          <a:p>
            <a:r>
              <a:rPr lang="en-US" dirty="0"/>
              <a:t>Analysis of Implicit Meaning</a:t>
            </a:r>
            <a:endParaRPr lang="fr-FR" dirty="0"/>
          </a:p>
        </p:txBody>
      </p:sp>
      <p:sp>
        <p:nvSpPr>
          <p:cNvPr id="3" name="Content Placeholder 2">
            <a:extLst>
              <a:ext uri="{FF2B5EF4-FFF2-40B4-BE49-F238E27FC236}">
                <a16:creationId xmlns:a16="http://schemas.microsoft.com/office/drawing/2014/main" id="{94F43C9B-F656-4DDC-986F-132F514ACD00}"/>
              </a:ext>
            </a:extLst>
          </p:cNvPr>
          <p:cNvSpPr>
            <a:spLocks noGrp="1"/>
          </p:cNvSpPr>
          <p:nvPr>
            <p:ph idx="1"/>
          </p:nvPr>
        </p:nvSpPr>
        <p:spPr>
          <a:xfrm>
            <a:off x="838200" y="1825625"/>
            <a:ext cx="10515600" cy="2702832"/>
          </a:xfrm>
        </p:spPr>
        <p:txBody>
          <a:bodyPr/>
          <a:lstStyle/>
          <a:p>
            <a:r>
              <a:rPr lang="en-US" dirty="0"/>
              <a:t>Where does the knowledge of the implicit meaning originate?</a:t>
            </a:r>
          </a:p>
          <a:p>
            <a:pPr lvl="1"/>
            <a:r>
              <a:rPr lang="fr-FR" dirty="0"/>
              <a:t>Is </a:t>
            </a:r>
            <a:r>
              <a:rPr lang="fr-FR" dirty="0" err="1"/>
              <a:t>it</a:t>
            </a:r>
            <a:r>
              <a:rPr lang="fr-FR" dirty="0"/>
              <a:t> </a:t>
            </a:r>
            <a:r>
              <a:rPr lang="fr-FR" dirty="0" err="1"/>
              <a:t>encoded</a:t>
            </a:r>
            <a:r>
              <a:rPr lang="fr-FR" dirty="0"/>
              <a:t> in the phrase in question?</a:t>
            </a:r>
          </a:p>
          <a:p>
            <a:pPr lvl="1"/>
            <a:r>
              <a:rPr lang="fr-FR" dirty="0"/>
              <a:t>Or, </a:t>
            </a:r>
            <a:r>
              <a:rPr lang="fr-FR" dirty="0" err="1"/>
              <a:t>is</a:t>
            </a:r>
            <a:r>
              <a:rPr lang="fr-FR" dirty="0"/>
              <a:t> </a:t>
            </a:r>
            <a:r>
              <a:rPr lang="fr-FR" dirty="0" err="1"/>
              <a:t>it</a:t>
            </a:r>
            <a:r>
              <a:rPr lang="fr-FR" dirty="0"/>
              <a:t> </a:t>
            </a:r>
            <a:r>
              <a:rPr lang="fr-FR" dirty="0" err="1"/>
              <a:t>encoded</a:t>
            </a:r>
            <a:r>
              <a:rPr lang="fr-FR" dirty="0"/>
              <a:t> </a:t>
            </a:r>
            <a:r>
              <a:rPr lang="fr-FR" dirty="0" err="1"/>
              <a:t>explicitly</a:t>
            </a:r>
            <a:r>
              <a:rPr lang="fr-FR" dirty="0"/>
              <a:t> in the </a:t>
            </a:r>
            <a:r>
              <a:rPr lang="fr-FR" dirty="0" err="1"/>
              <a:t>context</a:t>
            </a:r>
            <a:r>
              <a:rPr lang="fr-FR" dirty="0"/>
              <a:t> sentence </a:t>
            </a:r>
            <a:r>
              <a:rPr lang="fr-FR" dirty="0" err="1"/>
              <a:t>around</a:t>
            </a:r>
            <a:r>
              <a:rPr lang="fr-FR" dirty="0"/>
              <a:t> the phrase?</a:t>
            </a:r>
          </a:p>
          <a:p>
            <a:r>
              <a:rPr lang="fr-FR" dirty="0" err="1"/>
              <a:t>Why</a:t>
            </a:r>
            <a:r>
              <a:rPr lang="fr-FR" dirty="0"/>
              <a:t> </a:t>
            </a:r>
            <a:r>
              <a:rPr lang="fr-FR" dirty="0" err="1"/>
              <a:t>is</a:t>
            </a:r>
            <a:r>
              <a:rPr lang="fr-FR" dirty="0"/>
              <a:t> the performance </a:t>
            </a:r>
            <a:r>
              <a:rPr lang="fr-FR" dirty="0" err="1"/>
              <a:t>so</a:t>
            </a:r>
            <a:r>
              <a:rPr lang="fr-FR" dirty="0"/>
              <a:t> </a:t>
            </a:r>
            <a:r>
              <a:rPr lang="fr-FR" dirty="0" err="1"/>
              <a:t>bad</a:t>
            </a:r>
            <a:r>
              <a:rPr lang="fr-FR" dirty="0"/>
              <a:t>?</a:t>
            </a:r>
          </a:p>
          <a:p>
            <a:pPr lvl="1"/>
            <a:r>
              <a:rPr lang="fr-FR" dirty="0" err="1"/>
              <a:t>Could</a:t>
            </a:r>
            <a:r>
              <a:rPr lang="fr-FR" dirty="0"/>
              <a:t> </a:t>
            </a:r>
            <a:r>
              <a:rPr lang="fr-FR" dirty="0" err="1"/>
              <a:t>it</a:t>
            </a:r>
            <a:r>
              <a:rPr lang="fr-FR" dirty="0"/>
              <a:t> </a:t>
            </a:r>
            <a:r>
              <a:rPr lang="fr-FR" dirty="0" err="1"/>
              <a:t>be</a:t>
            </a:r>
            <a:r>
              <a:rPr lang="fr-FR" dirty="0"/>
              <a:t> </a:t>
            </a:r>
            <a:r>
              <a:rPr lang="fr-FR" dirty="0" err="1"/>
              <a:t>that</a:t>
            </a:r>
            <a:r>
              <a:rPr lang="fr-FR" dirty="0"/>
              <a:t> the </a:t>
            </a:r>
            <a:r>
              <a:rPr lang="fr-FR" dirty="0" err="1"/>
              <a:t>models</a:t>
            </a:r>
            <a:r>
              <a:rPr lang="fr-FR" dirty="0"/>
              <a:t> are </a:t>
            </a:r>
            <a:r>
              <a:rPr lang="fr-FR" dirty="0" err="1"/>
              <a:t>learning</a:t>
            </a:r>
            <a:r>
              <a:rPr lang="fr-FR" dirty="0"/>
              <a:t> </a:t>
            </a:r>
            <a:r>
              <a:rPr lang="fr-FR" dirty="0" err="1"/>
              <a:t>probability</a:t>
            </a:r>
            <a:r>
              <a:rPr lang="fr-FR" dirty="0"/>
              <a:t> of paraphrases </a:t>
            </a:r>
            <a:r>
              <a:rPr lang="fr-FR" dirty="0" err="1"/>
              <a:t>alone</a:t>
            </a:r>
            <a:r>
              <a:rPr lang="fr-FR" dirty="0"/>
              <a:t>, </a:t>
            </a:r>
            <a:r>
              <a:rPr lang="fr-FR" dirty="0" err="1"/>
              <a:t>without</a:t>
            </a:r>
            <a:r>
              <a:rPr lang="fr-FR" dirty="0"/>
              <a:t> regard to the original phrase?</a:t>
            </a:r>
          </a:p>
        </p:txBody>
      </p:sp>
      <p:sp>
        <p:nvSpPr>
          <p:cNvPr id="5" name="Rectangle: Rounded Corners 4">
            <a:extLst>
              <a:ext uri="{FF2B5EF4-FFF2-40B4-BE49-F238E27FC236}">
                <a16:creationId xmlns:a16="http://schemas.microsoft.com/office/drawing/2014/main" id="{9747D6DB-B3BA-4803-A083-8BB487E29A88}"/>
              </a:ext>
            </a:extLst>
          </p:cNvPr>
          <p:cNvSpPr/>
          <p:nvPr/>
        </p:nvSpPr>
        <p:spPr>
          <a:xfrm>
            <a:off x="4329768" y="4920343"/>
            <a:ext cx="3232567" cy="998543"/>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cxnSp>
        <p:nvCxnSpPr>
          <p:cNvPr id="14" name="Connector: Elbow 13">
            <a:extLst>
              <a:ext uri="{FF2B5EF4-FFF2-40B4-BE49-F238E27FC236}">
                <a16:creationId xmlns:a16="http://schemas.microsoft.com/office/drawing/2014/main" id="{21C236B4-7106-45B2-9F76-E79D9158099F}"/>
              </a:ext>
            </a:extLst>
          </p:cNvPr>
          <p:cNvCxnSpPr>
            <a:cxnSpLocks/>
          </p:cNvCxnSpPr>
          <p:nvPr/>
        </p:nvCxnSpPr>
        <p:spPr>
          <a:xfrm>
            <a:off x="1445741" y="3892378"/>
            <a:ext cx="2669059" cy="1198606"/>
          </a:xfrm>
          <a:prstGeom prst="bentConnector3">
            <a:avLst>
              <a:gd name="adj1" fmla="val -13889"/>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FD6C0A10-B0AA-456B-A36C-1406537545CE}"/>
              </a:ext>
            </a:extLst>
          </p:cNvPr>
          <p:cNvCxnSpPr>
            <a:cxnSpLocks/>
          </p:cNvCxnSpPr>
          <p:nvPr/>
        </p:nvCxnSpPr>
        <p:spPr>
          <a:xfrm>
            <a:off x="1309816" y="2866768"/>
            <a:ext cx="2804984" cy="2552846"/>
          </a:xfrm>
          <a:prstGeom prst="bentConnector3">
            <a:avLst>
              <a:gd name="adj1" fmla="val -22687"/>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361507F-D860-45D4-AD1E-003E82609AA2}"/>
              </a:ext>
            </a:extLst>
          </p:cNvPr>
          <p:cNvCxnSpPr>
            <a:cxnSpLocks/>
          </p:cNvCxnSpPr>
          <p:nvPr/>
        </p:nvCxnSpPr>
        <p:spPr>
          <a:xfrm>
            <a:off x="991091" y="2601098"/>
            <a:ext cx="3098995" cy="3084186"/>
          </a:xfrm>
          <a:prstGeom prst="bentConnector3">
            <a:avLst>
              <a:gd name="adj1" fmla="val -17785"/>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182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4855-5144-489B-96C7-37AD8E7095CA}"/>
              </a:ext>
            </a:extLst>
          </p:cNvPr>
          <p:cNvSpPr>
            <a:spLocks noGrp="1"/>
          </p:cNvSpPr>
          <p:nvPr>
            <p:ph type="title"/>
          </p:nvPr>
        </p:nvSpPr>
        <p:spPr/>
        <p:txBody>
          <a:bodyPr/>
          <a:lstStyle/>
          <a:p>
            <a:r>
              <a:rPr lang="en-US" dirty="0"/>
              <a:t>Analysis of Implicit Meaning</a:t>
            </a:r>
            <a:endParaRPr lang="fr-FR" dirty="0"/>
          </a:p>
        </p:txBody>
      </p:sp>
      <p:sp>
        <p:nvSpPr>
          <p:cNvPr id="4" name="Rectangle: Rounded Corners 3">
            <a:extLst>
              <a:ext uri="{FF2B5EF4-FFF2-40B4-BE49-F238E27FC236}">
                <a16:creationId xmlns:a16="http://schemas.microsoft.com/office/drawing/2014/main" id="{E682931B-C6AC-4262-BCF4-106298653041}"/>
              </a:ext>
            </a:extLst>
          </p:cNvPr>
          <p:cNvSpPr/>
          <p:nvPr/>
        </p:nvSpPr>
        <p:spPr>
          <a:xfrm>
            <a:off x="838200" y="1690688"/>
            <a:ext cx="3251886" cy="86716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1">
                    <a:lumMod val="75000"/>
                  </a:schemeClr>
                </a:solidFill>
              </a:rPr>
              <a:t>3 Ablation Tests</a:t>
            </a:r>
            <a:endParaRPr lang="fr-FR" sz="3200" b="1" dirty="0">
              <a:solidFill>
                <a:schemeClr val="accent1">
                  <a:lumMod val="75000"/>
                </a:schemeClr>
              </a:solidFill>
            </a:endParaRPr>
          </a:p>
        </p:txBody>
      </p:sp>
      <p:sp>
        <p:nvSpPr>
          <p:cNvPr id="5" name="Rectangle: Rounded Corners 4">
            <a:extLst>
              <a:ext uri="{FF2B5EF4-FFF2-40B4-BE49-F238E27FC236}">
                <a16:creationId xmlns:a16="http://schemas.microsoft.com/office/drawing/2014/main" id="{A170096F-EE9D-428B-A9DC-611B742A836D}"/>
              </a:ext>
            </a:extLst>
          </p:cNvPr>
          <p:cNvSpPr/>
          <p:nvPr/>
        </p:nvSpPr>
        <p:spPr>
          <a:xfrm>
            <a:off x="4090085" y="1690687"/>
            <a:ext cx="6755026" cy="867162"/>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accent1">
                    <a:lumMod val="75000"/>
                  </a:schemeClr>
                </a:solidFill>
              </a:rPr>
              <a:t>Original Phrase: </a:t>
            </a:r>
            <a:r>
              <a:rPr lang="en-US" sz="2400" dirty="0">
                <a:solidFill>
                  <a:schemeClr val="accent1">
                    <a:lumMod val="75000"/>
                  </a:schemeClr>
                </a:solidFill>
              </a:rPr>
              <a:t>“Today, the house has become a </a:t>
            </a:r>
            <a:r>
              <a:rPr lang="en-US" sz="2400" b="1" dirty="0">
                <a:solidFill>
                  <a:schemeClr val="accent2">
                    <a:lumMod val="75000"/>
                  </a:schemeClr>
                </a:solidFill>
              </a:rPr>
              <a:t>wine bar </a:t>
            </a:r>
            <a:r>
              <a:rPr lang="en-US" sz="2400" dirty="0">
                <a:solidFill>
                  <a:schemeClr val="accent1">
                    <a:lumMod val="75000"/>
                  </a:schemeClr>
                </a:solidFill>
              </a:rPr>
              <a:t>or bistro called </a:t>
            </a:r>
            <a:r>
              <a:rPr lang="en-US" sz="2400" dirty="0" err="1">
                <a:solidFill>
                  <a:schemeClr val="accent1">
                    <a:lumMod val="75000"/>
                  </a:schemeClr>
                </a:solidFill>
              </a:rPr>
              <a:t>Barokk</a:t>
            </a:r>
            <a:r>
              <a:rPr lang="en-US" sz="2400" dirty="0">
                <a:solidFill>
                  <a:schemeClr val="accent1">
                    <a:lumMod val="75000"/>
                  </a:schemeClr>
                </a:solidFill>
              </a:rPr>
              <a:t>”</a:t>
            </a:r>
            <a:endParaRPr lang="fr-FR" sz="2400" dirty="0">
              <a:solidFill>
                <a:schemeClr val="accent1">
                  <a:lumMod val="75000"/>
                </a:schemeClr>
              </a:solidFill>
            </a:endParaRPr>
          </a:p>
        </p:txBody>
      </p:sp>
      <p:sp>
        <p:nvSpPr>
          <p:cNvPr id="6" name="Rectangle: Rounded Corners 5">
            <a:extLst>
              <a:ext uri="{FF2B5EF4-FFF2-40B4-BE49-F238E27FC236}">
                <a16:creationId xmlns:a16="http://schemas.microsoft.com/office/drawing/2014/main" id="{275FD14A-0DDE-4802-AF82-720431F3D651}"/>
              </a:ext>
            </a:extLst>
          </p:cNvPr>
          <p:cNvSpPr/>
          <p:nvPr/>
        </p:nvSpPr>
        <p:spPr>
          <a:xfrm>
            <a:off x="838199"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1 (-phrase):</a:t>
            </a:r>
          </a:p>
          <a:p>
            <a:pPr marL="342900" indent="-342900">
              <a:buFont typeface="Arial" panose="020B0604020202020204" pitchFamily="34" charset="0"/>
              <a:buChar char="•"/>
            </a:pPr>
            <a:r>
              <a:rPr lang="en-US" sz="2000" dirty="0">
                <a:solidFill>
                  <a:schemeClr val="accent1">
                    <a:lumMod val="75000"/>
                  </a:schemeClr>
                </a:solidFill>
              </a:rPr>
              <a:t>Mask the phrase in the context sentence</a:t>
            </a:r>
          </a:p>
          <a:p>
            <a:pPr marL="342900" indent="-342900">
              <a:buFont typeface="Arial" panose="020B0604020202020204" pitchFamily="34" charset="0"/>
              <a:buChar char="•"/>
            </a:pPr>
            <a:r>
              <a:rPr lang="en-US" sz="2000" dirty="0">
                <a:solidFill>
                  <a:schemeClr val="accent1">
                    <a:lumMod val="75000"/>
                  </a:schemeClr>
                </a:solidFill>
              </a:rPr>
              <a:t>“Today, the house has become a </a:t>
            </a:r>
            <a:r>
              <a:rPr lang="en-US" sz="2000" b="1" dirty="0">
                <a:solidFill>
                  <a:schemeClr val="accent2">
                    <a:lumMod val="75000"/>
                  </a:schemeClr>
                </a:solidFill>
              </a:rPr>
              <a:t>something </a:t>
            </a:r>
            <a:r>
              <a:rPr lang="en-US" sz="2000" dirty="0">
                <a:solidFill>
                  <a:schemeClr val="accent1">
                    <a:lumMod val="75000"/>
                  </a:schemeClr>
                </a:solidFill>
              </a:rPr>
              <a:t>or bistro called </a:t>
            </a:r>
            <a:r>
              <a:rPr lang="en-US" sz="2000" dirty="0" err="1">
                <a:solidFill>
                  <a:schemeClr val="accent1">
                    <a:lumMod val="75000"/>
                  </a:schemeClr>
                </a:solidFill>
              </a:rPr>
              <a:t>Barokk</a:t>
            </a:r>
            <a:r>
              <a:rPr lang="en-US" sz="2000" dirty="0">
                <a:solidFill>
                  <a:schemeClr val="accent1">
                    <a:lumMod val="75000"/>
                  </a:schemeClr>
                </a:solidFill>
              </a:rPr>
              <a:t>”</a:t>
            </a:r>
          </a:p>
        </p:txBody>
      </p:sp>
      <p:sp>
        <p:nvSpPr>
          <p:cNvPr id="9" name="Rectangle: Rounded Corners 8">
            <a:extLst>
              <a:ext uri="{FF2B5EF4-FFF2-40B4-BE49-F238E27FC236}">
                <a16:creationId xmlns:a16="http://schemas.microsoft.com/office/drawing/2014/main" id="{C2012411-42C4-40E2-A3C5-654087154A04}"/>
              </a:ext>
            </a:extLst>
          </p:cNvPr>
          <p:cNvSpPr/>
          <p:nvPr/>
        </p:nvSpPr>
        <p:spPr>
          <a:xfrm>
            <a:off x="4215712"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2 </a:t>
            </a:r>
          </a:p>
          <a:p>
            <a:r>
              <a:rPr lang="en-US" sz="2800" b="1" dirty="0">
                <a:solidFill>
                  <a:schemeClr val="accent1">
                    <a:lumMod val="75000"/>
                  </a:schemeClr>
                </a:solidFill>
              </a:rPr>
              <a:t>(-Context):</a:t>
            </a:r>
          </a:p>
          <a:p>
            <a:pPr marL="342900" indent="-342900">
              <a:buFont typeface="Arial" panose="020B0604020202020204" pitchFamily="34" charset="0"/>
              <a:buChar char="•"/>
            </a:pPr>
            <a:r>
              <a:rPr lang="en-US" sz="2000" dirty="0">
                <a:solidFill>
                  <a:schemeClr val="accent1">
                    <a:lumMod val="75000"/>
                  </a:schemeClr>
                </a:solidFill>
              </a:rPr>
              <a:t>Replace the context sentence with the phrase itself</a:t>
            </a:r>
          </a:p>
          <a:p>
            <a:pPr marL="342900" indent="-342900">
              <a:buFont typeface="Arial" panose="020B0604020202020204" pitchFamily="34" charset="0"/>
              <a:buChar char="•"/>
            </a:pPr>
            <a:r>
              <a:rPr lang="en-US" sz="2000" b="1" dirty="0">
                <a:solidFill>
                  <a:schemeClr val="accent2">
                    <a:lumMod val="75000"/>
                  </a:schemeClr>
                </a:solidFill>
              </a:rPr>
              <a:t>“wine bar”</a:t>
            </a:r>
          </a:p>
        </p:txBody>
      </p:sp>
      <p:sp>
        <p:nvSpPr>
          <p:cNvPr id="11" name="Rectangle: Rounded Corners 10">
            <a:extLst>
              <a:ext uri="{FF2B5EF4-FFF2-40B4-BE49-F238E27FC236}">
                <a16:creationId xmlns:a16="http://schemas.microsoft.com/office/drawing/2014/main" id="{B0739B49-1136-4F49-812F-91DE8E93FDB8}"/>
              </a:ext>
            </a:extLst>
          </p:cNvPr>
          <p:cNvSpPr/>
          <p:nvPr/>
        </p:nvSpPr>
        <p:spPr>
          <a:xfrm>
            <a:off x="7593225" y="2582670"/>
            <a:ext cx="3251886" cy="3052011"/>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b="1" dirty="0">
                <a:solidFill>
                  <a:schemeClr val="accent1">
                    <a:lumMod val="75000"/>
                  </a:schemeClr>
                </a:solidFill>
              </a:rPr>
              <a:t>Test 3 (-context + phrase):</a:t>
            </a:r>
          </a:p>
          <a:p>
            <a:pPr marL="342900" indent="-342900">
              <a:buFont typeface="Arial" panose="020B0604020202020204" pitchFamily="34" charset="0"/>
              <a:buChar char="•"/>
            </a:pPr>
            <a:r>
              <a:rPr lang="en-US" sz="2000" dirty="0">
                <a:solidFill>
                  <a:schemeClr val="accent1">
                    <a:lumMod val="75000"/>
                  </a:schemeClr>
                </a:solidFill>
              </a:rPr>
              <a:t>Omit the context sentence all together. Provide only the paraphrase</a:t>
            </a:r>
          </a:p>
          <a:p>
            <a:pPr marL="342900" indent="-342900">
              <a:buFont typeface="Arial" panose="020B0604020202020204" pitchFamily="34" charset="0"/>
              <a:buChar char="•"/>
            </a:pPr>
            <a:r>
              <a:rPr lang="en-US" sz="2000" dirty="0">
                <a:solidFill>
                  <a:schemeClr val="accent1">
                    <a:lumMod val="75000"/>
                  </a:schemeClr>
                </a:solidFill>
              </a:rPr>
              <a:t>“bar where people drink wine”</a:t>
            </a:r>
          </a:p>
          <a:p>
            <a:pPr marL="342900" indent="-342900">
              <a:buFont typeface="Arial" panose="020B0604020202020204" pitchFamily="34" charset="0"/>
              <a:buChar char="•"/>
            </a:pPr>
            <a:endParaRPr lang="en-US" sz="2000" dirty="0">
              <a:solidFill>
                <a:schemeClr val="accent1">
                  <a:lumMod val="75000"/>
                </a:schemeClr>
              </a:solidFill>
            </a:endParaRPr>
          </a:p>
        </p:txBody>
      </p:sp>
      <p:sp>
        <p:nvSpPr>
          <p:cNvPr id="12" name="Rectangle: Rounded Corners 11">
            <a:extLst>
              <a:ext uri="{FF2B5EF4-FFF2-40B4-BE49-F238E27FC236}">
                <a16:creationId xmlns:a16="http://schemas.microsoft.com/office/drawing/2014/main" id="{04938535-6513-46F8-A06E-5D09C335E44E}"/>
              </a:ext>
            </a:extLst>
          </p:cNvPr>
          <p:cNvSpPr/>
          <p:nvPr/>
        </p:nvSpPr>
        <p:spPr>
          <a:xfrm>
            <a:off x="838199" y="5859033"/>
            <a:ext cx="10006912" cy="867162"/>
          </a:xfrm>
          <a:prstGeom prst="round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accent1">
                    <a:lumMod val="75000"/>
                  </a:schemeClr>
                </a:solidFill>
              </a:rPr>
              <a:t>Take each modified context sentence, and evaluate on NC Relations and AN attributes tasks</a:t>
            </a:r>
            <a:endParaRPr lang="fr-FR" sz="2400" dirty="0">
              <a:solidFill>
                <a:schemeClr val="accent1">
                  <a:lumMod val="75000"/>
                </a:schemeClr>
              </a:solidFill>
            </a:endParaRPr>
          </a:p>
        </p:txBody>
      </p:sp>
    </p:spTree>
    <p:extLst>
      <p:ext uri="{BB962C8B-B14F-4D97-AF65-F5344CB8AC3E}">
        <p14:creationId xmlns:p14="http://schemas.microsoft.com/office/powerpoint/2010/main" val="4224185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139-1ABA-4279-9440-DBBE1C6CFA0D}"/>
              </a:ext>
            </a:extLst>
          </p:cNvPr>
          <p:cNvSpPr>
            <a:spLocks noGrp="1"/>
          </p:cNvSpPr>
          <p:nvPr>
            <p:ph type="title"/>
          </p:nvPr>
        </p:nvSpPr>
        <p:spPr/>
        <p:txBody>
          <a:bodyPr/>
          <a:lstStyle/>
          <a:p>
            <a:r>
              <a:rPr lang="en-US" dirty="0"/>
              <a:t>Analysis of Implicit Meaning</a:t>
            </a:r>
            <a:endParaRPr lang="fr-FR" dirty="0"/>
          </a:p>
        </p:txBody>
      </p:sp>
      <p:pic>
        <p:nvPicPr>
          <p:cNvPr id="4" name="Picture 3" descr="A screenshot of a cell phone&#10;&#10;Description automatically generated">
            <a:extLst>
              <a:ext uri="{FF2B5EF4-FFF2-40B4-BE49-F238E27FC236}">
                <a16:creationId xmlns:a16="http://schemas.microsoft.com/office/drawing/2014/main" id="{618499B1-1868-471E-AC7C-808F08FE0DC2}"/>
              </a:ext>
            </a:extLst>
          </p:cNvPr>
          <p:cNvPicPr>
            <a:picLocks noChangeAspect="1"/>
          </p:cNvPicPr>
          <p:nvPr/>
        </p:nvPicPr>
        <p:blipFill rotWithShape="1">
          <a:blip r:embed="rId3"/>
          <a:srcRect t="4652"/>
          <a:stretch/>
        </p:blipFill>
        <p:spPr>
          <a:xfrm>
            <a:off x="409979" y="1356039"/>
            <a:ext cx="10943821" cy="3599021"/>
          </a:xfrm>
          <a:prstGeom prst="rect">
            <a:avLst/>
          </a:prstGeom>
        </p:spPr>
      </p:pic>
    </p:spTree>
    <p:extLst>
      <p:ext uri="{BB962C8B-B14F-4D97-AF65-F5344CB8AC3E}">
        <p14:creationId xmlns:p14="http://schemas.microsoft.com/office/powerpoint/2010/main" val="1504646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A9C-3272-4C5B-B4A6-D8A23EEA572A}"/>
              </a:ext>
            </a:extLst>
          </p:cNvPr>
          <p:cNvSpPr>
            <a:spLocks noGrp="1"/>
          </p:cNvSpPr>
          <p:nvPr>
            <p:ph type="title"/>
          </p:nvPr>
        </p:nvSpPr>
        <p:spPr/>
        <p:txBody>
          <a:bodyPr/>
          <a:lstStyle/>
          <a:p>
            <a:r>
              <a:rPr lang="en-US" dirty="0"/>
              <a:t>Summary – “Still a pain in the neck”</a:t>
            </a:r>
            <a:endParaRPr lang="fr-FR" dirty="0"/>
          </a:p>
        </p:txBody>
      </p:sp>
      <p:sp>
        <p:nvSpPr>
          <p:cNvPr id="3" name="Content Placeholder 2">
            <a:extLst>
              <a:ext uri="{FF2B5EF4-FFF2-40B4-BE49-F238E27FC236}">
                <a16:creationId xmlns:a16="http://schemas.microsoft.com/office/drawing/2014/main" id="{A3ED7D2A-DC66-44E7-B4A1-33B38B56ADF2}"/>
              </a:ext>
            </a:extLst>
          </p:cNvPr>
          <p:cNvSpPr>
            <a:spLocks noGrp="1"/>
          </p:cNvSpPr>
          <p:nvPr>
            <p:ph idx="1"/>
          </p:nvPr>
        </p:nvSpPr>
        <p:spPr/>
        <p:txBody>
          <a:bodyPr/>
          <a:lstStyle/>
          <a:p>
            <a:r>
              <a:rPr lang="en-US" dirty="0"/>
              <a:t>Understanding the meanings of phrases is not straightforward</a:t>
            </a:r>
          </a:p>
          <a:p>
            <a:r>
              <a:rPr lang="en-US" dirty="0"/>
              <a:t>Meaning Shift and Implicit Meaning</a:t>
            </a:r>
          </a:p>
          <a:p>
            <a:r>
              <a:rPr lang="en-US" dirty="0"/>
              <a:t>6 tasks were developed to evaluate model understanding of these phenomena</a:t>
            </a:r>
          </a:p>
          <a:p>
            <a:r>
              <a:rPr lang="en-US" dirty="0"/>
              <a:t>6 pre-trained language models were evaluated on these tasks</a:t>
            </a:r>
          </a:p>
          <a:p>
            <a:r>
              <a:rPr lang="en-US" dirty="0"/>
              <a:t>The models do pretty well with meaning shift. They struggle with implicit meaning</a:t>
            </a:r>
            <a:endParaRPr lang="fr-FR" dirty="0"/>
          </a:p>
        </p:txBody>
      </p:sp>
    </p:spTree>
    <p:extLst>
      <p:ext uri="{BB962C8B-B14F-4D97-AF65-F5344CB8AC3E}">
        <p14:creationId xmlns:p14="http://schemas.microsoft.com/office/powerpoint/2010/main" val="362122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The Principle of Compositionality</a:t>
            </a:r>
            <a:endParaRPr lang="fr-FR" dirty="0"/>
          </a:p>
        </p:txBody>
      </p:sp>
      <p:sp>
        <p:nvSpPr>
          <p:cNvPr id="3" name="Content Placeholder 2">
            <a:extLst>
              <a:ext uri="{FF2B5EF4-FFF2-40B4-BE49-F238E27FC236}">
                <a16:creationId xmlns:a16="http://schemas.microsoft.com/office/drawing/2014/main" id="{2A517859-7378-4F0B-B475-803480FD0E11}"/>
              </a:ext>
            </a:extLst>
          </p:cNvPr>
          <p:cNvSpPr>
            <a:spLocks noGrp="1"/>
          </p:cNvSpPr>
          <p:nvPr>
            <p:ph idx="1"/>
          </p:nvPr>
        </p:nvSpPr>
        <p:spPr>
          <a:xfrm>
            <a:off x="838200" y="1690688"/>
            <a:ext cx="10515600" cy="1176080"/>
          </a:xfrm>
        </p:spPr>
        <p:txBody>
          <a:bodyPr/>
          <a:lstStyle/>
          <a:p>
            <a:r>
              <a:rPr lang="en-US" dirty="0"/>
              <a:t>“The meaning of a complex expression is determined by its </a:t>
            </a:r>
            <a:r>
              <a:rPr lang="en-US" dirty="0">
                <a:solidFill>
                  <a:schemeClr val="accent6">
                    <a:lumMod val="75000"/>
                  </a:schemeClr>
                </a:solidFill>
              </a:rPr>
              <a:t>structure</a:t>
            </a:r>
            <a:r>
              <a:rPr lang="en-US" dirty="0"/>
              <a:t> and the </a:t>
            </a:r>
            <a:r>
              <a:rPr lang="en-US" dirty="0">
                <a:solidFill>
                  <a:srgbClr val="0070C0"/>
                </a:solidFill>
              </a:rPr>
              <a:t>meanings of its constituents</a:t>
            </a:r>
            <a:r>
              <a:rPr lang="en-US" dirty="0"/>
              <a:t>.”</a:t>
            </a:r>
          </a:p>
          <a:p>
            <a:pPr marL="0" indent="0">
              <a:buNone/>
            </a:pPr>
            <a:endParaRPr lang="en-US" dirty="0">
              <a:solidFill>
                <a:srgbClr val="00B050"/>
              </a:solidFill>
            </a:endParaRPr>
          </a:p>
        </p:txBody>
      </p:sp>
      <p:sp>
        <p:nvSpPr>
          <p:cNvPr id="8" name="TextBox 7">
            <a:extLst>
              <a:ext uri="{FF2B5EF4-FFF2-40B4-BE49-F238E27FC236}">
                <a16:creationId xmlns:a16="http://schemas.microsoft.com/office/drawing/2014/main" id="{1115A45A-A81E-4486-B9CE-C876B64869B5}"/>
              </a:ext>
            </a:extLst>
          </p:cNvPr>
          <p:cNvSpPr txBox="1"/>
          <p:nvPr/>
        </p:nvSpPr>
        <p:spPr>
          <a:xfrm>
            <a:off x="6972300" y="6012755"/>
            <a:ext cx="5105400" cy="646331"/>
          </a:xfrm>
          <a:prstGeom prst="rect">
            <a:avLst/>
          </a:prstGeom>
          <a:noFill/>
        </p:spPr>
        <p:txBody>
          <a:bodyPr wrap="square" rtlCol="0">
            <a:spAutoFit/>
          </a:bodyPr>
          <a:lstStyle/>
          <a:p>
            <a:r>
              <a:rPr lang="fr-FR" dirty="0">
                <a:hlinkClick r:id="rId3"/>
              </a:rPr>
              <a:t>https://plato.stanford.edu/entries/compositionality/</a:t>
            </a:r>
            <a:endParaRPr lang="fr-FR" dirty="0"/>
          </a:p>
          <a:p>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2815153"/>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Given any complex expression </a:t>
            </a:r>
            <a:r>
              <a:rPr lang="en-US" i="1" dirty="0"/>
              <a:t>e </a:t>
            </a:r>
            <a:r>
              <a:rPr lang="en-US" dirty="0"/>
              <a:t>in a language </a:t>
            </a:r>
            <a:r>
              <a:rPr lang="en-US" i="1" dirty="0"/>
              <a:t>L, </a:t>
            </a:r>
            <a:r>
              <a:rPr lang="en-US" dirty="0"/>
              <a:t>lexical semantics and syntax determine the semantics of </a:t>
            </a:r>
            <a:r>
              <a:rPr lang="en-US" i="1" dirty="0"/>
              <a:t>e.</a:t>
            </a:r>
            <a:endParaRPr lang="en-US" dirty="0"/>
          </a:p>
          <a:p>
            <a:pPr marL="0" indent="0">
              <a:buFont typeface="Arial" panose="020B0604020202020204" pitchFamily="34" charset="0"/>
              <a:buNone/>
            </a:pPr>
            <a:endParaRPr lang="en-US" dirty="0">
              <a:solidFill>
                <a:srgbClr val="00B050"/>
              </a:solidFill>
            </a:endParaRPr>
          </a:p>
        </p:txBody>
      </p:sp>
      <p:sp>
        <p:nvSpPr>
          <p:cNvPr id="4" name="Rectangle 3">
            <a:extLst>
              <a:ext uri="{FF2B5EF4-FFF2-40B4-BE49-F238E27FC236}">
                <a16:creationId xmlns:a16="http://schemas.microsoft.com/office/drawing/2014/main" id="{1AD3B1B2-1015-4FCC-AA16-7370F59E43FD}"/>
              </a:ext>
            </a:extLst>
          </p:cNvPr>
          <p:cNvSpPr/>
          <p:nvPr/>
        </p:nvSpPr>
        <p:spPr>
          <a:xfrm>
            <a:off x="838200" y="4343400"/>
            <a:ext cx="10515600" cy="1176080"/>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rgbClr val="7030A0"/>
                </a:solidFill>
              </a:rPr>
              <a:t>Is this always true?</a:t>
            </a:r>
            <a:endParaRPr lang="fr-FR" sz="4000" b="1" dirty="0">
              <a:solidFill>
                <a:srgbClr val="7030A0"/>
              </a:solidFill>
            </a:endParaRPr>
          </a:p>
        </p:txBody>
      </p:sp>
    </p:spTree>
    <p:extLst>
      <p:ext uri="{BB962C8B-B14F-4D97-AF65-F5344CB8AC3E}">
        <p14:creationId xmlns:p14="http://schemas.microsoft.com/office/powerpoint/2010/main" val="864445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B134-D6CB-4221-92D7-7C7FFDD32E08}"/>
              </a:ext>
            </a:extLst>
          </p:cNvPr>
          <p:cNvSpPr>
            <a:spLocks noGrp="1"/>
          </p:cNvSpPr>
          <p:nvPr>
            <p:ph type="title"/>
          </p:nvPr>
        </p:nvSpPr>
        <p:spPr/>
        <p:txBody>
          <a:bodyPr/>
          <a:lstStyle/>
          <a:p>
            <a:r>
              <a:rPr lang="en-US" dirty="0"/>
              <a:t>References for pain in the neck</a:t>
            </a:r>
            <a:endParaRPr lang="fr-FR" dirty="0"/>
          </a:p>
        </p:txBody>
      </p:sp>
      <p:sp>
        <p:nvSpPr>
          <p:cNvPr id="3" name="Content Placeholder 2">
            <a:extLst>
              <a:ext uri="{FF2B5EF4-FFF2-40B4-BE49-F238E27FC236}">
                <a16:creationId xmlns:a16="http://schemas.microsoft.com/office/drawing/2014/main" id="{238984A7-1C00-4FB9-A43D-71FD727091DC}"/>
              </a:ext>
            </a:extLst>
          </p:cNvPr>
          <p:cNvSpPr>
            <a:spLocks noGrp="1"/>
          </p:cNvSpPr>
          <p:nvPr>
            <p:ph idx="1"/>
          </p:nvPr>
        </p:nvSpPr>
        <p:spPr>
          <a:xfrm>
            <a:off x="520700" y="1825625"/>
            <a:ext cx="11518900" cy="4351338"/>
          </a:xfrm>
        </p:spPr>
        <p:txBody>
          <a:bodyPr>
            <a:normAutofit fontScale="85000" lnSpcReduction="20000"/>
          </a:bodyPr>
          <a:lstStyle/>
          <a:p>
            <a:pPr marL="514350" indent="-514350">
              <a:buFont typeface="+mj-lt"/>
              <a:buAutoNum type="arabicPeriod"/>
            </a:pPr>
            <a:r>
              <a:rPr lang="en-US" dirty="0"/>
              <a:t>Stanford Encyclopedia of Philosophy - </a:t>
            </a:r>
            <a:r>
              <a:rPr lang="fr-FR" dirty="0">
                <a:hlinkClick r:id="rId2"/>
              </a:rPr>
              <a:t>https://plato.stanford.edu/entries/compositionality/</a:t>
            </a:r>
            <a:endParaRPr lang="fr-FR" dirty="0"/>
          </a:p>
          <a:p>
            <a:pPr marL="514350" indent="-514350">
              <a:buFont typeface="+mj-lt"/>
              <a:buAutoNum type="arabicPeriod"/>
            </a:pPr>
            <a:r>
              <a:rPr lang="fr-FR" dirty="0" err="1"/>
              <a:t>Merriam</a:t>
            </a:r>
            <a:r>
              <a:rPr lang="fr-FR" dirty="0"/>
              <a:t>-Webster - </a:t>
            </a:r>
            <a:r>
              <a:rPr lang="fr-FR" dirty="0">
                <a:hlinkClick r:id="rId3"/>
              </a:rPr>
              <a:t>https://www.merriam-webster.com/dictionary</a:t>
            </a:r>
            <a:endParaRPr lang="fr-FR" dirty="0"/>
          </a:p>
          <a:p>
            <a:pPr marL="514350" indent="-514350">
              <a:buFont typeface="+mj-lt"/>
              <a:buAutoNum type="arabicPeriod"/>
            </a:pPr>
            <a:r>
              <a:rPr lang="fr-FR" dirty="0"/>
              <a:t> Tu and Roth (2012) -  </a:t>
            </a:r>
            <a:r>
              <a:rPr lang="fr-FR" dirty="0">
                <a:hlinkClick r:id="rId4"/>
              </a:rPr>
              <a:t>https://www.aclweb.org/anthology/S12-1010/</a:t>
            </a:r>
            <a:endParaRPr lang="fr-FR" dirty="0"/>
          </a:p>
          <a:p>
            <a:pPr marL="514350" indent="-514350">
              <a:buFont typeface="+mj-lt"/>
              <a:buAutoNum type="arabicPeriod"/>
            </a:pPr>
            <a:r>
              <a:rPr lang="fr-FR" dirty="0"/>
              <a:t>Tu and Roth (2011) - </a:t>
            </a:r>
            <a:r>
              <a:rPr lang="fr-FR" dirty="0">
                <a:hlinkClick r:id="rId5"/>
              </a:rPr>
              <a:t>https://www.aclweb.org/anthology/W11-0807/</a:t>
            </a:r>
            <a:endParaRPr lang="fr-FR" dirty="0"/>
          </a:p>
          <a:p>
            <a:pPr marL="514350" indent="-514350">
              <a:buFont typeface="+mj-lt"/>
              <a:buAutoNum type="arabicPeriod"/>
            </a:pPr>
            <a:r>
              <a:rPr lang="fr-FR" dirty="0" err="1"/>
              <a:t>ukWaC</a:t>
            </a:r>
            <a:r>
              <a:rPr lang="fr-FR" dirty="0"/>
              <a:t> corpus -  </a:t>
            </a:r>
            <a:r>
              <a:rPr lang="fr-FR" dirty="0">
                <a:hlinkClick r:id="rId6"/>
              </a:rPr>
              <a:t>https://www.sketchengine.eu/ukwac-british-english-corpus/</a:t>
            </a:r>
            <a:endParaRPr lang="fr-FR" dirty="0"/>
          </a:p>
          <a:p>
            <a:pPr marL="514350" indent="-514350">
              <a:buFont typeface="+mj-lt"/>
              <a:buAutoNum type="arabicPeriod"/>
            </a:pPr>
            <a:r>
              <a:rPr lang="fr-FR" dirty="0" err="1"/>
              <a:t>Reddy</a:t>
            </a:r>
            <a:r>
              <a:rPr lang="fr-FR" dirty="0"/>
              <a:t> et al. (2011) - </a:t>
            </a:r>
            <a:r>
              <a:rPr lang="fr-FR" dirty="0">
                <a:hlinkClick r:id="rId7"/>
              </a:rPr>
              <a:t>https://www.aclweb.org/anthology/I11-1024/</a:t>
            </a:r>
            <a:endParaRPr lang="fr-FR" dirty="0"/>
          </a:p>
          <a:p>
            <a:pPr marL="514350" indent="-514350">
              <a:buFont typeface="+mj-lt"/>
              <a:buAutoNum type="arabicPeriod"/>
            </a:pPr>
            <a:r>
              <a:rPr lang="fr-FR" dirty="0" err="1"/>
              <a:t>Tratz</a:t>
            </a:r>
            <a:r>
              <a:rPr lang="fr-FR" dirty="0"/>
              <a:t> (2011) -  </a:t>
            </a:r>
            <a:r>
              <a:rPr lang="fr-FR" dirty="0">
                <a:hlinkClick r:id="rId8"/>
              </a:rPr>
              <a:t>http://digitallibrary.usc.edu/cdm/ref/collection/p15799coll3/id/176191</a:t>
            </a:r>
            <a:endParaRPr lang="fr-FR" dirty="0"/>
          </a:p>
          <a:p>
            <a:pPr marL="514350" indent="-514350">
              <a:buFont typeface="+mj-lt"/>
              <a:buAutoNum type="arabicPeriod"/>
            </a:pPr>
            <a:r>
              <a:rPr lang="fr-FR" dirty="0"/>
              <a:t>Hartung (2015) -  </a:t>
            </a:r>
            <a:r>
              <a:rPr lang="fr-FR" dirty="0">
                <a:hlinkClick r:id="rId9"/>
              </a:rPr>
              <a:t>https://archiv.ub.uni-heidelberg.de/volltextserver/20013/</a:t>
            </a:r>
            <a:endParaRPr lang="fr-FR" dirty="0"/>
          </a:p>
          <a:p>
            <a:pPr marL="514350" indent="-514350">
              <a:buFont typeface="+mj-lt"/>
              <a:buAutoNum type="arabicPeriod"/>
            </a:pPr>
            <a:r>
              <a:rPr lang="fr-FR" dirty="0"/>
              <a:t>Schneider and Smith (2015) - </a:t>
            </a:r>
            <a:r>
              <a:rPr lang="fr-FR" dirty="0">
                <a:hlinkClick r:id="rId10"/>
              </a:rPr>
              <a:t>https://www.aclweb.org/anthology/N15-1177/</a:t>
            </a:r>
            <a:endParaRPr lang="fr-FR" dirty="0"/>
          </a:p>
          <a:p>
            <a:pPr marL="514350" indent="-514350">
              <a:buFont typeface="+mj-lt"/>
              <a:buAutoNum type="arabicPeriod"/>
            </a:pPr>
            <a:r>
              <a:rPr lang="fr-FR" dirty="0" err="1"/>
              <a:t>Hendrickx</a:t>
            </a:r>
            <a:r>
              <a:rPr lang="fr-FR" dirty="0"/>
              <a:t> et al. (2010) - </a:t>
            </a:r>
            <a:r>
              <a:rPr lang="fr-FR" dirty="0">
                <a:hlinkClick r:id="rId11"/>
              </a:rPr>
              <a:t>https://www.aclweb.org/anthology/S13-2025/</a:t>
            </a:r>
            <a:endParaRPr lang="fr-FR" dirty="0"/>
          </a:p>
          <a:p>
            <a:pPr marL="514350" indent="-514350">
              <a:buFont typeface="+mj-lt"/>
              <a:buAutoNum type="arabicPeriod"/>
            </a:pPr>
            <a:endParaRPr lang="fr-FR" dirty="0"/>
          </a:p>
          <a:p>
            <a:pPr marL="514350" indent="-514350">
              <a:buFont typeface="+mj-lt"/>
              <a:buAutoNum type="arabicPeriod"/>
            </a:pPr>
            <a:endParaRPr lang="fr-FR" dirty="0"/>
          </a:p>
          <a:p>
            <a:pPr marL="514350" indent="-514350">
              <a:buFont typeface="+mj-lt"/>
              <a:buAutoNum type="arabicPeriod"/>
            </a:pPr>
            <a:endParaRPr lang="fr-FR" dirty="0">
              <a:hlinkClick r:id="rId3">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2912803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Questions / Comments?</a:t>
            </a:r>
          </a:p>
        </p:txBody>
      </p:sp>
      <p:sp>
        <p:nvSpPr>
          <p:cNvPr id="6" name="Content Placeholder 2">
            <a:extLst>
              <a:ext uri="{FF2B5EF4-FFF2-40B4-BE49-F238E27FC236}">
                <a16:creationId xmlns:a16="http://schemas.microsoft.com/office/drawing/2014/main" id="{074851F7-E86A-4A53-BDAF-CE2B66C9CAB5}"/>
              </a:ext>
            </a:extLst>
          </p:cNvPr>
          <p:cNvSpPr>
            <a:spLocks noGrp="1"/>
          </p:cNvSpPr>
          <p:nvPr>
            <p:ph idx="1"/>
          </p:nvPr>
        </p:nvSpPr>
        <p:spPr>
          <a:xfrm>
            <a:off x="0" y="1727200"/>
            <a:ext cx="11861800" cy="5010566"/>
          </a:xfrm>
        </p:spPr>
        <p:txBody>
          <a:bodyPr/>
          <a:lstStyle/>
          <a:p>
            <a:r>
              <a:rPr lang="en-US" dirty="0">
                <a:solidFill>
                  <a:srgbClr val="7030A0"/>
                </a:solidFill>
              </a:rPr>
              <a:t>Would you expect Neural Networks to do better with Meaning Shift or Implicit Meaning?</a:t>
            </a:r>
          </a:p>
          <a:p>
            <a:pPr lvl="1"/>
            <a:r>
              <a:rPr lang="en-US" b="1" dirty="0">
                <a:solidFill>
                  <a:schemeClr val="accent1">
                    <a:lumMod val="75000"/>
                  </a:schemeClr>
                </a:solidFill>
              </a:rPr>
              <a:t>According to the results – meaning shift. Is this surprising?</a:t>
            </a:r>
          </a:p>
          <a:p>
            <a:endParaRPr lang="en-US" dirty="0">
              <a:solidFill>
                <a:srgbClr val="7030A0"/>
              </a:solidFill>
            </a:endParaRPr>
          </a:p>
          <a:p>
            <a:r>
              <a:rPr lang="en-US" dirty="0">
                <a:solidFill>
                  <a:srgbClr val="7030A0"/>
                </a:solidFill>
              </a:rPr>
              <a:t>What do you think of the tasks that were chosen? Should any tasks be added or expanded?</a:t>
            </a:r>
          </a:p>
          <a:p>
            <a:pPr lvl="1"/>
            <a:r>
              <a:rPr lang="en-US" b="1" dirty="0">
                <a:solidFill>
                  <a:schemeClr val="accent1">
                    <a:lumMod val="75000"/>
                  </a:schemeClr>
                </a:solidFill>
              </a:rPr>
              <a:t>Our group is interested in examining idioms more closely</a:t>
            </a:r>
          </a:p>
          <a:p>
            <a:pPr marL="0" indent="0">
              <a:buNone/>
            </a:pPr>
            <a:endParaRPr lang="en-US" dirty="0">
              <a:solidFill>
                <a:srgbClr val="7030A0"/>
              </a:solidFill>
            </a:endParaRPr>
          </a:p>
          <a:p>
            <a:r>
              <a:rPr lang="fr-FR" dirty="0">
                <a:solidFill>
                  <a:srgbClr val="7030A0"/>
                </a:solidFill>
              </a:rPr>
              <a:t>How can </a:t>
            </a:r>
            <a:r>
              <a:rPr lang="fr-FR" dirty="0" err="1">
                <a:solidFill>
                  <a:srgbClr val="7030A0"/>
                </a:solidFill>
              </a:rPr>
              <a:t>we</a:t>
            </a:r>
            <a:r>
              <a:rPr lang="fr-FR" dirty="0">
                <a:solidFill>
                  <a:srgbClr val="7030A0"/>
                </a:solidFill>
              </a:rPr>
              <a:t> </a:t>
            </a:r>
            <a:r>
              <a:rPr lang="fr-FR" dirty="0" err="1">
                <a:solidFill>
                  <a:srgbClr val="7030A0"/>
                </a:solidFill>
              </a:rPr>
              <a:t>improve</a:t>
            </a:r>
            <a:r>
              <a:rPr lang="fr-FR" dirty="0">
                <a:solidFill>
                  <a:srgbClr val="7030A0"/>
                </a:solidFill>
              </a:rPr>
              <a:t> NLP applications to </a:t>
            </a:r>
            <a:r>
              <a:rPr lang="fr-FR" dirty="0" err="1">
                <a:solidFill>
                  <a:srgbClr val="7030A0"/>
                </a:solidFill>
              </a:rPr>
              <a:t>handle</a:t>
            </a:r>
            <a:r>
              <a:rPr lang="fr-FR" dirty="0">
                <a:solidFill>
                  <a:srgbClr val="7030A0"/>
                </a:solidFill>
              </a:rPr>
              <a:t> </a:t>
            </a:r>
            <a:r>
              <a:rPr lang="fr-FR" dirty="0" err="1">
                <a:solidFill>
                  <a:srgbClr val="7030A0"/>
                </a:solidFill>
              </a:rPr>
              <a:t>these</a:t>
            </a:r>
            <a:r>
              <a:rPr lang="fr-FR" dirty="0">
                <a:solidFill>
                  <a:srgbClr val="7030A0"/>
                </a:solidFill>
              </a:rPr>
              <a:t> </a:t>
            </a:r>
            <a:r>
              <a:rPr lang="fr-FR" dirty="0" err="1">
                <a:solidFill>
                  <a:srgbClr val="7030A0"/>
                </a:solidFill>
              </a:rPr>
              <a:t>phenomena</a:t>
            </a:r>
            <a:r>
              <a:rPr lang="fr-FR" dirty="0">
                <a:solidFill>
                  <a:srgbClr val="7030A0"/>
                </a:solidFill>
              </a:rPr>
              <a:t>?</a:t>
            </a:r>
          </a:p>
          <a:p>
            <a:pPr lvl="1"/>
            <a:r>
              <a:rPr lang="fr-FR" dirty="0">
                <a:solidFill>
                  <a:srgbClr val="7030A0"/>
                </a:solidFill>
              </a:rPr>
              <a:t>(How do </a:t>
            </a:r>
            <a:r>
              <a:rPr lang="fr-FR" dirty="0" err="1">
                <a:solidFill>
                  <a:srgbClr val="7030A0"/>
                </a:solidFill>
              </a:rPr>
              <a:t>humans</a:t>
            </a:r>
            <a:r>
              <a:rPr lang="fr-FR" dirty="0">
                <a:solidFill>
                  <a:srgbClr val="7030A0"/>
                </a:solidFill>
              </a:rPr>
              <a:t> </a:t>
            </a:r>
            <a:r>
              <a:rPr lang="fr-FR" dirty="0" err="1">
                <a:solidFill>
                  <a:srgbClr val="7030A0"/>
                </a:solidFill>
              </a:rPr>
              <a:t>handle</a:t>
            </a:r>
            <a:r>
              <a:rPr lang="fr-FR" dirty="0">
                <a:solidFill>
                  <a:srgbClr val="7030A0"/>
                </a:solidFill>
              </a:rPr>
              <a:t> </a:t>
            </a:r>
            <a:r>
              <a:rPr lang="fr-FR" dirty="0" err="1">
                <a:solidFill>
                  <a:srgbClr val="7030A0"/>
                </a:solidFill>
              </a:rPr>
              <a:t>them</a:t>
            </a:r>
            <a:r>
              <a:rPr lang="fr-FR" dirty="0">
                <a:solidFill>
                  <a:srgbClr val="7030A0"/>
                </a:solidFill>
              </a:rPr>
              <a:t>?)</a:t>
            </a:r>
          </a:p>
          <a:p>
            <a:pPr lvl="1"/>
            <a:r>
              <a:rPr lang="fr-FR" b="1" dirty="0">
                <a:solidFill>
                  <a:schemeClr val="accent1">
                    <a:lumMod val="75000"/>
                  </a:schemeClr>
                </a:solidFill>
              </a:rPr>
              <a:t>For </a:t>
            </a:r>
            <a:r>
              <a:rPr lang="fr-FR" b="1" dirty="0" err="1">
                <a:solidFill>
                  <a:schemeClr val="accent1">
                    <a:lumMod val="75000"/>
                  </a:schemeClr>
                </a:solidFill>
              </a:rPr>
              <a:t>implicit</a:t>
            </a:r>
            <a:r>
              <a:rPr lang="fr-FR" b="1" dirty="0">
                <a:solidFill>
                  <a:schemeClr val="accent1">
                    <a:lumMod val="75000"/>
                  </a:schemeClr>
                </a:solidFill>
              </a:rPr>
              <a:t> </a:t>
            </a:r>
            <a:r>
              <a:rPr lang="fr-FR" b="1" dirty="0" err="1">
                <a:solidFill>
                  <a:schemeClr val="accent1">
                    <a:lumMod val="75000"/>
                  </a:schemeClr>
                </a:solidFill>
              </a:rPr>
              <a:t>meaning</a:t>
            </a:r>
            <a:r>
              <a:rPr lang="fr-FR" b="1" dirty="0">
                <a:solidFill>
                  <a:schemeClr val="accent1">
                    <a:lumMod val="75000"/>
                  </a:schemeClr>
                </a:solidFill>
              </a:rPr>
              <a:t> / world </a:t>
            </a:r>
            <a:r>
              <a:rPr lang="fr-FR" b="1" dirty="0" err="1">
                <a:solidFill>
                  <a:schemeClr val="accent1">
                    <a:lumMod val="75000"/>
                  </a:schemeClr>
                </a:solidFill>
              </a:rPr>
              <a:t>knowledge</a:t>
            </a:r>
            <a:r>
              <a:rPr lang="fr-FR" b="1" dirty="0">
                <a:solidFill>
                  <a:schemeClr val="accent1">
                    <a:lumMod val="75000"/>
                  </a:schemeClr>
                </a:solidFill>
              </a:rPr>
              <a:t>, </a:t>
            </a:r>
            <a:r>
              <a:rPr lang="fr-FR" b="1" dirty="0" err="1">
                <a:solidFill>
                  <a:schemeClr val="accent1">
                    <a:lumMod val="75000"/>
                  </a:schemeClr>
                </a:solidFill>
              </a:rPr>
              <a:t>see</a:t>
            </a:r>
            <a:r>
              <a:rPr lang="fr-FR" b="1" dirty="0">
                <a:solidFill>
                  <a:schemeClr val="accent1">
                    <a:lumMod val="75000"/>
                  </a:schemeClr>
                </a:solidFill>
              </a:rPr>
              <a:t> </a:t>
            </a:r>
            <a:r>
              <a:rPr lang="fr-FR" b="1" dirty="0" err="1">
                <a:solidFill>
                  <a:schemeClr val="accent1">
                    <a:lumMod val="75000"/>
                  </a:schemeClr>
                </a:solidFill>
              </a:rPr>
              <a:t>Vered</a:t>
            </a:r>
            <a:r>
              <a:rPr lang="fr-FR" b="1" dirty="0">
                <a:solidFill>
                  <a:schemeClr val="accent1">
                    <a:lumMod val="75000"/>
                  </a:schemeClr>
                </a:solidFill>
              </a:rPr>
              <a:t> Schwartz’ </a:t>
            </a:r>
            <a:r>
              <a:rPr lang="fr-FR" b="1" dirty="0" err="1">
                <a:solidFill>
                  <a:schemeClr val="accent1">
                    <a:lumMod val="75000"/>
                  </a:schemeClr>
                </a:solidFill>
              </a:rPr>
              <a:t>Treehouse</a:t>
            </a:r>
            <a:r>
              <a:rPr lang="fr-FR" b="1" dirty="0">
                <a:solidFill>
                  <a:schemeClr val="accent1">
                    <a:lumMod val="75000"/>
                  </a:schemeClr>
                </a:solidFill>
              </a:rPr>
              <a:t> talk</a:t>
            </a:r>
          </a:p>
          <a:p>
            <a:endParaRPr lang="en-US" dirty="0">
              <a:solidFill>
                <a:srgbClr val="7030A0"/>
              </a:solidFill>
            </a:endParaRPr>
          </a:p>
        </p:txBody>
      </p:sp>
    </p:spTree>
    <p:extLst>
      <p:ext uri="{BB962C8B-B14F-4D97-AF65-F5344CB8AC3E}">
        <p14:creationId xmlns:p14="http://schemas.microsoft.com/office/powerpoint/2010/main" val="2682944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838200" y="3416643"/>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066E26B7-964D-41EC-A1DE-984D77D127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3A492A2E-1267-465E-9C7E-6E08486FC144}"/>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41245331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66959935-6620-48D4-A6CE-F9C84465CEF0}"/>
              </a:ext>
            </a:extLst>
          </p:cNvPr>
          <p:cNvPicPr>
            <a:picLocks noChangeAspect="1"/>
          </p:cNvPicPr>
          <p:nvPr/>
        </p:nvPicPr>
        <p:blipFill>
          <a:blip r:embed="rId2"/>
          <a:stretch>
            <a:fillRect/>
          </a:stretch>
        </p:blipFill>
        <p:spPr>
          <a:xfrm>
            <a:off x="643467" y="1316142"/>
            <a:ext cx="10905066" cy="4225714"/>
          </a:xfrm>
          <a:prstGeom prst="rect">
            <a:avLst/>
          </a:prstGeom>
        </p:spPr>
      </p:pic>
    </p:spTree>
    <p:extLst>
      <p:ext uri="{BB962C8B-B14F-4D97-AF65-F5344CB8AC3E}">
        <p14:creationId xmlns:p14="http://schemas.microsoft.com/office/powerpoint/2010/main" val="2948769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6B5E-CE84-40C7-9D4B-95B8EF358FC0}"/>
              </a:ext>
            </a:extLst>
          </p:cNvPr>
          <p:cNvSpPr>
            <a:spLocks noGrp="1"/>
          </p:cNvSpPr>
          <p:nvPr>
            <p:ph type="title"/>
          </p:nvPr>
        </p:nvSpPr>
        <p:spPr/>
        <p:txBody>
          <a:bodyPr/>
          <a:lstStyle/>
          <a:p>
            <a:r>
              <a:rPr lang="en-US" dirty="0"/>
              <a:t>Overview</a:t>
            </a:r>
            <a:endParaRPr lang="fr-FR" dirty="0"/>
          </a:p>
        </p:txBody>
      </p:sp>
      <p:sp>
        <p:nvSpPr>
          <p:cNvPr id="3" name="Content Placeholder 2">
            <a:extLst>
              <a:ext uri="{FF2B5EF4-FFF2-40B4-BE49-F238E27FC236}">
                <a16:creationId xmlns:a16="http://schemas.microsoft.com/office/drawing/2014/main" id="{FC48C95C-2B8D-4940-A070-82C2A9AFB95D}"/>
              </a:ext>
            </a:extLst>
          </p:cNvPr>
          <p:cNvSpPr>
            <a:spLocks noGrp="1"/>
          </p:cNvSpPr>
          <p:nvPr>
            <p:ph idx="1"/>
          </p:nvPr>
        </p:nvSpPr>
        <p:spPr/>
        <p:txBody>
          <a:bodyPr/>
          <a:lstStyle/>
          <a:p>
            <a:r>
              <a:rPr lang="en-US" dirty="0"/>
              <a:t>Start with a neural idiom detection model that works fairly well</a:t>
            </a:r>
          </a:p>
          <a:p>
            <a:r>
              <a:rPr lang="en-US" dirty="0"/>
              <a:t>Probe to understand what type of information the model uses</a:t>
            </a:r>
          </a:p>
          <a:p>
            <a:r>
              <a:rPr lang="en-US" dirty="0"/>
              <a:t>(Probe with Data Ablation)</a:t>
            </a:r>
          </a:p>
          <a:p>
            <a:r>
              <a:rPr lang="en-US" dirty="0"/>
              <a:t>Does the model use concreteness or ambiguity as a predictor?</a:t>
            </a:r>
          </a:p>
        </p:txBody>
      </p:sp>
    </p:spTree>
    <p:extLst>
      <p:ext uri="{BB962C8B-B14F-4D97-AF65-F5344CB8AC3E}">
        <p14:creationId xmlns:p14="http://schemas.microsoft.com/office/powerpoint/2010/main" val="40949377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B71D-6CE4-45A4-ACC9-262EC659F0EA}"/>
              </a:ext>
            </a:extLst>
          </p:cNvPr>
          <p:cNvSpPr>
            <a:spLocks noGrp="1"/>
          </p:cNvSpPr>
          <p:nvPr>
            <p:ph type="title"/>
          </p:nvPr>
        </p:nvSpPr>
        <p:spPr/>
        <p:txBody>
          <a:bodyPr/>
          <a:lstStyle/>
          <a:p>
            <a:r>
              <a:rPr lang="en-US" dirty="0"/>
              <a:t>Method	</a:t>
            </a:r>
            <a:endParaRPr lang="fr-FR" dirty="0"/>
          </a:p>
        </p:txBody>
      </p:sp>
      <p:sp>
        <p:nvSpPr>
          <p:cNvPr id="3" name="Content Placeholder 2">
            <a:extLst>
              <a:ext uri="{FF2B5EF4-FFF2-40B4-BE49-F238E27FC236}">
                <a16:creationId xmlns:a16="http://schemas.microsoft.com/office/drawing/2014/main" id="{199F8A0E-D1D5-49D1-99E7-D0C2EF23AA20}"/>
              </a:ext>
            </a:extLst>
          </p:cNvPr>
          <p:cNvSpPr>
            <a:spLocks noGrp="1"/>
          </p:cNvSpPr>
          <p:nvPr>
            <p:ph idx="1"/>
          </p:nvPr>
        </p:nvSpPr>
        <p:spPr/>
        <p:txBody>
          <a:bodyPr/>
          <a:lstStyle/>
          <a:p>
            <a:r>
              <a:rPr lang="en-US" dirty="0"/>
              <a:t>Start with an existing dataset</a:t>
            </a:r>
          </a:p>
          <a:p>
            <a:r>
              <a:rPr lang="en-US" dirty="0"/>
              <a:t>Create 2 modified datasets</a:t>
            </a:r>
            <a:endParaRPr lang="fr-FR" dirty="0"/>
          </a:p>
          <a:p>
            <a:pPr lvl="1"/>
            <a:r>
              <a:rPr lang="fr-FR" dirty="0"/>
              <a:t>For one, </a:t>
            </a:r>
            <a:r>
              <a:rPr lang="en-US" dirty="0"/>
              <a:t>remove</a:t>
            </a:r>
            <a:r>
              <a:rPr lang="fr-FR" dirty="0"/>
              <a:t> the </a:t>
            </a:r>
            <a:r>
              <a:rPr lang="fr-FR" dirty="0" err="1"/>
              <a:t>most</a:t>
            </a:r>
            <a:r>
              <a:rPr lang="fr-FR" dirty="0"/>
              <a:t> </a:t>
            </a:r>
            <a:r>
              <a:rPr lang="fr-FR" dirty="0" err="1"/>
              <a:t>concrete</a:t>
            </a:r>
            <a:r>
              <a:rPr lang="fr-FR" dirty="0"/>
              <a:t> </a:t>
            </a:r>
            <a:r>
              <a:rPr lang="fr-FR" dirty="0" err="1"/>
              <a:t>literals</a:t>
            </a:r>
            <a:endParaRPr lang="fr-FR" dirty="0"/>
          </a:p>
          <a:p>
            <a:pPr lvl="1"/>
            <a:r>
              <a:rPr lang="fr-FR" dirty="0"/>
              <a:t>For the </a:t>
            </a:r>
            <a:r>
              <a:rPr lang="fr-FR" dirty="0" err="1"/>
              <a:t>other</a:t>
            </a:r>
            <a:r>
              <a:rPr lang="fr-FR" dirty="0"/>
              <a:t>, </a:t>
            </a:r>
            <a:r>
              <a:rPr lang="fr-FR" dirty="0" err="1"/>
              <a:t>remove</a:t>
            </a:r>
            <a:r>
              <a:rPr lang="fr-FR" dirty="0"/>
              <a:t> </a:t>
            </a:r>
            <a:r>
              <a:rPr lang="fr-FR" dirty="0" err="1"/>
              <a:t>most</a:t>
            </a:r>
            <a:r>
              <a:rPr lang="fr-FR" dirty="0"/>
              <a:t> </a:t>
            </a:r>
            <a:r>
              <a:rPr lang="fr-FR" dirty="0" err="1"/>
              <a:t>ambiguous</a:t>
            </a:r>
            <a:r>
              <a:rPr lang="fr-FR" dirty="0"/>
              <a:t> </a:t>
            </a:r>
            <a:r>
              <a:rPr lang="fr-FR" dirty="0" err="1"/>
              <a:t>idioms</a:t>
            </a:r>
            <a:endParaRPr lang="fr-FR" dirty="0"/>
          </a:p>
          <a:p>
            <a:r>
              <a:rPr lang="fr-FR" dirty="0"/>
              <a:t>How </a:t>
            </a:r>
            <a:r>
              <a:rPr lang="fr-FR" dirty="0" err="1"/>
              <a:t>does</a:t>
            </a:r>
            <a:r>
              <a:rPr lang="fr-FR" dirty="0"/>
              <a:t> the model </a:t>
            </a:r>
            <a:r>
              <a:rPr lang="fr-FR" dirty="0" err="1"/>
              <a:t>perform</a:t>
            </a:r>
            <a:r>
              <a:rPr lang="fr-FR" dirty="0"/>
              <a:t> on </a:t>
            </a:r>
            <a:r>
              <a:rPr lang="fr-FR" dirty="0" err="1"/>
              <a:t>modified</a:t>
            </a:r>
            <a:r>
              <a:rPr lang="fr-FR" dirty="0"/>
              <a:t> </a:t>
            </a:r>
            <a:r>
              <a:rPr lang="fr-FR" dirty="0" err="1"/>
              <a:t>datasets</a:t>
            </a:r>
            <a:r>
              <a:rPr lang="fr-FR" dirty="0"/>
              <a:t>?</a:t>
            </a:r>
          </a:p>
          <a:p>
            <a:pPr lvl="1"/>
            <a:endParaRPr lang="en-US" dirty="0"/>
          </a:p>
        </p:txBody>
      </p:sp>
    </p:spTree>
    <p:extLst>
      <p:ext uri="{BB962C8B-B14F-4D97-AF65-F5344CB8AC3E}">
        <p14:creationId xmlns:p14="http://schemas.microsoft.com/office/powerpoint/2010/main" val="30947615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C2B6-CF00-427A-938E-943003A675C2}"/>
              </a:ext>
            </a:extLst>
          </p:cNvPr>
          <p:cNvSpPr>
            <a:spLocks noGrp="1"/>
          </p:cNvSpPr>
          <p:nvPr>
            <p:ph type="title"/>
          </p:nvPr>
        </p:nvSpPr>
        <p:spPr/>
        <p:txBody>
          <a:bodyPr vert="horz" lIns="91440" tIns="45720" rIns="91440" bIns="45720" rtlCol="0" anchor="ctr">
            <a:normAutofit/>
          </a:bodyPr>
          <a:lstStyle/>
          <a:p>
            <a:r>
              <a:rPr lang="en-US" kern="1200">
                <a:solidFill>
                  <a:schemeClr val="tx1"/>
                </a:solidFill>
                <a:latin typeface="+mj-lt"/>
                <a:ea typeface="+mj-ea"/>
                <a:cs typeface="+mj-cs"/>
              </a:rPr>
              <a:t>Results</a:t>
            </a:r>
          </a:p>
        </p:txBody>
      </p:sp>
      <p:pic>
        <p:nvPicPr>
          <p:cNvPr id="4" name="Picture 3" descr="A screenshot of a cell phone&#10;&#10;Description automatically generated">
            <a:extLst>
              <a:ext uri="{FF2B5EF4-FFF2-40B4-BE49-F238E27FC236}">
                <a16:creationId xmlns:a16="http://schemas.microsoft.com/office/drawing/2014/main" id="{9A339C0F-6313-4FEB-9423-BF322F2DB931}"/>
              </a:ext>
            </a:extLst>
          </p:cNvPr>
          <p:cNvPicPr>
            <a:picLocks noChangeAspect="1"/>
          </p:cNvPicPr>
          <p:nvPr/>
        </p:nvPicPr>
        <p:blipFill>
          <a:blip r:embed="rId2"/>
          <a:stretch>
            <a:fillRect/>
          </a:stretch>
        </p:blipFill>
        <p:spPr>
          <a:xfrm>
            <a:off x="828675" y="2080459"/>
            <a:ext cx="10525125" cy="3841671"/>
          </a:xfrm>
          <a:prstGeom prst="rect">
            <a:avLst/>
          </a:prstGeom>
        </p:spPr>
      </p:pic>
    </p:spTree>
    <p:extLst>
      <p:ext uri="{BB962C8B-B14F-4D97-AF65-F5344CB8AC3E}">
        <p14:creationId xmlns:p14="http://schemas.microsoft.com/office/powerpoint/2010/main" val="11124959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29978697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1882C4-B02C-4397-8406-0B3556804DC5}"/>
              </a:ext>
            </a:extLst>
          </p:cNvPr>
          <p:cNvPicPr>
            <a:picLocks noChangeAspect="1"/>
          </p:cNvPicPr>
          <p:nvPr/>
        </p:nvPicPr>
        <p:blipFill>
          <a:blip r:embed="rId2"/>
          <a:stretch>
            <a:fillRect/>
          </a:stretch>
        </p:blipFill>
        <p:spPr>
          <a:xfrm>
            <a:off x="643467" y="1793239"/>
            <a:ext cx="10905066" cy="3271520"/>
          </a:xfrm>
          <a:prstGeom prst="rect">
            <a:avLst/>
          </a:prstGeom>
        </p:spPr>
      </p:pic>
    </p:spTree>
    <p:extLst>
      <p:ext uri="{BB962C8B-B14F-4D97-AF65-F5344CB8AC3E}">
        <p14:creationId xmlns:p14="http://schemas.microsoft.com/office/powerpoint/2010/main" val="1205531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FFEA-3692-465C-A8D5-0D3409CCCFBE}"/>
              </a:ext>
            </a:extLst>
          </p:cNvPr>
          <p:cNvSpPr>
            <a:spLocks noGrp="1"/>
          </p:cNvSpPr>
          <p:nvPr>
            <p:ph type="title"/>
          </p:nvPr>
        </p:nvSpPr>
        <p:spPr/>
        <p:txBody>
          <a:bodyPr>
            <a:normAutofit/>
          </a:bodyPr>
          <a:lstStyle/>
          <a:p>
            <a:r>
              <a:rPr lang="en-US" dirty="0"/>
              <a:t>Overview</a:t>
            </a:r>
          </a:p>
        </p:txBody>
      </p:sp>
      <p:sp>
        <p:nvSpPr>
          <p:cNvPr id="3" name="Content Placeholder 2">
            <a:extLst>
              <a:ext uri="{FF2B5EF4-FFF2-40B4-BE49-F238E27FC236}">
                <a16:creationId xmlns:a16="http://schemas.microsoft.com/office/drawing/2014/main" id="{B2E955B9-5213-4AFB-92C9-0E8D9B42BD3F}"/>
              </a:ext>
            </a:extLst>
          </p:cNvPr>
          <p:cNvSpPr>
            <a:spLocks noGrp="1"/>
          </p:cNvSpPr>
          <p:nvPr>
            <p:ph idx="1"/>
          </p:nvPr>
        </p:nvSpPr>
        <p:spPr/>
        <p:txBody>
          <a:bodyPr>
            <a:normAutofit/>
          </a:bodyPr>
          <a:lstStyle/>
          <a:p>
            <a:r>
              <a:rPr lang="en-US" dirty="0"/>
              <a:t>Probing task focused on model performance with selective dataset pruning.</a:t>
            </a:r>
          </a:p>
          <a:p>
            <a:r>
              <a:rPr lang="en-US" dirty="0"/>
              <a:t>What kind of features in an idiom’s vector are exploited by a NN in classification of idioms vs literals? </a:t>
            </a:r>
          </a:p>
          <a:p>
            <a:r>
              <a:rPr lang="en-US" dirty="0"/>
              <a:t>Hypothesis #1: the network could be using the idea of concreteness vs. abstractness to identify idioms as compared to literal phrases. </a:t>
            </a:r>
          </a:p>
          <a:p>
            <a:r>
              <a:rPr lang="en-US" dirty="0"/>
              <a:t>Hypothesis #2:the network uses ambiguity as a factor, with the idea being that idioms are more ambiguous on average than literal language. </a:t>
            </a:r>
          </a:p>
          <a:p>
            <a:endParaRPr lang="en-US" dirty="0"/>
          </a:p>
        </p:txBody>
      </p:sp>
    </p:spTree>
    <p:extLst>
      <p:ext uri="{BB962C8B-B14F-4D97-AF65-F5344CB8AC3E}">
        <p14:creationId xmlns:p14="http://schemas.microsoft.com/office/powerpoint/2010/main" val="220216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1176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rgbClr val="0070C0"/>
                </a:solidFill>
              </a:rPr>
              <a:t>Keep</a:t>
            </a:r>
            <a:r>
              <a:rPr lang="en-US" sz="3600" dirty="0">
                <a:solidFill>
                  <a:srgbClr val="00B050"/>
                </a:solidFill>
              </a:rPr>
              <a:t> 	Calm 	</a:t>
            </a:r>
            <a:r>
              <a:rPr lang="en-US" sz="3600" dirty="0"/>
              <a:t>and</a:t>
            </a:r>
            <a:r>
              <a:rPr lang="en-US" sz="3600" dirty="0">
                <a:solidFill>
                  <a:srgbClr val="00B050"/>
                </a:solidFill>
              </a:rPr>
              <a:t> 	   </a:t>
            </a:r>
            <a:r>
              <a:rPr lang="en-US" sz="3600" dirty="0">
                <a:solidFill>
                  <a:schemeClr val="accent2">
                    <a:lumMod val="75000"/>
                  </a:schemeClr>
                </a:solidFill>
              </a:rPr>
              <a:t>Carry</a:t>
            </a:r>
            <a:r>
              <a:rPr lang="en-US" sz="3600" dirty="0">
                <a:solidFill>
                  <a:srgbClr val="00B050"/>
                </a:solidFill>
              </a:rPr>
              <a:t> 	    </a:t>
            </a:r>
            <a:r>
              <a:rPr lang="en-US" sz="3600" dirty="0">
                <a:solidFill>
                  <a:srgbClr val="7030A0"/>
                </a:solidFill>
              </a:rPr>
              <a:t>On   </a:t>
            </a:r>
            <a:r>
              <a:rPr lang="en-US" sz="3600" dirty="0">
                <a:solidFill>
                  <a:schemeClr val="accent4">
                    <a:lumMod val="60000"/>
                    <a:lumOff val="40000"/>
                  </a:schemeClr>
                </a:solidFill>
              </a:rPr>
              <a:t>?</a:t>
            </a:r>
          </a:p>
        </p:txBody>
      </p:sp>
      <p:sp>
        <p:nvSpPr>
          <p:cNvPr id="4" name="TextBox 3">
            <a:extLst>
              <a:ext uri="{FF2B5EF4-FFF2-40B4-BE49-F238E27FC236}">
                <a16:creationId xmlns:a16="http://schemas.microsoft.com/office/drawing/2014/main" id="{C41233B5-5EC8-4E75-A361-4B44AE2483FD}"/>
              </a:ext>
            </a:extLst>
          </p:cNvPr>
          <p:cNvSpPr txBox="1"/>
          <p:nvPr/>
        </p:nvSpPr>
        <p:spPr>
          <a:xfrm>
            <a:off x="1079156" y="2553923"/>
            <a:ext cx="1818503" cy="1631216"/>
          </a:xfrm>
          <a:prstGeom prst="rect">
            <a:avLst/>
          </a:prstGeom>
          <a:noFill/>
        </p:spPr>
        <p:txBody>
          <a:bodyPr wrap="square" rtlCol="0">
            <a:spAutoFit/>
          </a:bodyPr>
          <a:lstStyle/>
          <a:p>
            <a:pPr marL="285750" indent="-285750">
              <a:buFontTx/>
              <a:buChar char="-"/>
            </a:pPr>
            <a:r>
              <a:rPr lang="en-US" sz="2000" dirty="0">
                <a:solidFill>
                  <a:srgbClr val="0070C0"/>
                </a:solidFill>
              </a:rPr>
              <a:t>to cause to remain in a given place, situation, or condition</a:t>
            </a:r>
            <a:endParaRPr lang="fr-FR" sz="2000" dirty="0">
              <a:solidFill>
                <a:srgbClr val="0070C0"/>
              </a:solidFill>
            </a:endParaRPr>
          </a:p>
        </p:txBody>
      </p:sp>
      <p:sp>
        <p:nvSpPr>
          <p:cNvPr id="5" name="TextBox 4">
            <a:extLst>
              <a:ext uri="{FF2B5EF4-FFF2-40B4-BE49-F238E27FC236}">
                <a16:creationId xmlns:a16="http://schemas.microsoft.com/office/drawing/2014/main" id="{CB21056F-F558-451D-AB6B-15EAA78A5851}"/>
              </a:ext>
            </a:extLst>
          </p:cNvPr>
          <p:cNvSpPr txBox="1"/>
          <p:nvPr/>
        </p:nvSpPr>
        <p:spPr>
          <a:xfrm>
            <a:off x="2656704" y="2539843"/>
            <a:ext cx="2063578" cy="1323439"/>
          </a:xfrm>
          <a:prstGeom prst="rect">
            <a:avLst/>
          </a:prstGeom>
          <a:noFill/>
        </p:spPr>
        <p:txBody>
          <a:bodyPr wrap="square" rtlCol="0">
            <a:spAutoFit/>
          </a:bodyPr>
          <a:lstStyle/>
          <a:p>
            <a:pPr marL="285750" indent="-285750">
              <a:buFontTx/>
              <a:buChar char="-"/>
            </a:pPr>
            <a:r>
              <a:rPr lang="en-US" sz="2000" dirty="0">
                <a:solidFill>
                  <a:srgbClr val="00B050"/>
                </a:solidFill>
              </a:rPr>
              <a:t>free from agitation, excitement, or disturbance</a:t>
            </a:r>
            <a:endParaRPr lang="fr-FR" sz="2000" dirty="0">
              <a:solidFill>
                <a:srgbClr val="00B050"/>
              </a:solidFill>
            </a:endParaRPr>
          </a:p>
        </p:txBody>
      </p:sp>
      <p:sp>
        <p:nvSpPr>
          <p:cNvPr id="6" name="TextBox 5">
            <a:extLst>
              <a:ext uri="{FF2B5EF4-FFF2-40B4-BE49-F238E27FC236}">
                <a16:creationId xmlns:a16="http://schemas.microsoft.com/office/drawing/2014/main" id="{150C38EA-C844-4B7F-839F-C675151AF3B6}"/>
              </a:ext>
            </a:extLst>
          </p:cNvPr>
          <p:cNvSpPr txBox="1"/>
          <p:nvPr/>
        </p:nvSpPr>
        <p:spPr>
          <a:xfrm>
            <a:off x="5229997" y="2400035"/>
            <a:ext cx="2916195" cy="1938992"/>
          </a:xfrm>
          <a:prstGeom prst="rect">
            <a:avLst/>
          </a:prstGeom>
          <a:noFill/>
        </p:spPr>
        <p:txBody>
          <a:bodyPr wrap="square" rtlCol="0">
            <a:spAutoFit/>
          </a:bodyPr>
          <a:lstStyle/>
          <a:p>
            <a:pPr marL="285750" indent="-285750">
              <a:buFontTx/>
              <a:buChar char="-"/>
            </a:pPr>
            <a:r>
              <a:rPr lang="en-US" sz="2000" dirty="0">
                <a:solidFill>
                  <a:schemeClr val="accent2">
                    <a:lumMod val="75000"/>
                  </a:schemeClr>
                </a:solidFill>
              </a:rPr>
              <a:t>to move while supporting</a:t>
            </a:r>
          </a:p>
          <a:p>
            <a:pPr marL="285750" indent="-285750">
              <a:buFontTx/>
              <a:buChar char="-"/>
            </a:pPr>
            <a:r>
              <a:rPr lang="en-US" sz="2000" dirty="0">
                <a:solidFill>
                  <a:schemeClr val="accent2">
                    <a:lumMod val="75000"/>
                  </a:schemeClr>
                </a:solidFill>
              </a:rPr>
              <a:t>to convey by direct communication</a:t>
            </a:r>
          </a:p>
          <a:p>
            <a:pPr marL="285750" indent="-285750">
              <a:buFontTx/>
              <a:buChar char="-"/>
            </a:pPr>
            <a:r>
              <a:rPr lang="en-US" sz="2000" dirty="0">
                <a:solidFill>
                  <a:schemeClr val="accent2">
                    <a:lumMod val="75000"/>
                  </a:schemeClr>
                </a:solidFill>
              </a:rPr>
              <a:t>to contain and direct the course of</a:t>
            </a:r>
            <a:endParaRPr lang="fr-FR" sz="2000" dirty="0">
              <a:solidFill>
                <a:schemeClr val="accent2">
                  <a:lumMod val="75000"/>
                </a:schemeClr>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7804319" y="2261285"/>
            <a:ext cx="4059196" cy="3477875"/>
          </a:xfrm>
          <a:prstGeom prst="rect">
            <a:avLst/>
          </a:prstGeom>
          <a:noFill/>
        </p:spPr>
        <p:txBody>
          <a:bodyPr wrap="square" rtlCol="0">
            <a:spAutoFit/>
          </a:bodyPr>
          <a:lstStyle/>
          <a:p>
            <a:pPr marL="285750" indent="-285750">
              <a:buFontTx/>
              <a:buChar char="-"/>
            </a:pPr>
            <a:r>
              <a:rPr lang="en-US" sz="2000" dirty="0">
                <a:solidFill>
                  <a:srgbClr val="7030A0"/>
                </a:solidFill>
              </a:rPr>
              <a:t>used as a function word to indicate the location of something</a:t>
            </a:r>
          </a:p>
          <a:p>
            <a:pPr marL="285750" indent="-285750">
              <a:buFontTx/>
              <a:buChar char="-"/>
            </a:pPr>
            <a:r>
              <a:rPr lang="en-US" sz="2000" dirty="0">
                <a:solidFill>
                  <a:srgbClr val="7030A0"/>
                </a:solidFill>
              </a:rPr>
              <a:t>used as a function word to indicate a source of attachment or support</a:t>
            </a:r>
          </a:p>
          <a:p>
            <a:pPr marL="285750" indent="-285750">
              <a:buFontTx/>
              <a:buChar char="-"/>
            </a:pPr>
            <a:r>
              <a:rPr lang="en-US" sz="2000" dirty="0">
                <a:solidFill>
                  <a:srgbClr val="7030A0"/>
                </a:solidFill>
              </a:rPr>
              <a:t>used as a function word to indicate a time frame during which something takes place</a:t>
            </a:r>
          </a:p>
          <a:p>
            <a:pPr marL="285750" indent="-285750">
              <a:buFontTx/>
              <a:buChar char="-"/>
            </a:pPr>
            <a:r>
              <a:rPr lang="en-US" sz="2000" dirty="0">
                <a:solidFill>
                  <a:srgbClr val="7030A0"/>
                </a:solidFill>
              </a:rPr>
              <a:t>used as a function word to indicate manner of doing something</a:t>
            </a:r>
            <a:endParaRPr lang="fr-FR" sz="2000" dirty="0">
              <a:solidFill>
                <a:srgbClr val="7030A0"/>
              </a:solidFill>
            </a:endParaRPr>
          </a:p>
        </p:txBody>
      </p:sp>
      <p:sp>
        <p:nvSpPr>
          <p:cNvPr id="9" name="Rectangle 8">
            <a:extLst>
              <a:ext uri="{FF2B5EF4-FFF2-40B4-BE49-F238E27FC236}">
                <a16:creationId xmlns:a16="http://schemas.microsoft.com/office/drawing/2014/main" id="{73A66D43-1B4F-43EF-A329-755FFF4338D3}"/>
              </a:ext>
            </a:extLst>
          </p:cNvPr>
          <p:cNvSpPr/>
          <p:nvPr/>
        </p:nvSpPr>
        <p:spPr>
          <a:xfrm>
            <a:off x="5696465" y="1396564"/>
            <a:ext cx="2780270" cy="833830"/>
          </a:xfrm>
          <a:prstGeom prst="rect">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728EB82D-42EE-4545-90DA-510BC0AEEEAD}"/>
              </a:ext>
            </a:extLst>
          </p:cNvPr>
          <p:cNvSpPr txBox="1"/>
          <p:nvPr/>
        </p:nvSpPr>
        <p:spPr>
          <a:xfrm>
            <a:off x="469558"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Tree>
    <p:extLst>
      <p:ext uri="{BB962C8B-B14F-4D97-AF65-F5344CB8AC3E}">
        <p14:creationId xmlns:p14="http://schemas.microsoft.com/office/powerpoint/2010/main" val="5422760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lstStyle/>
          <a:p>
            <a:r>
              <a:rPr lang="en-US" dirty="0"/>
              <a:t>“metaphors(e.g., my job is a jail) reflect a transparent mapping from concrete examples in a source domain (e.g., the physical confinement of a jail) to the abstract concept in the target domain(e.g., the psychological constraints and tediousness of a job)” - </a:t>
            </a:r>
            <a:r>
              <a:rPr lang="en-US" dirty="0" err="1"/>
              <a:t>Senaldi</a:t>
            </a:r>
            <a:r>
              <a:rPr lang="en-US" dirty="0"/>
              <a:t> et al. 2019</a:t>
            </a:r>
          </a:p>
          <a:p>
            <a:r>
              <a:rPr lang="en-US" dirty="0"/>
              <a:t>“idioms (e.g. buy the farm ‘to pass away’, shoot the breeze ‘to chat idly’) synchronically appear as a heterogeneous class of semantically non-compositional multiword units that all exhibit greater </a:t>
            </a:r>
            <a:r>
              <a:rPr lang="en-US" dirty="0" err="1"/>
              <a:t>lexicosyntactic</a:t>
            </a:r>
            <a:r>
              <a:rPr lang="en-US" dirty="0"/>
              <a:t> rigidity, proverbiality and emotional valence with respect to literal expressions.</a:t>
            </a:r>
          </a:p>
        </p:txBody>
      </p:sp>
    </p:spTree>
    <p:extLst>
      <p:ext uri="{BB962C8B-B14F-4D97-AF65-F5344CB8AC3E}">
        <p14:creationId xmlns:p14="http://schemas.microsoft.com/office/powerpoint/2010/main" val="353374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DB7A-FCEE-4D93-A324-512194012348}"/>
              </a:ext>
            </a:extLst>
          </p:cNvPr>
          <p:cNvSpPr>
            <a:spLocks noGrp="1"/>
          </p:cNvSpPr>
          <p:nvPr>
            <p:ph type="title"/>
          </p:nvPr>
        </p:nvSpPr>
        <p:spPr/>
        <p:txBody>
          <a:bodyPr/>
          <a:lstStyle/>
          <a:p>
            <a:r>
              <a:rPr lang="en-US" dirty="0"/>
              <a:t>ELI5 aka Explain like I’m 5</a:t>
            </a:r>
          </a:p>
        </p:txBody>
      </p:sp>
      <p:sp>
        <p:nvSpPr>
          <p:cNvPr id="3" name="Content Placeholder 2">
            <a:extLst>
              <a:ext uri="{FF2B5EF4-FFF2-40B4-BE49-F238E27FC236}">
                <a16:creationId xmlns:a16="http://schemas.microsoft.com/office/drawing/2014/main" id="{F015AA7B-5E53-4140-AE4A-9AA122287A02}"/>
              </a:ext>
            </a:extLst>
          </p:cNvPr>
          <p:cNvSpPr>
            <a:spLocks noGrp="1"/>
          </p:cNvSpPr>
          <p:nvPr>
            <p:ph idx="1"/>
          </p:nvPr>
        </p:nvSpPr>
        <p:spPr/>
        <p:txBody>
          <a:bodyPr>
            <a:normAutofit/>
          </a:bodyPr>
          <a:lstStyle/>
          <a:p>
            <a:r>
              <a:rPr lang="en-US" dirty="0"/>
              <a:t>Metaphors map something real to a non-specific representation in a specific domain.</a:t>
            </a:r>
          </a:p>
          <a:p>
            <a:r>
              <a:rPr lang="en-US" dirty="0"/>
              <a:t>Idioms are a broad range of multiword units which map to some literal expression that only work if the complete structure is preserved(e.g. my heart aches != my myocardium hurts)</a:t>
            </a:r>
          </a:p>
        </p:txBody>
      </p:sp>
    </p:spTree>
    <p:extLst>
      <p:ext uri="{BB962C8B-B14F-4D97-AF65-F5344CB8AC3E}">
        <p14:creationId xmlns:p14="http://schemas.microsoft.com/office/powerpoint/2010/main" val="86612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38FD-CEB0-4EAE-B7A4-422D0E6DEEDB}"/>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25C02B02-3061-4B75-A2CB-1B83C34F0EAF}"/>
              </a:ext>
            </a:extLst>
          </p:cNvPr>
          <p:cNvSpPr>
            <a:spLocks noGrp="1"/>
          </p:cNvSpPr>
          <p:nvPr>
            <p:ph idx="1"/>
          </p:nvPr>
        </p:nvSpPr>
        <p:spPr/>
        <p:txBody>
          <a:bodyPr>
            <a:normAutofit fontScale="92500" lnSpcReduction="10000"/>
          </a:bodyPr>
          <a:lstStyle/>
          <a:p>
            <a:r>
              <a:rPr lang="en-US" dirty="0"/>
              <a:t>Neural networks using Word2Vec do well on classification of metaphors. </a:t>
            </a:r>
            <a:r>
              <a:rPr lang="en-US" dirty="0" err="1"/>
              <a:t>Bizzoni</a:t>
            </a:r>
            <a:r>
              <a:rPr lang="en-US" dirty="0"/>
              <a:t> et al. (2017a)</a:t>
            </a:r>
          </a:p>
          <a:p>
            <a:pPr lvl="1"/>
            <a:r>
              <a:rPr lang="en-US" dirty="0"/>
              <a:t>In exploring the cosine distance between the nouns and learned metaphorical representation authors found the NN leveraged the concrete-&gt; abstract shift mapping to established linguistic knowledge of metaphors.</a:t>
            </a:r>
          </a:p>
          <a:p>
            <a:r>
              <a:rPr lang="en-US" dirty="0"/>
              <a:t>They also do well on classifying idioms! </a:t>
            </a:r>
            <a:r>
              <a:rPr lang="en-US" dirty="0" err="1"/>
              <a:t>Bizzoni</a:t>
            </a:r>
            <a:r>
              <a:rPr lang="en-US" dirty="0"/>
              <a:t> et al. (2017b)</a:t>
            </a:r>
          </a:p>
          <a:p>
            <a:pPr lvl="1"/>
            <a:r>
              <a:rPr lang="en-US" dirty="0"/>
              <a:t>In Italian.</a:t>
            </a:r>
          </a:p>
          <a:p>
            <a:pPr lvl="1"/>
            <a:r>
              <a:rPr lang="en-US" dirty="0"/>
              <a:t>Entire phrase is treated as one token(e.g. spill the beans is one token)</a:t>
            </a:r>
          </a:p>
          <a:p>
            <a:pPr lvl="1"/>
            <a:r>
              <a:rPr lang="en-US" dirty="0"/>
              <a:t>No exploration in what kind of shift is happening in NN</a:t>
            </a:r>
          </a:p>
          <a:p>
            <a:r>
              <a:rPr lang="en-US" dirty="0"/>
              <a:t>Idioms, like metaphors, tend to be used to convey abstract concepts and are, generally speaking, less concrete in meaning with respect to literals (Citron et al., 2016)</a:t>
            </a:r>
          </a:p>
          <a:p>
            <a:pPr marL="0" indent="0">
              <a:buNone/>
            </a:pPr>
            <a:endParaRPr lang="en-US" dirty="0"/>
          </a:p>
        </p:txBody>
      </p:sp>
    </p:spTree>
    <p:extLst>
      <p:ext uri="{BB962C8B-B14F-4D97-AF65-F5344CB8AC3E}">
        <p14:creationId xmlns:p14="http://schemas.microsoft.com/office/powerpoint/2010/main" val="11161869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Guiding Question</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lstStyle/>
          <a:p>
            <a:r>
              <a:rPr lang="en-US" dirty="0"/>
              <a:t>What kind of features in an idiom’s vector are exploited by a NN in classification of idioms vs literals?</a:t>
            </a:r>
          </a:p>
          <a:p>
            <a:pPr marL="0" indent="0">
              <a:buNone/>
            </a:pPr>
            <a:endParaRPr lang="en-US" dirty="0"/>
          </a:p>
        </p:txBody>
      </p:sp>
    </p:spTree>
    <p:extLst>
      <p:ext uri="{BB962C8B-B14F-4D97-AF65-F5344CB8AC3E}">
        <p14:creationId xmlns:p14="http://schemas.microsoft.com/office/powerpoint/2010/main" val="125780083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fontScale="62500" lnSpcReduction="20000"/>
          </a:bodyPr>
          <a:lstStyle/>
          <a:p>
            <a:r>
              <a:rPr lang="en-US" dirty="0"/>
              <a:t>174 Italian and 120 English idiomatic and literal verb noun constructions</a:t>
            </a:r>
          </a:p>
          <a:p>
            <a:pPr lvl="1"/>
            <a:r>
              <a:rPr lang="en-US" dirty="0"/>
              <a:t>Italian</a:t>
            </a:r>
          </a:p>
          <a:p>
            <a:pPr lvl="2"/>
            <a:r>
              <a:rPr lang="en-US" dirty="0"/>
              <a:t>87 randomly chosen Italian verbal idioms from idiomatic dictionaries.</a:t>
            </a:r>
          </a:p>
          <a:p>
            <a:pPr lvl="3"/>
            <a:r>
              <a:rPr lang="en-US" dirty="0"/>
              <a:t>Extract usage from </a:t>
            </a:r>
            <a:r>
              <a:rPr lang="en-US" dirty="0" err="1"/>
              <a:t>itWaC</a:t>
            </a:r>
            <a:r>
              <a:rPr lang="en-US" dirty="0"/>
              <a:t> corpus</a:t>
            </a:r>
          </a:p>
          <a:p>
            <a:pPr lvl="3"/>
            <a:r>
              <a:rPr lang="en-US" dirty="0"/>
              <a:t>Some rare(63 occurrences) other common(15,784)</a:t>
            </a:r>
          </a:p>
          <a:p>
            <a:pPr lvl="2"/>
            <a:r>
              <a:rPr lang="en-US" dirty="0"/>
              <a:t>87 only literal verb phrases selected randomly that matched the idiomatic distribution</a:t>
            </a:r>
          </a:p>
          <a:p>
            <a:pPr lvl="1"/>
            <a:r>
              <a:rPr lang="en-US" dirty="0"/>
              <a:t>English</a:t>
            </a:r>
          </a:p>
          <a:p>
            <a:pPr lvl="2"/>
            <a:r>
              <a:rPr lang="en-US" dirty="0"/>
              <a:t>120 VN idiomatic and literal expressions from COCA corpus</a:t>
            </a:r>
          </a:p>
          <a:p>
            <a:pPr lvl="2"/>
            <a:r>
              <a:rPr lang="en-US" dirty="0"/>
              <a:t>60 Idioms and 60 literals following similar procedure to Italian.</a:t>
            </a:r>
          </a:p>
          <a:p>
            <a:r>
              <a:rPr lang="en-US" dirty="0"/>
              <a:t>Annotation of correctness and ambiguity</a:t>
            </a:r>
          </a:p>
          <a:p>
            <a:pPr lvl="1"/>
            <a:r>
              <a:rPr lang="en-US" dirty="0"/>
              <a:t>Linguistics students/researchers</a:t>
            </a:r>
          </a:p>
          <a:p>
            <a:pPr lvl="1"/>
            <a:r>
              <a:rPr lang="en-US" dirty="0"/>
              <a:t>Rating for abstractness/concreteness (1-7)</a:t>
            </a:r>
          </a:p>
          <a:p>
            <a:pPr lvl="1"/>
            <a:r>
              <a:rPr lang="en-US" dirty="0"/>
              <a:t>Rating for plausibility of regular usage of VN literal usage (1-7)</a:t>
            </a:r>
          </a:p>
          <a:p>
            <a:pPr lvl="1"/>
            <a:r>
              <a:rPr lang="en-US" dirty="0"/>
              <a:t>Rating for ambiguity (1-7)</a:t>
            </a:r>
          </a:p>
          <a:p>
            <a:pPr lvl="1"/>
            <a:r>
              <a:rPr lang="en-US" dirty="0"/>
              <a:t>Literals rated as more concrete</a:t>
            </a:r>
          </a:p>
          <a:p>
            <a:pPr lvl="2"/>
            <a:r>
              <a:rPr lang="en-US" dirty="0"/>
              <a:t>4.84 average for Italian literals</a:t>
            </a:r>
          </a:p>
          <a:p>
            <a:pPr lvl="2"/>
            <a:r>
              <a:rPr lang="en-US" dirty="0"/>
              <a:t>3.16 average for Italian idioms</a:t>
            </a:r>
          </a:p>
          <a:p>
            <a:pPr lvl="2"/>
            <a:r>
              <a:rPr lang="en-US" dirty="0"/>
              <a:t>6.20 average for English literals</a:t>
            </a:r>
          </a:p>
          <a:p>
            <a:pPr lvl="2"/>
            <a:r>
              <a:rPr lang="en-US" dirty="0"/>
              <a:t>2.43 average for English idioms</a:t>
            </a:r>
          </a:p>
          <a:p>
            <a:pPr lvl="2"/>
            <a:endParaRPr lang="en-US" dirty="0"/>
          </a:p>
          <a:p>
            <a:pPr marL="0" indent="0">
              <a:buNone/>
            </a:pPr>
            <a:endParaRPr lang="en-US" dirty="0"/>
          </a:p>
        </p:txBody>
      </p:sp>
    </p:spTree>
    <p:extLst>
      <p:ext uri="{BB962C8B-B14F-4D97-AF65-F5344CB8AC3E}">
        <p14:creationId xmlns:p14="http://schemas.microsoft.com/office/powerpoint/2010/main" val="9601682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0FB3-BA7D-432A-B067-87F826172C25}"/>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59E8A5A3-3A24-4514-A950-18C76E78C5C7}"/>
              </a:ext>
            </a:extLst>
          </p:cNvPr>
          <p:cNvSpPr>
            <a:spLocks noGrp="1"/>
          </p:cNvSpPr>
          <p:nvPr>
            <p:ph idx="1"/>
          </p:nvPr>
        </p:nvSpPr>
        <p:spPr/>
        <p:txBody>
          <a:bodyPr>
            <a:normAutofit lnSpcReduction="10000"/>
          </a:bodyPr>
          <a:lstStyle/>
          <a:p>
            <a:r>
              <a:rPr lang="en-US" dirty="0"/>
              <a:t>Train Word2Vec and </a:t>
            </a:r>
            <a:r>
              <a:rPr lang="en-US" dirty="0" err="1"/>
              <a:t>fastText</a:t>
            </a:r>
            <a:r>
              <a:rPr lang="en-US" dirty="0"/>
              <a:t> embeddings on custom corpus and use vectors in a classifier to classify idiom vs literal</a:t>
            </a:r>
          </a:p>
          <a:p>
            <a:r>
              <a:rPr lang="en-US" dirty="0"/>
              <a:t>Test model performance with training on various subsets of dataset</a:t>
            </a:r>
          </a:p>
          <a:p>
            <a:pPr lvl="1"/>
            <a:r>
              <a:rPr lang="en-US" dirty="0"/>
              <a:t>Trained on complete dataset(with random subsamples)</a:t>
            </a:r>
          </a:p>
          <a:p>
            <a:pPr lvl="1"/>
            <a:r>
              <a:rPr lang="en-US" dirty="0"/>
              <a:t>Trained with concrete literals removed from training set.</a:t>
            </a:r>
          </a:p>
          <a:p>
            <a:pPr lvl="2"/>
            <a:r>
              <a:rPr lang="en-US" dirty="0"/>
              <a:t>Removed all literals with concreteness &gt; 5</a:t>
            </a:r>
          </a:p>
          <a:p>
            <a:pPr lvl="2"/>
            <a:r>
              <a:rPr lang="en-US" dirty="0"/>
              <a:t>If NN relied on differences in concreteness between literals and idioms model  performance should greatly drop here</a:t>
            </a:r>
          </a:p>
          <a:p>
            <a:pPr lvl="1"/>
            <a:r>
              <a:rPr lang="en-US" dirty="0"/>
              <a:t>Trained with semantically ambiguous idioms removed from training data</a:t>
            </a:r>
          </a:p>
          <a:p>
            <a:pPr lvl="2"/>
            <a:r>
              <a:rPr lang="en-US" dirty="0"/>
              <a:t>Removed all idioms with average ambiguity of &gt;5</a:t>
            </a:r>
          </a:p>
          <a:p>
            <a:pPr lvl="2"/>
            <a:r>
              <a:rPr lang="en-US" dirty="0"/>
              <a:t>Since idioms can have literal and idiomatic representation model should learn a more varied distribution. </a:t>
            </a:r>
          </a:p>
          <a:p>
            <a:pPr marL="0" indent="0">
              <a:buNone/>
            </a:pPr>
            <a:endParaRPr lang="en-US" dirty="0"/>
          </a:p>
          <a:p>
            <a:endParaRPr lang="en-US" dirty="0"/>
          </a:p>
        </p:txBody>
      </p:sp>
    </p:spTree>
    <p:extLst>
      <p:ext uri="{BB962C8B-B14F-4D97-AF65-F5344CB8AC3E}">
        <p14:creationId xmlns:p14="http://schemas.microsoft.com/office/powerpoint/2010/main" val="557784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p:txBody>
          <a:bodyPr/>
          <a:lstStyle/>
          <a:p>
            <a:r>
              <a:rPr lang="en-US"/>
              <a:t>Training</a:t>
            </a:r>
            <a:endParaRPr lang="en-US" dirty="0"/>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p:txBody>
          <a:bodyPr>
            <a:normAutofit/>
          </a:bodyPr>
          <a:lstStyle/>
          <a:p>
            <a:r>
              <a:rPr lang="en-US" dirty="0" err="1"/>
              <a:t>FastText</a:t>
            </a:r>
            <a:r>
              <a:rPr lang="en-US" dirty="0"/>
              <a:t> and Word2Vec trained on </a:t>
            </a:r>
            <a:r>
              <a:rPr lang="en-US" dirty="0" err="1"/>
              <a:t>itWAC</a:t>
            </a:r>
            <a:r>
              <a:rPr lang="en-US" dirty="0"/>
              <a:t>(Italian) and COCA(English)</a:t>
            </a:r>
          </a:p>
          <a:p>
            <a:pPr lvl="1"/>
            <a:r>
              <a:rPr lang="en-US" dirty="0"/>
              <a:t>300 dimensions</a:t>
            </a:r>
          </a:p>
          <a:p>
            <a:pPr lvl="1"/>
            <a:r>
              <a:rPr lang="en-US" dirty="0" err="1"/>
              <a:t>SkipGram</a:t>
            </a:r>
            <a:endParaRPr lang="en-US" dirty="0"/>
          </a:p>
          <a:p>
            <a:pPr lvl="1"/>
            <a:r>
              <a:rPr lang="en-US" dirty="0"/>
              <a:t>5 word window</a:t>
            </a:r>
          </a:p>
          <a:p>
            <a:pPr lvl="1"/>
            <a:r>
              <a:rPr lang="en-US" dirty="0"/>
              <a:t>10 negative samples</a:t>
            </a:r>
          </a:p>
          <a:p>
            <a:r>
              <a:rPr lang="en-US" dirty="0"/>
              <a:t>Classifier on idiom or not </a:t>
            </a:r>
          </a:p>
          <a:p>
            <a:pPr lvl="1"/>
            <a:r>
              <a:rPr lang="en-US" dirty="0"/>
              <a:t>3 hidden layers</a:t>
            </a:r>
          </a:p>
          <a:p>
            <a:pPr lvl="1"/>
            <a:r>
              <a:rPr lang="en-US" dirty="0"/>
              <a:t>300 -&gt; 12 -&gt; 8 -&gt; 1</a:t>
            </a:r>
          </a:p>
          <a:p>
            <a:pPr lvl="1"/>
            <a:r>
              <a:rPr lang="en-US" dirty="0"/>
              <a:t>Sigmoid activation</a:t>
            </a:r>
          </a:p>
          <a:p>
            <a:endParaRPr lang="en-US" dirty="0"/>
          </a:p>
          <a:p>
            <a:pPr lvl="2"/>
            <a:endParaRPr lang="en-US" dirty="0"/>
          </a:p>
          <a:p>
            <a:pPr marL="0" indent="0">
              <a:buNone/>
            </a:pPr>
            <a:endParaRPr lang="en-US" dirty="0"/>
          </a:p>
        </p:txBody>
      </p:sp>
    </p:spTree>
    <p:extLst>
      <p:ext uri="{BB962C8B-B14F-4D97-AF65-F5344CB8AC3E}">
        <p14:creationId xmlns:p14="http://schemas.microsoft.com/office/powerpoint/2010/main" val="4287299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E916-4A66-49A2-B60B-01D82A040747}"/>
              </a:ext>
            </a:extLst>
          </p:cNvPr>
          <p:cNvSpPr>
            <a:spLocks noGrp="1"/>
          </p:cNvSpPr>
          <p:nvPr>
            <p:ph type="title"/>
          </p:nvPr>
        </p:nvSpPr>
        <p:spPr>
          <a:xfrm>
            <a:off x="838200" y="640080"/>
            <a:ext cx="2798064" cy="971744"/>
          </a:xfrm>
        </p:spPr>
        <p:txBody>
          <a:bodyPr anchor="b">
            <a:normAutofit/>
          </a:bodyPr>
          <a:lstStyle/>
          <a:p>
            <a:r>
              <a:rPr lang="en-US" sz="3700" dirty="0"/>
              <a:t>Results</a:t>
            </a:r>
          </a:p>
        </p:txBody>
      </p:sp>
      <p:sp>
        <p:nvSpPr>
          <p:cNvPr id="3" name="Content Placeholder 2">
            <a:extLst>
              <a:ext uri="{FF2B5EF4-FFF2-40B4-BE49-F238E27FC236}">
                <a16:creationId xmlns:a16="http://schemas.microsoft.com/office/drawing/2014/main" id="{29055E0F-E57D-45EB-A787-A01C2B64CF7E}"/>
              </a:ext>
            </a:extLst>
          </p:cNvPr>
          <p:cNvSpPr>
            <a:spLocks noGrp="1"/>
          </p:cNvSpPr>
          <p:nvPr>
            <p:ph idx="1"/>
          </p:nvPr>
        </p:nvSpPr>
        <p:spPr>
          <a:xfrm>
            <a:off x="838200" y="2634712"/>
            <a:ext cx="2770632" cy="3583208"/>
          </a:xfrm>
        </p:spPr>
        <p:txBody>
          <a:bodyPr>
            <a:normAutofit/>
          </a:bodyPr>
          <a:lstStyle/>
          <a:p>
            <a:r>
              <a:rPr lang="en-US" sz="1500" dirty="0"/>
              <a:t>NN is likely exploiting a difference in concreteness/ambiguity of expression.</a:t>
            </a:r>
          </a:p>
          <a:p>
            <a:r>
              <a:rPr lang="en-US" sz="1500" dirty="0"/>
              <a:t>When NN are trained to spot idioms they exploit underlying sematic features.</a:t>
            </a:r>
          </a:p>
          <a:p>
            <a:r>
              <a:rPr lang="en-US" sz="1500" dirty="0"/>
              <a:t>Suggest further annotation of idioms to explore what NNs are learning.</a:t>
            </a:r>
          </a:p>
          <a:p>
            <a:pPr marL="0" indent="0">
              <a:buNone/>
            </a:pPr>
            <a:endParaRPr lang="en-US" sz="1500" dirty="0"/>
          </a:p>
        </p:txBody>
      </p:sp>
      <p:pic>
        <p:nvPicPr>
          <p:cNvPr id="4" name="Picture 3">
            <a:extLst>
              <a:ext uri="{FF2B5EF4-FFF2-40B4-BE49-F238E27FC236}">
                <a16:creationId xmlns:a16="http://schemas.microsoft.com/office/drawing/2014/main" id="{2B4BBC4A-CBB9-4F13-A72B-FB0BF1CC4CFE}"/>
              </a:ext>
            </a:extLst>
          </p:cNvPr>
          <p:cNvPicPr>
            <a:picLocks noChangeAspect="1"/>
          </p:cNvPicPr>
          <p:nvPr/>
        </p:nvPicPr>
        <p:blipFill>
          <a:blip r:embed="rId2"/>
          <a:stretch>
            <a:fillRect/>
          </a:stretch>
        </p:blipFill>
        <p:spPr>
          <a:xfrm>
            <a:off x="4276344" y="2286938"/>
            <a:ext cx="7251192" cy="2284124"/>
          </a:xfrm>
          <a:prstGeom prst="rect">
            <a:avLst/>
          </a:prstGeom>
        </p:spPr>
      </p:pic>
    </p:spTree>
    <p:extLst>
      <p:ext uri="{BB962C8B-B14F-4D97-AF65-F5344CB8AC3E}">
        <p14:creationId xmlns:p14="http://schemas.microsoft.com/office/powerpoint/2010/main" val="35833772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51A5-1384-4543-9227-0740AB5FE674}"/>
              </a:ext>
            </a:extLst>
          </p:cNvPr>
          <p:cNvSpPr>
            <a:spLocks noGrp="1"/>
          </p:cNvSpPr>
          <p:nvPr>
            <p:ph type="title"/>
          </p:nvPr>
        </p:nvSpPr>
        <p:spPr/>
        <p:txBody>
          <a:bodyPr/>
          <a:lstStyle/>
          <a:p>
            <a:r>
              <a:rPr lang="en-US" dirty="0"/>
              <a:t>Our Research: NLM Understanding of Idioms</a:t>
            </a:r>
          </a:p>
        </p:txBody>
      </p:sp>
    </p:spTree>
    <p:extLst>
      <p:ext uri="{BB962C8B-B14F-4D97-AF65-F5344CB8AC3E}">
        <p14:creationId xmlns:p14="http://schemas.microsoft.com/office/powerpoint/2010/main" val="956999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323-CE25-4766-8201-A5D468B67EB2}"/>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EEEA82BA-5246-474F-85BE-6C0BCF0742AB}"/>
              </a:ext>
            </a:extLst>
          </p:cNvPr>
          <p:cNvSpPr>
            <a:spLocks noGrp="1"/>
          </p:cNvSpPr>
          <p:nvPr>
            <p:ph idx="1"/>
          </p:nvPr>
        </p:nvSpPr>
        <p:spPr/>
        <p:txBody>
          <a:bodyPr>
            <a:normAutofit/>
          </a:bodyPr>
          <a:lstStyle/>
          <a:p>
            <a:r>
              <a:rPr lang="en-US" dirty="0"/>
              <a:t>Overall Introduction</a:t>
            </a:r>
          </a:p>
          <a:p>
            <a:r>
              <a:rPr lang="en-US" dirty="0"/>
              <a:t>Evaluating NLM and Lexical Composition (Wes)</a:t>
            </a:r>
          </a:p>
          <a:p>
            <a:r>
              <a:rPr lang="en-US" dirty="0"/>
              <a:t>Q&amp;A</a:t>
            </a:r>
          </a:p>
          <a:p>
            <a:r>
              <a:rPr lang="en-US" dirty="0"/>
              <a:t>Idioms and Neural Networks (Daniel)</a:t>
            </a:r>
          </a:p>
          <a:p>
            <a:r>
              <a:rPr lang="en-US" dirty="0"/>
              <a:t>Q&amp;A</a:t>
            </a:r>
          </a:p>
          <a:p>
            <a:r>
              <a:rPr lang="en-US" dirty="0"/>
              <a:t>Our Group Project- Idiom paraphrase evaluation</a:t>
            </a:r>
          </a:p>
          <a:p>
            <a:r>
              <a:rPr lang="en-US" dirty="0"/>
              <a:t>Q&amp;A</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8139AEEA-A3B3-4936-8003-B5D997BC7F33}"/>
              </a:ext>
            </a:extLst>
          </p:cNvPr>
          <p:cNvSpPr/>
          <p:nvPr/>
        </p:nvSpPr>
        <p:spPr>
          <a:xfrm>
            <a:off x="739346" y="4414858"/>
            <a:ext cx="7465541" cy="407773"/>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5" name="Picture 4" descr="A close up of a logo&#10;&#10;Description automatically generated">
            <a:extLst>
              <a:ext uri="{FF2B5EF4-FFF2-40B4-BE49-F238E27FC236}">
                <a16:creationId xmlns:a16="http://schemas.microsoft.com/office/drawing/2014/main" id="{B5AC1043-DD1D-4097-A523-323879E94B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643898"/>
            <a:ext cx="6160904" cy="3848977"/>
          </a:xfrm>
          <a:prstGeom prst="rect">
            <a:avLst/>
          </a:prstGeom>
        </p:spPr>
      </p:pic>
      <p:sp>
        <p:nvSpPr>
          <p:cNvPr id="6" name="TextBox 5">
            <a:extLst>
              <a:ext uri="{FF2B5EF4-FFF2-40B4-BE49-F238E27FC236}">
                <a16:creationId xmlns:a16="http://schemas.microsoft.com/office/drawing/2014/main" id="{25A2F750-EA08-4CFF-A7B5-51A4C71752A8}"/>
              </a:ext>
            </a:extLst>
          </p:cNvPr>
          <p:cNvSpPr txBox="1"/>
          <p:nvPr/>
        </p:nvSpPr>
        <p:spPr>
          <a:xfrm>
            <a:off x="6635048" y="6492875"/>
            <a:ext cx="6160904" cy="230832"/>
          </a:xfrm>
          <a:prstGeom prst="rect">
            <a:avLst/>
          </a:prstGeom>
          <a:noFill/>
        </p:spPr>
        <p:txBody>
          <a:bodyPr wrap="square" rtlCol="0">
            <a:spAutoFit/>
          </a:bodyPr>
          <a:lstStyle/>
          <a:p>
            <a:r>
              <a:rPr lang="fr-FR" sz="900" dirty="0">
                <a:hlinkClick r:id="rId3" tooltip="http://pngimg.com/download/28013"/>
              </a:rPr>
              <a:t>This Photo</a:t>
            </a:r>
            <a:r>
              <a:rPr lang="fr-FR" sz="900" dirty="0"/>
              <a:t> by </a:t>
            </a:r>
            <a:r>
              <a:rPr lang="fr-FR" sz="900" dirty="0" err="1"/>
              <a:t>Unknown</a:t>
            </a:r>
            <a:r>
              <a:rPr lang="fr-FR" sz="900" dirty="0"/>
              <a:t> </a:t>
            </a:r>
            <a:r>
              <a:rPr lang="fr-FR" sz="900" dirty="0" err="1"/>
              <a:t>Author</a:t>
            </a:r>
            <a:r>
              <a:rPr lang="fr-FR" sz="900" dirty="0"/>
              <a:t> </a:t>
            </a:r>
            <a:r>
              <a:rPr lang="fr-FR" sz="900" dirty="0" err="1"/>
              <a:t>is</a:t>
            </a:r>
            <a:r>
              <a:rPr lang="fr-FR" sz="900" dirty="0"/>
              <a:t> </a:t>
            </a:r>
            <a:r>
              <a:rPr lang="fr-FR" sz="900" dirty="0" err="1"/>
              <a:t>licensed</a:t>
            </a:r>
            <a:r>
              <a:rPr lang="fr-FR" sz="900" dirty="0"/>
              <a:t> </a:t>
            </a:r>
            <a:r>
              <a:rPr lang="fr-FR" sz="900" dirty="0" err="1"/>
              <a:t>under</a:t>
            </a:r>
            <a:r>
              <a:rPr lang="fr-FR" sz="900" dirty="0"/>
              <a:t> </a:t>
            </a:r>
            <a:r>
              <a:rPr lang="fr-FR" sz="900" dirty="0">
                <a:hlinkClick r:id="rId4" tooltip="https://creativecommons.org/licenses/by-nc/3.0/"/>
              </a:rPr>
              <a:t>CC BY-NC</a:t>
            </a:r>
            <a:endParaRPr lang="fr-FR" sz="900" dirty="0"/>
          </a:p>
        </p:txBody>
      </p:sp>
    </p:spTree>
    <p:extLst>
      <p:ext uri="{BB962C8B-B14F-4D97-AF65-F5344CB8AC3E}">
        <p14:creationId xmlns:p14="http://schemas.microsoft.com/office/powerpoint/2010/main" val="121215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CF50-46B3-4858-ADE8-BCE5CD5E4664}"/>
              </a:ext>
            </a:extLst>
          </p:cNvPr>
          <p:cNvSpPr>
            <a:spLocks noGrp="1"/>
          </p:cNvSpPr>
          <p:nvPr>
            <p:ph type="title"/>
          </p:nvPr>
        </p:nvSpPr>
        <p:spPr/>
        <p:txBody>
          <a:bodyPr/>
          <a:lstStyle/>
          <a:p>
            <a:r>
              <a:rPr lang="en-US" dirty="0"/>
              <a:t>Difficulties with Compositionality</a:t>
            </a:r>
            <a:endParaRPr lang="fr-FR" dirty="0"/>
          </a:p>
        </p:txBody>
      </p:sp>
      <p:sp>
        <p:nvSpPr>
          <p:cNvPr id="18" name="Content Placeholder 2">
            <a:extLst>
              <a:ext uri="{FF2B5EF4-FFF2-40B4-BE49-F238E27FC236}">
                <a16:creationId xmlns:a16="http://schemas.microsoft.com/office/drawing/2014/main" id="{DE105626-3170-497A-B93B-D0D8599AE5B1}"/>
              </a:ext>
            </a:extLst>
          </p:cNvPr>
          <p:cNvSpPr txBox="1">
            <a:spLocks/>
          </p:cNvSpPr>
          <p:nvPr/>
        </p:nvSpPr>
        <p:spPr>
          <a:xfrm>
            <a:off x="838200" y="1592927"/>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tea is </a:t>
            </a:r>
            <a:r>
              <a:rPr lang="en-US" sz="3600" dirty="0">
                <a:solidFill>
                  <a:srgbClr val="00B0F0"/>
                </a:solidFill>
              </a:rPr>
              <a:t>heat</a:t>
            </a:r>
            <a:r>
              <a:rPr lang="en-US" sz="3600" dirty="0"/>
              <a:t>ing up</a:t>
            </a:r>
          </a:p>
        </p:txBody>
      </p:sp>
      <p:sp>
        <p:nvSpPr>
          <p:cNvPr id="4" name="TextBox 3">
            <a:extLst>
              <a:ext uri="{FF2B5EF4-FFF2-40B4-BE49-F238E27FC236}">
                <a16:creationId xmlns:a16="http://schemas.microsoft.com/office/drawing/2014/main" id="{C41233B5-5EC8-4E75-A361-4B44AE2483FD}"/>
              </a:ext>
            </a:extLst>
          </p:cNvPr>
          <p:cNvSpPr txBox="1"/>
          <p:nvPr/>
        </p:nvSpPr>
        <p:spPr>
          <a:xfrm>
            <a:off x="2697891" y="2125448"/>
            <a:ext cx="3529914" cy="461665"/>
          </a:xfrm>
          <a:prstGeom prst="rect">
            <a:avLst/>
          </a:prstGeom>
          <a:noFill/>
        </p:spPr>
        <p:txBody>
          <a:bodyPr wrap="square" rtlCol="0">
            <a:spAutoFit/>
          </a:bodyPr>
          <a:lstStyle/>
          <a:p>
            <a:r>
              <a:rPr lang="en-US" sz="2400" dirty="0">
                <a:solidFill>
                  <a:srgbClr val="00B0F0"/>
                </a:solidFill>
              </a:rPr>
              <a:t>To become warm or hot</a:t>
            </a:r>
            <a:endParaRPr lang="fr-FR" sz="2400" dirty="0">
              <a:solidFill>
                <a:srgbClr val="00B0F0"/>
              </a:solidFill>
            </a:endParaRPr>
          </a:p>
        </p:txBody>
      </p:sp>
      <p:sp>
        <p:nvSpPr>
          <p:cNvPr id="7" name="TextBox 6">
            <a:extLst>
              <a:ext uri="{FF2B5EF4-FFF2-40B4-BE49-F238E27FC236}">
                <a16:creationId xmlns:a16="http://schemas.microsoft.com/office/drawing/2014/main" id="{1A566373-057C-44AE-9F07-26F90E99C37A}"/>
              </a:ext>
            </a:extLst>
          </p:cNvPr>
          <p:cNvSpPr txBox="1"/>
          <p:nvPr/>
        </p:nvSpPr>
        <p:spPr>
          <a:xfrm>
            <a:off x="3942835" y="3607932"/>
            <a:ext cx="4059196" cy="461665"/>
          </a:xfrm>
          <a:prstGeom prst="rect">
            <a:avLst/>
          </a:prstGeom>
          <a:noFill/>
        </p:spPr>
        <p:txBody>
          <a:bodyPr wrap="square" rtlCol="0">
            <a:spAutoFit/>
          </a:bodyPr>
          <a:lstStyle/>
          <a:p>
            <a:r>
              <a:rPr lang="en-US" sz="2400" dirty="0">
                <a:solidFill>
                  <a:srgbClr val="7030A0"/>
                </a:solidFill>
              </a:rPr>
              <a:t>To excite</a:t>
            </a:r>
            <a:endParaRPr lang="fr-FR" sz="2400" dirty="0">
              <a:solidFill>
                <a:srgbClr val="7030A0"/>
              </a:solidFill>
            </a:endParaRPr>
          </a:p>
        </p:txBody>
      </p:sp>
      <p:sp>
        <p:nvSpPr>
          <p:cNvPr id="3" name="TextBox 2">
            <a:extLst>
              <a:ext uri="{FF2B5EF4-FFF2-40B4-BE49-F238E27FC236}">
                <a16:creationId xmlns:a16="http://schemas.microsoft.com/office/drawing/2014/main" id="{A24C725A-863E-455B-889C-DA67931702BD}"/>
              </a:ext>
            </a:extLst>
          </p:cNvPr>
          <p:cNvSpPr txBox="1"/>
          <p:nvPr/>
        </p:nvSpPr>
        <p:spPr>
          <a:xfrm>
            <a:off x="358346" y="5739160"/>
            <a:ext cx="6437870" cy="646331"/>
          </a:xfrm>
          <a:prstGeom prst="rect">
            <a:avLst/>
          </a:prstGeom>
          <a:noFill/>
        </p:spPr>
        <p:txBody>
          <a:bodyPr wrap="square" rtlCol="0">
            <a:spAutoFit/>
          </a:bodyPr>
          <a:lstStyle/>
          <a:p>
            <a:r>
              <a:rPr lang="en-US" dirty="0"/>
              <a:t>Example from Schwartz et al.</a:t>
            </a:r>
          </a:p>
          <a:p>
            <a:r>
              <a:rPr lang="en-US" dirty="0"/>
              <a:t>Definitions from m-w.com</a:t>
            </a:r>
            <a:endParaRPr lang="fr-FR" dirty="0"/>
          </a:p>
        </p:txBody>
      </p:sp>
      <p:sp>
        <p:nvSpPr>
          <p:cNvPr id="10" name="Content Placeholder 2">
            <a:extLst>
              <a:ext uri="{FF2B5EF4-FFF2-40B4-BE49-F238E27FC236}">
                <a16:creationId xmlns:a16="http://schemas.microsoft.com/office/drawing/2014/main" id="{700F0740-5898-44A7-8F00-E0C7A766C291}"/>
              </a:ext>
            </a:extLst>
          </p:cNvPr>
          <p:cNvSpPr txBox="1">
            <a:spLocks/>
          </p:cNvSpPr>
          <p:nvPr/>
        </p:nvSpPr>
        <p:spPr>
          <a:xfrm>
            <a:off x="842318" y="2992464"/>
            <a:ext cx="10515600" cy="80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The argument is </a:t>
            </a:r>
            <a:r>
              <a:rPr lang="en-US" sz="3600" dirty="0">
                <a:solidFill>
                  <a:srgbClr val="7030A0"/>
                </a:solidFill>
              </a:rPr>
              <a:t>heat</a:t>
            </a:r>
            <a:r>
              <a:rPr lang="en-US" sz="3600" dirty="0"/>
              <a:t>ing up</a:t>
            </a:r>
          </a:p>
        </p:txBody>
      </p:sp>
      <p:sp>
        <p:nvSpPr>
          <p:cNvPr id="8" name="TextBox 7">
            <a:extLst>
              <a:ext uri="{FF2B5EF4-FFF2-40B4-BE49-F238E27FC236}">
                <a16:creationId xmlns:a16="http://schemas.microsoft.com/office/drawing/2014/main" id="{1116180C-3D74-4C38-800D-7D671060E8B7}"/>
              </a:ext>
            </a:extLst>
          </p:cNvPr>
          <p:cNvSpPr txBox="1"/>
          <p:nvPr/>
        </p:nvSpPr>
        <p:spPr>
          <a:xfrm>
            <a:off x="838200" y="4386649"/>
            <a:ext cx="9205783" cy="584775"/>
          </a:xfrm>
          <a:prstGeom prst="rect">
            <a:avLst/>
          </a:prstGeom>
          <a:noFill/>
        </p:spPr>
        <p:txBody>
          <a:bodyPr wrap="square" rtlCol="0">
            <a:spAutoFit/>
          </a:bodyPr>
          <a:lstStyle/>
          <a:p>
            <a:r>
              <a:rPr lang="en-US" sz="3200" dirty="0"/>
              <a:t>Which meaning to select?</a:t>
            </a:r>
            <a:endParaRPr lang="fr-FR" sz="3200" dirty="0"/>
          </a:p>
        </p:txBody>
      </p:sp>
    </p:spTree>
    <p:extLst>
      <p:ext uri="{BB962C8B-B14F-4D97-AF65-F5344CB8AC3E}">
        <p14:creationId xmlns:p14="http://schemas.microsoft.com/office/powerpoint/2010/main" val="7812685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0965386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056C-CE01-4493-82F1-3EB937C46D5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53AE26-C97F-4F1B-8253-B903D86A9DA8}"/>
              </a:ext>
            </a:extLst>
          </p:cNvPr>
          <p:cNvSpPr>
            <a:spLocks noGrp="1"/>
          </p:cNvSpPr>
          <p:nvPr>
            <p:ph idx="1"/>
          </p:nvPr>
        </p:nvSpPr>
        <p:spPr/>
        <p:txBody>
          <a:bodyPr>
            <a:normAutofit/>
          </a:bodyPr>
          <a:lstStyle/>
          <a:p>
            <a:r>
              <a:rPr lang="en-US" dirty="0"/>
              <a:t>Broad research question: can NLMs understand idioms and their underlying meaning?</a:t>
            </a:r>
          </a:p>
          <a:p>
            <a:r>
              <a:rPr lang="en-US" dirty="0"/>
              <a:t>What do contextual representations of idioms capture in vector space? Do their approximate the non idiomatic meaning?</a:t>
            </a:r>
          </a:p>
        </p:txBody>
      </p:sp>
    </p:spTree>
    <p:extLst>
      <p:ext uri="{BB962C8B-B14F-4D97-AF65-F5344CB8AC3E}">
        <p14:creationId xmlns:p14="http://schemas.microsoft.com/office/powerpoint/2010/main" val="11510373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E86B-8B8B-40A4-B7D9-702DFCF1858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61CB6C0-F53C-49F3-95AD-BAE5BB73627B}"/>
              </a:ext>
            </a:extLst>
          </p:cNvPr>
          <p:cNvSpPr>
            <a:spLocks noGrp="1"/>
          </p:cNvSpPr>
          <p:nvPr>
            <p:ph idx="1"/>
          </p:nvPr>
        </p:nvSpPr>
        <p:spPr/>
        <p:txBody>
          <a:bodyPr/>
          <a:lstStyle/>
          <a:p>
            <a:r>
              <a:rPr lang="en-US" dirty="0"/>
              <a:t>To evaluate we create a custom corpus</a:t>
            </a:r>
          </a:p>
          <a:p>
            <a:pPr lvl="1"/>
            <a:r>
              <a:rPr lang="en-US" dirty="0"/>
              <a:t>1000 idioms curated from SLIDE dataset</a:t>
            </a:r>
          </a:p>
          <a:p>
            <a:pPr lvl="2"/>
            <a:r>
              <a:rPr lang="en-US" dirty="0"/>
              <a:t>Selected for min length &gt; 3 and variation in concreteness, abstractness etc. </a:t>
            </a:r>
          </a:p>
          <a:p>
            <a:pPr lvl="1"/>
            <a:r>
              <a:rPr lang="en-US" dirty="0"/>
              <a:t>2000 idioms in context of regular language usage(Reddit Comments)with paraphrases and non paraphrases (2 of each per sample) created by our team.</a:t>
            </a:r>
          </a:p>
          <a:p>
            <a:pPr marL="0" indent="0">
              <a:buNone/>
            </a:pPr>
            <a:endParaRPr lang="en-US" dirty="0"/>
          </a:p>
        </p:txBody>
      </p:sp>
    </p:spTree>
    <p:extLst>
      <p:ext uri="{BB962C8B-B14F-4D97-AF65-F5344CB8AC3E}">
        <p14:creationId xmlns:p14="http://schemas.microsoft.com/office/powerpoint/2010/main" val="33598134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Evaluation</a:t>
            </a:r>
            <a:endParaRPr lang="fr-FR" dirty="0"/>
          </a:p>
        </p:txBody>
      </p:sp>
      <p:sp>
        <p:nvSpPr>
          <p:cNvPr id="42" name="TextBox 41">
            <a:extLst>
              <a:ext uri="{FF2B5EF4-FFF2-40B4-BE49-F238E27FC236}">
                <a16:creationId xmlns:a16="http://schemas.microsoft.com/office/drawing/2014/main" id="{6F1748CE-71EC-4A1C-A726-BB4D18CD2442}"/>
              </a:ext>
            </a:extLst>
          </p:cNvPr>
          <p:cNvSpPr txBox="1"/>
          <p:nvPr/>
        </p:nvSpPr>
        <p:spPr>
          <a:xfrm>
            <a:off x="838200" y="1482812"/>
            <a:ext cx="9430265" cy="2215991"/>
          </a:xfrm>
          <a:prstGeom prst="rect">
            <a:avLst/>
          </a:prstGeom>
          <a:noFill/>
        </p:spPr>
        <p:txBody>
          <a:bodyPr wrap="square" rtlCol="0">
            <a:spAutoFit/>
          </a:bodyPr>
          <a:lstStyle/>
          <a:p>
            <a:r>
              <a:rPr lang="en-US" sz="3200" b="1" dirty="0"/>
              <a:t>Given </a:t>
            </a:r>
            <a:r>
              <a:rPr lang="en-US" sz="3200" b="1" dirty="0">
                <a:solidFill>
                  <a:schemeClr val="accent2">
                    <a:lumMod val="75000"/>
                  </a:schemeClr>
                </a:solidFill>
              </a:rPr>
              <a:t>Sentence 1 </a:t>
            </a:r>
            <a:r>
              <a:rPr lang="en-US" sz="3200" b="1" dirty="0"/>
              <a:t>and </a:t>
            </a:r>
            <a:r>
              <a:rPr lang="en-US" sz="3200" b="1" dirty="0">
                <a:solidFill>
                  <a:schemeClr val="accent6">
                    <a:lumMod val="75000"/>
                  </a:schemeClr>
                </a:solidFill>
              </a:rPr>
              <a:t>Sentence 2</a:t>
            </a:r>
            <a:r>
              <a:rPr lang="en-US" sz="3200" b="1" dirty="0">
                <a:solidFill>
                  <a:schemeClr val="bg2">
                    <a:lumMod val="10000"/>
                  </a:schemeClr>
                </a:solidFill>
              </a:rPr>
              <a:t>:</a:t>
            </a:r>
            <a:endParaRPr lang="en-US" sz="2400" b="1" dirty="0">
              <a:solidFill>
                <a:schemeClr val="bg2">
                  <a:lumMod val="10000"/>
                </a:schemeClr>
              </a:solidFill>
            </a:endParaRPr>
          </a:p>
          <a:p>
            <a:endParaRPr lang="en-US" sz="1000" b="1" dirty="0">
              <a:solidFill>
                <a:schemeClr val="bg2">
                  <a:lumMod val="10000"/>
                </a:schemeClr>
              </a:solidFill>
            </a:endParaRPr>
          </a:p>
          <a:p>
            <a:r>
              <a:rPr lang="en-US" sz="3200" b="1" dirty="0"/>
              <a:t>Can a pretrained language model tell us if </a:t>
            </a:r>
            <a:r>
              <a:rPr lang="en-US" sz="3200" b="1" dirty="0">
                <a:solidFill>
                  <a:schemeClr val="accent2">
                    <a:lumMod val="75000"/>
                  </a:schemeClr>
                </a:solidFill>
              </a:rPr>
              <a:t>Sentence 1 </a:t>
            </a:r>
            <a:r>
              <a:rPr lang="en-US" sz="3200" b="1" dirty="0"/>
              <a:t>is a Paraphrase of </a:t>
            </a:r>
            <a:r>
              <a:rPr lang="en-US" sz="3200" b="1" dirty="0">
                <a:solidFill>
                  <a:schemeClr val="accent6">
                    <a:lumMod val="75000"/>
                  </a:schemeClr>
                </a:solidFill>
              </a:rPr>
              <a:t>Sentence 2</a:t>
            </a:r>
            <a:r>
              <a:rPr lang="en-US" sz="3200" b="1" dirty="0"/>
              <a:t>?</a:t>
            </a:r>
            <a:endParaRPr lang="fr-FR" sz="3200" b="1" dirty="0"/>
          </a:p>
          <a:p>
            <a:endParaRPr lang="fr-FR" sz="3200" b="1" dirty="0">
              <a:solidFill>
                <a:schemeClr val="accent6">
                  <a:lumMod val="75000"/>
                </a:schemeClr>
              </a:solidFill>
            </a:endParaRPr>
          </a:p>
        </p:txBody>
      </p:sp>
      <p:sp>
        <p:nvSpPr>
          <p:cNvPr id="44" name="Rectangle: Rounded Corners 43">
            <a:extLst>
              <a:ext uri="{FF2B5EF4-FFF2-40B4-BE49-F238E27FC236}">
                <a16:creationId xmlns:a16="http://schemas.microsoft.com/office/drawing/2014/main" id="{5D18071B-AE9A-4D8F-89F6-ECF0232209B9}"/>
              </a:ext>
            </a:extLst>
          </p:cNvPr>
          <p:cNvSpPr/>
          <p:nvPr/>
        </p:nvSpPr>
        <p:spPr>
          <a:xfrm>
            <a:off x="2323070" y="3978876"/>
            <a:ext cx="6759146"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 Probing Tasks</a:t>
            </a:r>
            <a:endParaRPr lang="fr-FR" sz="3200" b="1" dirty="0"/>
          </a:p>
        </p:txBody>
      </p:sp>
      <p:sp>
        <p:nvSpPr>
          <p:cNvPr id="46" name="Rectangle: Rounded Corners 45">
            <a:extLst>
              <a:ext uri="{FF2B5EF4-FFF2-40B4-BE49-F238E27FC236}">
                <a16:creationId xmlns:a16="http://schemas.microsoft.com/office/drawing/2014/main" id="{268A8684-B6AC-45F5-9EE7-C76D94AE8488}"/>
              </a:ext>
            </a:extLst>
          </p:cNvPr>
          <p:cNvSpPr/>
          <p:nvPr/>
        </p:nvSpPr>
        <p:spPr>
          <a:xfrm>
            <a:off x="2323070" y="4816489"/>
            <a:ext cx="3410465" cy="837613"/>
          </a:xfrm>
          <a:prstGeom prst="roundRect">
            <a:avLst/>
          </a:prstGeom>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Classification</a:t>
            </a:r>
            <a:endParaRPr lang="fr-FR" b="1" dirty="0"/>
          </a:p>
        </p:txBody>
      </p:sp>
      <p:sp>
        <p:nvSpPr>
          <p:cNvPr id="47" name="Rectangle: Rounded Corners 46">
            <a:extLst>
              <a:ext uri="{FF2B5EF4-FFF2-40B4-BE49-F238E27FC236}">
                <a16:creationId xmlns:a16="http://schemas.microsoft.com/office/drawing/2014/main" id="{973D7E07-6F2A-45FA-AB0B-D239E5AF3D41}"/>
              </a:ext>
            </a:extLst>
          </p:cNvPr>
          <p:cNvSpPr/>
          <p:nvPr/>
        </p:nvSpPr>
        <p:spPr>
          <a:xfrm>
            <a:off x="5702643" y="4816488"/>
            <a:ext cx="3410465" cy="837613"/>
          </a:xfrm>
          <a:prstGeom prst="roundRect">
            <a:avLst/>
          </a:prstGeom>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Vector Similarity</a:t>
            </a:r>
            <a:endParaRPr lang="fr-FR" sz="2400" b="1" dirty="0"/>
          </a:p>
        </p:txBody>
      </p:sp>
    </p:spTree>
    <p:extLst>
      <p:ext uri="{BB962C8B-B14F-4D97-AF65-F5344CB8AC3E}">
        <p14:creationId xmlns:p14="http://schemas.microsoft.com/office/powerpoint/2010/main" val="34321941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309C-E704-4500-A54E-F3E7925A7719}"/>
              </a:ext>
            </a:extLst>
          </p:cNvPr>
          <p:cNvSpPr>
            <a:spLocks noGrp="1"/>
          </p:cNvSpPr>
          <p:nvPr>
            <p:ph type="title"/>
          </p:nvPr>
        </p:nvSpPr>
        <p:spPr>
          <a:xfrm>
            <a:off x="838200" y="365126"/>
            <a:ext cx="10515600" cy="1117686"/>
          </a:xfrm>
          <a:ln w="38100">
            <a:noFill/>
          </a:ln>
        </p:spPr>
        <p:txBody>
          <a:bodyPr/>
          <a:lstStyle/>
          <a:p>
            <a:r>
              <a:rPr lang="en-US" dirty="0"/>
              <a:t>Idiom Paraphrase - Classification</a:t>
            </a:r>
            <a:endParaRPr lang="fr-FR" dirty="0"/>
          </a:p>
        </p:txBody>
      </p:sp>
      <p:sp>
        <p:nvSpPr>
          <p:cNvPr id="4" name="Cloud 3">
            <a:extLst>
              <a:ext uri="{FF2B5EF4-FFF2-40B4-BE49-F238E27FC236}">
                <a16:creationId xmlns:a16="http://schemas.microsoft.com/office/drawing/2014/main" id="{4E31CF63-1666-4F8A-964B-550C9F351B93}"/>
              </a:ext>
            </a:extLst>
          </p:cNvPr>
          <p:cNvSpPr/>
          <p:nvPr/>
        </p:nvSpPr>
        <p:spPr>
          <a:xfrm>
            <a:off x="691978" y="1643450"/>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5" name="Arrow: Down 4">
            <a:extLst>
              <a:ext uri="{FF2B5EF4-FFF2-40B4-BE49-F238E27FC236}">
                <a16:creationId xmlns:a16="http://schemas.microsoft.com/office/drawing/2014/main" id="{19F71E90-E10B-4CE4-A2EB-5F388CAA4E0D}"/>
              </a:ext>
            </a:extLst>
          </p:cNvPr>
          <p:cNvSpPr/>
          <p:nvPr/>
        </p:nvSpPr>
        <p:spPr>
          <a:xfrm>
            <a:off x="1297458" y="3429000"/>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Rounded Corners 5">
            <a:extLst>
              <a:ext uri="{FF2B5EF4-FFF2-40B4-BE49-F238E27FC236}">
                <a16:creationId xmlns:a16="http://schemas.microsoft.com/office/drawing/2014/main" id="{46D1182F-CE64-429C-81FC-96E2DB728E7E}"/>
              </a:ext>
            </a:extLst>
          </p:cNvPr>
          <p:cNvSpPr/>
          <p:nvPr/>
        </p:nvSpPr>
        <p:spPr>
          <a:xfrm>
            <a:off x="963826" y="4434871"/>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7" name="Rectangle: Rounded Corners 6">
            <a:extLst>
              <a:ext uri="{FF2B5EF4-FFF2-40B4-BE49-F238E27FC236}">
                <a16:creationId xmlns:a16="http://schemas.microsoft.com/office/drawing/2014/main" id="{A02E62A0-E8E4-43AE-8694-91B3B659DAD3}"/>
              </a:ext>
            </a:extLst>
          </p:cNvPr>
          <p:cNvSpPr/>
          <p:nvPr/>
        </p:nvSpPr>
        <p:spPr>
          <a:xfrm>
            <a:off x="3441358" y="4175043"/>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8" name="Rectangle: Rounded Corners 7">
            <a:extLst>
              <a:ext uri="{FF2B5EF4-FFF2-40B4-BE49-F238E27FC236}">
                <a16:creationId xmlns:a16="http://schemas.microsoft.com/office/drawing/2014/main" id="{3C9202C1-F358-4690-914D-173EC6297749}"/>
              </a:ext>
            </a:extLst>
          </p:cNvPr>
          <p:cNvSpPr/>
          <p:nvPr/>
        </p:nvSpPr>
        <p:spPr>
          <a:xfrm>
            <a:off x="3441358" y="4941932"/>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9" name="Rectangle: Rounded Corners 8">
            <a:extLst>
              <a:ext uri="{FF2B5EF4-FFF2-40B4-BE49-F238E27FC236}">
                <a16:creationId xmlns:a16="http://schemas.microsoft.com/office/drawing/2014/main" id="{CE0F0537-8778-48E8-BEF6-1FCBFC7FA840}"/>
              </a:ext>
            </a:extLst>
          </p:cNvPr>
          <p:cNvSpPr/>
          <p:nvPr/>
        </p:nvSpPr>
        <p:spPr>
          <a:xfrm>
            <a:off x="3441358" y="5708821"/>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non-paraphrase</a:t>
            </a:r>
            <a:endParaRPr lang="fr-FR" sz="2000" b="1" dirty="0"/>
          </a:p>
        </p:txBody>
      </p:sp>
      <p:pic>
        <p:nvPicPr>
          <p:cNvPr id="1026" name="Picture 2" descr="79 Best Sesame Street Clipart Images In 2020 ">
            <a:extLst>
              <a:ext uri="{FF2B5EF4-FFF2-40B4-BE49-F238E27FC236}">
                <a16:creationId xmlns:a16="http://schemas.microsoft.com/office/drawing/2014/main" id="{18E8D427-FD88-4A9E-9011-BAE8DB810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4571" y="3997542"/>
            <a:ext cx="871152" cy="21802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CBD1DE-734C-45B6-8CCD-469CD12EA463}"/>
              </a:ext>
            </a:extLst>
          </p:cNvPr>
          <p:cNvSpPr txBox="1"/>
          <p:nvPr/>
        </p:nvSpPr>
        <p:spPr>
          <a:xfrm>
            <a:off x="6219569" y="6463352"/>
            <a:ext cx="5630562" cy="369332"/>
          </a:xfrm>
          <a:prstGeom prst="rect">
            <a:avLst/>
          </a:prstGeom>
          <a:noFill/>
        </p:spPr>
        <p:txBody>
          <a:bodyPr wrap="square" rtlCol="0">
            <a:spAutoFit/>
          </a:bodyPr>
          <a:lstStyle/>
          <a:p>
            <a:r>
              <a:rPr lang="pt-BR" dirty="0"/>
              <a:t>https://www.clipart.email/</a:t>
            </a:r>
            <a:endParaRPr lang="fr-FR" dirty="0"/>
          </a:p>
        </p:txBody>
      </p:sp>
      <p:sp>
        <p:nvSpPr>
          <p:cNvPr id="21" name="Rectangle: Rounded Corners 20">
            <a:extLst>
              <a:ext uri="{FF2B5EF4-FFF2-40B4-BE49-F238E27FC236}">
                <a16:creationId xmlns:a16="http://schemas.microsoft.com/office/drawing/2014/main" id="{F810A0F9-F246-49AD-A3CE-BDA67C1BA50B}"/>
              </a:ext>
            </a:extLst>
          </p:cNvPr>
          <p:cNvSpPr/>
          <p:nvPr/>
        </p:nvSpPr>
        <p:spPr>
          <a:xfrm>
            <a:off x="7133133" y="5221775"/>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13" name="Rectangle: Rounded Corners 12">
            <a:extLst>
              <a:ext uri="{FF2B5EF4-FFF2-40B4-BE49-F238E27FC236}">
                <a16:creationId xmlns:a16="http://schemas.microsoft.com/office/drawing/2014/main" id="{BC6F0638-AED4-460E-85DC-8AA507A39FA2}"/>
              </a:ext>
            </a:extLst>
          </p:cNvPr>
          <p:cNvSpPr/>
          <p:nvPr/>
        </p:nvSpPr>
        <p:spPr>
          <a:xfrm>
            <a:off x="6746789" y="4434872"/>
            <a:ext cx="1927654" cy="1508728"/>
          </a:xfrm>
          <a:prstGeom prst="roundRect">
            <a:avLst/>
          </a:prstGeom>
          <a:noFill/>
          <a:ln w="508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Build Sentence Pairs</a:t>
            </a:r>
            <a:endParaRPr lang="fr-FR" sz="2000" b="1" dirty="0">
              <a:solidFill>
                <a:schemeClr val="tx1"/>
              </a:solidFill>
            </a:endParaRPr>
          </a:p>
        </p:txBody>
      </p:sp>
      <p:sp>
        <p:nvSpPr>
          <p:cNvPr id="28" name="Rectangle: Rounded Corners 27">
            <a:extLst>
              <a:ext uri="{FF2B5EF4-FFF2-40B4-BE49-F238E27FC236}">
                <a16:creationId xmlns:a16="http://schemas.microsoft.com/office/drawing/2014/main" id="{5C4D86C7-807D-4248-B48A-281A0F22AD06}"/>
              </a:ext>
            </a:extLst>
          </p:cNvPr>
          <p:cNvSpPr/>
          <p:nvPr/>
        </p:nvSpPr>
        <p:spPr>
          <a:xfrm>
            <a:off x="7722973" y="5221775"/>
            <a:ext cx="589840" cy="25150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29" name="Rectangle: Rounded Corners 28">
            <a:extLst>
              <a:ext uri="{FF2B5EF4-FFF2-40B4-BE49-F238E27FC236}">
                <a16:creationId xmlns:a16="http://schemas.microsoft.com/office/drawing/2014/main" id="{FA75B5BC-670D-4A74-A9B5-A1AE727A4751}"/>
              </a:ext>
            </a:extLst>
          </p:cNvPr>
          <p:cNvSpPr/>
          <p:nvPr/>
        </p:nvSpPr>
        <p:spPr>
          <a:xfrm>
            <a:off x="7133133" y="5582260"/>
            <a:ext cx="589840" cy="251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0" name="Rectangle: Rounded Corners 29">
            <a:extLst>
              <a:ext uri="{FF2B5EF4-FFF2-40B4-BE49-F238E27FC236}">
                <a16:creationId xmlns:a16="http://schemas.microsoft.com/office/drawing/2014/main" id="{93AF4DB9-8FB0-4061-AB92-F871F20C6B51}"/>
              </a:ext>
            </a:extLst>
          </p:cNvPr>
          <p:cNvSpPr/>
          <p:nvPr/>
        </p:nvSpPr>
        <p:spPr>
          <a:xfrm>
            <a:off x="7722973" y="5582260"/>
            <a:ext cx="589840" cy="25150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b="1" dirty="0"/>
          </a:p>
        </p:txBody>
      </p:sp>
      <p:sp>
        <p:nvSpPr>
          <p:cNvPr id="31" name="Arrow: Down 30">
            <a:extLst>
              <a:ext uri="{FF2B5EF4-FFF2-40B4-BE49-F238E27FC236}">
                <a16:creationId xmlns:a16="http://schemas.microsoft.com/office/drawing/2014/main" id="{531CB4DE-3FFD-4C95-95ED-61703B40D22F}"/>
              </a:ext>
            </a:extLst>
          </p:cNvPr>
          <p:cNvSpPr/>
          <p:nvPr/>
        </p:nvSpPr>
        <p:spPr>
          <a:xfrm rot="14658984">
            <a:off x="2862256" y="4354103"/>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Arrow: Down 31">
            <a:extLst>
              <a:ext uri="{FF2B5EF4-FFF2-40B4-BE49-F238E27FC236}">
                <a16:creationId xmlns:a16="http://schemas.microsoft.com/office/drawing/2014/main" id="{42B5DDE3-ADDB-47B2-9B72-147ECE5F58F3}"/>
              </a:ext>
            </a:extLst>
          </p:cNvPr>
          <p:cNvSpPr/>
          <p:nvPr/>
        </p:nvSpPr>
        <p:spPr>
          <a:xfrm rot="16200000">
            <a:off x="2882152" y="48854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Arrow: Down 32">
            <a:extLst>
              <a:ext uri="{FF2B5EF4-FFF2-40B4-BE49-F238E27FC236}">
                <a16:creationId xmlns:a16="http://schemas.microsoft.com/office/drawing/2014/main" id="{FAC2513D-35FA-4F7D-BE65-A42CD9FA3F99}"/>
              </a:ext>
            </a:extLst>
          </p:cNvPr>
          <p:cNvSpPr/>
          <p:nvPr/>
        </p:nvSpPr>
        <p:spPr>
          <a:xfrm rot="17621362">
            <a:off x="2882152" y="5513044"/>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Arrow: Down 34">
            <a:extLst>
              <a:ext uri="{FF2B5EF4-FFF2-40B4-BE49-F238E27FC236}">
                <a16:creationId xmlns:a16="http://schemas.microsoft.com/office/drawing/2014/main" id="{80D6652D-4A73-4B3C-98E9-A259CAA008A4}"/>
              </a:ext>
            </a:extLst>
          </p:cNvPr>
          <p:cNvSpPr/>
          <p:nvPr/>
        </p:nvSpPr>
        <p:spPr>
          <a:xfrm rot="16200000">
            <a:off x="6250780" y="4958285"/>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Down 35">
            <a:extLst>
              <a:ext uri="{FF2B5EF4-FFF2-40B4-BE49-F238E27FC236}">
                <a16:creationId xmlns:a16="http://schemas.microsoft.com/office/drawing/2014/main" id="{C3274CA4-6896-4269-8E6E-E02F45D53D26}"/>
              </a:ext>
            </a:extLst>
          </p:cNvPr>
          <p:cNvSpPr/>
          <p:nvPr/>
        </p:nvSpPr>
        <p:spPr>
          <a:xfrm rot="18030881">
            <a:off x="6245110" y="4330615"/>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Arrow: Down 36">
            <a:extLst>
              <a:ext uri="{FF2B5EF4-FFF2-40B4-BE49-F238E27FC236}">
                <a16:creationId xmlns:a16="http://schemas.microsoft.com/office/drawing/2014/main" id="{B1A45CCA-E3EA-438F-A2EF-149F8661107F}"/>
              </a:ext>
            </a:extLst>
          </p:cNvPr>
          <p:cNvSpPr/>
          <p:nvPr/>
        </p:nvSpPr>
        <p:spPr>
          <a:xfrm rot="14048412">
            <a:off x="6302985" y="5561209"/>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Arrow: Down 37">
            <a:extLst>
              <a:ext uri="{FF2B5EF4-FFF2-40B4-BE49-F238E27FC236}">
                <a16:creationId xmlns:a16="http://schemas.microsoft.com/office/drawing/2014/main" id="{4D0DBED0-FF29-4D9C-867F-E980A78DAD4D}"/>
              </a:ext>
            </a:extLst>
          </p:cNvPr>
          <p:cNvSpPr/>
          <p:nvPr/>
        </p:nvSpPr>
        <p:spPr>
          <a:xfrm rot="16200000">
            <a:off x="9035745" y="4839616"/>
            <a:ext cx="396167" cy="87115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Arrow: Down 38">
            <a:extLst>
              <a:ext uri="{FF2B5EF4-FFF2-40B4-BE49-F238E27FC236}">
                <a16:creationId xmlns:a16="http://schemas.microsoft.com/office/drawing/2014/main" id="{81CE5890-37F9-4D3C-8B8F-F01975403A89}"/>
              </a:ext>
            </a:extLst>
          </p:cNvPr>
          <p:cNvSpPr/>
          <p:nvPr/>
        </p:nvSpPr>
        <p:spPr>
          <a:xfrm rot="10800000">
            <a:off x="10160449" y="3429000"/>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Rounded Corners 39">
            <a:extLst>
              <a:ext uri="{FF2B5EF4-FFF2-40B4-BE49-F238E27FC236}">
                <a16:creationId xmlns:a16="http://schemas.microsoft.com/office/drawing/2014/main" id="{12386D62-B653-4A8F-9A50-E228199ABA01}"/>
              </a:ext>
            </a:extLst>
          </p:cNvPr>
          <p:cNvSpPr/>
          <p:nvPr/>
        </p:nvSpPr>
        <p:spPr>
          <a:xfrm>
            <a:off x="9556835" y="2304644"/>
            <a:ext cx="1453035" cy="9152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Linear Classifier</a:t>
            </a:r>
            <a:endParaRPr lang="fr-FR" sz="2400" b="1" dirty="0"/>
          </a:p>
        </p:txBody>
      </p:sp>
      <p:sp>
        <p:nvSpPr>
          <p:cNvPr id="41" name="Arrow: Down 40">
            <a:extLst>
              <a:ext uri="{FF2B5EF4-FFF2-40B4-BE49-F238E27FC236}">
                <a16:creationId xmlns:a16="http://schemas.microsoft.com/office/drawing/2014/main" id="{30E3FC6B-4F9A-40C0-BCDE-D1C5B4F63DB1}"/>
              </a:ext>
            </a:extLst>
          </p:cNvPr>
          <p:cNvSpPr/>
          <p:nvPr/>
        </p:nvSpPr>
        <p:spPr>
          <a:xfrm rot="10800000">
            <a:off x="10123654" y="1764238"/>
            <a:ext cx="319396" cy="445344"/>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Star: 32 Points 26">
            <a:extLst>
              <a:ext uri="{FF2B5EF4-FFF2-40B4-BE49-F238E27FC236}">
                <a16:creationId xmlns:a16="http://schemas.microsoft.com/office/drawing/2014/main" id="{B943BC89-40B2-4C2B-BF56-3451542032BE}"/>
              </a:ext>
            </a:extLst>
          </p:cNvPr>
          <p:cNvSpPr/>
          <p:nvPr/>
        </p:nvSpPr>
        <p:spPr>
          <a:xfrm>
            <a:off x="8798253" y="453204"/>
            <a:ext cx="2879125" cy="1327688"/>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a:t>
            </a:r>
            <a:endParaRPr lang="fr-FR" sz="2000" b="1" dirty="0"/>
          </a:p>
        </p:txBody>
      </p:sp>
    </p:spTree>
    <p:extLst>
      <p:ext uri="{BB962C8B-B14F-4D97-AF65-F5344CB8AC3E}">
        <p14:creationId xmlns:p14="http://schemas.microsoft.com/office/powerpoint/2010/main" val="2074781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3182-E3B5-4FAD-AEC7-1A70D6457C93}"/>
              </a:ext>
            </a:extLst>
          </p:cNvPr>
          <p:cNvSpPr>
            <a:spLocks noGrp="1"/>
          </p:cNvSpPr>
          <p:nvPr>
            <p:ph type="title"/>
          </p:nvPr>
        </p:nvSpPr>
        <p:spPr/>
        <p:txBody>
          <a:bodyPr/>
          <a:lstStyle/>
          <a:p>
            <a:r>
              <a:rPr lang="en-US" dirty="0"/>
              <a:t>Classification - Variations</a:t>
            </a:r>
            <a:endParaRPr lang="fr-FR" dirty="0"/>
          </a:p>
        </p:txBody>
      </p:sp>
      <p:sp>
        <p:nvSpPr>
          <p:cNvPr id="7" name="Rectangle: Rounded Corners 6">
            <a:extLst>
              <a:ext uri="{FF2B5EF4-FFF2-40B4-BE49-F238E27FC236}">
                <a16:creationId xmlns:a16="http://schemas.microsoft.com/office/drawing/2014/main" id="{16D63C3E-4E78-408A-AFC3-006C95084A61}"/>
              </a:ext>
            </a:extLst>
          </p:cNvPr>
          <p:cNvSpPr/>
          <p:nvPr/>
        </p:nvSpPr>
        <p:spPr>
          <a:xfrm>
            <a:off x="838200" y="1532237"/>
            <a:ext cx="5987904" cy="642552"/>
          </a:xfrm>
          <a:prstGeom prst="roundRect">
            <a:avLst/>
          </a:prstGeom>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areas of variation with 2 options each</a:t>
            </a:r>
            <a:endParaRPr lang="fr-FR" sz="2000" b="1" dirty="0"/>
          </a:p>
        </p:txBody>
      </p:sp>
      <p:sp>
        <p:nvSpPr>
          <p:cNvPr id="9" name="Rectangle: Rounded Corners 8">
            <a:extLst>
              <a:ext uri="{FF2B5EF4-FFF2-40B4-BE49-F238E27FC236}">
                <a16:creationId xmlns:a16="http://schemas.microsoft.com/office/drawing/2014/main" id="{F26474BD-6EF8-4E11-8124-7C6C8D2DED1F}"/>
              </a:ext>
            </a:extLst>
          </p:cNvPr>
          <p:cNvSpPr/>
          <p:nvPr/>
        </p:nvSpPr>
        <p:spPr>
          <a:xfrm>
            <a:off x="838200" y="2172293"/>
            <a:ext cx="2992395" cy="642552"/>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embeddings to use?</a:t>
            </a:r>
            <a:endParaRPr lang="fr-FR" sz="2000" b="1" dirty="0"/>
          </a:p>
        </p:txBody>
      </p:sp>
      <p:sp>
        <p:nvSpPr>
          <p:cNvPr id="10" name="Rectangle: Rounded Corners 9">
            <a:extLst>
              <a:ext uri="{FF2B5EF4-FFF2-40B4-BE49-F238E27FC236}">
                <a16:creationId xmlns:a16="http://schemas.microsoft.com/office/drawing/2014/main" id="{B7D6DAD2-D58D-48D6-AF55-D01BFD793369}"/>
              </a:ext>
            </a:extLst>
          </p:cNvPr>
          <p:cNvSpPr/>
          <p:nvPr/>
        </p:nvSpPr>
        <p:spPr>
          <a:xfrm>
            <a:off x="3833709" y="2172293"/>
            <a:ext cx="2992395" cy="642552"/>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Which Bert to Use?</a:t>
            </a:r>
            <a:endParaRPr lang="fr-FR" sz="2000" b="1" dirty="0"/>
          </a:p>
        </p:txBody>
      </p:sp>
      <p:sp>
        <p:nvSpPr>
          <p:cNvPr id="11" name="Rectangle: Rounded Corners 10">
            <a:extLst>
              <a:ext uri="{FF2B5EF4-FFF2-40B4-BE49-F238E27FC236}">
                <a16:creationId xmlns:a16="http://schemas.microsoft.com/office/drawing/2014/main" id="{DAC64CD9-4E9F-4FA9-B1CA-34014ECADF89}"/>
              </a:ext>
            </a:extLst>
          </p:cNvPr>
          <p:cNvSpPr/>
          <p:nvPr/>
        </p:nvSpPr>
        <p:spPr>
          <a:xfrm>
            <a:off x="835086" y="2814845"/>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through BERT</a:t>
            </a:r>
          </a:p>
          <a:p>
            <a:pPr marL="342900" indent="-342900">
              <a:buFont typeface="Arial" panose="020B0604020202020204" pitchFamily="34" charset="0"/>
              <a:buChar char="•"/>
            </a:pPr>
            <a:r>
              <a:rPr lang="en-US" sz="2000" b="1" dirty="0"/>
              <a:t>Feed s2 through BERT</a:t>
            </a:r>
          </a:p>
          <a:p>
            <a:pPr marL="342900" indent="-342900">
              <a:buFont typeface="Arial" panose="020B0604020202020204" pitchFamily="34" charset="0"/>
              <a:buChar char="•"/>
            </a:pPr>
            <a:r>
              <a:rPr lang="en-US" sz="2000" b="1" dirty="0"/>
              <a:t>Combine embedding</a:t>
            </a:r>
            <a:r>
              <a:rPr lang="en-US" sz="2000" b="1" baseline="-25000" dirty="0"/>
              <a:t>s1 </a:t>
            </a:r>
            <a:r>
              <a:rPr lang="en-US" sz="2000" b="1" dirty="0"/>
              <a:t>and embedding</a:t>
            </a:r>
            <a:r>
              <a:rPr lang="en-US" sz="2000" b="1" baseline="-25000" dirty="0"/>
              <a:t>s2</a:t>
            </a:r>
            <a:endParaRPr lang="fr-FR" sz="2000" b="1" dirty="0"/>
          </a:p>
        </p:txBody>
      </p:sp>
      <p:sp>
        <p:nvSpPr>
          <p:cNvPr id="12" name="Rectangle: Rounded Corners 11">
            <a:extLst>
              <a:ext uri="{FF2B5EF4-FFF2-40B4-BE49-F238E27FC236}">
                <a16:creationId xmlns:a16="http://schemas.microsoft.com/office/drawing/2014/main" id="{C4589556-2E8F-430B-8AD5-6D72B814262D}"/>
              </a:ext>
            </a:extLst>
          </p:cNvPr>
          <p:cNvSpPr/>
          <p:nvPr/>
        </p:nvSpPr>
        <p:spPr>
          <a:xfrm>
            <a:off x="847443" y="4374293"/>
            <a:ext cx="2992395" cy="1559448"/>
          </a:xfrm>
          <a:prstGeom prst="roundRect">
            <a:avLst/>
          </a:prstGeom>
          <a:solidFill>
            <a:schemeClr val="accent6">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a:t>Feed s1 + s2 through BERT</a:t>
            </a:r>
          </a:p>
          <a:p>
            <a:pPr marL="342900" indent="-342900">
              <a:buFont typeface="Arial" panose="020B0604020202020204" pitchFamily="34" charset="0"/>
              <a:buChar char="•"/>
            </a:pPr>
            <a:r>
              <a:rPr lang="en-US" sz="2000" b="1" dirty="0"/>
              <a:t>Use CLS token</a:t>
            </a:r>
          </a:p>
          <a:p>
            <a:endParaRPr lang="fr-FR" sz="2000" b="1" dirty="0"/>
          </a:p>
        </p:txBody>
      </p:sp>
      <p:sp>
        <p:nvSpPr>
          <p:cNvPr id="14" name="Rectangle: Rounded Corners 13">
            <a:extLst>
              <a:ext uri="{FF2B5EF4-FFF2-40B4-BE49-F238E27FC236}">
                <a16:creationId xmlns:a16="http://schemas.microsoft.com/office/drawing/2014/main" id="{F9265232-519D-4977-8A16-676BE7DDB3B7}"/>
              </a:ext>
            </a:extLst>
          </p:cNvPr>
          <p:cNvSpPr/>
          <p:nvPr/>
        </p:nvSpPr>
        <p:spPr>
          <a:xfrm>
            <a:off x="3821352" y="2814845"/>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Base with no fine-tuning</a:t>
            </a:r>
            <a:endParaRPr lang="fr-FR" sz="2000" b="1" dirty="0"/>
          </a:p>
        </p:txBody>
      </p:sp>
      <p:sp>
        <p:nvSpPr>
          <p:cNvPr id="15" name="Rectangle: Rounded Corners 14">
            <a:extLst>
              <a:ext uri="{FF2B5EF4-FFF2-40B4-BE49-F238E27FC236}">
                <a16:creationId xmlns:a16="http://schemas.microsoft.com/office/drawing/2014/main" id="{0F2BC721-70A4-4A17-ADA6-D6D80180DB8B}"/>
              </a:ext>
            </a:extLst>
          </p:cNvPr>
          <p:cNvSpPr/>
          <p:nvPr/>
        </p:nvSpPr>
        <p:spPr>
          <a:xfrm>
            <a:off x="3852195" y="4356989"/>
            <a:ext cx="2992395" cy="1559448"/>
          </a:xfrm>
          <a:prstGeom prst="roundRect">
            <a:avLst/>
          </a:prstGeom>
          <a:solidFill>
            <a:schemeClr val="accent2">
              <a:lumMod val="75000"/>
            </a:schemeClr>
          </a:solidFill>
          <a:ln w="254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BERT finetuned on paraphrase detection (but not on idioms)</a:t>
            </a:r>
            <a:endParaRPr lang="fr-FR" sz="2000" b="1" dirty="0"/>
          </a:p>
        </p:txBody>
      </p:sp>
      <p:pic>
        <p:nvPicPr>
          <p:cNvPr id="8" name="Picture 7">
            <a:extLst>
              <a:ext uri="{FF2B5EF4-FFF2-40B4-BE49-F238E27FC236}">
                <a16:creationId xmlns:a16="http://schemas.microsoft.com/office/drawing/2014/main" id="{3E2B0B90-989E-4585-8838-F3C71D12EBBE}"/>
              </a:ext>
            </a:extLst>
          </p:cNvPr>
          <p:cNvPicPr>
            <a:picLocks noChangeAspect="1"/>
          </p:cNvPicPr>
          <p:nvPr/>
        </p:nvPicPr>
        <p:blipFill>
          <a:blip r:embed="rId2"/>
          <a:stretch>
            <a:fillRect/>
          </a:stretch>
        </p:blipFill>
        <p:spPr>
          <a:xfrm>
            <a:off x="7457296" y="3639184"/>
            <a:ext cx="4145334" cy="2271836"/>
          </a:xfrm>
          <a:prstGeom prst="rect">
            <a:avLst/>
          </a:prstGeom>
        </p:spPr>
      </p:pic>
    </p:spTree>
    <p:extLst>
      <p:ext uri="{BB962C8B-B14F-4D97-AF65-F5344CB8AC3E}">
        <p14:creationId xmlns:p14="http://schemas.microsoft.com/office/powerpoint/2010/main" val="21212448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5ED8-644F-411D-A2A4-734F0AC64C9A}"/>
              </a:ext>
            </a:extLst>
          </p:cNvPr>
          <p:cNvSpPr>
            <a:spLocks noGrp="1"/>
          </p:cNvSpPr>
          <p:nvPr>
            <p:ph type="title"/>
          </p:nvPr>
        </p:nvSpPr>
        <p:spPr/>
        <p:txBody>
          <a:bodyPr/>
          <a:lstStyle/>
          <a:p>
            <a:r>
              <a:rPr lang="en-US" dirty="0"/>
              <a:t>Idiom Paraphrase – Vector Similarity</a:t>
            </a:r>
            <a:endParaRPr lang="fr-FR" dirty="0"/>
          </a:p>
        </p:txBody>
      </p:sp>
      <p:sp>
        <p:nvSpPr>
          <p:cNvPr id="5" name="Cloud 4">
            <a:extLst>
              <a:ext uri="{FF2B5EF4-FFF2-40B4-BE49-F238E27FC236}">
                <a16:creationId xmlns:a16="http://schemas.microsoft.com/office/drawing/2014/main" id="{0D719D1E-B3AB-4122-88BF-E64C1A0D78BB}"/>
              </a:ext>
            </a:extLst>
          </p:cNvPr>
          <p:cNvSpPr/>
          <p:nvPr/>
        </p:nvSpPr>
        <p:spPr>
          <a:xfrm>
            <a:off x="691978" y="1668164"/>
            <a:ext cx="2953265" cy="1631092"/>
          </a:xfrm>
          <a:prstGeom prst="cloud">
            <a:avLst/>
          </a:prstGeom>
          <a:solidFill>
            <a:schemeClr val="accent1">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Paraphrase List</a:t>
            </a:r>
          </a:p>
          <a:p>
            <a:pPr algn="ctr"/>
            <a:endParaRPr lang="fr-FR" sz="2000" b="1" dirty="0"/>
          </a:p>
        </p:txBody>
      </p:sp>
      <p:sp>
        <p:nvSpPr>
          <p:cNvPr id="6" name="Arrow: Down 5">
            <a:extLst>
              <a:ext uri="{FF2B5EF4-FFF2-40B4-BE49-F238E27FC236}">
                <a16:creationId xmlns:a16="http://schemas.microsoft.com/office/drawing/2014/main" id="{E1ADDAB3-C082-4A2C-9DE6-48238FB8579C}"/>
              </a:ext>
            </a:extLst>
          </p:cNvPr>
          <p:cNvSpPr/>
          <p:nvPr/>
        </p:nvSpPr>
        <p:spPr>
          <a:xfrm rot="16200000">
            <a:off x="4003588" y="1944769"/>
            <a:ext cx="871152" cy="883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83C9E14E-0B91-439A-971B-F1BE2E14D9CA}"/>
              </a:ext>
            </a:extLst>
          </p:cNvPr>
          <p:cNvSpPr/>
          <p:nvPr/>
        </p:nvSpPr>
        <p:spPr>
          <a:xfrm>
            <a:off x="5027140" y="1616930"/>
            <a:ext cx="1668163" cy="1742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Find Context Sentences</a:t>
            </a:r>
            <a:endParaRPr lang="fr-FR" sz="2400" dirty="0"/>
          </a:p>
        </p:txBody>
      </p:sp>
      <p:sp>
        <p:nvSpPr>
          <p:cNvPr id="8" name="Rectangle: Rounded Corners 7">
            <a:extLst>
              <a:ext uri="{FF2B5EF4-FFF2-40B4-BE49-F238E27FC236}">
                <a16:creationId xmlns:a16="http://schemas.microsoft.com/office/drawing/2014/main" id="{8F921CF7-005B-4295-8053-DA9798E7325C}"/>
              </a:ext>
            </a:extLst>
          </p:cNvPr>
          <p:cNvSpPr/>
          <p:nvPr/>
        </p:nvSpPr>
        <p:spPr>
          <a:xfrm>
            <a:off x="7504672" y="1418887"/>
            <a:ext cx="2654642"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9" name="Rectangle: Rounded Corners 8">
            <a:extLst>
              <a:ext uri="{FF2B5EF4-FFF2-40B4-BE49-F238E27FC236}">
                <a16:creationId xmlns:a16="http://schemas.microsoft.com/office/drawing/2014/main" id="{A74BBC25-CDBD-42A9-992F-240137D7CBC1}"/>
              </a:ext>
            </a:extLst>
          </p:cNvPr>
          <p:cNvSpPr/>
          <p:nvPr/>
        </p:nvSpPr>
        <p:spPr>
          <a:xfrm>
            <a:off x="7504672" y="2185776"/>
            <a:ext cx="265464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10" name="Rectangle: Rounded Corners 9">
            <a:extLst>
              <a:ext uri="{FF2B5EF4-FFF2-40B4-BE49-F238E27FC236}">
                <a16:creationId xmlns:a16="http://schemas.microsoft.com/office/drawing/2014/main" id="{43819660-6BA8-445C-AB91-C950C5047E66}"/>
              </a:ext>
            </a:extLst>
          </p:cNvPr>
          <p:cNvSpPr/>
          <p:nvPr/>
        </p:nvSpPr>
        <p:spPr>
          <a:xfrm>
            <a:off x="7504672" y="2952665"/>
            <a:ext cx="2654642"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non-Paraphrases</a:t>
            </a:r>
            <a:endParaRPr lang="fr-FR" sz="2000" b="1" dirty="0"/>
          </a:p>
        </p:txBody>
      </p:sp>
      <p:sp>
        <p:nvSpPr>
          <p:cNvPr id="11" name="Arrow: Down 10">
            <a:extLst>
              <a:ext uri="{FF2B5EF4-FFF2-40B4-BE49-F238E27FC236}">
                <a16:creationId xmlns:a16="http://schemas.microsoft.com/office/drawing/2014/main" id="{242A4143-F0E2-40EA-9BEA-64D6AAB22B7E}"/>
              </a:ext>
            </a:extLst>
          </p:cNvPr>
          <p:cNvSpPr/>
          <p:nvPr/>
        </p:nvSpPr>
        <p:spPr>
          <a:xfrm rot="14658984">
            <a:off x="6925570" y="1597947"/>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Arrow: Down 11">
            <a:extLst>
              <a:ext uri="{FF2B5EF4-FFF2-40B4-BE49-F238E27FC236}">
                <a16:creationId xmlns:a16="http://schemas.microsoft.com/office/drawing/2014/main" id="{D3F86C99-907F-405D-93FA-6B21D7A0F899}"/>
              </a:ext>
            </a:extLst>
          </p:cNvPr>
          <p:cNvSpPr/>
          <p:nvPr/>
        </p:nvSpPr>
        <p:spPr>
          <a:xfrm rot="16200000">
            <a:off x="6945466" y="2129291"/>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Arrow: Down 12">
            <a:extLst>
              <a:ext uri="{FF2B5EF4-FFF2-40B4-BE49-F238E27FC236}">
                <a16:creationId xmlns:a16="http://schemas.microsoft.com/office/drawing/2014/main" id="{37AB5E4A-7B11-49DE-AD43-3CF28757F8CA}"/>
              </a:ext>
            </a:extLst>
          </p:cNvPr>
          <p:cNvSpPr/>
          <p:nvPr/>
        </p:nvSpPr>
        <p:spPr>
          <a:xfrm rot="17621362">
            <a:off x="6945466" y="2756888"/>
            <a:ext cx="365038" cy="704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Rounded Corners 16">
            <a:extLst>
              <a:ext uri="{FF2B5EF4-FFF2-40B4-BE49-F238E27FC236}">
                <a16:creationId xmlns:a16="http://schemas.microsoft.com/office/drawing/2014/main" id="{305E88FF-4D04-43DA-80C0-8056E75854C4}"/>
              </a:ext>
            </a:extLst>
          </p:cNvPr>
          <p:cNvSpPr/>
          <p:nvPr/>
        </p:nvSpPr>
        <p:spPr>
          <a:xfrm>
            <a:off x="855415" y="4430734"/>
            <a:ext cx="2837334"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Original Sentences</a:t>
            </a:r>
            <a:endParaRPr lang="fr-FR" sz="2000" b="1" dirty="0"/>
          </a:p>
        </p:txBody>
      </p:sp>
      <p:sp>
        <p:nvSpPr>
          <p:cNvPr id="18" name="Rectangle: Rounded Corners 17">
            <a:extLst>
              <a:ext uri="{FF2B5EF4-FFF2-40B4-BE49-F238E27FC236}">
                <a16:creationId xmlns:a16="http://schemas.microsoft.com/office/drawing/2014/main" id="{71CE7735-81B7-4E7D-B9B0-7969AF7428BD}"/>
              </a:ext>
            </a:extLst>
          </p:cNvPr>
          <p:cNvSpPr/>
          <p:nvPr/>
        </p:nvSpPr>
        <p:spPr>
          <a:xfrm>
            <a:off x="855415" y="5197623"/>
            <a:ext cx="2837334"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Paraphrases</a:t>
            </a:r>
            <a:endParaRPr lang="fr-FR" sz="2000" b="1" dirty="0"/>
          </a:p>
        </p:txBody>
      </p:sp>
      <p:sp>
        <p:nvSpPr>
          <p:cNvPr id="19" name="Rectangle: Rounded Corners 18">
            <a:extLst>
              <a:ext uri="{FF2B5EF4-FFF2-40B4-BE49-F238E27FC236}">
                <a16:creationId xmlns:a16="http://schemas.microsoft.com/office/drawing/2014/main" id="{27317EFA-8A45-4379-AC3D-28692CD7C0B6}"/>
              </a:ext>
            </a:extLst>
          </p:cNvPr>
          <p:cNvSpPr/>
          <p:nvPr/>
        </p:nvSpPr>
        <p:spPr>
          <a:xfrm>
            <a:off x="855415" y="5964512"/>
            <a:ext cx="2837334"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Literal non- Paraphrases</a:t>
            </a:r>
            <a:endParaRPr lang="fr-FR" sz="2000" b="1" dirty="0"/>
          </a:p>
        </p:txBody>
      </p:sp>
      <p:pic>
        <p:nvPicPr>
          <p:cNvPr id="20" name="Picture 2" descr="79 Best Sesame Street Clipart Images In 2020 ">
            <a:extLst>
              <a:ext uri="{FF2B5EF4-FFF2-40B4-BE49-F238E27FC236}">
                <a16:creationId xmlns:a16="http://schemas.microsoft.com/office/drawing/2014/main" id="{FF0C9BD9-2FA6-4E85-9441-4F340DC0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961" y="3951050"/>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79 Best Sesame Street Clipart Images In 2020 ">
            <a:extLst>
              <a:ext uri="{FF2B5EF4-FFF2-40B4-BE49-F238E27FC236}">
                <a16:creationId xmlns:a16="http://schemas.microsoft.com/office/drawing/2014/main" id="{C3D7A5E6-0E13-4333-B535-F9216D3983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961" y="4872057"/>
            <a:ext cx="383332" cy="95936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79 Best Sesame Street Clipart Images In 2020 ">
            <a:extLst>
              <a:ext uri="{FF2B5EF4-FFF2-40B4-BE49-F238E27FC236}">
                <a16:creationId xmlns:a16="http://schemas.microsoft.com/office/drawing/2014/main" id="{936DE9B8-1151-4D46-AC51-5D1AA607E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753" y="5793064"/>
            <a:ext cx="383332" cy="959367"/>
          </a:xfrm>
          <a:prstGeom prst="rect">
            <a:avLst/>
          </a:prstGeom>
          <a:noFill/>
          <a:extLst>
            <a:ext uri="{909E8E84-426E-40DD-AFC4-6F175D3DCCD1}">
              <a14:hiddenFill xmlns:a14="http://schemas.microsoft.com/office/drawing/2010/main">
                <a:solidFill>
                  <a:srgbClr val="FFFFFF"/>
                </a:solidFill>
              </a14:hiddenFill>
            </a:ext>
          </a:extLst>
        </p:spPr>
      </p:pic>
      <p:sp>
        <p:nvSpPr>
          <p:cNvPr id="23" name="Arrow: Down 22">
            <a:extLst>
              <a:ext uri="{FF2B5EF4-FFF2-40B4-BE49-F238E27FC236}">
                <a16:creationId xmlns:a16="http://schemas.microsoft.com/office/drawing/2014/main" id="{55BD4860-1746-4AE0-807D-AEF3CB7AFF82}"/>
              </a:ext>
            </a:extLst>
          </p:cNvPr>
          <p:cNvSpPr/>
          <p:nvPr/>
        </p:nvSpPr>
        <p:spPr>
          <a:xfrm rot="16200000">
            <a:off x="3882229" y="5137028"/>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Arrow: Down 23">
            <a:extLst>
              <a:ext uri="{FF2B5EF4-FFF2-40B4-BE49-F238E27FC236}">
                <a16:creationId xmlns:a16="http://schemas.microsoft.com/office/drawing/2014/main" id="{6C870940-1A38-40CC-9513-9DDDF4FEFA3C}"/>
              </a:ext>
            </a:extLst>
          </p:cNvPr>
          <p:cNvSpPr/>
          <p:nvPr/>
        </p:nvSpPr>
        <p:spPr>
          <a:xfrm rot="15346877">
            <a:off x="3848159" y="4369233"/>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Down 24">
            <a:extLst>
              <a:ext uri="{FF2B5EF4-FFF2-40B4-BE49-F238E27FC236}">
                <a16:creationId xmlns:a16="http://schemas.microsoft.com/office/drawing/2014/main" id="{1F06BAF6-3439-420F-9FF1-8452192567F1}"/>
              </a:ext>
            </a:extLst>
          </p:cNvPr>
          <p:cNvSpPr/>
          <p:nvPr/>
        </p:nvSpPr>
        <p:spPr>
          <a:xfrm rot="17243536">
            <a:off x="3909782" y="5986677"/>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Arrow: Down 25">
            <a:extLst>
              <a:ext uri="{FF2B5EF4-FFF2-40B4-BE49-F238E27FC236}">
                <a16:creationId xmlns:a16="http://schemas.microsoft.com/office/drawing/2014/main" id="{93C5FEBD-F54E-4B77-B46F-789D88E5D297}"/>
              </a:ext>
            </a:extLst>
          </p:cNvPr>
          <p:cNvSpPr/>
          <p:nvPr/>
        </p:nvSpPr>
        <p:spPr>
          <a:xfrm rot="16200000">
            <a:off x="5045029" y="5154320"/>
            <a:ext cx="343141" cy="526979"/>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Arrow: Down 26">
            <a:extLst>
              <a:ext uri="{FF2B5EF4-FFF2-40B4-BE49-F238E27FC236}">
                <a16:creationId xmlns:a16="http://schemas.microsoft.com/office/drawing/2014/main" id="{1A101100-79AD-466E-836F-B2FD8E321917}"/>
              </a:ext>
            </a:extLst>
          </p:cNvPr>
          <p:cNvSpPr/>
          <p:nvPr/>
        </p:nvSpPr>
        <p:spPr>
          <a:xfrm rot="16200000">
            <a:off x="5020986" y="4251559"/>
            <a:ext cx="343141" cy="526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Arrow: Down 27">
            <a:extLst>
              <a:ext uri="{FF2B5EF4-FFF2-40B4-BE49-F238E27FC236}">
                <a16:creationId xmlns:a16="http://schemas.microsoft.com/office/drawing/2014/main" id="{3F1C30A4-F8AB-4C11-B00D-2BF7032DAB14}"/>
              </a:ext>
            </a:extLst>
          </p:cNvPr>
          <p:cNvSpPr/>
          <p:nvPr/>
        </p:nvSpPr>
        <p:spPr>
          <a:xfrm rot="16200000">
            <a:off x="5045029" y="6009257"/>
            <a:ext cx="343141" cy="526979"/>
          </a:xfrm>
          <a:prstGeom prst="down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a:extLst>
              <a:ext uri="{FF2B5EF4-FFF2-40B4-BE49-F238E27FC236}">
                <a16:creationId xmlns:a16="http://schemas.microsoft.com/office/drawing/2014/main" id="{5C370271-75D0-4395-B5FC-F5522891073C}"/>
              </a:ext>
            </a:extLst>
          </p:cNvPr>
          <p:cNvSpPr txBox="1"/>
          <p:nvPr/>
        </p:nvSpPr>
        <p:spPr>
          <a:xfrm>
            <a:off x="5494505" y="4317287"/>
            <a:ext cx="1563130" cy="400110"/>
          </a:xfrm>
          <a:prstGeom prst="rect">
            <a:avLst/>
          </a:prstGeom>
          <a:noFill/>
        </p:spPr>
        <p:txBody>
          <a:bodyPr wrap="square" rtlCol="0">
            <a:spAutoFit/>
          </a:bodyPr>
          <a:lstStyle/>
          <a:p>
            <a:r>
              <a:rPr lang="en-US" sz="2000" b="1" dirty="0">
                <a:solidFill>
                  <a:schemeClr val="accent1">
                    <a:lumMod val="75000"/>
                  </a:schemeClr>
                </a:solidFill>
              </a:rPr>
              <a:t>Vector 1</a:t>
            </a:r>
            <a:endParaRPr lang="fr-FR" sz="2000" b="1" dirty="0">
              <a:solidFill>
                <a:schemeClr val="accent1">
                  <a:lumMod val="75000"/>
                </a:schemeClr>
              </a:solidFill>
            </a:endParaRPr>
          </a:p>
        </p:txBody>
      </p:sp>
      <p:sp>
        <p:nvSpPr>
          <p:cNvPr id="30" name="TextBox 29">
            <a:extLst>
              <a:ext uri="{FF2B5EF4-FFF2-40B4-BE49-F238E27FC236}">
                <a16:creationId xmlns:a16="http://schemas.microsoft.com/office/drawing/2014/main" id="{CA396FC6-2B54-4D6F-8158-BE3D47FC74D2}"/>
              </a:ext>
            </a:extLst>
          </p:cNvPr>
          <p:cNvSpPr txBox="1"/>
          <p:nvPr/>
        </p:nvSpPr>
        <p:spPr>
          <a:xfrm>
            <a:off x="5558700" y="5178894"/>
            <a:ext cx="1563130" cy="400110"/>
          </a:xfrm>
          <a:prstGeom prst="rect">
            <a:avLst/>
          </a:prstGeom>
          <a:noFill/>
        </p:spPr>
        <p:txBody>
          <a:bodyPr wrap="square" rtlCol="0">
            <a:spAutoFit/>
          </a:bodyPr>
          <a:lstStyle/>
          <a:p>
            <a:r>
              <a:rPr lang="en-US" sz="2000" b="1" dirty="0">
                <a:solidFill>
                  <a:schemeClr val="accent1">
                    <a:lumMod val="75000"/>
                  </a:schemeClr>
                </a:solidFill>
              </a:rPr>
              <a:t>Vector 2</a:t>
            </a:r>
            <a:endParaRPr lang="fr-FR" sz="2000" b="1" dirty="0">
              <a:solidFill>
                <a:schemeClr val="accent1">
                  <a:lumMod val="75000"/>
                </a:schemeClr>
              </a:solidFill>
            </a:endParaRPr>
          </a:p>
        </p:txBody>
      </p:sp>
      <p:sp>
        <p:nvSpPr>
          <p:cNvPr id="31" name="TextBox 30">
            <a:extLst>
              <a:ext uri="{FF2B5EF4-FFF2-40B4-BE49-F238E27FC236}">
                <a16:creationId xmlns:a16="http://schemas.microsoft.com/office/drawing/2014/main" id="{81942061-02CF-4FEA-96C3-03581A2778E1}"/>
              </a:ext>
            </a:extLst>
          </p:cNvPr>
          <p:cNvSpPr txBox="1"/>
          <p:nvPr/>
        </p:nvSpPr>
        <p:spPr>
          <a:xfrm>
            <a:off x="5515052" y="6044207"/>
            <a:ext cx="1563130" cy="400110"/>
          </a:xfrm>
          <a:prstGeom prst="rect">
            <a:avLst/>
          </a:prstGeom>
          <a:noFill/>
        </p:spPr>
        <p:txBody>
          <a:bodyPr wrap="square" rtlCol="0">
            <a:spAutoFit/>
          </a:bodyPr>
          <a:lstStyle/>
          <a:p>
            <a:r>
              <a:rPr lang="en-US" sz="2000" b="1" dirty="0">
                <a:solidFill>
                  <a:schemeClr val="accent1">
                    <a:lumMod val="75000"/>
                  </a:schemeClr>
                </a:solidFill>
              </a:rPr>
              <a:t>Vector 3</a:t>
            </a:r>
            <a:endParaRPr lang="fr-FR" sz="2000" b="1" dirty="0">
              <a:solidFill>
                <a:schemeClr val="accent1">
                  <a:lumMod val="75000"/>
                </a:schemeClr>
              </a:solidFill>
            </a:endParaRPr>
          </a:p>
        </p:txBody>
      </p:sp>
      <p:sp>
        <p:nvSpPr>
          <p:cNvPr id="33" name="TextBox 32">
            <a:extLst>
              <a:ext uri="{FF2B5EF4-FFF2-40B4-BE49-F238E27FC236}">
                <a16:creationId xmlns:a16="http://schemas.microsoft.com/office/drawing/2014/main" id="{BC7AB0CD-1D5C-4101-A3BD-065BF323BB55}"/>
              </a:ext>
            </a:extLst>
          </p:cNvPr>
          <p:cNvSpPr txBox="1"/>
          <p:nvPr/>
        </p:nvSpPr>
        <p:spPr>
          <a:xfrm>
            <a:off x="7523917" y="4936241"/>
            <a:ext cx="3565415" cy="830997"/>
          </a:xfrm>
          <a:prstGeom prst="rect">
            <a:avLst/>
          </a:prstGeom>
          <a:noFill/>
        </p:spPr>
        <p:txBody>
          <a:bodyPr wrap="square" rtlCol="0">
            <a:spAutoFit/>
          </a:bodyPr>
          <a:lstStyle/>
          <a:p>
            <a:r>
              <a:rPr lang="en-US" sz="2400" b="1" dirty="0"/>
              <a:t>Compare distances between output vectors</a:t>
            </a:r>
            <a:endParaRPr lang="fr-FR" sz="2400" b="1" dirty="0"/>
          </a:p>
        </p:txBody>
      </p:sp>
    </p:spTree>
    <p:extLst>
      <p:ext uri="{BB962C8B-B14F-4D97-AF65-F5344CB8AC3E}">
        <p14:creationId xmlns:p14="http://schemas.microsoft.com/office/powerpoint/2010/main" val="22830099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55C6-27C1-4EB1-8B85-B4D3A00A7352}"/>
              </a:ext>
            </a:extLst>
          </p:cNvPr>
          <p:cNvSpPr>
            <a:spLocks noGrp="1"/>
          </p:cNvSpPr>
          <p:nvPr>
            <p:ph type="title"/>
          </p:nvPr>
        </p:nvSpPr>
        <p:spPr/>
        <p:txBody>
          <a:bodyPr/>
          <a:lstStyle/>
          <a:p>
            <a:r>
              <a:rPr lang="en-US" dirty="0"/>
              <a:t>Vector Similarity – Details</a:t>
            </a:r>
            <a:endParaRPr lang="fr-FR" dirty="0"/>
          </a:p>
        </p:txBody>
      </p:sp>
      <p:sp>
        <p:nvSpPr>
          <p:cNvPr id="3" name="Content Placeholder 2">
            <a:extLst>
              <a:ext uri="{FF2B5EF4-FFF2-40B4-BE49-F238E27FC236}">
                <a16:creationId xmlns:a16="http://schemas.microsoft.com/office/drawing/2014/main" id="{5EE22CA7-AEE7-439A-84F3-1EF2A5C2A82C}"/>
              </a:ext>
            </a:extLst>
          </p:cNvPr>
          <p:cNvSpPr>
            <a:spLocks noGrp="1"/>
          </p:cNvSpPr>
          <p:nvPr>
            <p:ph idx="1"/>
          </p:nvPr>
        </p:nvSpPr>
        <p:spPr/>
        <p:txBody>
          <a:bodyPr/>
          <a:lstStyle/>
          <a:p>
            <a:r>
              <a:rPr lang="en-US" dirty="0"/>
              <a:t>Choice of non-paraphrases is important</a:t>
            </a:r>
            <a:r>
              <a:rPr lang="fr-FR" dirty="0"/>
              <a:t> – lexical </a:t>
            </a:r>
            <a:r>
              <a:rPr lang="fr-FR" dirty="0" err="1"/>
              <a:t>overlap</a:t>
            </a:r>
            <a:endParaRPr lang="en-US" dirty="0"/>
          </a:p>
        </p:txBody>
      </p:sp>
      <p:sp>
        <p:nvSpPr>
          <p:cNvPr id="5" name="Rectangle: Rounded Corners 4">
            <a:extLst>
              <a:ext uri="{FF2B5EF4-FFF2-40B4-BE49-F238E27FC236}">
                <a16:creationId xmlns:a16="http://schemas.microsoft.com/office/drawing/2014/main" id="{93D45BEF-5E25-4543-94C7-84D3C8982003}"/>
              </a:ext>
            </a:extLst>
          </p:cNvPr>
          <p:cNvSpPr/>
          <p:nvPr/>
        </p:nvSpPr>
        <p:spPr>
          <a:xfrm>
            <a:off x="838200" y="5480519"/>
            <a:ext cx="3492500" cy="531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let the cat out of the bag</a:t>
            </a:r>
            <a:endParaRPr lang="fr-FR" sz="2000" b="1" dirty="0"/>
          </a:p>
        </p:txBody>
      </p:sp>
      <p:sp>
        <p:nvSpPr>
          <p:cNvPr id="6" name="Rectangle: Rounded Corners 5">
            <a:extLst>
              <a:ext uri="{FF2B5EF4-FFF2-40B4-BE49-F238E27FC236}">
                <a16:creationId xmlns:a16="http://schemas.microsoft.com/office/drawing/2014/main" id="{3692D0A3-AB08-4D36-A483-19F548560BCE}"/>
              </a:ext>
            </a:extLst>
          </p:cNvPr>
          <p:cNvSpPr/>
          <p:nvPr/>
        </p:nvSpPr>
        <p:spPr>
          <a:xfrm>
            <a:off x="4638590" y="5480519"/>
            <a:ext cx="2914822" cy="5313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She revealed the secret</a:t>
            </a:r>
            <a:endParaRPr lang="fr-FR" sz="2000" b="1" dirty="0"/>
          </a:p>
        </p:txBody>
      </p:sp>
      <p:sp>
        <p:nvSpPr>
          <p:cNvPr id="7" name="Rectangle: Rounded Corners 6">
            <a:extLst>
              <a:ext uri="{FF2B5EF4-FFF2-40B4-BE49-F238E27FC236}">
                <a16:creationId xmlns:a16="http://schemas.microsoft.com/office/drawing/2014/main" id="{B57B1357-F77F-4EF1-84A3-FD16067169FE}"/>
              </a:ext>
            </a:extLst>
          </p:cNvPr>
          <p:cNvSpPr/>
          <p:nvPr/>
        </p:nvSpPr>
        <p:spPr>
          <a:xfrm>
            <a:off x="7861302" y="5480519"/>
            <a:ext cx="3492498" cy="53134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cat jumped out of the bag</a:t>
            </a:r>
            <a:endParaRPr lang="fr-FR" sz="2000" b="1" dirty="0"/>
          </a:p>
        </p:txBody>
      </p:sp>
      <p:pic>
        <p:nvPicPr>
          <p:cNvPr id="8" name="Picture 7">
            <a:extLst>
              <a:ext uri="{FF2B5EF4-FFF2-40B4-BE49-F238E27FC236}">
                <a16:creationId xmlns:a16="http://schemas.microsoft.com/office/drawing/2014/main" id="{275BC3BF-5BC3-468A-BDD0-6A70FDC4CD7F}"/>
              </a:ext>
            </a:extLst>
          </p:cNvPr>
          <p:cNvPicPr>
            <a:picLocks noChangeAspect="1"/>
          </p:cNvPicPr>
          <p:nvPr/>
        </p:nvPicPr>
        <p:blipFill>
          <a:blip r:embed="rId2"/>
          <a:stretch>
            <a:fillRect/>
          </a:stretch>
        </p:blipFill>
        <p:spPr>
          <a:xfrm>
            <a:off x="2168204" y="3052522"/>
            <a:ext cx="6119390" cy="1897544"/>
          </a:xfrm>
          <a:prstGeom prst="rect">
            <a:avLst/>
          </a:prstGeom>
        </p:spPr>
      </p:pic>
    </p:spTree>
    <p:extLst>
      <p:ext uri="{BB962C8B-B14F-4D97-AF65-F5344CB8AC3E}">
        <p14:creationId xmlns:p14="http://schemas.microsoft.com/office/powerpoint/2010/main" val="8690385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DFD229-0704-47BD-B8C3-784337911672}"/>
              </a:ext>
            </a:extLst>
          </p:cNvPr>
          <p:cNvSpPr>
            <a:spLocks noGrp="1"/>
          </p:cNvSpPr>
          <p:nvPr>
            <p:ph type="title"/>
          </p:nvPr>
        </p:nvSpPr>
        <p:spPr/>
        <p:txBody>
          <a:bodyPr/>
          <a:lstStyle/>
          <a:p>
            <a:r>
              <a:rPr lang="en-US" dirty="0"/>
              <a:t>Vector Similarity – Variations</a:t>
            </a:r>
            <a:endParaRPr lang="fr-FR" dirty="0"/>
          </a:p>
        </p:txBody>
      </p:sp>
      <p:sp>
        <p:nvSpPr>
          <p:cNvPr id="3" name="Content Placeholder 2">
            <a:extLst>
              <a:ext uri="{FF2B5EF4-FFF2-40B4-BE49-F238E27FC236}">
                <a16:creationId xmlns:a16="http://schemas.microsoft.com/office/drawing/2014/main" id="{55D367AE-3AFB-4CDC-8D08-BD563BA59BF4}"/>
              </a:ext>
            </a:extLst>
          </p:cNvPr>
          <p:cNvSpPr>
            <a:spLocks noGrp="1"/>
          </p:cNvSpPr>
          <p:nvPr>
            <p:ph idx="1"/>
          </p:nvPr>
        </p:nvSpPr>
        <p:spPr/>
        <p:txBody>
          <a:bodyPr/>
          <a:lstStyle/>
          <a:p>
            <a:r>
              <a:rPr lang="en-US" sz="3200" dirty="0"/>
              <a:t>Which vectors to look at?</a:t>
            </a:r>
          </a:p>
          <a:p>
            <a:pPr lvl="1"/>
            <a:r>
              <a:rPr lang="en-US" sz="2800" dirty="0"/>
              <a:t>Representation of full sentence, or select words?</a:t>
            </a:r>
          </a:p>
          <a:p>
            <a:pPr lvl="2"/>
            <a:r>
              <a:rPr lang="en-US" sz="2400" dirty="0"/>
              <a:t>“cat” vs. “secret”</a:t>
            </a:r>
          </a:p>
          <a:p>
            <a:pPr lvl="1"/>
            <a:r>
              <a:rPr lang="en-US" sz="2800" dirty="0"/>
              <a:t>Which layer(s) of BERT?</a:t>
            </a:r>
          </a:p>
          <a:p>
            <a:pPr marL="0" indent="0">
              <a:buNone/>
            </a:pPr>
            <a:endParaRPr lang="en-US" dirty="0"/>
          </a:p>
          <a:p>
            <a:r>
              <a:rPr lang="en-US" dirty="0"/>
              <a:t>What comparison measure to use?</a:t>
            </a:r>
            <a:endParaRPr lang="fr-FR" dirty="0"/>
          </a:p>
        </p:txBody>
      </p:sp>
    </p:spTree>
    <p:extLst>
      <p:ext uri="{BB962C8B-B14F-4D97-AF65-F5344CB8AC3E}">
        <p14:creationId xmlns:p14="http://schemas.microsoft.com/office/powerpoint/2010/main" val="1239004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76EF-9C27-4314-9D87-078C1D191ABF}"/>
              </a:ext>
            </a:extLst>
          </p:cNvPr>
          <p:cNvSpPr>
            <a:spLocks noGrp="1"/>
          </p:cNvSpPr>
          <p:nvPr>
            <p:ph type="title"/>
          </p:nvPr>
        </p:nvSpPr>
        <p:spPr/>
        <p:txBody>
          <a:bodyPr/>
          <a:lstStyle/>
          <a:p>
            <a:r>
              <a:rPr lang="en-US" dirty="0"/>
              <a:t>Summary – Idiom Paraphrase Experiment</a:t>
            </a:r>
            <a:endParaRPr lang="fr-FR" dirty="0"/>
          </a:p>
        </p:txBody>
      </p:sp>
      <p:sp>
        <p:nvSpPr>
          <p:cNvPr id="3" name="Content Placeholder 2">
            <a:extLst>
              <a:ext uri="{FF2B5EF4-FFF2-40B4-BE49-F238E27FC236}">
                <a16:creationId xmlns:a16="http://schemas.microsoft.com/office/drawing/2014/main" id="{7E387A47-6724-4CE3-993B-AB87B18D165A}"/>
              </a:ext>
            </a:extLst>
          </p:cNvPr>
          <p:cNvSpPr>
            <a:spLocks noGrp="1"/>
          </p:cNvSpPr>
          <p:nvPr>
            <p:ph idx="1"/>
          </p:nvPr>
        </p:nvSpPr>
        <p:spPr/>
        <p:txBody>
          <a:bodyPr/>
          <a:lstStyle/>
          <a:p>
            <a:r>
              <a:rPr lang="en-US" dirty="0"/>
              <a:t>Two Tasks:</a:t>
            </a:r>
          </a:p>
          <a:p>
            <a:pPr lvl="1"/>
            <a:r>
              <a:rPr lang="en-US" dirty="0"/>
              <a:t>Classifier: Given two sentences, where one contains an idiom, classify as paraphrase or not paraphrase.</a:t>
            </a:r>
          </a:p>
          <a:p>
            <a:pPr lvl="1"/>
            <a:r>
              <a:rPr lang="en-US" dirty="0"/>
              <a:t>Vector Similarity: Gather BERT representations for variations on sentences with idioms (true paraphrases, false paraphrases). Compare the distances between these vectors.</a:t>
            </a:r>
          </a:p>
          <a:p>
            <a:r>
              <a:rPr lang="en-US" dirty="0"/>
              <a:t>Look for trends in results – does vector similarity relate to classifier success?</a:t>
            </a:r>
          </a:p>
          <a:p>
            <a:pPr lvl="1"/>
            <a:endParaRPr lang="fr-FR" dirty="0"/>
          </a:p>
        </p:txBody>
      </p:sp>
    </p:spTree>
    <p:extLst>
      <p:ext uri="{BB962C8B-B14F-4D97-AF65-F5344CB8AC3E}">
        <p14:creationId xmlns:p14="http://schemas.microsoft.com/office/powerpoint/2010/main" val="186300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0A4D-F44E-46B2-A68D-0A7B1A0E00E1}"/>
              </a:ext>
            </a:extLst>
          </p:cNvPr>
          <p:cNvSpPr>
            <a:spLocks noGrp="1"/>
          </p:cNvSpPr>
          <p:nvPr>
            <p:ph type="title"/>
          </p:nvPr>
        </p:nvSpPr>
        <p:spPr/>
        <p:txBody>
          <a:bodyPr/>
          <a:lstStyle/>
          <a:p>
            <a:r>
              <a:rPr lang="en-US" dirty="0"/>
              <a:t>Difficulties with Compositionality</a:t>
            </a:r>
            <a:endParaRPr lang="fr-FR" dirty="0"/>
          </a:p>
        </p:txBody>
      </p:sp>
      <p:sp>
        <p:nvSpPr>
          <p:cNvPr id="3" name="Content Placeholder 2">
            <a:extLst>
              <a:ext uri="{FF2B5EF4-FFF2-40B4-BE49-F238E27FC236}">
                <a16:creationId xmlns:a16="http://schemas.microsoft.com/office/drawing/2014/main" id="{2C9F82F5-89C9-45AE-83AB-85A51BDEA809}"/>
              </a:ext>
            </a:extLst>
          </p:cNvPr>
          <p:cNvSpPr>
            <a:spLocks noGrp="1"/>
          </p:cNvSpPr>
          <p:nvPr>
            <p:ph idx="1"/>
          </p:nvPr>
        </p:nvSpPr>
        <p:spPr/>
        <p:txBody>
          <a:bodyPr/>
          <a:lstStyle/>
          <a:p>
            <a:r>
              <a:rPr lang="en-US" dirty="0"/>
              <a:t>Meaning Shift</a:t>
            </a:r>
          </a:p>
          <a:p>
            <a:pPr lvl="1"/>
            <a:r>
              <a:rPr lang="en-US" dirty="0"/>
              <a:t>The meaning of the phrase departs from the meaning of its constituent words</a:t>
            </a:r>
          </a:p>
          <a:p>
            <a:pPr lvl="1"/>
            <a:r>
              <a:rPr lang="en-US" dirty="0"/>
              <a:t>E.g. Carry on, guilt trip, pain in the neck</a:t>
            </a:r>
          </a:p>
          <a:p>
            <a:pPr lvl="1"/>
            <a:r>
              <a:rPr lang="en-US" dirty="0"/>
              <a:t>Common in </a:t>
            </a:r>
            <a:r>
              <a:rPr lang="en-US" b="1" dirty="0"/>
              <a:t>multi-word expressions</a:t>
            </a:r>
            <a:endParaRPr lang="en-US" dirty="0"/>
          </a:p>
          <a:p>
            <a:pPr lvl="2"/>
            <a:endParaRPr lang="en-US" dirty="0"/>
          </a:p>
          <a:p>
            <a:r>
              <a:rPr lang="en-US" dirty="0"/>
              <a:t>Implicit meaning</a:t>
            </a:r>
          </a:p>
          <a:p>
            <a:pPr lvl="1"/>
            <a:r>
              <a:rPr lang="en-US" dirty="0"/>
              <a:t>A meaning resulting from composition that requires world knowledge</a:t>
            </a:r>
          </a:p>
          <a:p>
            <a:pPr lvl="1"/>
            <a:r>
              <a:rPr lang="en-US" dirty="0"/>
              <a:t>E.g. hot argument vs. hot tea, olive oil vs. baby oil.</a:t>
            </a:r>
          </a:p>
          <a:p>
            <a:pPr lvl="1"/>
            <a:endParaRPr lang="en-US" dirty="0"/>
          </a:p>
        </p:txBody>
      </p:sp>
      <p:sp>
        <p:nvSpPr>
          <p:cNvPr id="4" name="TextBox 3">
            <a:extLst>
              <a:ext uri="{FF2B5EF4-FFF2-40B4-BE49-F238E27FC236}">
                <a16:creationId xmlns:a16="http://schemas.microsoft.com/office/drawing/2014/main" id="{DDB5207A-5436-4BC5-BBD0-97543B72D81A}"/>
              </a:ext>
            </a:extLst>
          </p:cNvPr>
          <p:cNvSpPr txBox="1"/>
          <p:nvPr/>
        </p:nvSpPr>
        <p:spPr>
          <a:xfrm>
            <a:off x="383060" y="5992297"/>
            <a:ext cx="6437870" cy="369332"/>
          </a:xfrm>
          <a:prstGeom prst="rect">
            <a:avLst/>
          </a:prstGeom>
          <a:noFill/>
        </p:spPr>
        <p:txBody>
          <a:bodyPr wrap="square" rtlCol="0">
            <a:spAutoFit/>
          </a:bodyPr>
          <a:lstStyle/>
          <a:p>
            <a:r>
              <a:rPr lang="en-US" dirty="0"/>
              <a:t>Schwartz et al.</a:t>
            </a:r>
          </a:p>
        </p:txBody>
      </p:sp>
    </p:spTree>
    <p:extLst>
      <p:ext uri="{BB962C8B-B14F-4D97-AF65-F5344CB8AC3E}">
        <p14:creationId xmlns:p14="http://schemas.microsoft.com/office/powerpoint/2010/main" val="5224562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CC5F4-B06A-425C-9E8E-94F2C5DEB8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Questions?</a:t>
            </a:r>
          </a:p>
        </p:txBody>
      </p:sp>
      <p:pic>
        <p:nvPicPr>
          <p:cNvPr id="9" name="Picture 8" descr="A picture containing food, drawing&#10;&#10;Description automatically generated">
            <a:extLst>
              <a:ext uri="{FF2B5EF4-FFF2-40B4-BE49-F238E27FC236}">
                <a16:creationId xmlns:a16="http://schemas.microsoft.com/office/drawing/2014/main" id="{04B34F8C-8115-4155-B0CD-988C06146A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85934" y="1675227"/>
            <a:ext cx="5820131" cy="4394199"/>
          </a:xfrm>
          <a:prstGeom prst="rect">
            <a:avLst/>
          </a:prstGeom>
        </p:spPr>
      </p:pic>
      <p:sp>
        <p:nvSpPr>
          <p:cNvPr id="10" name="TextBox 9">
            <a:extLst>
              <a:ext uri="{FF2B5EF4-FFF2-40B4-BE49-F238E27FC236}">
                <a16:creationId xmlns:a16="http://schemas.microsoft.com/office/drawing/2014/main" id="{D40D459B-BA54-40ED-A18A-C0DC8284006B}"/>
              </a:ext>
            </a:extLst>
          </p:cNvPr>
          <p:cNvSpPr txBox="1"/>
          <p:nvPr/>
        </p:nvSpPr>
        <p:spPr>
          <a:xfrm>
            <a:off x="6546738" y="5869371"/>
            <a:ext cx="2459327" cy="200055"/>
          </a:xfrm>
          <a:prstGeom prst="rect">
            <a:avLst/>
          </a:prstGeom>
          <a:solidFill>
            <a:srgbClr val="000000"/>
          </a:solidFill>
        </p:spPr>
        <p:txBody>
          <a:bodyPr wrap="none" rtlCol="0">
            <a:spAutoFit/>
          </a:bodyPr>
          <a:lstStyle/>
          <a:p>
            <a:pPr algn="r">
              <a:spcAft>
                <a:spcPts val="600"/>
              </a:spcAft>
            </a:pPr>
            <a:r>
              <a:rPr lang="fr-FR" sz="700">
                <a:solidFill>
                  <a:srgbClr val="FFFFFF"/>
                </a:solidFill>
                <a:hlinkClick r:id="rId3" tooltip="http://drkathleenyoung.wordpress.com/2010/03/16/emdr-questions-and-concerns/">
                  <a:extLst>
                    <a:ext uri="{A12FA001-AC4F-418D-AE19-62706E023703}">
                      <ahyp:hlinkClr xmlns:ahyp="http://schemas.microsoft.com/office/drawing/2018/hyperlinkcolor" val="tx"/>
                    </a:ext>
                  </a:extLst>
                </a:hlinkClick>
              </a:rPr>
              <a:t>This Photo</a:t>
            </a:r>
            <a:r>
              <a:rPr lang="fr-FR" sz="700">
                <a:solidFill>
                  <a:srgbClr val="FFFFFF"/>
                </a:solidFill>
              </a:rPr>
              <a:t> by Unknown Author is licensed under </a:t>
            </a:r>
            <a:r>
              <a:rPr lang="fr-FR"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700">
              <a:solidFill>
                <a:srgbClr val="FFFFFF"/>
              </a:solidFill>
            </a:endParaRPr>
          </a:p>
        </p:txBody>
      </p:sp>
    </p:spTree>
    <p:extLst>
      <p:ext uri="{BB962C8B-B14F-4D97-AF65-F5344CB8AC3E}">
        <p14:creationId xmlns:p14="http://schemas.microsoft.com/office/powerpoint/2010/main" val="36811670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3190-69D8-4610-98F1-DE8E00D8D054}"/>
              </a:ext>
            </a:extLst>
          </p:cNvPr>
          <p:cNvSpPr>
            <a:spLocks noGrp="1"/>
          </p:cNvSpPr>
          <p:nvPr>
            <p:ph type="title"/>
          </p:nvPr>
        </p:nvSpPr>
        <p:spPr>
          <a:xfrm>
            <a:off x="1930400" y="1981200"/>
            <a:ext cx="7683500" cy="2755900"/>
          </a:xfrm>
        </p:spPr>
        <p:txBody>
          <a:bodyPr>
            <a:noAutofit/>
          </a:bodyPr>
          <a:lstStyle/>
          <a:p>
            <a:pPr algn="ctr"/>
            <a:r>
              <a:rPr lang="en-US" b="1" dirty="0">
                <a:solidFill>
                  <a:schemeClr val="tx1">
                    <a:lumMod val="95000"/>
                    <a:lumOff val="5000"/>
                  </a:schemeClr>
                </a:solidFill>
              </a:rPr>
              <a:t>Thanks!</a:t>
            </a:r>
            <a:br>
              <a:rPr lang="en-US" sz="3200" dirty="0">
                <a:solidFill>
                  <a:schemeClr val="tx1">
                    <a:lumMod val="95000"/>
                    <a:lumOff val="5000"/>
                  </a:schemeClr>
                </a:solidFill>
              </a:rPr>
            </a:br>
            <a:r>
              <a:rPr lang="en-US" sz="3200" dirty="0">
                <a:solidFill>
                  <a:schemeClr val="tx1">
                    <a:lumMod val="95000"/>
                    <a:lumOff val="5000"/>
                  </a:schemeClr>
                </a:solidFill>
              </a:rPr>
              <a:t>Group 1:</a:t>
            </a:r>
            <a:br>
              <a:rPr lang="en-US" sz="3200" dirty="0">
                <a:solidFill>
                  <a:schemeClr val="tx1">
                    <a:lumMod val="95000"/>
                    <a:lumOff val="5000"/>
                  </a:schemeClr>
                </a:solidFill>
              </a:rPr>
            </a:br>
            <a:r>
              <a:rPr lang="en-US" sz="3200" dirty="0">
                <a:solidFill>
                  <a:schemeClr val="tx1">
                    <a:lumMod val="95000"/>
                    <a:lumOff val="5000"/>
                  </a:schemeClr>
                </a:solidFill>
              </a:rPr>
              <a:t>Josh Tanner, Paige Finkelstein, Wes Rose, Elena </a:t>
            </a:r>
            <a:r>
              <a:rPr lang="en-US" sz="3200" dirty="0" err="1">
                <a:solidFill>
                  <a:schemeClr val="tx1">
                    <a:lumMod val="95000"/>
                    <a:lumOff val="5000"/>
                  </a:schemeClr>
                </a:solidFill>
              </a:rPr>
              <a:t>Khasanova</a:t>
            </a:r>
            <a:r>
              <a:rPr lang="en-US" sz="3200" dirty="0">
                <a:solidFill>
                  <a:schemeClr val="tx1">
                    <a:lumMod val="95000"/>
                    <a:lumOff val="5000"/>
                  </a:schemeClr>
                </a:solidFill>
              </a:rPr>
              <a:t>, and Daniel Campos</a:t>
            </a:r>
            <a:br>
              <a:rPr lang="en-US" sz="3200" dirty="0">
                <a:solidFill>
                  <a:schemeClr val="tx1">
                    <a:lumMod val="95000"/>
                    <a:lumOff val="5000"/>
                  </a:schemeClr>
                </a:solidFill>
              </a:rPr>
            </a:br>
            <a:br>
              <a:rPr lang="en-US" sz="3200" dirty="0">
                <a:solidFill>
                  <a:schemeClr val="tx1">
                    <a:lumMod val="95000"/>
                    <a:lumOff val="5000"/>
                  </a:schemeClr>
                </a:solidFill>
              </a:rPr>
            </a:br>
            <a:endParaRPr lang="fr-FR" sz="3200" dirty="0">
              <a:solidFill>
                <a:schemeClr val="tx1">
                  <a:lumMod val="95000"/>
                  <a:lumOff val="5000"/>
                </a:schemeClr>
              </a:solidFill>
            </a:endParaRPr>
          </a:p>
        </p:txBody>
      </p:sp>
    </p:spTree>
    <p:extLst>
      <p:ext uri="{BB962C8B-B14F-4D97-AF65-F5344CB8AC3E}">
        <p14:creationId xmlns:p14="http://schemas.microsoft.com/office/powerpoint/2010/main" val="1711257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5647</Words>
  <Application>Microsoft Office PowerPoint</Application>
  <PresentationFormat>Widescreen</PresentationFormat>
  <Paragraphs>1155</Paragraphs>
  <Slides>91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Calibri</vt:lpstr>
      <vt:lpstr>Calibri Light</vt:lpstr>
      <vt:lpstr>Wingdings</vt:lpstr>
      <vt:lpstr>Office Theme</vt:lpstr>
      <vt:lpstr>Understanding Idiomatic Langauge using Neural Networks</vt:lpstr>
      <vt:lpstr>Roadmap</vt:lpstr>
      <vt:lpstr>Roadmap</vt:lpstr>
      <vt:lpstr>PowerPoint Presentation</vt:lpstr>
      <vt:lpstr>The Principle of Compositionality</vt:lpstr>
      <vt:lpstr>The Principle of Compositionality</vt:lpstr>
      <vt:lpstr>Difficulties with Compositionality</vt:lpstr>
      <vt:lpstr>Difficulties with Compositionality</vt:lpstr>
      <vt:lpstr>Difficulties with Compositionality</vt:lpstr>
      <vt:lpstr>Difficulties with Compositionality</vt:lpstr>
      <vt:lpstr>PowerPoint Presentation</vt:lpstr>
      <vt:lpstr>Food for Thought</vt:lpstr>
      <vt:lpstr>Overview of Methodology</vt:lpstr>
      <vt:lpstr>Overview of Methodology</vt:lpstr>
      <vt:lpstr>Overview of Methodology</vt:lpstr>
      <vt:lpstr>Classification Models</vt:lpstr>
      <vt:lpstr>Classification Models</vt:lpstr>
      <vt:lpstr>Classification Model: Embed  (Word Representations)</vt:lpstr>
      <vt:lpstr>Classification Models</vt:lpstr>
      <vt:lpstr>Classification Model: Encode</vt:lpstr>
      <vt:lpstr>Classification Models</vt:lpstr>
      <vt:lpstr>Classification Model: Predict</vt:lpstr>
      <vt:lpstr>Overview of methodology</vt:lpstr>
      <vt:lpstr>Baselines</vt:lpstr>
      <vt:lpstr>Overview of methodology</vt:lpstr>
      <vt:lpstr>Lexical Composition Tasks</vt:lpstr>
      <vt:lpstr>Lexical Composition Tasks</vt:lpstr>
      <vt:lpstr>Task 1: Verb Particle Construction</vt:lpstr>
      <vt:lpstr>Task 1: Verb Particle Construction</vt:lpstr>
      <vt:lpstr>Lexical Composition Tasks</vt:lpstr>
      <vt:lpstr>Task 2: Light Verb Construction</vt:lpstr>
      <vt:lpstr>Task 2: Light Verb Construction</vt:lpstr>
      <vt:lpstr>Lexical Composition Tasks</vt:lpstr>
      <vt:lpstr>Task 3: Noun Compound Literality</vt:lpstr>
      <vt:lpstr>Task 3: Noun Compound Literality</vt:lpstr>
      <vt:lpstr>Lexical Composition Tasks</vt:lpstr>
      <vt:lpstr>Task 4: Noun Compound Relations</vt:lpstr>
      <vt:lpstr>Task 4: Noun Compound Relations</vt:lpstr>
      <vt:lpstr>Lexical Composition Tasks</vt:lpstr>
      <vt:lpstr>Task 5: Adjective Noun Attributes</vt:lpstr>
      <vt:lpstr>Task 5: Adjective Noun Attributes</vt:lpstr>
      <vt:lpstr>Lexical Composition Tasks</vt:lpstr>
      <vt:lpstr>Task 6: Identifying Phrase Type</vt:lpstr>
      <vt:lpstr>Task 6: Identifying Phrase Type</vt:lpstr>
      <vt:lpstr>Model Performance on Two Phenomena</vt:lpstr>
      <vt:lpstr>Extra Analysis Tasks (If Time)</vt:lpstr>
      <vt:lpstr>Best Encodings and Layers</vt:lpstr>
      <vt:lpstr>Best Encodings and Layers</vt:lpstr>
      <vt:lpstr>Analysis of Meaning Shift</vt:lpstr>
      <vt:lpstr>Meaning Shift: Verb-Particle Classification</vt:lpstr>
      <vt:lpstr>Meaning Shift: Verb-Particle Classification</vt:lpstr>
      <vt:lpstr>Meaning Shift: Non-literality as Rare Sense</vt:lpstr>
      <vt:lpstr>Meaning Shift: Non-literality as Rare Sense</vt:lpstr>
      <vt:lpstr>Meaning Shift: Non-literality as Rare Sense</vt:lpstr>
      <vt:lpstr>PowerPoint Presentation</vt:lpstr>
      <vt:lpstr>Analysis of Implicit Meaning</vt:lpstr>
      <vt:lpstr>Analysis of Implicit Meaning</vt:lpstr>
      <vt:lpstr>Analysis of Implicit Meaning</vt:lpstr>
      <vt:lpstr>Summary – “Still a pain in the neck”</vt:lpstr>
      <vt:lpstr>References for pain in the neck</vt:lpstr>
      <vt:lpstr>Questions / Comments?</vt:lpstr>
      <vt:lpstr>Roadmap</vt:lpstr>
      <vt:lpstr>PowerPoint Presentation</vt:lpstr>
      <vt:lpstr>Overview</vt:lpstr>
      <vt:lpstr>Method </vt:lpstr>
      <vt:lpstr>Results</vt:lpstr>
      <vt:lpstr>Questions?</vt:lpstr>
      <vt:lpstr>PowerPoint Presentation</vt:lpstr>
      <vt:lpstr>Overview</vt:lpstr>
      <vt:lpstr>Definitions</vt:lpstr>
      <vt:lpstr>ELI5 aka Explain like I’m 5</vt:lpstr>
      <vt:lpstr>Related Work</vt:lpstr>
      <vt:lpstr>Guiding Question</vt:lpstr>
      <vt:lpstr>Dataset</vt:lpstr>
      <vt:lpstr>Method</vt:lpstr>
      <vt:lpstr>Training</vt:lpstr>
      <vt:lpstr>Results</vt:lpstr>
      <vt:lpstr>Our Research: NLM Understanding of Idioms</vt:lpstr>
      <vt:lpstr>Roadmap</vt:lpstr>
      <vt:lpstr>Questions?</vt:lpstr>
      <vt:lpstr>Overview</vt:lpstr>
      <vt:lpstr>Dataset</vt:lpstr>
      <vt:lpstr>Idiom Paraphrase Evaluation</vt:lpstr>
      <vt:lpstr>Idiom Paraphrase - Classification</vt:lpstr>
      <vt:lpstr>Classification - Variations</vt:lpstr>
      <vt:lpstr>Idiom Paraphrase – Vector Similarity</vt:lpstr>
      <vt:lpstr>Vector Similarity – Details</vt:lpstr>
      <vt:lpstr>Vector Similarity – Variations</vt:lpstr>
      <vt:lpstr>Summary – Idiom Paraphrase Experiment</vt:lpstr>
      <vt:lpstr>Questions?</vt:lpstr>
      <vt:lpstr>Thanks! Group 1: Josh Tanner, Paige Finkelstein, Wes Rose, Elena Khasanova, and Daniel Campos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Idiomatic Langauge using Neural Networks</dc:title>
  <dc:creator>Wesley Rose</dc:creator>
  <cp:lastModifiedBy>Wesley Rose</cp:lastModifiedBy>
  <cp:revision>12</cp:revision>
  <dcterms:created xsi:type="dcterms:W3CDTF">2020-02-20T09:55:44Z</dcterms:created>
  <dcterms:modified xsi:type="dcterms:W3CDTF">2020-02-20T19:27:19Z</dcterms:modified>
</cp:coreProperties>
</file>