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Nunito"/>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B1F9E39-CCB6-4EBA-BD81-8E448F96CFBF}">
  <a:tblStyle styleId="{4B1F9E39-CCB6-4EBA-BD81-8E448F96CF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a4b76a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a4b76a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524cc74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524cc74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524cc74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524cc74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24cc744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24cc744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524cc74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524cc74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24cc744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24cc744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524cc74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524cc74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524cc74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524cc74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524cc744e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524cc744e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524cc744e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24cc744e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a4b76a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a4b76a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524cc744e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524cc744e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24cc744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24cc744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41974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419740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419740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419740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4a4b76a7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4a4b76a7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3edbcb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3edbcb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43edbcb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43edbcb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4a4b76a7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4a4b76a7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399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Deliverable #2</a:t>
            </a:r>
            <a:endParaRPr b="1">
              <a:latin typeface="Raleway"/>
              <a:ea typeface="Raleway"/>
              <a:cs typeface="Raleway"/>
              <a:sym typeface="Raleway"/>
            </a:endParaRPr>
          </a:p>
        </p:txBody>
      </p:sp>
      <p:sp>
        <p:nvSpPr>
          <p:cNvPr id="129" name="Google Shape;129;p13"/>
          <p:cNvSpPr txBox="1"/>
          <p:nvPr>
            <p:ph idx="1" type="subTitle"/>
          </p:nvPr>
        </p:nvSpPr>
        <p:spPr>
          <a:xfrm>
            <a:off x="1948525" y="2492237"/>
            <a:ext cx="5361300" cy="136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Multi-document Summarization System</a:t>
            </a:r>
            <a:br>
              <a:rPr lang="en">
                <a:latin typeface="Helvetica Neue"/>
                <a:ea typeface="Helvetica Neue"/>
                <a:cs typeface="Helvetica Neue"/>
                <a:sym typeface="Helvetica Neue"/>
              </a:rPr>
            </a:br>
            <a:r>
              <a:rPr lang="en">
                <a:latin typeface="Helvetica Neue"/>
                <a:ea typeface="Helvetica Neue"/>
                <a:cs typeface="Helvetica Neue"/>
                <a:sym typeface="Helvetica Neue"/>
              </a:rPr>
              <a:t>LING 573</a:t>
            </a:r>
            <a:endParaRPr>
              <a:latin typeface="Helvetica Neue"/>
              <a:ea typeface="Helvetica Neue"/>
              <a:cs typeface="Helvetica Neue"/>
              <a:sym typeface="Helvetica Neue"/>
            </a:endParaRPr>
          </a:p>
          <a:p>
            <a:pPr indent="0" lvl="0" marL="0" rtl="0" algn="ctr">
              <a:spcBef>
                <a:spcPts val="0"/>
              </a:spcBef>
              <a:spcAft>
                <a:spcPts val="0"/>
              </a:spcAft>
              <a:buNone/>
            </a:pPr>
            <a:r>
              <a:t/>
            </a:r>
            <a:endParaRPr>
              <a:latin typeface="Helvetica Neue"/>
              <a:ea typeface="Helvetica Neue"/>
              <a:cs typeface="Helvetica Neue"/>
              <a:sym typeface="Helvetica Neue"/>
            </a:endParaRPr>
          </a:p>
          <a:p>
            <a:pPr indent="0" lvl="0" marL="0" rtl="0" algn="ctr">
              <a:spcBef>
                <a:spcPts val="0"/>
              </a:spcBef>
              <a:spcAft>
                <a:spcPts val="0"/>
              </a:spcAft>
              <a:buNone/>
            </a:pPr>
            <a:r>
              <a:rPr lang="en">
                <a:latin typeface="Helvetica Neue"/>
                <a:ea typeface="Helvetica Neue"/>
                <a:cs typeface="Helvetica Neue"/>
                <a:sym typeface="Helvetica Neue"/>
              </a:rPr>
              <a:t>Group 1 - Elena Khasanova, Erica Gardner, Saumya Shah, </a:t>
            </a:r>
            <a:r>
              <a:rPr lang="en">
                <a:latin typeface="Helvetica Neue"/>
                <a:ea typeface="Helvetica Neue"/>
                <a:cs typeface="Helvetica Neue"/>
                <a:sym typeface="Helvetica Neue"/>
              </a:rPr>
              <a:t>Sophia</a:t>
            </a:r>
            <a:r>
              <a:rPr lang="en">
                <a:latin typeface="Helvetica Neue"/>
                <a:ea typeface="Helvetica Neue"/>
                <a:cs typeface="Helvetica Neue"/>
                <a:sym typeface="Helvetica Neue"/>
              </a:rPr>
              <a:t> Chan and Vikash Kumar</a:t>
            </a:r>
            <a:endParaRPr>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19150" y="485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Content Realization</a:t>
            </a:r>
            <a:endParaRPr b="1">
              <a:latin typeface="Raleway"/>
              <a:ea typeface="Raleway"/>
              <a:cs typeface="Raleway"/>
              <a:sym typeface="Raleway"/>
            </a:endParaRPr>
          </a:p>
        </p:txBody>
      </p:sp>
      <p:sp>
        <p:nvSpPr>
          <p:cNvPr id="211" name="Google Shape;211;p22"/>
          <p:cNvSpPr txBox="1"/>
          <p:nvPr>
            <p:ph idx="1" type="body"/>
          </p:nvPr>
        </p:nvSpPr>
        <p:spPr>
          <a:xfrm>
            <a:off x="819150" y="1240125"/>
            <a:ext cx="7505700" cy="31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Char char="●"/>
            </a:pPr>
            <a:r>
              <a:rPr lang="en" sz="1400">
                <a:latin typeface="Helvetica Neue"/>
                <a:ea typeface="Helvetica Neue"/>
                <a:cs typeface="Helvetica Neue"/>
                <a:sym typeface="Helvetica Neue"/>
              </a:rPr>
              <a:t>Incorporated several basic heuristics to cut down on irrelevant information:</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Did not include sentences with </a:t>
            </a:r>
            <a:r>
              <a:rPr b="1" lang="en" sz="1400">
                <a:latin typeface="Helvetica Neue"/>
                <a:ea typeface="Helvetica Neue"/>
                <a:cs typeface="Helvetica Neue"/>
                <a:sym typeface="Helvetica Neue"/>
              </a:rPr>
              <a:t>&lt; 8 words</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Removed some parenthetical expressions, those with </a:t>
            </a:r>
            <a:r>
              <a:rPr b="1" lang="en" sz="1400">
                <a:latin typeface="Helvetica Neue"/>
                <a:ea typeface="Helvetica Neue"/>
                <a:cs typeface="Helvetica Neue"/>
                <a:sym typeface="Helvetica Neue"/>
              </a:rPr>
              <a:t>(), [] </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Removed adverbs</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If output was less than 100 words, </a:t>
            </a:r>
            <a:r>
              <a:rPr b="1" lang="en" sz="1400">
                <a:latin typeface="Helvetica Neue"/>
                <a:ea typeface="Helvetica Neue"/>
                <a:cs typeface="Helvetica Neue"/>
                <a:sym typeface="Helvetica Neue"/>
              </a:rPr>
              <a:t>added a sentence that would bring it as close to 100 words</a:t>
            </a:r>
            <a:r>
              <a:rPr lang="en" sz="1400">
                <a:latin typeface="Helvetica Neue"/>
                <a:ea typeface="Helvetica Neue"/>
                <a:cs typeface="Helvetica Neue"/>
                <a:sym typeface="Helvetica Neue"/>
              </a:rPr>
              <a:t> as possible, even if it wasn’t the next highly ranked sentence </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sz="1400">
                <a:latin typeface="Helvetica Neue"/>
                <a:ea typeface="Helvetica Neue"/>
                <a:cs typeface="Helvetica Neue"/>
                <a:sym typeface="Helvetica Neue"/>
              </a:rPr>
              <a:t>For next time:</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Incorporate additional heuristics</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Exploring </a:t>
            </a:r>
            <a:r>
              <a:rPr b="1" lang="en" sz="1400">
                <a:latin typeface="Helvetica Neue"/>
                <a:ea typeface="Helvetica Neue"/>
                <a:cs typeface="Helvetica Neue"/>
                <a:sym typeface="Helvetica Neue"/>
              </a:rPr>
              <a:t>learning or phrase structure-based</a:t>
            </a:r>
            <a:r>
              <a:rPr lang="en" sz="1400">
                <a:latin typeface="Helvetica Neue"/>
                <a:ea typeface="Helvetica Neue"/>
                <a:cs typeface="Helvetica Neue"/>
                <a:sym typeface="Helvetica Neue"/>
              </a:rPr>
              <a:t> approaches</a:t>
            </a:r>
            <a:endParaRPr sz="14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19150" y="475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Raleway"/>
                <a:ea typeface="Raleway"/>
                <a:cs typeface="Raleway"/>
                <a:sym typeface="Raleway"/>
              </a:rPr>
              <a:t>Results: ROUGE-1 and ROUGE-2</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17" name="Google Shape;217;p23"/>
          <p:cNvSpPr txBox="1"/>
          <p:nvPr>
            <p:ph idx="1" type="body"/>
          </p:nvPr>
        </p:nvSpPr>
        <p:spPr>
          <a:xfrm>
            <a:off x="819150" y="1381075"/>
            <a:ext cx="3686100" cy="30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b="1" lang="en" sz="1800">
                <a:latin typeface="Helvetica Neue"/>
                <a:ea typeface="Helvetica Neue"/>
                <a:cs typeface="Helvetica Neue"/>
                <a:sym typeface="Helvetica Neue"/>
              </a:rPr>
              <a:t>ROUGE-1 </a:t>
            </a:r>
            <a:endParaRPr b="1" sz="18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Recall: 	</a:t>
            </a:r>
            <a:r>
              <a:rPr b="1" lang="en" sz="1400">
                <a:latin typeface="Helvetica Neue"/>
                <a:ea typeface="Helvetica Neue"/>
                <a:cs typeface="Helvetica Neue"/>
                <a:sym typeface="Helvetica Neue"/>
              </a:rPr>
              <a:t>0.18334 </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Precision: </a:t>
            </a:r>
            <a:r>
              <a:rPr b="1" lang="en" sz="1400">
                <a:latin typeface="Helvetica Neue"/>
                <a:ea typeface="Helvetica Neue"/>
                <a:cs typeface="Helvetica Neue"/>
                <a:sym typeface="Helvetica Neue"/>
              </a:rPr>
              <a:t>0.25957 </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F-1: 	</a:t>
            </a:r>
            <a:r>
              <a:rPr b="1" lang="en" sz="1400">
                <a:latin typeface="Helvetica Neue"/>
                <a:ea typeface="Helvetica Neue"/>
                <a:cs typeface="Helvetica Neue"/>
                <a:sym typeface="Helvetica Neue"/>
              </a:rPr>
              <a:t>0.21316</a:t>
            </a:r>
            <a:r>
              <a:rPr lang="en" sz="1400">
                <a:latin typeface="Helvetica Neue"/>
                <a:ea typeface="Helvetica Neue"/>
                <a:cs typeface="Helvetica Neue"/>
                <a:sym typeface="Helvetica Neue"/>
              </a:rPr>
              <a:t> </a:t>
            </a:r>
            <a:br>
              <a:rPr lang="en" sz="1400">
                <a:latin typeface="Helvetica Neue"/>
                <a:ea typeface="Helvetica Neue"/>
                <a:cs typeface="Helvetica Neue"/>
                <a:sym typeface="Helvetica Neue"/>
              </a:rPr>
            </a:br>
            <a:endParaRPr sz="14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 sz="1800">
                <a:latin typeface="Helvetica Neue"/>
                <a:ea typeface="Helvetica Neue"/>
                <a:cs typeface="Helvetica Neue"/>
                <a:sym typeface="Helvetica Neue"/>
              </a:rPr>
              <a:t>ROUGE-2</a:t>
            </a:r>
            <a:endParaRPr b="1" sz="18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Recall: 	</a:t>
            </a:r>
            <a:r>
              <a:rPr b="1" lang="en" sz="1400">
                <a:latin typeface="Helvetica Neue"/>
                <a:ea typeface="Helvetica Neue"/>
                <a:cs typeface="Helvetica Neue"/>
                <a:sym typeface="Helvetica Neue"/>
              </a:rPr>
              <a:t>0.04340</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Precision: </a:t>
            </a:r>
            <a:r>
              <a:rPr b="1" lang="en" sz="1400">
                <a:latin typeface="Helvetica Neue"/>
                <a:ea typeface="Helvetica Neue"/>
                <a:cs typeface="Helvetica Neue"/>
                <a:sym typeface="Helvetica Neue"/>
              </a:rPr>
              <a:t>0.06116</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Char char="○"/>
            </a:pPr>
            <a:r>
              <a:rPr lang="en" sz="1400">
                <a:latin typeface="Helvetica Neue"/>
                <a:ea typeface="Helvetica Neue"/>
                <a:cs typeface="Helvetica Neue"/>
                <a:sym typeface="Helvetica Neue"/>
              </a:rPr>
              <a:t>Average F-1: 	</a:t>
            </a:r>
            <a:r>
              <a:rPr b="1" lang="en" sz="1400">
                <a:highlight>
                  <a:srgbClr val="EAD1DC"/>
                </a:highlight>
                <a:latin typeface="Helvetica Neue"/>
                <a:ea typeface="Helvetica Neue"/>
                <a:cs typeface="Helvetica Neue"/>
                <a:sym typeface="Helvetica Neue"/>
              </a:rPr>
              <a:t>0.05031</a:t>
            </a:r>
            <a:endParaRPr>
              <a:latin typeface="Helvetica Neue"/>
              <a:ea typeface="Helvetica Neue"/>
              <a:cs typeface="Helvetica Neue"/>
              <a:sym typeface="Helvetica Neue"/>
            </a:endParaRPr>
          </a:p>
        </p:txBody>
      </p:sp>
      <p:pic>
        <p:nvPicPr>
          <p:cNvPr id="218" name="Google Shape;218;p23"/>
          <p:cNvPicPr preferRelativeResize="0"/>
          <p:nvPr/>
        </p:nvPicPr>
        <p:blipFill rotWithShape="1">
          <a:blip r:embed="rId3">
            <a:alphaModFix/>
          </a:blip>
          <a:srcRect b="0" l="0" r="9747" t="0"/>
          <a:stretch/>
        </p:blipFill>
        <p:spPr>
          <a:xfrm>
            <a:off x="4818225" y="1304875"/>
            <a:ext cx="1411424" cy="1958200"/>
          </a:xfrm>
          <a:prstGeom prst="rect">
            <a:avLst/>
          </a:prstGeom>
          <a:noFill/>
          <a:ln>
            <a:noFill/>
          </a:ln>
        </p:spPr>
      </p:pic>
      <p:pic>
        <p:nvPicPr>
          <p:cNvPr id="219" name="Google Shape;219;p23"/>
          <p:cNvPicPr preferRelativeResize="0"/>
          <p:nvPr/>
        </p:nvPicPr>
        <p:blipFill rotWithShape="1">
          <a:blip r:embed="rId4">
            <a:alphaModFix/>
          </a:blip>
          <a:srcRect b="0" l="0" r="1854" t="0"/>
          <a:stretch/>
        </p:blipFill>
        <p:spPr>
          <a:xfrm>
            <a:off x="6229650" y="1381075"/>
            <a:ext cx="2614325" cy="1510250"/>
          </a:xfrm>
          <a:prstGeom prst="rect">
            <a:avLst/>
          </a:prstGeom>
          <a:noFill/>
          <a:ln>
            <a:noFill/>
          </a:ln>
        </p:spPr>
      </p:pic>
      <p:pic>
        <p:nvPicPr>
          <p:cNvPr id="220" name="Google Shape;220;p23"/>
          <p:cNvPicPr preferRelativeResize="0"/>
          <p:nvPr/>
        </p:nvPicPr>
        <p:blipFill>
          <a:blip r:embed="rId5">
            <a:alphaModFix/>
          </a:blip>
          <a:stretch>
            <a:fillRect/>
          </a:stretch>
        </p:blipFill>
        <p:spPr>
          <a:xfrm>
            <a:off x="4894425" y="3476075"/>
            <a:ext cx="3845125" cy="6452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19150" y="507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Results: Comparison to baselines</a:t>
            </a:r>
            <a:endParaRPr b="1">
              <a:latin typeface="Raleway"/>
              <a:ea typeface="Raleway"/>
              <a:cs typeface="Raleway"/>
              <a:sym typeface="Raleway"/>
            </a:endParaRPr>
          </a:p>
        </p:txBody>
      </p:sp>
      <p:graphicFrame>
        <p:nvGraphicFramePr>
          <p:cNvPr id="226" name="Google Shape;226;p24"/>
          <p:cNvGraphicFramePr/>
          <p:nvPr/>
        </p:nvGraphicFramePr>
        <p:xfrm>
          <a:off x="952500" y="1785047"/>
          <a:ext cx="3000000" cy="3000000"/>
        </p:xfrm>
        <a:graphic>
          <a:graphicData uri="http://schemas.openxmlformats.org/drawingml/2006/table">
            <a:tbl>
              <a:tblPr>
                <a:noFill/>
                <a:tableStyleId>{4B1F9E39-CCB6-4EBA-BD81-8E448F96CFBF}</a:tableStyleId>
              </a:tblPr>
              <a:tblGrid>
                <a:gridCol w="3619500"/>
                <a:gridCol w="3619500"/>
              </a:tblGrid>
              <a:tr h="383775">
                <a:tc>
                  <a:txBody>
                    <a:bodyPr/>
                    <a:lstStyle/>
                    <a:p>
                      <a:pPr indent="0" lvl="0" marL="0" rtl="0" algn="l">
                        <a:spcBef>
                          <a:spcPts val="0"/>
                        </a:spcBef>
                        <a:spcAft>
                          <a:spcPts val="0"/>
                        </a:spcAft>
                        <a:buNone/>
                      </a:pPr>
                      <a:r>
                        <a:t/>
                      </a:r>
                      <a:endParaRPr>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ROUGE-2 (Average F)</a:t>
                      </a:r>
                      <a:endParaRPr b="1">
                        <a:latin typeface="Helvetica Neue"/>
                        <a:ea typeface="Helvetica Neue"/>
                        <a:cs typeface="Helvetica Neue"/>
                        <a:sym typeface="Helvetica Neue"/>
                      </a:endParaRPr>
                    </a:p>
                  </a:txBody>
                  <a:tcPr marT="91425" marB="91425" marR="91425" marL="91425"/>
                </a:tc>
              </a:tr>
              <a:tr h="380100">
                <a:tc>
                  <a:txBody>
                    <a:bodyPr/>
                    <a:lstStyle/>
                    <a:p>
                      <a:pPr indent="0" lvl="0" marL="0" rtl="0" algn="l">
                        <a:spcBef>
                          <a:spcPts val="0"/>
                        </a:spcBef>
                        <a:spcAft>
                          <a:spcPts val="0"/>
                        </a:spcAft>
                        <a:buNone/>
                      </a:pPr>
                      <a:r>
                        <a:rPr b="1" lang="en">
                          <a:latin typeface="Helvetica Neue"/>
                          <a:ea typeface="Helvetica Neue"/>
                          <a:cs typeface="Helvetica Neue"/>
                          <a:sym typeface="Helvetica Neue"/>
                        </a:rPr>
                        <a:t>D2 System </a:t>
                      </a:r>
                      <a:endParaRPr b="1">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highlight>
                            <a:srgbClr val="EAD1DC"/>
                          </a:highlight>
                          <a:latin typeface="Helvetica Neue"/>
                          <a:ea typeface="Helvetica Neue"/>
                          <a:cs typeface="Helvetica Neue"/>
                          <a:sym typeface="Helvetica Neue"/>
                        </a:rPr>
                        <a:t>0.05031</a:t>
                      </a:r>
                      <a:r>
                        <a:rPr lang="en">
                          <a:latin typeface="Helvetica Neue"/>
                          <a:ea typeface="Helvetica Neue"/>
                          <a:cs typeface="Helvetica Neue"/>
                          <a:sym typeface="Helvetica Neue"/>
                        </a:rPr>
                        <a:t> (95% CI [0.04008, 0.06069])</a:t>
                      </a:r>
                      <a:endParaRPr>
                        <a:latin typeface="Helvetica Neue"/>
                        <a:ea typeface="Helvetica Neue"/>
                        <a:cs typeface="Helvetica Neue"/>
                        <a:sym typeface="Helvetica Neue"/>
                      </a:endParaRPr>
                    </a:p>
                  </a:txBody>
                  <a:tcPr marT="91425" marB="91425" marR="91425" marL="91425"/>
                </a:tc>
              </a:tr>
              <a:tr h="380100">
                <a:tc>
                  <a:txBody>
                    <a:bodyPr/>
                    <a:lstStyle/>
                    <a:p>
                      <a:pPr indent="0" lvl="0" marL="0" rtl="0" algn="l">
                        <a:spcBef>
                          <a:spcPts val="0"/>
                        </a:spcBef>
                        <a:spcAft>
                          <a:spcPts val="0"/>
                        </a:spcAft>
                        <a:buNone/>
                      </a:pPr>
                      <a:r>
                        <a:rPr b="1" lang="en">
                          <a:latin typeface="Helvetica Neue"/>
                          <a:ea typeface="Helvetica Neue"/>
                          <a:cs typeface="Helvetica Neue"/>
                          <a:sym typeface="Helvetica Neue"/>
                        </a:rPr>
                        <a:t>LEAD Baseline</a:t>
                      </a:r>
                      <a:endParaRPr b="1">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0.05376</a:t>
                      </a:r>
                      <a:endParaRPr>
                        <a:latin typeface="Helvetica Neue"/>
                        <a:ea typeface="Helvetica Neue"/>
                        <a:cs typeface="Helvetica Neue"/>
                        <a:sym typeface="Helvetica Neue"/>
                      </a:endParaRPr>
                    </a:p>
                  </a:txBody>
                  <a:tcPr marT="91425" marB="91425" marR="91425" marL="91425"/>
                </a:tc>
              </a:tr>
              <a:tr h="380100">
                <a:tc>
                  <a:txBody>
                    <a:bodyPr/>
                    <a:lstStyle/>
                    <a:p>
                      <a:pPr indent="0" lvl="0" marL="0" rtl="0" algn="l">
                        <a:spcBef>
                          <a:spcPts val="0"/>
                        </a:spcBef>
                        <a:spcAft>
                          <a:spcPts val="0"/>
                        </a:spcAft>
                        <a:buNone/>
                      </a:pPr>
                      <a:r>
                        <a:rPr b="1" lang="en">
                          <a:latin typeface="Helvetica Neue"/>
                          <a:ea typeface="Helvetica Neue"/>
                          <a:cs typeface="Helvetica Neue"/>
                          <a:sym typeface="Helvetica Neue"/>
                        </a:rPr>
                        <a:t>MEAD Baseline</a:t>
                      </a:r>
                      <a:endParaRPr b="1">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latin typeface="Helvetica Neue"/>
                          <a:ea typeface="Helvetica Neue"/>
                          <a:cs typeface="Helvetica Neue"/>
                          <a:sym typeface="Helvetica Neue"/>
                        </a:rPr>
                        <a:t>0.05927</a:t>
                      </a:r>
                      <a:endParaRPr>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819150" y="463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Error Analysis</a:t>
            </a:r>
            <a:endParaRPr b="1">
              <a:latin typeface="Raleway"/>
              <a:ea typeface="Raleway"/>
              <a:cs typeface="Raleway"/>
              <a:sym typeface="Raleway"/>
            </a:endParaRPr>
          </a:p>
        </p:txBody>
      </p:sp>
      <p:sp>
        <p:nvSpPr>
          <p:cNvPr id="232" name="Google Shape;232;p25"/>
          <p:cNvSpPr txBox="1"/>
          <p:nvPr>
            <p:ph idx="1" type="body"/>
          </p:nvPr>
        </p:nvSpPr>
        <p:spPr>
          <a:xfrm>
            <a:off x="819150" y="1271100"/>
            <a:ext cx="3686100" cy="25953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b="1" lang="en" sz="1200">
                <a:solidFill>
                  <a:srgbClr val="24292E"/>
                </a:solidFill>
                <a:highlight>
                  <a:srgbClr val="FFFFFF"/>
                </a:highlight>
                <a:latin typeface="Courier New"/>
                <a:ea typeface="Courier New"/>
                <a:cs typeface="Courier New"/>
                <a:sym typeface="Courier New"/>
              </a:rPr>
              <a:t>D1002</a:t>
            </a:r>
            <a:endParaRPr b="1" sz="1200">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sz="1200">
                <a:solidFill>
                  <a:srgbClr val="24292E"/>
                </a:solidFill>
                <a:highlight>
                  <a:srgbClr val="FFFFFF"/>
                </a:highlight>
                <a:latin typeface="Courier New"/>
                <a:ea typeface="Courier New"/>
                <a:cs typeface="Courier New"/>
                <a:sym typeface="Courier New"/>
              </a:rPr>
              <a:t>Some of the police officers who shot and killed Amadou Diallo have told associates that their attention was drawn to Diallo when they saw him standing on the stoop of a Bronx apartment building and thought they saw him peering into the window of a first-floor apartment</a:t>
            </a:r>
            <a:r>
              <a:rPr lang="en" sz="1200" strike="sngStrike">
                <a:solidFill>
                  <a:srgbClr val="24292E"/>
                </a:solidFill>
                <a:highlight>
                  <a:srgbClr val="FFFFFF"/>
                </a:highlight>
                <a:latin typeface="Courier New"/>
                <a:ea typeface="Courier New"/>
                <a:cs typeface="Courier New"/>
                <a:sym typeface="Courier New"/>
              </a:rPr>
              <a:t>, according to people with knowledge of the case.</a:t>
            </a:r>
            <a:endParaRPr sz="1200" strike="sngStrike">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
        <p:nvSpPr>
          <p:cNvPr id="233" name="Google Shape;233;p25"/>
          <p:cNvSpPr txBox="1"/>
          <p:nvPr>
            <p:ph idx="2" type="body"/>
          </p:nvPr>
        </p:nvSpPr>
        <p:spPr>
          <a:xfrm>
            <a:off x="4638750" y="1182150"/>
            <a:ext cx="3686100" cy="2448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b="1" lang="en" sz="1200">
                <a:solidFill>
                  <a:srgbClr val="24292E"/>
                </a:solidFill>
                <a:highlight>
                  <a:srgbClr val="FFFFFF"/>
                </a:highlight>
                <a:latin typeface="Courier New"/>
                <a:ea typeface="Courier New"/>
                <a:cs typeface="Courier New"/>
                <a:sym typeface="Courier New"/>
              </a:rPr>
              <a:t>D1014</a:t>
            </a:r>
            <a:endParaRPr sz="1200">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sz="1200">
                <a:solidFill>
                  <a:srgbClr val="24292E"/>
                </a:solidFill>
                <a:highlight>
                  <a:srgbClr val="FFFFFF"/>
                </a:highlight>
                <a:latin typeface="Courier New"/>
                <a:ea typeface="Courier New"/>
                <a:cs typeface="Courier New"/>
                <a:sym typeface="Courier New"/>
              </a:rPr>
              <a:t>Many spoiled teenagers from one-child families eat a particular kind of food, such as meat or sweets, which might lead them to develop </a:t>
            </a:r>
            <a:r>
              <a:rPr b="1" lang="en" sz="1200">
                <a:solidFill>
                  <a:srgbClr val="24292E"/>
                </a:solidFill>
                <a:highlight>
                  <a:srgbClr val="D9D2E9"/>
                </a:highlight>
                <a:latin typeface="Courier New"/>
                <a:ea typeface="Courier New"/>
                <a:cs typeface="Courier New"/>
                <a:sym typeface="Courier New"/>
              </a:rPr>
              <a:t>obesity</a:t>
            </a:r>
            <a:r>
              <a:rPr lang="en" sz="1200">
                <a:solidFill>
                  <a:srgbClr val="24292E"/>
                </a:solidFill>
                <a:highlight>
                  <a:srgbClr val="FFFFFF"/>
                </a:highlight>
                <a:latin typeface="Courier New"/>
                <a:ea typeface="Courier New"/>
                <a:cs typeface="Courier New"/>
                <a:sym typeface="Courier New"/>
              </a:rPr>
              <a:t>, diabetes or heart disease.</a:t>
            </a:r>
            <a:endParaRPr sz="1200">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sz="1200">
                <a:solidFill>
                  <a:srgbClr val="24292E"/>
                </a:solidFill>
                <a:highlight>
                  <a:srgbClr val="FFFFFF"/>
                </a:highlight>
                <a:latin typeface="Courier New"/>
                <a:ea typeface="Courier New"/>
                <a:cs typeface="Courier New"/>
                <a:sym typeface="Courier New"/>
              </a:rPr>
              <a:t>The study shows that the </a:t>
            </a:r>
            <a:r>
              <a:rPr b="1" lang="en" sz="1200">
                <a:solidFill>
                  <a:srgbClr val="24292E"/>
                </a:solidFill>
                <a:highlight>
                  <a:srgbClr val="EAD1DC"/>
                </a:highlight>
                <a:latin typeface="Courier New"/>
                <a:ea typeface="Courier New"/>
                <a:cs typeface="Courier New"/>
                <a:sym typeface="Courier New"/>
              </a:rPr>
              <a:t>12 percent</a:t>
            </a:r>
            <a:r>
              <a:rPr lang="en" sz="1200">
                <a:solidFill>
                  <a:srgbClr val="24292E"/>
                </a:solidFill>
                <a:highlight>
                  <a:srgbClr val="FFFFFF"/>
                </a:highlight>
                <a:latin typeface="Courier New"/>
                <a:ea typeface="Courier New"/>
                <a:cs typeface="Courier New"/>
                <a:sym typeface="Courier New"/>
              </a:rPr>
              <a:t> </a:t>
            </a:r>
            <a:r>
              <a:rPr b="1" lang="en" sz="1200">
                <a:solidFill>
                  <a:srgbClr val="24292E"/>
                </a:solidFill>
                <a:highlight>
                  <a:srgbClr val="D9D2E9"/>
                </a:highlight>
                <a:latin typeface="Courier New"/>
                <a:ea typeface="Courier New"/>
                <a:cs typeface="Courier New"/>
                <a:sym typeface="Courier New"/>
              </a:rPr>
              <a:t>obesity</a:t>
            </a:r>
            <a:r>
              <a:rPr lang="en" sz="1200">
                <a:solidFill>
                  <a:srgbClr val="24292E"/>
                </a:solidFill>
                <a:highlight>
                  <a:srgbClr val="FFFFFF"/>
                </a:highlight>
                <a:latin typeface="Courier New"/>
                <a:ea typeface="Courier New"/>
                <a:cs typeface="Courier New"/>
                <a:sym typeface="Courier New"/>
              </a:rPr>
              <a:t> is to the standard in developed countries.</a:t>
            </a:r>
            <a:endParaRPr sz="1200">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sz="1200">
                <a:solidFill>
                  <a:srgbClr val="24292E"/>
                </a:solidFill>
                <a:highlight>
                  <a:srgbClr val="FFFFFF"/>
                </a:highlight>
                <a:latin typeface="Courier New"/>
                <a:ea typeface="Courier New"/>
                <a:cs typeface="Courier New"/>
                <a:sym typeface="Courier New"/>
              </a:rPr>
              <a:t>The research showed that the ratio of adults suffering from </a:t>
            </a:r>
            <a:r>
              <a:rPr b="1" lang="en" sz="1200">
                <a:solidFill>
                  <a:srgbClr val="24292E"/>
                </a:solidFill>
                <a:highlight>
                  <a:srgbClr val="D9D2E9"/>
                </a:highlight>
                <a:latin typeface="Courier New"/>
                <a:ea typeface="Courier New"/>
                <a:cs typeface="Courier New"/>
                <a:sym typeface="Courier New"/>
              </a:rPr>
              <a:t>obesity</a:t>
            </a:r>
            <a:r>
              <a:rPr lang="en" sz="1200">
                <a:solidFill>
                  <a:srgbClr val="24292E"/>
                </a:solidFill>
                <a:highlight>
                  <a:srgbClr val="FFFFFF"/>
                </a:highlight>
                <a:latin typeface="Courier New"/>
                <a:ea typeface="Courier New"/>
                <a:cs typeface="Courier New"/>
                <a:sym typeface="Courier New"/>
              </a:rPr>
              <a:t> has reached </a:t>
            </a:r>
            <a:r>
              <a:rPr b="1" lang="en" sz="1200">
                <a:solidFill>
                  <a:srgbClr val="24292E"/>
                </a:solidFill>
                <a:highlight>
                  <a:srgbClr val="EAD1DC"/>
                </a:highlight>
                <a:latin typeface="Courier New"/>
                <a:ea typeface="Courier New"/>
                <a:cs typeface="Courier New"/>
                <a:sym typeface="Courier New"/>
              </a:rPr>
              <a:t>12.6 percent</a:t>
            </a:r>
            <a:r>
              <a:rPr lang="en" sz="1200">
                <a:solidFill>
                  <a:srgbClr val="24292E"/>
                </a:solidFill>
                <a:highlight>
                  <a:srgbClr val="FFFFFF"/>
                </a:highlight>
                <a:latin typeface="Courier New"/>
                <a:ea typeface="Courier New"/>
                <a:cs typeface="Courier New"/>
                <a:sym typeface="Courier New"/>
              </a:rPr>
              <a:t>, and that of youngsters is 11.35 percent.</a:t>
            </a:r>
            <a:endParaRPr sz="12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t/>
            </a:r>
            <a:endParaRPr sz="12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819150" y="362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Error Analysis</a:t>
            </a:r>
            <a:endParaRPr b="1">
              <a:latin typeface="Raleway"/>
              <a:ea typeface="Raleway"/>
              <a:cs typeface="Raleway"/>
              <a:sym typeface="Raleway"/>
            </a:endParaRPr>
          </a:p>
        </p:txBody>
      </p:sp>
      <p:sp>
        <p:nvSpPr>
          <p:cNvPr id="239" name="Google Shape;239;p26"/>
          <p:cNvSpPr txBox="1"/>
          <p:nvPr>
            <p:ph idx="1" type="body"/>
          </p:nvPr>
        </p:nvSpPr>
        <p:spPr>
          <a:xfrm>
            <a:off x="819150" y="1416050"/>
            <a:ext cx="7505700" cy="302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Why did it happen?</a:t>
            </a:r>
            <a:endParaRPr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Char char="○"/>
            </a:pPr>
            <a:r>
              <a:rPr b="1" lang="en" sz="1600">
                <a:solidFill>
                  <a:srgbClr val="000000"/>
                </a:solidFill>
                <a:latin typeface="Helvetica Neue"/>
                <a:ea typeface="Helvetica Neue"/>
                <a:cs typeface="Helvetica Neue"/>
                <a:sym typeface="Helvetica Neue"/>
              </a:rPr>
              <a:t>Attribution</a:t>
            </a:r>
            <a:r>
              <a:rPr lang="en" sz="1600">
                <a:solidFill>
                  <a:srgbClr val="000000"/>
                </a:solidFill>
                <a:latin typeface="Helvetica Neue"/>
                <a:ea typeface="Helvetica Neue"/>
                <a:cs typeface="Helvetica Neue"/>
                <a:sym typeface="Helvetica Neue"/>
              </a:rPr>
              <a:t>: no filtering mechanism</a:t>
            </a:r>
            <a:endParaRPr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Font typeface="Helvetica Neue"/>
              <a:buChar char="○"/>
            </a:pPr>
            <a:r>
              <a:rPr b="1" lang="en" sz="1600">
                <a:solidFill>
                  <a:srgbClr val="000000"/>
                </a:solidFill>
                <a:latin typeface="Helvetica Neue"/>
                <a:ea typeface="Helvetica Neue"/>
                <a:cs typeface="Helvetica Neue"/>
                <a:sym typeface="Helvetica Neue"/>
              </a:rPr>
              <a:t>Redundancy</a:t>
            </a:r>
            <a:endParaRPr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No metric to measure similarity between sentences</a:t>
            </a:r>
            <a:endParaRPr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Lost mapping to LDA topics and documents during content selection</a:t>
            </a:r>
            <a:endParaRPr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Pipelines are difficult</a:t>
            </a:r>
            <a:endParaRPr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Errors can propagate from one layer to the next</a:t>
            </a:r>
            <a:endParaRPr sz="1600">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819150" y="476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Potential Solutions</a:t>
            </a:r>
            <a:endParaRPr b="1">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45" name="Google Shape;245;p27"/>
          <p:cNvSpPr txBox="1"/>
          <p:nvPr>
            <p:ph idx="1" type="body"/>
          </p:nvPr>
        </p:nvSpPr>
        <p:spPr>
          <a:xfrm>
            <a:off x="819150" y="1431450"/>
            <a:ext cx="7505700" cy="300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What can be changed?</a:t>
            </a:r>
            <a:endParaRPr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Preserve information about LDA topics and which document the sentence came from </a:t>
            </a:r>
            <a:endParaRPr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Use </a:t>
            </a:r>
            <a:r>
              <a:rPr b="1" lang="en" sz="1600">
                <a:solidFill>
                  <a:srgbClr val="000000"/>
                </a:solidFill>
                <a:latin typeface="Helvetica Neue"/>
                <a:ea typeface="Helvetica Neue"/>
                <a:cs typeface="Helvetica Neue"/>
                <a:sym typeface="Helvetica Neue"/>
              </a:rPr>
              <a:t>date of publication</a:t>
            </a:r>
            <a:endParaRPr b="1"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Distribute sentences across subtopics</a:t>
            </a:r>
            <a:endParaRPr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Prevent against summary with two sentences with </a:t>
            </a:r>
            <a:r>
              <a:rPr b="1" lang="en" sz="1600">
                <a:solidFill>
                  <a:srgbClr val="000000"/>
                </a:solidFill>
                <a:latin typeface="Helvetica Neue"/>
                <a:ea typeface="Helvetica Neue"/>
                <a:cs typeface="Helvetica Neue"/>
                <a:sym typeface="Helvetica Neue"/>
              </a:rPr>
              <a:t>high cosine similarity</a:t>
            </a:r>
            <a:endParaRPr b="1" sz="1600">
              <a:solidFill>
                <a:srgbClr val="000000"/>
              </a:solidFill>
              <a:latin typeface="Helvetica Neue"/>
              <a:ea typeface="Helvetica Neue"/>
              <a:cs typeface="Helvetica Neue"/>
              <a:sym typeface="Helvetica Neue"/>
            </a:endParaRPr>
          </a:p>
          <a:p>
            <a:pPr indent="-330200" lvl="1" marL="9144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Use a heuristic to remove attribution</a:t>
            </a:r>
            <a:endParaRPr sz="1600">
              <a:solidFill>
                <a:srgbClr val="000000"/>
              </a:solidFill>
              <a:latin typeface="Helvetica Neue"/>
              <a:ea typeface="Helvetica Neue"/>
              <a:cs typeface="Helvetica Neue"/>
              <a:sym typeface="Helvetica Neue"/>
            </a:endParaRPr>
          </a:p>
          <a:p>
            <a:pPr indent="-330200" lvl="2" marL="1371600" rtl="0" algn="l">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e.g. Remove portion that contains </a:t>
            </a:r>
            <a:r>
              <a:rPr b="1" lang="en" sz="1600">
                <a:solidFill>
                  <a:srgbClr val="000000"/>
                </a:solidFill>
                <a:latin typeface="Helvetica Neue"/>
                <a:ea typeface="Helvetica Neue"/>
                <a:cs typeface="Helvetica Neue"/>
                <a:sym typeface="Helvetica Neue"/>
              </a:rPr>
              <a:t>attributive word</a:t>
            </a:r>
            <a:r>
              <a:rPr lang="en" sz="1600">
                <a:solidFill>
                  <a:srgbClr val="000000"/>
                </a:solidFill>
                <a:latin typeface="Helvetica Neue"/>
                <a:ea typeface="Helvetica Neue"/>
                <a:cs typeface="Helvetica Neue"/>
                <a:sym typeface="Helvetica Neue"/>
              </a:rPr>
              <a:t> + occurs after comma and before period</a:t>
            </a:r>
            <a:endParaRPr sz="1600">
              <a:solidFill>
                <a:srgbClr val="00000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Results: Attribution</a:t>
            </a:r>
            <a:endParaRPr b="1">
              <a:latin typeface="Raleway"/>
              <a:ea typeface="Raleway"/>
              <a:cs typeface="Raleway"/>
              <a:sym typeface="Raleway"/>
            </a:endParaRPr>
          </a:p>
        </p:txBody>
      </p:sp>
      <p:sp>
        <p:nvSpPr>
          <p:cNvPr id="251" name="Google Shape;251;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en" sz="2000">
                <a:solidFill>
                  <a:srgbClr val="24292E"/>
                </a:solidFill>
                <a:highlight>
                  <a:srgbClr val="FFFFFF"/>
                </a:highlight>
                <a:latin typeface="Courier New"/>
                <a:ea typeface="Courier New"/>
                <a:cs typeface="Courier New"/>
                <a:sym typeface="Courier New"/>
              </a:rPr>
              <a:t>D1002</a:t>
            </a:r>
            <a:endParaRPr b="1" sz="2000">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None/>
            </a:pPr>
            <a:r>
              <a:rPr lang="en">
                <a:solidFill>
                  <a:srgbClr val="24292E"/>
                </a:solidFill>
                <a:highlight>
                  <a:srgbClr val="FFFFFF"/>
                </a:highlight>
                <a:latin typeface="Courier New"/>
                <a:ea typeface="Courier New"/>
                <a:cs typeface="Courier New"/>
                <a:sym typeface="Courier New"/>
              </a:rPr>
              <a:t>Some of the police officers who shot and killed Amadou Diallo have told associates that their attention was drawn to Diallo when they saw him standing on the stoop of a Bronx apartment building and thought they saw him peering into the window of a first-floor apartment</a:t>
            </a:r>
            <a:r>
              <a:rPr lang="en" strike="sngStrike">
                <a:solidFill>
                  <a:srgbClr val="24292E"/>
                </a:solidFill>
                <a:highlight>
                  <a:srgbClr val="FFFFFF"/>
                </a:highlight>
                <a:latin typeface="Courier New"/>
                <a:ea typeface="Courier New"/>
                <a:cs typeface="Courier New"/>
                <a:sym typeface="Courier New"/>
              </a:rPr>
              <a:t>, according to people with knowledge of the case.</a:t>
            </a:r>
            <a:endParaRPr strike="sngStrike">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Results: Redundancy</a:t>
            </a:r>
            <a:endParaRPr b="1">
              <a:latin typeface="Raleway"/>
              <a:ea typeface="Raleway"/>
              <a:cs typeface="Raleway"/>
              <a:sym typeface="Raleway"/>
            </a:endParaRPr>
          </a:p>
        </p:txBody>
      </p:sp>
      <p:sp>
        <p:nvSpPr>
          <p:cNvPr id="257" name="Google Shape;25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en" sz="2000">
                <a:solidFill>
                  <a:srgbClr val="24292E"/>
                </a:solidFill>
                <a:highlight>
                  <a:srgbClr val="FFFFFF"/>
                </a:highlight>
                <a:latin typeface="Courier New"/>
                <a:ea typeface="Courier New"/>
                <a:cs typeface="Courier New"/>
                <a:sym typeface="Courier New"/>
              </a:rPr>
              <a:t>D1014</a:t>
            </a:r>
            <a:endParaRPr>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a:solidFill>
                  <a:srgbClr val="24292E"/>
                </a:solidFill>
                <a:highlight>
                  <a:srgbClr val="FFFFFF"/>
                </a:highlight>
                <a:latin typeface="Courier New"/>
                <a:ea typeface="Courier New"/>
                <a:cs typeface="Courier New"/>
                <a:sym typeface="Courier New"/>
              </a:rPr>
              <a:t>Many spoiled teenagers from one-child families eat a particular kind of food, such as meat or sweets, which might lead them to develop </a:t>
            </a:r>
            <a:r>
              <a:rPr b="1" lang="en">
                <a:solidFill>
                  <a:srgbClr val="24292E"/>
                </a:solidFill>
                <a:highlight>
                  <a:srgbClr val="D9D2E9"/>
                </a:highlight>
                <a:latin typeface="Courier New"/>
                <a:ea typeface="Courier New"/>
                <a:cs typeface="Courier New"/>
                <a:sym typeface="Courier New"/>
              </a:rPr>
              <a:t>obesity</a:t>
            </a:r>
            <a:r>
              <a:rPr lang="en">
                <a:solidFill>
                  <a:srgbClr val="24292E"/>
                </a:solidFill>
                <a:highlight>
                  <a:srgbClr val="FFFFFF"/>
                </a:highlight>
                <a:latin typeface="Courier New"/>
                <a:ea typeface="Courier New"/>
                <a:cs typeface="Courier New"/>
                <a:sym typeface="Courier New"/>
              </a:rPr>
              <a:t>, diabetes or heart disease.</a:t>
            </a:r>
            <a:endParaRPr>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a:solidFill>
                  <a:srgbClr val="24292E"/>
                </a:solidFill>
                <a:highlight>
                  <a:srgbClr val="FFFFFF"/>
                </a:highlight>
                <a:latin typeface="Courier New"/>
                <a:ea typeface="Courier New"/>
                <a:cs typeface="Courier New"/>
                <a:sym typeface="Courier New"/>
              </a:rPr>
              <a:t>The study shows that the </a:t>
            </a:r>
            <a:r>
              <a:rPr b="1" lang="en">
                <a:solidFill>
                  <a:srgbClr val="24292E"/>
                </a:solidFill>
                <a:highlight>
                  <a:srgbClr val="EAD1DC"/>
                </a:highlight>
                <a:latin typeface="Courier New"/>
                <a:ea typeface="Courier New"/>
                <a:cs typeface="Courier New"/>
                <a:sym typeface="Courier New"/>
              </a:rPr>
              <a:t>12 percent</a:t>
            </a:r>
            <a:r>
              <a:rPr lang="en">
                <a:solidFill>
                  <a:srgbClr val="24292E"/>
                </a:solidFill>
                <a:highlight>
                  <a:srgbClr val="FFFFFF"/>
                </a:highlight>
                <a:latin typeface="Courier New"/>
                <a:ea typeface="Courier New"/>
                <a:cs typeface="Courier New"/>
                <a:sym typeface="Courier New"/>
              </a:rPr>
              <a:t> </a:t>
            </a:r>
            <a:r>
              <a:rPr b="1" lang="en">
                <a:solidFill>
                  <a:srgbClr val="24292E"/>
                </a:solidFill>
                <a:highlight>
                  <a:srgbClr val="D9D2E9"/>
                </a:highlight>
                <a:latin typeface="Courier New"/>
                <a:ea typeface="Courier New"/>
                <a:cs typeface="Courier New"/>
                <a:sym typeface="Courier New"/>
              </a:rPr>
              <a:t>obesity</a:t>
            </a:r>
            <a:r>
              <a:rPr lang="en">
                <a:solidFill>
                  <a:srgbClr val="24292E"/>
                </a:solidFill>
                <a:highlight>
                  <a:srgbClr val="FFFFFF"/>
                </a:highlight>
                <a:latin typeface="Courier New"/>
                <a:ea typeface="Courier New"/>
                <a:cs typeface="Courier New"/>
                <a:sym typeface="Courier New"/>
              </a:rPr>
              <a:t> is to the standard in developed countries.</a:t>
            </a:r>
            <a:endParaRPr>
              <a:solidFill>
                <a:srgbClr val="24292E"/>
              </a:solidFill>
              <a:highlight>
                <a:srgbClr val="FFFFFF"/>
              </a:highlight>
              <a:latin typeface="Courier New"/>
              <a:ea typeface="Courier New"/>
              <a:cs typeface="Courier New"/>
              <a:sym typeface="Courier New"/>
            </a:endParaRPr>
          </a:p>
          <a:p>
            <a:pPr indent="0" lvl="0" marL="0" rtl="0" algn="just">
              <a:lnSpc>
                <a:spcPct val="142857"/>
              </a:lnSpc>
              <a:spcBef>
                <a:spcPts val="0"/>
              </a:spcBef>
              <a:spcAft>
                <a:spcPts val="0"/>
              </a:spcAft>
              <a:buClr>
                <a:schemeClr val="dk1"/>
              </a:buClr>
              <a:buSzPts val="1100"/>
              <a:buFont typeface="Arial"/>
              <a:buNone/>
            </a:pPr>
            <a:r>
              <a:rPr lang="en">
                <a:solidFill>
                  <a:srgbClr val="24292E"/>
                </a:solidFill>
                <a:highlight>
                  <a:srgbClr val="FFFFFF"/>
                </a:highlight>
                <a:latin typeface="Courier New"/>
                <a:ea typeface="Courier New"/>
                <a:cs typeface="Courier New"/>
                <a:sym typeface="Courier New"/>
              </a:rPr>
              <a:t>The research showed that the ratio of adults suffering from </a:t>
            </a:r>
            <a:r>
              <a:rPr b="1" lang="en">
                <a:solidFill>
                  <a:srgbClr val="24292E"/>
                </a:solidFill>
                <a:highlight>
                  <a:srgbClr val="D9D2E9"/>
                </a:highlight>
                <a:latin typeface="Courier New"/>
                <a:ea typeface="Courier New"/>
                <a:cs typeface="Courier New"/>
                <a:sym typeface="Courier New"/>
              </a:rPr>
              <a:t>obesity</a:t>
            </a:r>
            <a:r>
              <a:rPr lang="en">
                <a:solidFill>
                  <a:srgbClr val="24292E"/>
                </a:solidFill>
                <a:highlight>
                  <a:srgbClr val="FFFFFF"/>
                </a:highlight>
                <a:latin typeface="Courier New"/>
                <a:ea typeface="Courier New"/>
                <a:cs typeface="Courier New"/>
                <a:sym typeface="Courier New"/>
              </a:rPr>
              <a:t> has reached </a:t>
            </a:r>
            <a:r>
              <a:rPr b="1" lang="en">
                <a:solidFill>
                  <a:srgbClr val="24292E"/>
                </a:solidFill>
                <a:highlight>
                  <a:srgbClr val="EAD1DC"/>
                </a:highlight>
                <a:latin typeface="Courier New"/>
                <a:ea typeface="Courier New"/>
                <a:cs typeface="Courier New"/>
                <a:sym typeface="Courier New"/>
              </a:rPr>
              <a:t>12.6 percent</a:t>
            </a:r>
            <a:r>
              <a:rPr lang="en">
                <a:solidFill>
                  <a:srgbClr val="24292E"/>
                </a:solidFill>
                <a:highlight>
                  <a:srgbClr val="FFFFFF"/>
                </a:highlight>
                <a:latin typeface="Courier New"/>
                <a:ea typeface="Courier New"/>
                <a:cs typeface="Courier New"/>
                <a:sym typeface="Courier New"/>
              </a:rPr>
              <a:t>, and that of youngsters is 11.35 percent.</a:t>
            </a:r>
            <a:endParaRPr>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819150" y="519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For the next deliverable</a:t>
            </a:r>
            <a:endParaRPr b="1">
              <a:latin typeface="Raleway"/>
              <a:ea typeface="Raleway"/>
              <a:cs typeface="Raleway"/>
              <a:sym typeface="Raleway"/>
            </a:endParaRPr>
          </a:p>
        </p:txBody>
      </p:sp>
      <p:sp>
        <p:nvSpPr>
          <p:cNvPr id="263" name="Google Shape;263;p30"/>
          <p:cNvSpPr txBox="1"/>
          <p:nvPr>
            <p:ph idx="1" type="body"/>
          </p:nvPr>
        </p:nvSpPr>
        <p:spPr>
          <a:xfrm>
            <a:off x="819150" y="1351625"/>
            <a:ext cx="7505700" cy="32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Char char="●"/>
            </a:pPr>
            <a:r>
              <a:rPr b="1" lang="en" sz="1400">
                <a:latin typeface="Helvetica Neue"/>
                <a:ea typeface="Helvetica Neue"/>
                <a:cs typeface="Helvetica Neue"/>
                <a:sym typeface="Helvetica Neue"/>
              </a:rPr>
              <a:t>Content Selection</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We are aiming to experiment with </a:t>
            </a:r>
            <a:r>
              <a:rPr b="1" lang="en" sz="1400">
                <a:latin typeface="Helvetica Neue"/>
                <a:ea typeface="Helvetica Neue"/>
                <a:cs typeface="Helvetica Neue"/>
                <a:sym typeface="Helvetica Neue"/>
              </a:rPr>
              <a:t>hyper parameters</a:t>
            </a:r>
            <a:r>
              <a:rPr lang="en" sz="1400">
                <a:latin typeface="Helvetica Neue"/>
                <a:ea typeface="Helvetica Neue"/>
                <a:cs typeface="Helvetica Neue"/>
                <a:sym typeface="Helvetica Neue"/>
              </a:rPr>
              <a:t> in LDA and also augment LDA topic modeling with </a:t>
            </a:r>
            <a:r>
              <a:rPr b="1" lang="en" sz="1400">
                <a:latin typeface="Helvetica Neue"/>
                <a:ea typeface="Helvetica Neue"/>
                <a:cs typeface="Helvetica Neue"/>
                <a:sym typeface="Helvetica Neue"/>
              </a:rPr>
              <a:t>TF-IDF</a:t>
            </a:r>
            <a:r>
              <a:rPr lang="en" sz="1400">
                <a:latin typeface="Helvetica Neue"/>
                <a:ea typeface="Helvetica Neue"/>
                <a:cs typeface="Helvetica Neue"/>
                <a:sym typeface="Helvetica Neue"/>
              </a:rPr>
              <a:t> and </a:t>
            </a:r>
            <a:r>
              <a:rPr b="1" lang="en" sz="1400">
                <a:latin typeface="Helvetica Neue"/>
                <a:ea typeface="Helvetica Neue"/>
                <a:cs typeface="Helvetica Neue"/>
                <a:sym typeface="Helvetica Neue"/>
              </a:rPr>
              <a:t>concreteness</a:t>
            </a:r>
            <a:r>
              <a:rPr lang="en" sz="1400">
                <a:latin typeface="Helvetica Neue"/>
                <a:ea typeface="Helvetica Neue"/>
                <a:cs typeface="Helvetica Neue"/>
                <a:sym typeface="Helvetica Neue"/>
              </a:rPr>
              <a:t> scoring </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Delexicalization of the input based on word vector similarity. </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Explore </a:t>
            </a:r>
            <a:r>
              <a:rPr b="1" lang="en" sz="1400">
                <a:latin typeface="Helvetica Neue"/>
                <a:ea typeface="Helvetica Neue"/>
                <a:cs typeface="Helvetica Neue"/>
                <a:sym typeface="Helvetica Neue"/>
              </a:rPr>
              <a:t>skip-thought vectors</a:t>
            </a:r>
            <a:r>
              <a:rPr lang="en" sz="1400">
                <a:latin typeface="Helvetica Neue"/>
                <a:ea typeface="Helvetica Neue"/>
                <a:cs typeface="Helvetica Neue"/>
                <a:sym typeface="Helvetica Neue"/>
              </a:rPr>
              <a:t> and clustering methods</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b="1" lang="en" sz="1400">
                <a:latin typeface="Helvetica Neue"/>
                <a:ea typeface="Helvetica Neue"/>
                <a:cs typeface="Helvetica Neue"/>
                <a:sym typeface="Helvetica Neue"/>
              </a:rPr>
              <a:t>Information ordering</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We plan to use the document </a:t>
            </a:r>
            <a:r>
              <a:rPr b="1" lang="en" sz="1400">
                <a:latin typeface="Helvetica Neue"/>
                <a:ea typeface="Helvetica Neue"/>
                <a:cs typeface="Helvetica Neue"/>
                <a:sym typeface="Helvetica Neue"/>
              </a:rPr>
              <a:t>meta-information</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Experiment with </a:t>
            </a:r>
            <a:r>
              <a:rPr b="1" lang="en" sz="1400">
                <a:latin typeface="Helvetica Neue"/>
                <a:ea typeface="Helvetica Neue"/>
                <a:cs typeface="Helvetica Neue"/>
                <a:sym typeface="Helvetica Neue"/>
              </a:rPr>
              <a:t>chronological ordering</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Promote </a:t>
            </a:r>
            <a:r>
              <a:rPr b="1" lang="en" sz="1400">
                <a:latin typeface="Helvetica Neue"/>
                <a:ea typeface="Helvetica Neue"/>
                <a:cs typeface="Helvetica Neue"/>
                <a:sym typeface="Helvetica Neue"/>
              </a:rPr>
              <a:t>coherence</a:t>
            </a:r>
            <a:r>
              <a:rPr lang="en" sz="1400">
                <a:latin typeface="Helvetica Neue"/>
                <a:ea typeface="Helvetica Neue"/>
                <a:cs typeface="Helvetica Neue"/>
                <a:sym typeface="Helvetica Neue"/>
              </a:rPr>
              <a:t> using cosine similarity.</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b="1" lang="en" sz="1400">
                <a:latin typeface="Helvetica Neue"/>
                <a:ea typeface="Helvetica Neue"/>
                <a:cs typeface="Helvetica Neue"/>
                <a:sym typeface="Helvetica Neue"/>
              </a:rPr>
              <a:t>Content Realization</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Use phrase structure to ensure </a:t>
            </a:r>
            <a:r>
              <a:rPr b="1" lang="en" sz="1400">
                <a:latin typeface="Helvetica Neue"/>
                <a:ea typeface="Helvetica Neue"/>
                <a:cs typeface="Helvetica Neue"/>
                <a:sym typeface="Helvetica Neue"/>
              </a:rPr>
              <a:t>cohesion</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sz="1400">
                <a:latin typeface="Helvetica Neue"/>
                <a:ea typeface="Helvetica Neue"/>
                <a:cs typeface="Helvetica Neue"/>
                <a:sym typeface="Helvetica Neue"/>
              </a:rPr>
              <a:t>Experiment with </a:t>
            </a:r>
            <a:r>
              <a:rPr b="1" lang="en" sz="1400">
                <a:latin typeface="Helvetica Neue"/>
                <a:ea typeface="Helvetica Neue"/>
                <a:cs typeface="Helvetica Neue"/>
                <a:sym typeface="Helvetica Neue"/>
              </a:rPr>
              <a:t>learning methods</a:t>
            </a:r>
            <a:endParaRPr b="1" sz="1400">
              <a:latin typeface="Helvetica Neue"/>
              <a:ea typeface="Helvetica Neue"/>
              <a:cs typeface="Helvetica Neue"/>
              <a:sym typeface="Helvetica Neue"/>
            </a:endParaRPr>
          </a:p>
          <a:p>
            <a:pPr indent="0" lvl="0" marL="0" rtl="0" algn="l">
              <a:spcBef>
                <a:spcPts val="1600"/>
              </a:spcBef>
              <a:spcAft>
                <a:spcPts val="1600"/>
              </a:spcAft>
              <a:buNone/>
            </a:pPr>
            <a:r>
              <a:t/>
            </a:r>
            <a:endParaRPr sz="14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819150" y="609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Conclusion</a:t>
            </a:r>
            <a:endParaRPr b="1">
              <a:latin typeface="Raleway"/>
              <a:ea typeface="Raleway"/>
              <a:cs typeface="Raleway"/>
              <a:sym typeface="Raleway"/>
            </a:endParaRPr>
          </a:p>
        </p:txBody>
      </p:sp>
      <p:sp>
        <p:nvSpPr>
          <p:cNvPr id="269" name="Google Shape;269;p31"/>
          <p:cNvSpPr txBox="1"/>
          <p:nvPr>
            <p:ph idx="1" type="body"/>
          </p:nvPr>
        </p:nvSpPr>
        <p:spPr>
          <a:xfrm>
            <a:off x="819150" y="1497950"/>
            <a:ext cx="7505700" cy="294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We largely focused working out the system architecture and ensuring that the separate components run smoothly following one another.  We also experimented with several content selection methods and built the scaffolding for a more refined versions of this module.  </a:t>
            </a:r>
            <a:br>
              <a:rPr lang="en" sz="1600">
                <a:latin typeface="Helvetica Neue"/>
                <a:ea typeface="Helvetica Neue"/>
                <a:cs typeface="Helvetica Neue"/>
                <a:sym typeface="Helvetica Neue"/>
              </a:rPr>
            </a:b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The end-to-end system achieved the ROUGE-1 and ROUGE-2 scores comparable with the baselines and outperformed the baseline in one out of three cases. The scores show that our approach has the potential to yield good results. </a:t>
            </a:r>
            <a:endParaRPr sz="1600">
              <a:latin typeface="Helvetica Neue"/>
              <a:ea typeface="Helvetica Neue"/>
              <a:cs typeface="Helvetica Neue"/>
              <a:sym typeface="Helvetica Neue"/>
            </a:endParaRPr>
          </a:p>
          <a:p>
            <a:pPr indent="0" lvl="0" marL="0" rtl="0" algn="l">
              <a:spcBef>
                <a:spcPts val="1600"/>
              </a:spcBef>
              <a:spcAft>
                <a:spcPts val="1600"/>
              </a:spcAft>
              <a:buNone/>
            </a:pPr>
            <a:r>
              <a:rPr lang="en"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8250" y="383825"/>
            <a:ext cx="436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System Overview</a:t>
            </a:r>
            <a:endParaRPr b="1">
              <a:latin typeface="Raleway"/>
              <a:ea typeface="Raleway"/>
              <a:cs typeface="Raleway"/>
              <a:sym typeface="Raleway"/>
            </a:endParaRPr>
          </a:p>
        </p:txBody>
      </p:sp>
      <p:sp>
        <p:nvSpPr>
          <p:cNvPr id="135" name="Google Shape;135;p14"/>
          <p:cNvSpPr txBox="1"/>
          <p:nvPr>
            <p:ph idx="1" type="body"/>
          </p:nvPr>
        </p:nvSpPr>
        <p:spPr>
          <a:xfrm>
            <a:off x="491775" y="1178725"/>
            <a:ext cx="4603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AutoNum type="arabicPeriod"/>
            </a:pPr>
            <a:r>
              <a:rPr b="1" lang="en" sz="1400">
                <a:latin typeface="Helvetica Neue"/>
                <a:ea typeface="Helvetica Neue"/>
                <a:cs typeface="Helvetica Neue"/>
                <a:sym typeface="Helvetica Neue"/>
              </a:rPr>
              <a:t>Data Extraction</a:t>
            </a:r>
            <a:r>
              <a:rPr lang="en" sz="1400">
                <a:latin typeface="Helvetica Neue"/>
                <a:ea typeface="Helvetica Neue"/>
                <a:cs typeface="Helvetica Neue"/>
                <a:sym typeface="Helvetica Neue"/>
              </a:rPr>
              <a:t> - Arrange documents by topic id and extract documents in XML format</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b="1" lang="en" sz="1400">
                <a:latin typeface="Helvetica Neue"/>
                <a:ea typeface="Helvetica Neue"/>
                <a:cs typeface="Helvetica Neue"/>
                <a:sym typeface="Helvetica Neue"/>
              </a:rPr>
              <a:t>Content Selection</a:t>
            </a:r>
            <a:endParaRPr b="1"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Preprocessing - Stop word removal, lemmatization, sentence segmentation and tokenization</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AutoNum type="alphaLcPeriod"/>
            </a:pPr>
            <a:r>
              <a:rPr lang="en" sz="1400">
                <a:latin typeface="Helvetica Neue"/>
                <a:ea typeface="Helvetica Neue"/>
                <a:cs typeface="Helvetica Neue"/>
                <a:sym typeface="Helvetica Neue"/>
              </a:rPr>
              <a:t>LDA - Produce a set of topics over document and a vocabulary over the topics</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b="1" lang="en" sz="1400">
                <a:latin typeface="Helvetica Neue"/>
                <a:ea typeface="Helvetica Neue"/>
                <a:cs typeface="Helvetica Neue"/>
                <a:sym typeface="Helvetica Neue"/>
              </a:rPr>
              <a:t>Information Ordering - </a:t>
            </a:r>
            <a:r>
              <a:rPr lang="en" sz="1400">
                <a:latin typeface="Helvetica Neue"/>
                <a:ea typeface="Helvetica Neue"/>
                <a:cs typeface="Helvetica Neue"/>
                <a:sym typeface="Helvetica Neue"/>
              </a:rPr>
              <a:t>Pick the top sentences from the LDA module for the summary</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b="1" lang="en" sz="1400">
                <a:latin typeface="Helvetica Neue"/>
                <a:ea typeface="Helvetica Neue"/>
                <a:cs typeface="Helvetica Neue"/>
                <a:sym typeface="Helvetica Neue"/>
              </a:rPr>
              <a:t>Content Realization - </a:t>
            </a:r>
            <a:r>
              <a:rPr lang="en" sz="1400">
                <a:latin typeface="Helvetica Neue"/>
                <a:ea typeface="Helvetica Neue"/>
                <a:cs typeface="Helvetica Neue"/>
                <a:sym typeface="Helvetica Neue"/>
              </a:rPr>
              <a:t>Removing parentheses, removing adverbs, eliminating sentences shorter than 8 words</a:t>
            </a:r>
            <a:endParaRPr sz="1400">
              <a:latin typeface="Helvetica Neue"/>
              <a:ea typeface="Helvetica Neue"/>
              <a:cs typeface="Helvetica Neue"/>
              <a:sym typeface="Helvetica Neue"/>
            </a:endParaRPr>
          </a:p>
        </p:txBody>
      </p:sp>
      <p:grpSp>
        <p:nvGrpSpPr>
          <p:cNvPr id="136" name="Google Shape;136;p14"/>
          <p:cNvGrpSpPr/>
          <p:nvPr/>
        </p:nvGrpSpPr>
        <p:grpSpPr>
          <a:xfrm>
            <a:off x="5629061" y="277642"/>
            <a:ext cx="668401" cy="394199"/>
            <a:chOff x="2610025" y="348025"/>
            <a:chExt cx="1037084" cy="836763"/>
          </a:xfrm>
        </p:grpSpPr>
        <p:sp>
          <p:nvSpPr>
            <p:cNvPr id="137" name="Google Shape;137;p14"/>
            <p:cNvSpPr/>
            <p:nvPr/>
          </p:nvSpPr>
          <p:spPr>
            <a:xfrm>
              <a:off x="2610025" y="348025"/>
              <a:ext cx="854334" cy="56953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696700" y="494175"/>
              <a:ext cx="854334" cy="56953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792775" y="615250"/>
              <a:ext cx="854334" cy="56953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Doc set</a:t>
              </a:r>
              <a:endParaRPr sz="800"/>
            </a:p>
          </p:txBody>
        </p:sp>
      </p:grpSp>
      <p:sp>
        <p:nvSpPr>
          <p:cNvPr id="140" name="Google Shape;140;p14"/>
          <p:cNvSpPr/>
          <p:nvPr/>
        </p:nvSpPr>
        <p:spPr>
          <a:xfrm>
            <a:off x="7000125" y="3926700"/>
            <a:ext cx="1319100" cy="90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nvSpPr>
        <p:spPr>
          <a:xfrm>
            <a:off x="7034325" y="3926725"/>
            <a:ext cx="12507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Information Ordering</a:t>
            </a:r>
            <a:endParaRPr b="1" sz="900"/>
          </a:p>
        </p:txBody>
      </p:sp>
      <p:sp>
        <p:nvSpPr>
          <p:cNvPr id="142" name="Google Shape;142;p14"/>
          <p:cNvSpPr/>
          <p:nvPr/>
        </p:nvSpPr>
        <p:spPr>
          <a:xfrm>
            <a:off x="7136025" y="4377450"/>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Chronological Ordering</a:t>
            </a:r>
            <a:endParaRPr sz="900"/>
          </a:p>
        </p:txBody>
      </p:sp>
      <p:sp>
        <p:nvSpPr>
          <p:cNvPr id="143" name="Google Shape;143;p14"/>
          <p:cNvSpPr/>
          <p:nvPr/>
        </p:nvSpPr>
        <p:spPr>
          <a:xfrm>
            <a:off x="5378000" y="3926700"/>
            <a:ext cx="1319100" cy="90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txBox="1"/>
          <p:nvPr/>
        </p:nvSpPr>
        <p:spPr>
          <a:xfrm>
            <a:off x="5509932" y="3926728"/>
            <a:ext cx="10473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Topic Modelling</a:t>
            </a:r>
            <a:endParaRPr b="1" sz="900"/>
          </a:p>
        </p:txBody>
      </p:sp>
      <p:sp>
        <p:nvSpPr>
          <p:cNvPr id="145" name="Google Shape;145;p14"/>
          <p:cNvSpPr/>
          <p:nvPr/>
        </p:nvSpPr>
        <p:spPr>
          <a:xfrm>
            <a:off x="5509925" y="4377438"/>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LDA Topic Modeling</a:t>
            </a:r>
            <a:endParaRPr sz="900"/>
          </a:p>
        </p:txBody>
      </p:sp>
      <p:grpSp>
        <p:nvGrpSpPr>
          <p:cNvPr id="146" name="Google Shape;146;p14"/>
          <p:cNvGrpSpPr/>
          <p:nvPr/>
        </p:nvGrpSpPr>
        <p:grpSpPr>
          <a:xfrm>
            <a:off x="5378000" y="1251563"/>
            <a:ext cx="1319100" cy="2421600"/>
            <a:chOff x="577400" y="1256825"/>
            <a:chExt cx="1319100" cy="2421600"/>
          </a:xfrm>
        </p:grpSpPr>
        <p:sp>
          <p:nvSpPr>
            <p:cNvPr id="147" name="Google Shape;147;p14"/>
            <p:cNvSpPr/>
            <p:nvPr/>
          </p:nvSpPr>
          <p:spPr>
            <a:xfrm>
              <a:off x="577400" y="1256825"/>
              <a:ext cx="1319100" cy="242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nvSpPr>
          <p:spPr>
            <a:xfrm>
              <a:off x="712557" y="1256828"/>
              <a:ext cx="10473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Preprocessing</a:t>
              </a:r>
              <a:endParaRPr b="1" sz="900"/>
            </a:p>
          </p:txBody>
        </p:sp>
        <p:sp>
          <p:nvSpPr>
            <p:cNvPr id="149" name="Google Shape;149;p14"/>
            <p:cNvSpPr/>
            <p:nvPr/>
          </p:nvSpPr>
          <p:spPr>
            <a:xfrm>
              <a:off x="709325" y="1617700"/>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Lemmatization</a:t>
              </a:r>
              <a:endParaRPr sz="900"/>
            </a:p>
          </p:txBody>
        </p:sp>
        <p:sp>
          <p:nvSpPr>
            <p:cNvPr id="150" name="Google Shape;150;p14"/>
            <p:cNvSpPr/>
            <p:nvPr/>
          </p:nvSpPr>
          <p:spPr>
            <a:xfrm>
              <a:off x="709325" y="2143250"/>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POS Tagging</a:t>
              </a:r>
              <a:endParaRPr sz="900"/>
            </a:p>
          </p:txBody>
        </p:sp>
        <p:sp>
          <p:nvSpPr>
            <p:cNvPr id="151" name="Google Shape;151;p14"/>
            <p:cNvSpPr/>
            <p:nvPr/>
          </p:nvSpPr>
          <p:spPr>
            <a:xfrm>
              <a:off x="709325" y="2668800"/>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Tokenization</a:t>
              </a:r>
              <a:endParaRPr sz="900"/>
            </a:p>
          </p:txBody>
        </p:sp>
        <p:sp>
          <p:nvSpPr>
            <p:cNvPr id="152" name="Google Shape;152;p14"/>
            <p:cNvSpPr/>
            <p:nvPr/>
          </p:nvSpPr>
          <p:spPr>
            <a:xfrm>
              <a:off x="713300" y="3140675"/>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Sentence segmentation</a:t>
              </a:r>
              <a:endParaRPr sz="900"/>
            </a:p>
          </p:txBody>
        </p:sp>
      </p:grpSp>
      <p:cxnSp>
        <p:nvCxnSpPr>
          <p:cNvPr id="153" name="Google Shape;153;p14"/>
          <p:cNvCxnSpPr>
            <a:stCxn id="147" idx="2"/>
            <a:endCxn id="144" idx="0"/>
          </p:cNvCxnSpPr>
          <p:nvPr/>
        </p:nvCxnSpPr>
        <p:spPr>
          <a:xfrm flipH="1">
            <a:off x="6033650" y="3673163"/>
            <a:ext cx="3900" cy="253500"/>
          </a:xfrm>
          <a:prstGeom prst="straightConnector1">
            <a:avLst/>
          </a:prstGeom>
          <a:noFill/>
          <a:ln cap="flat" cmpd="sng" w="9525">
            <a:solidFill>
              <a:schemeClr val="dk2"/>
            </a:solidFill>
            <a:prstDash val="solid"/>
            <a:round/>
            <a:headEnd len="med" w="med" type="none"/>
            <a:tailEnd len="med" w="med" type="triangle"/>
          </a:ln>
        </p:spPr>
      </p:cxnSp>
      <p:grpSp>
        <p:nvGrpSpPr>
          <p:cNvPr id="154" name="Google Shape;154;p14"/>
          <p:cNvGrpSpPr/>
          <p:nvPr/>
        </p:nvGrpSpPr>
        <p:grpSpPr>
          <a:xfrm>
            <a:off x="7000125" y="2789300"/>
            <a:ext cx="1319100" cy="901500"/>
            <a:chOff x="4104525" y="2571750"/>
            <a:chExt cx="1319100" cy="901500"/>
          </a:xfrm>
        </p:grpSpPr>
        <p:sp>
          <p:nvSpPr>
            <p:cNvPr id="155" name="Google Shape;155;p14"/>
            <p:cNvSpPr/>
            <p:nvPr/>
          </p:nvSpPr>
          <p:spPr>
            <a:xfrm>
              <a:off x="4104525" y="2571750"/>
              <a:ext cx="1319100" cy="90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nvSpPr>
          <p:spPr>
            <a:xfrm>
              <a:off x="4138725" y="2665925"/>
              <a:ext cx="12507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Evaluation</a:t>
              </a:r>
              <a:endParaRPr b="1" sz="900"/>
            </a:p>
          </p:txBody>
        </p:sp>
        <p:sp>
          <p:nvSpPr>
            <p:cNvPr id="157" name="Google Shape;157;p14"/>
            <p:cNvSpPr/>
            <p:nvPr/>
          </p:nvSpPr>
          <p:spPr>
            <a:xfrm>
              <a:off x="4240425" y="3022500"/>
              <a:ext cx="1047300" cy="325800"/>
            </a:xfrm>
            <a:prstGeom prst="roundRect">
              <a:avLst>
                <a:gd fmla="val 16667" name="adj"/>
              </a:avLst>
            </a:prstGeom>
            <a:solidFill>
              <a:srgbClr val="D9D2E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ROUGE</a:t>
              </a:r>
              <a:endParaRPr sz="900"/>
            </a:p>
          </p:txBody>
        </p:sp>
      </p:grpSp>
      <p:cxnSp>
        <p:nvCxnSpPr>
          <p:cNvPr id="158" name="Google Shape;158;p14"/>
          <p:cNvCxnSpPr>
            <a:stCxn id="141" idx="0"/>
            <a:endCxn id="155" idx="2"/>
          </p:cNvCxnSpPr>
          <p:nvPr/>
        </p:nvCxnSpPr>
        <p:spPr>
          <a:xfrm rot="10800000">
            <a:off x="7659675" y="3690925"/>
            <a:ext cx="0" cy="2358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4"/>
          <p:cNvSpPr/>
          <p:nvPr/>
        </p:nvSpPr>
        <p:spPr>
          <a:xfrm>
            <a:off x="5290525" y="887125"/>
            <a:ext cx="1514700" cy="39996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nvSpPr>
        <p:spPr>
          <a:xfrm>
            <a:off x="4048357" y="1251565"/>
            <a:ext cx="10473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p>
        </p:txBody>
      </p:sp>
      <p:sp>
        <p:nvSpPr>
          <p:cNvPr id="161" name="Google Shape;161;p14"/>
          <p:cNvSpPr txBox="1"/>
          <p:nvPr/>
        </p:nvSpPr>
        <p:spPr>
          <a:xfrm>
            <a:off x="5476025" y="956525"/>
            <a:ext cx="11595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Content Selection</a:t>
            </a:r>
            <a:endParaRPr b="1" sz="900"/>
          </a:p>
        </p:txBody>
      </p:sp>
      <p:cxnSp>
        <p:nvCxnSpPr>
          <p:cNvPr id="162" name="Google Shape;162;p14"/>
          <p:cNvCxnSpPr>
            <a:endCxn id="140" idx="1"/>
          </p:cNvCxnSpPr>
          <p:nvPr/>
        </p:nvCxnSpPr>
        <p:spPr>
          <a:xfrm>
            <a:off x="6816225" y="4367550"/>
            <a:ext cx="183900" cy="99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4"/>
          <p:cNvCxnSpPr>
            <a:stCxn id="139" idx="2"/>
            <a:endCxn id="159" idx="0"/>
          </p:cNvCxnSpPr>
          <p:nvPr/>
        </p:nvCxnSpPr>
        <p:spPr>
          <a:xfrm>
            <a:off x="6022152" y="654103"/>
            <a:ext cx="25800" cy="2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19150" y="340250"/>
            <a:ext cx="75057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Literature Review</a:t>
            </a:r>
            <a:endParaRPr b="1">
              <a:latin typeface="Raleway"/>
              <a:ea typeface="Raleway"/>
              <a:cs typeface="Raleway"/>
              <a:sym typeface="Raleway"/>
            </a:endParaRPr>
          </a:p>
        </p:txBody>
      </p:sp>
      <p:sp>
        <p:nvSpPr>
          <p:cNvPr id="169" name="Google Shape;169;p15"/>
          <p:cNvSpPr txBox="1"/>
          <p:nvPr>
            <p:ph idx="1" type="body"/>
          </p:nvPr>
        </p:nvSpPr>
        <p:spPr>
          <a:xfrm>
            <a:off x="819150" y="1116300"/>
            <a:ext cx="7505700" cy="33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Helvetica Neue"/>
                <a:ea typeface="Helvetica Neue"/>
                <a:cs typeface="Helvetica Neue"/>
                <a:sym typeface="Helvetica Neue"/>
              </a:rPr>
              <a:t>The methods we came across that perform extractive summarization are given below:</a:t>
            </a:r>
            <a:endParaRPr sz="1400">
              <a:latin typeface="Helvetica Neue"/>
              <a:ea typeface="Helvetica Neue"/>
              <a:cs typeface="Helvetica Neue"/>
              <a:sym typeface="Helvetica Neue"/>
            </a:endParaRPr>
          </a:p>
          <a:p>
            <a:pPr indent="-317500" lvl="0" marL="457200" rtl="0" algn="l">
              <a:spcBef>
                <a:spcPts val="1600"/>
              </a:spcBef>
              <a:spcAft>
                <a:spcPts val="0"/>
              </a:spcAft>
              <a:buSzPts val="1400"/>
              <a:buFont typeface="Helvetica Neue"/>
              <a:buAutoNum type="arabicPeriod"/>
            </a:pPr>
            <a:r>
              <a:rPr lang="en" sz="1400">
                <a:latin typeface="Helvetica Neue"/>
                <a:ea typeface="Helvetica Neue"/>
                <a:cs typeface="Helvetica Neue"/>
                <a:sym typeface="Helvetica Neue"/>
              </a:rPr>
              <a:t>Using </a:t>
            </a:r>
            <a:r>
              <a:rPr b="1" lang="en" sz="1400">
                <a:latin typeface="Helvetica Neue"/>
                <a:ea typeface="Helvetica Neue"/>
                <a:cs typeface="Helvetica Neue"/>
                <a:sym typeface="Helvetica Neue"/>
              </a:rPr>
              <a:t>word-</a:t>
            </a:r>
            <a:r>
              <a:rPr b="1" lang="en" sz="1400">
                <a:latin typeface="Helvetica Neue"/>
                <a:ea typeface="Helvetica Neue"/>
                <a:cs typeface="Helvetica Neue"/>
                <a:sym typeface="Helvetica Neue"/>
              </a:rPr>
              <a:t>frequency</a:t>
            </a:r>
            <a:r>
              <a:rPr b="1" lang="en" sz="1400">
                <a:latin typeface="Helvetica Neue"/>
                <a:ea typeface="Helvetica Neue"/>
                <a:cs typeface="Helvetica Neue"/>
                <a:sym typeface="Helvetica Neue"/>
              </a:rPr>
              <a:t> algorithms</a:t>
            </a:r>
            <a:r>
              <a:rPr lang="en" sz="1400">
                <a:latin typeface="Helvetica Neue"/>
                <a:ea typeface="Helvetica Neue"/>
                <a:cs typeface="Helvetica Neue"/>
                <a:sym typeface="Helvetica Neue"/>
              </a:rPr>
              <a:t> to choose the sentences to be included in the summary</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b="1" lang="en" sz="1400">
                <a:latin typeface="Helvetica Neue"/>
                <a:ea typeface="Helvetica Neue"/>
                <a:cs typeface="Helvetica Neue"/>
                <a:sym typeface="Helvetica Neue"/>
              </a:rPr>
              <a:t>TextRank matrix</a:t>
            </a:r>
            <a:r>
              <a:rPr lang="en" sz="1400">
                <a:latin typeface="Helvetica Neue"/>
                <a:ea typeface="Helvetica Neue"/>
                <a:cs typeface="Helvetica Neue"/>
                <a:sym typeface="Helvetica Neue"/>
              </a:rPr>
              <a:t> that shows the </a:t>
            </a:r>
            <a:r>
              <a:rPr b="1" lang="en" sz="1400">
                <a:latin typeface="Helvetica Neue"/>
                <a:ea typeface="Helvetica Neue"/>
                <a:cs typeface="Helvetica Neue"/>
                <a:sym typeface="Helvetica Neue"/>
              </a:rPr>
              <a:t>cosine similarity</a:t>
            </a:r>
            <a:r>
              <a:rPr lang="en" sz="1400">
                <a:latin typeface="Helvetica Neue"/>
                <a:ea typeface="Helvetica Neue"/>
                <a:cs typeface="Helvetica Neue"/>
                <a:sym typeface="Helvetica Neue"/>
              </a:rPr>
              <a:t> between sentences and use of universal sentence embeddings to generate the top N sentences that will be used for the summary</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lang="en" sz="1400">
                <a:latin typeface="Helvetica Neue"/>
                <a:ea typeface="Helvetica Neue"/>
                <a:cs typeface="Helvetica Neue"/>
                <a:sym typeface="Helvetica Neue"/>
              </a:rPr>
              <a:t>The use of </a:t>
            </a:r>
            <a:r>
              <a:rPr b="1" lang="en" sz="1400">
                <a:latin typeface="Helvetica Neue"/>
                <a:ea typeface="Helvetica Neue"/>
                <a:cs typeface="Helvetica Neue"/>
                <a:sym typeface="Helvetica Neue"/>
              </a:rPr>
              <a:t>skip-thought vectors</a:t>
            </a:r>
            <a:r>
              <a:rPr lang="en" sz="1400">
                <a:latin typeface="Helvetica Neue"/>
                <a:ea typeface="Helvetica Neue"/>
                <a:cs typeface="Helvetica Neue"/>
                <a:sym typeface="Helvetica Neue"/>
              </a:rPr>
              <a:t> for sentence similarity and clustering to find topic clusters within a sentence</a:t>
            </a:r>
            <a:endParaRPr sz="1400">
              <a:latin typeface="Helvetica Neue"/>
              <a:ea typeface="Helvetica Neue"/>
              <a:cs typeface="Helvetica Neue"/>
              <a:sym typeface="Helvetica Neue"/>
            </a:endParaRPr>
          </a:p>
          <a:p>
            <a:pPr indent="0" lvl="0" marL="0" rtl="0" algn="l">
              <a:spcBef>
                <a:spcPts val="1600"/>
              </a:spcBef>
              <a:spcAft>
                <a:spcPts val="1600"/>
              </a:spcAft>
              <a:buNone/>
            </a:pPr>
            <a:r>
              <a:rPr lang="en" sz="1400">
                <a:latin typeface="Helvetica Neue"/>
                <a:ea typeface="Helvetica Neue"/>
                <a:cs typeface="Helvetica Neue"/>
                <a:sym typeface="Helvetica Neue"/>
              </a:rPr>
              <a:t>For all these methods, we found that a ranking component is essential. And since this method is predominantly unsupervised, an unsupervised technique to find different topics/clusters within a document is useful to identify the important aspects of the text. </a:t>
            </a:r>
            <a:endParaRPr sz="14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716850" y="32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Preprocessing</a:t>
            </a:r>
            <a:endParaRPr b="1">
              <a:latin typeface="Raleway"/>
              <a:ea typeface="Raleway"/>
              <a:cs typeface="Raleway"/>
              <a:sym typeface="Raleway"/>
            </a:endParaRPr>
          </a:p>
        </p:txBody>
      </p:sp>
      <p:pic>
        <p:nvPicPr>
          <p:cNvPr id="175" name="Google Shape;175;p16"/>
          <p:cNvPicPr preferRelativeResize="0"/>
          <p:nvPr/>
        </p:nvPicPr>
        <p:blipFill>
          <a:blip r:embed="rId3">
            <a:alphaModFix/>
          </a:blip>
          <a:stretch>
            <a:fillRect/>
          </a:stretch>
        </p:blipFill>
        <p:spPr>
          <a:xfrm>
            <a:off x="-343125" y="748425"/>
            <a:ext cx="9273273" cy="413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615600" y="396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Future steps in preprocessing</a:t>
            </a:r>
            <a:endParaRPr b="1">
              <a:latin typeface="Raleway"/>
              <a:ea typeface="Raleway"/>
              <a:cs typeface="Raleway"/>
              <a:sym typeface="Raleway"/>
            </a:endParaRPr>
          </a:p>
        </p:txBody>
      </p:sp>
      <p:sp>
        <p:nvSpPr>
          <p:cNvPr id="181" name="Google Shape;181;p17"/>
          <p:cNvSpPr txBox="1"/>
          <p:nvPr>
            <p:ph idx="1" type="body"/>
          </p:nvPr>
        </p:nvSpPr>
        <p:spPr>
          <a:xfrm>
            <a:off x="311700" y="1350975"/>
            <a:ext cx="8663400" cy="336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latin typeface="Helvetica Neue"/>
                <a:ea typeface="Helvetica Neue"/>
                <a:cs typeface="Helvetica Neue"/>
                <a:sym typeface="Helvetica Neue"/>
              </a:rPr>
              <a:t>TF-IDF scoring </a:t>
            </a:r>
            <a:r>
              <a:rPr lang="en"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a:t>
            </a:r>
            <a:r>
              <a:rPr lang="en" sz="1600">
                <a:latin typeface="Helvetica Neue"/>
                <a:ea typeface="Helvetica Neue"/>
                <a:cs typeface="Helvetica Neue"/>
                <a:sym typeface="Helvetica Neue"/>
              </a:rPr>
              <a:t>ent.TF-IDF = sum (lemma.TF-IDF)</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b="1" lang="en" sz="1600">
                <a:latin typeface="Helvetica Neue"/>
                <a:ea typeface="Helvetica Neue"/>
                <a:cs typeface="Helvetica Neue"/>
                <a:sym typeface="Helvetica Neue"/>
              </a:rPr>
              <a:t>Concreteness scoring: </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sent.C = sum (lemma.C) if lemma in </a:t>
            </a:r>
            <a:r>
              <a:rPr i="1" lang="en" sz="1600">
                <a:latin typeface="Helvetica Neue"/>
                <a:ea typeface="Helvetica Neue"/>
                <a:cs typeface="Helvetica Neue"/>
                <a:sym typeface="Helvetica Neue"/>
              </a:rPr>
              <a:t>concreteness_df</a:t>
            </a:r>
            <a:endParaRPr i="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b="1" lang="en" sz="1600">
                <a:latin typeface="Helvetica Neue"/>
                <a:ea typeface="Helvetica Neue"/>
                <a:cs typeface="Helvetica Neue"/>
                <a:sym typeface="Helvetica Neue"/>
              </a:rPr>
              <a:t>Overall sentence score:</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a</a:t>
            </a:r>
            <a:r>
              <a:rPr lang="en" sz="1600">
                <a:latin typeface="Helvetica Neue"/>
                <a:ea typeface="Helvetica Neue"/>
                <a:cs typeface="Helvetica Neue"/>
                <a:sym typeface="Helvetica Neue"/>
              </a:rPr>
              <a:t> * sent.LDAscore + b * sent.TF-IDF + c * sent.C; a, b, c - estimated coeff</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sent.LDAscore*sent.TF-IDF*sent.C, rescaled from 0 to 1</a:t>
            </a:r>
            <a:endParaRPr sz="1600">
              <a:latin typeface="Helvetica Neue"/>
              <a:ea typeface="Helvetica Neue"/>
              <a:cs typeface="Helvetica Neue"/>
              <a:sym typeface="Helvetica Neue"/>
            </a:endParaRPr>
          </a:p>
          <a:p>
            <a:pPr indent="-330200" lvl="0" marL="457200" rtl="0" algn="l">
              <a:spcBef>
                <a:spcPts val="0"/>
              </a:spcBef>
              <a:spcAft>
                <a:spcPts val="0"/>
              </a:spcAft>
              <a:buSzPts val="1600"/>
              <a:buChar char="-"/>
            </a:pPr>
            <a:r>
              <a:rPr b="1" lang="en" sz="1600">
                <a:latin typeface="Helvetica Neue"/>
                <a:ea typeface="Helvetica Neue"/>
                <a:cs typeface="Helvetica Neue"/>
                <a:sym typeface="Helvetica Neue"/>
              </a:rPr>
              <a:t>Input delexicalization</a:t>
            </a:r>
            <a:r>
              <a:rPr b="1" lang="en" sz="1600">
                <a:latin typeface="Helvetica Neue"/>
                <a:ea typeface="Helvetica Neue"/>
                <a:cs typeface="Helvetica Neue"/>
                <a:sym typeface="Helvetica Neue"/>
              </a:rPr>
              <a:t> </a:t>
            </a:r>
            <a:r>
              <a:rPr lang="en"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indent="-330200" lvl="1" marL="914400" rtl="0" algn="l">
              <a:spcBef>
                <a:spcPts val="0"/>
              </a:spcBef>
              <a:spcAft>
                <a:spcPts val="0"/>
              </a:spcAft>
              <a:buSzPts val="1600"/>
              <a:buChar char="-"/>
            </a:pPr>
            <a:r>
              <a:rPr lang="en" sz="1600">
                <a:latin typeface="Helvetica Neue"/>
                <a:ea typeface="Helvetica Neue"/>
                <a:cs typeface="Helvetica Neue"/>
                <a:sym typeface="Helvetica Neue"/>
              </a:rPr>
              <a:t>replace </a:t>
            </a:r>
            <a:r>
              <a:rPr b="1" lang="en" sz="1600">
                <a:latin typeface="Helvetica Neue"/>
                <a:ea typeface="Helvetica Neue"/>
                <a:cs typeface="Helvetica Neue"/>
                <a:sym typeface="Helvetica Neue"/>
              </a:rPr>
              <a:t>x</a:t>
            </a:r>
            <a:r>
              <a:rPr lang="en" sz="1600">
                <a:latin typeface="Helvetica Neue"/>
                <a:ea typeface="Helvetica Neue"/>
                <a:cs typeface="Helvetica Neue"/>
                <a:sym typeface="Helvetica Neue"/>
              </a:rPr>
              <a:t> with </a:t>
            </a:r>
            <a:r>
              <a:rPr b="1" lang="en" sz="1600">
                <a:latin typeface="Helvetica Neue"/>
                <a:ea typeface="Helvetica Neue"/>
                <a:cs typeface="Helvetica Neue"/>
                <a:sym typeface="Helvetica Neue"/>
              </a:rPr>
              <a:t>y </a:t>
            </a:r>
            <a:r>
              <a:rPr lang="en" sz="1600">
                <a:latin typeface="Helvetica Neue"/>
                <a:ea typeface="Helvetica Neue"/>
                <a:cs typeface="Helvetica Neue"/>
                <a:sym typeface="Helvetica Neue"/>
              </a:rPr>
              <a:t>if </a:t>
            </a:r>
            <a:r>
              <a:rPr i="1" lang="en" sz="1600">
                <a:latin typeface="Helvetica Neue"/>
                <a:ea typeface="Helvetica Neue"/>
                <a:cs typeface="Helvetica Neue"/>
                <a:sym typeface="Helvetica Neue"/>
              </a:rPr>
              <a:t>sim(x, y) &gt; thres; </a:t>
            </a:r>
            <a:r>
              <a:rPr lang="en" sz="1600">
                <a:latin typeface="Helvetica Neue"/>
                <a:ea typeface="Helvetica Neue"/>
                <a:cs typeface="Helvetica Neue"/>
                <a:sym typeface="Helvetica Neue"/>
              </a:rPr>
              <a:t>pick </a:t>
            </a:r>
            <a:r>
              <a:rPr i="1" lang="en" sz="1600">
                <a:latin typeface="Helvetica Neue"/>
                <a:ea typeface="Helvetica Neue"/>
                <a:cs typeface="Helvetica Neue"/>
                <a:sym typeface="Helvetica Neue"/>
              </a:rPr>
              <a:t>thres</a:t>
            </a:r>
            <a:endParaRPr i="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b="1" lang="en" sz="1600">
                <a:latin typeface="Helvetica Neue"/>
                <a:ea typeface="Helvetica Neue"/>
                <a:cs typeface="Helvetica Neue"/>
                <a:sym typeface="Helvetica Neue"/>
              </a:rPr>
              <a:t>Skip-thought vectors</a:t>
            </a:r>
            <a:endParaRPr b="1" sz="16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19150" y="553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Content Selection - Topic Modelling</a:t>
            </a:r>
            <a:endParaRPr b="1">
              <a:latin typeface="Raleway"/>
              <a:ea typeface="Raleway"/>
              <a:cs typeface="Raleway"/>
              <a:sym typeface="Raleway"/>
            </a:endParaRPr>
          </a:p>
        </p:txBody>
      </p:sp>
      <p:sp>
        <p:nvSpPr>
          <p:cNvPr id="187" name="Google Shape;187;p18"/>
          <p:cNvSpPr txBox="1"/>
          <p:nvPr>
            <p:ph idx="1" type="body"/>
          </p:nvPr>
        </p:nvSpPr>
        <p:spPr>
          <a:xfrm>
            <a:off x="819150" y="1315000"/>
            <a:ext cx="7505700" cy="31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Helvetica Neue"/>
              <a:ea typeface="Helvetica Neue"/>
              <a:cs typeface="Helvetica Neue"/>
              <a:sym typeface="Helvetica Neue"/>
            </a:endParaRPr>
          </a:p>
          <a:p>
            <a:pPr indent="-330200" lvl="0" marL="457200" rtl="0" algn="l">
              <a:spcBef>
                <a:spcPts val="1600"/>
              </a:spcBef>
              <a:spcAft>
                <a:spcPts val="0"/>
              </a:spcAft>
              <a:buSzPts val="1600"/>
              <a:buFont typeface="Helvetica Neue"/>
              <a:buChar char="●"/>
            </a:pPr>
            <a:r>
              <a:rPr b="1" lang="en" sz="1600">
                <a:latin typeface="Helvetica Neue"/>
                <a:ea typeface="Helvetica Neue"/>
                <a:cs typeface="Helvetica Neue"/>
                <a:sym typeface="Helvetica Neue"/>
              </a:rPr>
              <a:t>Latent Dirichlet Allocation(LDA)</a:t>
            </a:r>
            <a:r>
              <a:rPr lang="en" sz="1600">
                <a:latin typeface="Helvetica Neue"/>
                <a:ea typeface="Helvetica Neue"/>
                <a:cs typeface="Helvetica Neue"/>
                <a:sym typeface="Helvetica Neue"/>
              </a:rPr>
              <a:t> is a popular algorithm to estimate latent/hidden topics in any given set of document.</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It treats the corpus as </a:t>
            </a:r>
            <a:r>
              <a:rPr b="1" lang="en" sz="1600">
                <a:latin typeface="Helvetica Neue"/>
                <a:ea typeface="Helvetica Neue"/>
                <a:cs typeface="Helvetica Neue"/>
                <a:sym typeface="Helvetica Neue"/>
              </a:rPr>
              <a:t>bag of words</a:t>
            </a:r>
            <a:r>
              <a:rPr lang="en" sz="1600">
                <a:latin typeface="Helvetica Neue"/>
                <a:ea typeface="Helvetica Neue"/>
                <a:cs typeface="Helvetica Neue"/>
                <a:sym typeface="Helvetica Neue"/>
              </a:rPr>
              <a:t> and outputs two probability distributions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Distribution of topics over documents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Distribution of words over topics  </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We used </a:t>
            </a:r>
            <a:r>
              <a:rPr b="1" lang="en" sz="1600">
                <a:latin typeface="Helvetica Neue"/>
                <a:ea typeface="Helvetica Neue"/>
                <a:cs typeface="Helvetica Neue"/>
                <a:sym typeface="Helvetica Neue"/>
              </a:rPr>
              <a:t>Genism’s</a:t>
            </a:r>
            <a:r>
              <a:rPr lang="en" sz="1600">
                <a:latin typeface="Helvetica Neue"/>
                <a:ea typeface="Helvetica Neue"/>
                <a:cs typeface="Helvetica Neue"/>
                <a:sym typeface="Helvetica Neue"/>
              </a:rPr>
              <a:t> </a:t>
            </a:r>
            <a:r>
              <a:rPr lang="en" sz="1600">
                <a:latin typeface="Helvetica Neue"/>
                <a:ea typeface="Helvetica Neue"/>
                <a:cs typeface="Helvetica Neue"/>
                <a:sym typeface="Helvetica Neue"/>
              </a:rPr>
              <a:t>multi core</a:t>
            </a:r>
            <a:r>
              <a:rPr lang="en" sz="1600">
                <a:latin typeface="Helvetica Neue"/>
                <a:ea typeface="Helvetica Neue"/>
                <a:cs typeface="Helvetica Neue"/>
                <a:sym typeface="Helvetica Neue"/>
              </a:rPr>
              <a:t> implementation</a:t>
            </a:r>
            <a:endParaRPr sz="16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19150" y="406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LDA Parameters</a:t>
            </a:r>
            <a:endParaRPr b="1">
              <a:latin typeface="Raleway"/>
              <a:ea typeface="Raleway"/>
              <a:cs typeface="Raleway"/>
              <a:sym typeface="Raleway"/>
            </a:endParaRPr>
          </a:p>
        </p:txBody>
      </p:sp>
      <p:sp>
        <p:nvSpPr>
          <p:cNvPr id="193" name="Google Shape;193;p19"/>
          <p:cNvSpPr txBox="1"/>
          <p:nvPr>
            <p:ph idx="1" type="body"/>
          </p:nvPr>
        </p:nvSpPr>
        <p:spPr>
          <a:xfrm>
            <a:off x="365175" y="1161325"/>
            <a:ext cx="8273400" cy="3277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Font typeface="Helvetica Neue"/>
              <a:buChar char="●"/>
            </a:pPr>
            <a:r>
              <a:rPr b="1" lang="en" sz="1350">
                <a:latin typeface="Helvetica Neue"/>
                <a:ea typeface="Helvetica Neue"/>
                <a:cs typeface="Helvetica Neue"/>
                <a:sym typeface="Helvetica Neue"/>
              </a:rPr>
              <a:t>Number of topics:</a:t>
            </a:r>
            <a:endParaRPr b="1"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Hyperparameter - Limitation of the model</a:t>
            </a:r>
            <a:endParaRPr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Difficult to evaluate intrinsically </a:t>
            </a:r>
            <a:endParaRPr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Topic coherence can be used to prune out irrelevant topics</a:t>
            </a:r>
            <a:endParaRPr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3 topics for each document set for D2</a:t>
            </a:r>
            <a:endParaRPr sz="1350">
              <a:latin typeface="Helvetica Neue"/>
              <a:ea typeface="Helvetica Neue"/>
              <a:cs typeface="Helvetica Neue"/>
              <a:sym typeface="Helvetica Neue"/>
            </a:endParaRPr>
          </a:p>
          <a:p>
            <a:pPr indent="-314325" lvl="0" marL="457200" rtl="0" algn="l">
              <a:spcBef>
                <a:spcPts val="0"/>
              </a:spcBef>
              <a:spcAft>
                <a:spcPts val="0"/>
              </a:spcAft>
              <a:buSzPts val="1350"/>
              <a:buFont typeface="Helvetica Neue"/>
              <a:buChar char="●"/>
            </a:pPr>
            <a:r>
              <a:rPr b="1" lang="en" sz="1350">
                <a:latin typeface="Helvetica Neue"/>
                <a:ea typeface="Helvetica Neue"/>
                <a:cs typeface="Helvetica Neue"/>
                <a:sym typeface="Helvetica Neue"/>
              </a:rPr>
              <a:t>Alpha</a:t>
            </a:r>
            <a:endParaRPr b="1"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This prior intuitively controls the </a:t>
            </a:r>
            <a:r>
              <a:rPr b="1" lang="en" sz="1350">
                <a:latin typeface="Helvetica Neue"/>
                <a:ea typeface="Helvetica Neue"/>
                <a:cs typeface="Helvetica Neue"/>
                <a:sym typeface="Helvetica Neue"/>
              </a:rPr>
              <a:t>distribution of topics over the documents</a:t>
            </a:r>
            <a:r>
              <a:rPr lang="en" sz="1350">
                <a:latin typeface="Helvetica Neue"/>
                <a:ea typeface="Helvetica Neue"/>
                <a:cs typeface="Helvetica Neue"/>
                <a:sym typeface="Helvetica Neue"/>
              </a:rPr>
              <a:t>. A higher alpha value means that each document is likely to contain mixture of all the topics, a low alpha value gives preference to a distribution where documents belong to a single topic</a:t>
            </a:r>
            <a:endParaRPr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Set to </a:t>
            </a:r>
            <a:r>
              <a:rPr b="1" lang="en" sz="1350">
                <a:latin typeface="Helvetica Neue"/>
                <a:ea typeface="Helvetica Neue"/>
                <a:cs typeface="Helvetica Neue"/>
                <a:sym typeface="Helvetica Neue"/>
              </a:rPr>
              <a:t>1/{num of topics} = 0.33</a:t>
            </a:r>
            <a:endParaRPr b="1" sz="1350">
              <a:latin typeface="Helvetica Neue"/>
              <a:ea typeface="Helvetica Neue"/>
              <a:cs typeface="Helvetica Neue"/>
              <a:sym typeface="Helvetica Neue"/>
            </a:endParaRPr>
          </a:p>
          <a:p>
            <a:pPr indent="-314325" lvl="0" marL="457200" rtl="0" algn="l">
              <a:spcBef>
                <a:spcPts val="0"/>
              </a:spcBef>
              <a:spcAft>
                <a:spcPts val="0"/>
              </a:spcAft>
              <a:buSzPts val="1350"/>
              <a:buFont typeface="Helvetica Neue"/>
              <a:buChar char="●"/>
            </a:pPr>
            <a:r>
              <a:rPr b="1" lang="en" sz="1350">
                <a:latin typeface="Helvetica Neue"/>
                <a:ea typeface="Helvetica Neue"/>
                <a:cs typeface="Helvetica Neue"/>
                <a:sym typeface="Helvetica Neue"/>
              </a:rPr>
              <a:t>Beta</a:t>
            </a:r>
            <a:endParaRPr b="1" sz="1350">
              <a:latin typeface="Helvetica Neue"/>
              <a:ea typeface="Helvetica Neue"/>
              <a:cs typeface="Helvetica Neue"/>
              <a:sym typeface="Helvetica Neue"/>
            </a:endParaRPr>
          </a:p>
          <a:p>
            <a:pPr indent="-314325" lvl="1" marL="914400" rtl="0" algn="l">
              <a:spcBef>
                <a:spcPts val="0"/>
              </a:spcBef>
              <a:spcAft>
                <a:spcPts val="0"/>
              </a:spcAft>
              <a:buSzPts val="1350"/>
              <a:buFont typeface="Helvetica Neue"/>
              <a:buChar char="○"/>
            </a:pPr>
            <a:r>
              <a:rPr lang="en" sz="1350">
                <a:latin typeface="Helvetica Neue"/>
                <a:ea typeface="Helvetica Neue"/>
                <a:cs typeface="Helvetica Neue"/>
                <a:sym typeface="Helvetica Neue"/>
              </a:rPr>
              <a:t>This prior controls for the </a:t>
            </a:r>
            <a:r>
              <a:rPr b="1" lang="en" sz="1350">
                <a:latin typeface="Helvetica Neue"/>
                <a:ea typeface="Helvetica Neue"/>
                <a:cs typeface="Helvetica Neue"/>
                <a:sym typeface="Helvetica Neue"/>
              </a:rPr>
              <a:t>distribution of words among topics</a:t>
            </a:r>
            <a:r>
              <a:rPr lang="en" sz="1350">
                <a:latin typeface="Helvetica Neue"/>
                <a:ea typeface="Helvetica Neue"/>
                <a:cs typeface="Helvetica Neue"/>
                <a:sym typeface="Helvetica Neue"/>
              </a:rPr>
              <a:t>. A higher beta-value yields </a:t>
            </a:r>
            <a:r>
              <a:rPr lang="en" sz="1350">
                <a:latin typeface="Helvetica Neue"/>
                <a:ea typeface="Helvetica Neue"/>
                <a:cs typeface="Helvetica Neue"/>
                <a:sym typeface="Helvetica Neue"/>
              </a:rPr>
              <a:t>overlapping</a:t>
            </a:r>
            <a:r>
              <a:rPr lang="en" sz="1350">
                <a:latin typeface="Helvetica Neue"/>
                <a:ea typeface="Helvetica Neue"/>
                <a:cs typeface="Helvetica Neue"/>
                <a:sym typeface="Helvetica Neue"/>
              </a:rPr>
              <a:t> topics while a low beta value one word to strongly belong to multiple topics.</a:t>
            </a:r>
            <a:endParaRPr sz="135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819150" y="462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Sample topic</a:t>
            </a:r>
            <a:endParaRPr b="1">
              <a:latin typeface="Raleway"/>
              <a:ea typeface="Raleway"/>
              <a:cs typeface="Raleway"/>
              <a:sym typeface="Raleway"/>
            </a:endParaRPr>
          </a:p>
        </p:txBody>
      </p:sp>
      <p:sp>
        <p:nvSpPr>
          <p:cNvPr id="199" name="Google Shape;199;p20"/>
          <p:cNvSpPr txBox="1"/>
          <p:nvPr>
            <p:ph idx="1" type="body"/>
          </p:nvPr>
        </p:nvSpPr>
        <p:spPr>
          <a:xfrm>
            <a:off x="523525" y="1417525"/>
            <a:ext cx="81711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Helvetica Neue"/>
                <a:ea typeface="Helvetica Neue"/>
                <a:cs typeface="Helvetica Neue"/>
                <a:sym typeface="Helvetica Neue"/>
              </a:rPr>
              <a:t>[(0, '0.028*"nepal" + 0.021*"say" + 0.019*"king" + 0.018*"gyanendra" + 0.014*"government" + 0.012*"democracy" + 0.010*"minister" + 0.008*"prime" + 0.008*"china" + 0.008*"new"'),</a:t>
            </a:r>
            <a:endParaRPr sz="1600">
              <a:latin typeface="Helvetica Neue"/>
              <a:ea typeface="Helvetica Neue"/>
              <a:cs typeface="Helvetica Neue"/>
              <a:sym typeface="Helvetica Neue"/>
            </a:endParaRPr>
          </a:p>
          <a:p>
            <a:pPr indent="0" lvl="0" marL="0" rtl="0" algn="l">
              <a:spcBef>
                <a:spcPts val="1600"/>
              </a:spcBef>
              <a:spcAft>
                <a:spcPts val="0"/>
              </a:spcAft>
              <a:buNone/>
            </a:pPr>
            <a:r>
              <a:rPr lang="en" sz="1600">
                <a:latin typeface="Helvetica Neue"/>
                <a:ea typeface="Helvetica Neue"/>
                <a:cs typeface="Helvetica Neue"/>
                <a:sym typeface="Helvetica Neue"/>
              </a:rPr>
              <a:t>(1, '0.007*"report" + 0.006*"peace" + 0.005*"news" + 0.005*"street" + 0.005*"katmandu" + 0.004*"deuba" + 0.004*"calm" + 0.004*"china" + 0.004*"unrest" + 0.004*"colleague"'),</a:t>
            </a:r>
            <a:endParaRPr sz="1600">
              <a:latin typeface="Helvetica Neue"/>
              <a:ea typeface="Helvetica Neue"/>
              <a:cs typeface="Helvetica Neue"/>
              <a:sym typeface="Helvetica Neue"/>
            </a:endParaRPr>
          </a:p>
          <a:p>
            <a:pPr indent="0" lvl="0" marL="0" rtl="0" algn="l">
              <a:spcBef>
                <a:spcPts val="1600"/>
              </a:spcBef>
              <a:spcAft>
                <a:spcPts val="1600"/>
              </a:spcAft>
              <a:buNone/>
            </a:pPr>
            <a:r>
              <a:rPr lang="en" sz="1600">
                <a:latin typeface="Helvetica Neue"/>
                <a:ea typeface="Helvetica Neue"/>
                <a:cs typeface="Helvetica Neue"/>
                <a:sym typeface="Helvetica Neue"/>
              </a:rPr>
              <a:t>(2, '0.005*"non" + 0.004*"state" + 0.003*"nepal" + 0.003*"principle" + 0.003*"police" + 0.003*"violence" + 0.003*"end" + 0.003*"patrol" + 0.003*"launch" + 0.003*"estimate"')]</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19150" y="474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Information Ordering</a:t>
            </a:r>
            <a:endParaRPr b="1">
              <a:latin typeface="Raleway"/>
              <a:ea typeface="Raleway"/>
              <a:cs typeface="Raleway"/>
              <a:sym typeface="Raleway"/>
            </a:endParaRPr>
          </a:p>
        </p:txBody>
      </p:sp>
      <p:sp>
        <p:nvSpPr>
          <p:cNvPr id="205" name="Google Shape;205;p21"/>
          <p:cNvSpPr txBox="1"/>
          <p:nvPr>
            <p:ph idx="1" type="body"/>
          </p:nvPr>
        </p:nvSpPr>
        <p:spPr>
          <a:xfrm>
            <a:off x="819150" y="1259150"/>
            <a:ext cx="7505700" cy="288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Determined sentence order based on LDA score</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LDA score output had the </a:t>
            </a:r>
            <a:r>
              <a:rPr b="1" lang="en" sz="1600">
                <a:latin typeface="Helvetica Neue"/>
                <a:ea typeface="Helvetica Neue"/>
                <a:cs typeface="Helvetica Neue"/>
                <a:sym typeface="Helvetica Neue"/>
              </a:rPr>
              <a:t>top 5 sentences</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Added these to summary in order of rank </a:t>
            </a:r>
            <a:br>
              <a:rPr lang="en" sz="1600">
                <a:latin typeface="Helvetica Neue"/>
                <a:ea typeface="Helvetica Neue"/>
                <a:cs typeface="Helvetica Neue"/>
                <a:sym typeface="Helvetica Neue"/>
              </a:rPr>
            </a:b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To do for next deliverable: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Adjust approach to place more emphasis on </a:t>
            </a:r>
            <a:r>
              <a:rPr b="1" lang="en" sz="1600">
                <a:latin typeface="Helvetica Neue"/>
                <a:ea typeface="Helvetica Neue"/>
                <a:cs typeface="Helvetica Neue"/>
                <a:sym typeface="Helvetica Neue"/>
              </a:rPr>
              <a:t>cohesion, coherence</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Incorporate chronology by considering </a:t>
            </a:r>
            <a:r>
              <a:rPr b="1" lang="en" sz="1600">
                <a:latin typeface="Helvetica Neue"/>
                <a:ea typeface="Helvetica Neue"/>
                <a:cs typeface="Helvetica Neue"/>
                <a:sym typeface="Helvetica Neue"/>
              </a:rPr>
              <a:t>document time stamp</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Incorporate topicality by using </a:t>
            </a:r>
            <a:r>
              <a:rPr b="1" lang="en" sz="1600">
                <a:latin typeface="Helvetica Neue"/>
                <a:ea typeface="Helvetica Neue"/>
                <a:cs typeface="Helvetica Neue"/>
                <a:sym typeface="Helvetica Neue"/>
              </a:rPr>
              <a:t>cosine similarity</a:t>
            </a:r>
            <a:r>
              <a:rPr lang="en" sz="1600">
                <a:latin typeface="Helvetica Neue"/>
                <a:ea typeface="Helvetica Neue"/>
                <a:cs typeface="Helvetica Neue"/>
                <a:sym typeface="Helvetica Neue"/>
              </a:rPr>
              <a:t> to add sentences most similar to those already in summary</a:t>
            </a:r>
            <a:endParaRPr sz="16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