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ph.illinois.gov/covid19/data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4cf97fe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4cf97fe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4cf97fe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4cf97fe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137d0a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137d0a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6137d0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6137d0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fae945c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fae945c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fae945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fae945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bfb21d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bfb21d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Illinois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bccda3b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bccda3b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bccda3b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bccda3b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bccda3b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bccda3b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bccda3b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bccda3b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4cf97fe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4cf97fe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Relationship Id="rId4" Type="http://schemas.openxmlformats.org/officeDocument/2006/relationships/image" Target="../media/image19.png"/><Relationship Id="rId5" Type="http://schemas.openxmlformats.org/officeDocument/2006/relationships/image" Target="../media/image17.jpg"/><Relationship Id="rId6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vidtracking.com/data/state/illinois/race-ethnicity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6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CASES IN ILLINOIS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Milana Walden &amp; Elena Pérez-Ródenas Martínez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2830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Discrete-Time Dynamical System models for disease dynamics 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4802700" y="4799700"/>
            <a:ext cx="43413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https://covidtracking.com/data/state/illinois/race-ethnicity/historical</a:t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1283025" y="878550"/>
            <a:ext cx="77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consider two groups: White people and not-white people.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collect the COVID cases from 16 april to 16 november of each group every 3.5 days so gamma = 1/4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construct the graph and get the slope of each group. 3.292e-8 and 7.332e-8 respectively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5" y="2212738"/>
            <a:ext cx="3862700" cy="2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875" y="2212750"/>
            <a:ext cx="3426201" cy="25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250900" y="366475"/>
            <a:ext cx="16389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Model</a:t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771513"/>
            <a:ext cx="28194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025" y="0"/>
            <a:ext cx="3629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00" y="2100075"/>
            <a:ext cx="4057900" cy="3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4026" y="2100075"/>
            <a:ext cx="4057900" cy="30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total deaths</a:t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75" y="1826000"/>
            <a:ext cx="3749424" cy="28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25" y="1825988"/>
            <a:ext cx="3749424" cy="28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 txBox="1"/>
          <p:nvPr/>
        </p:nvSpPr>
        <p:spPr>
          <a:xfrm>
            <a:off x="5926800" y="259775"/>
            <a:ext cx="32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*Illinois does not report rate/ethnicity data for hospitalizations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Covid peak in Illinois: June 2020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Infection rate -&gt; close to zero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Higher rise in cases and deaths within the non white population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Higher infection rate within the non-white population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Status of COVID-19 in Illinois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Data, basic statistics of data analysis, data exploration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Basic infection rate with linear data 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Discrete-Time Dynamical System models for disease dynamics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cases by ethnicity in Illinois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4444800" y="4743300"/>
            <a:ext cx="4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https://covidtracking.com/data/state/illinois/race-ethnicity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8550"/>
            <a:ext cx="8917476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Demographics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73" y="1668462"/>
            <a:ext cx="3821725" cy="318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550" y="1633163"/>
            <a:ext cx="3906420" cy="32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5074125" y="126852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Deaths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961300" y="126852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328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Basic statistics</a:t>
            </a:r>
            <a:endParaRPr/>
          </a:p>
          <a:p>
            <a:pPr indent="-38861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COVID cases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327425"/>
            <a:ext cx="7030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Median </a:t>
            </a:r>
            <a:r>
              <a:rPr lang="en"/>
              <a:t>= Middle value of your observations when they are ordered by smallest to largest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3910, 6007, 6206, 9876, 10061, 38686 =&gt; (6206+9876)/2=8041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</a:t>
            </a:r>
            <a:r>
              <a:rPr lang="en"/>
              <a:t>= (3910+6007+6206+9876+10061+38686 )/6=74746/6=12457.67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 </a:t>
            </a:r>
            <a:r>
              <a:rPr lang="en"/>
              <a:t>= Most common outcome = all of them are modes because there are no repetitions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Range </a:t>
            </a:r>
            <a:r>
              <a:rPr lang="en"/>
              <a:t>= 38686-3910 = 34776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Q1 </a:t>
            </a:r>
            <a:r>
              <a:rPr lang="en"/>
              <a:t>= 6007, </a:t>
            </a:r>
            <a:r>
              <a:rPr b="1" lang="en"/>
              <a:t>Q3 </a:t>
            </a:r>
            <a:r>
              <a:rPr lang="en"/>
              <a:t>= 10061, </a:t>
            </a:r>
            <a:r>
              <a:rPr b="1" lang="en"/>
              <a:t>IQR </a:t>
            </a:r>
            <a:r>
              <a:rPr lang="en"/>
              <a:t>= Q3-Q1 = 10061-6007 = 4054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Variance </a:t>
            </a:r>
            <a:r>
              <a:rPr lang="en"/>
              <a:t>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Standard deviation</a:t>
            </a:r>
            <a:r>
              <a:rPr lang="en"/>
              <a:t>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50" y="3260575"/>
            <a:ext cx="6648351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650" y="3884025"/>
            <a:ext cx="30575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303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COVID tests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286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Median </a:t>
            </a:r>
            <a:r>
              <a:rPr lang="en"/>
              <a:t>= 89389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</a:t>
            </a:r>
            <a:r>
              <a:rPr lang="en"/>
              <a:t>= 161393.17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 </a:t>
            </a:r>
            <a:r>
              <a:rPr lang="en"/>
              <a:t>= all of them are modes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Range </a:t>
            </a:r>
            <a:r>
              <a:rPr lang="en"/>
              <a:t>= 594857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Q1 </a:t>
            </a:r>
            <a:r>
              <a:rPr lang="en"/>
              <a:t>= 76381, </a:t>
            </a:r>
            <a:r>
              <a:rPr b="1" lang="en"/>
              <a:t>Q3 </a:t>
            </a:r>
            <a:r>
              <a:rPr lang="en"/>
              <a:t>= 104089, </a:t>
            </a:r>
            <a:r>
              <a:rPr b="1" lang="en"/>
              <a:t>IQR </a:t>
            </a:r>
            <a:r>
              <a:rPr lang="en"/>
              <a:t>= 27708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Variance </a:t>
            </a:r>
            <a:r>
              <a:rPr lang="en"/>
              <a:t>= 4.55*10^10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Standard Deviation</a:t>
            </a:r>
            <a:r>
              <a:rPr lang="en"/>
              <a:t> = 213396.0088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733800" y="1491800"/>
            <a:ext cx="4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57789, 76381, 77474, 101304, 104089, 652646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5352800" y="1990050"/>
            <a:ext cx="286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Median </a:t>
            </a:r>
            <a:r>
              <a:rPr lang="en"/>
              <a:t>= 164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</a:t>
            </a:r>
            <a:r>
              <a:rPr lang="en"/>
              <a:t>= 246.5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 </a:t>
            </a:r>
            <a:r>
              <a:rPr lang="en"/>
              <a:t>= all of them are modes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Range </a:t>
            </a:r>
            <a:r>
              <a:rPr lang="en"/>
              <a:t>= 582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Q1 </a:t>
            </a:r>
            <a:r>
              <a:rPr lang="en"/>
              <a:t>= 151, </a:t>
            </a:r>
            <a:r>
              <a:rPr b="1" lang="en"/>
              <a:t>Q3 </a:t>
            </a:r>
            <a:r>
              <a:rPr lang="en"/>
              <a:t>= 206, </a:t>
            </a:r>
            <a:r>
              <a:rPr b="1" lang="en"/>
              <a:t>IQR </a:t>
            </a:r>
            <a:r>
              <a:rPr lang="en"/>
              <a:t>= 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Variance </a:t>
            </a:r>
            <a:r>
              <a:rPr lang="en"/>
              <a:t>= 39860.58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Standard Deviation</a:t>
            </a:r>
            <a:r>
              <a:rPr lang="en"/>
              <a:t> = 199.6511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5269700" y="598575"/>
            <a:ext cx="303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COVID deaths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5504150" y="1491800"/>
            <a:ext cx="25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106, 151, 156, 172, 206, 688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14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for COVID tests, cases and deaths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752"/>
            <a:ext cx="3583225" cy="26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738" y="2250675"/>
            <a:ext cx="3583225" cy="26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625" y="1138849"/>
            <a:ext cx="3583225" cy="268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infection rate with linear data fitting 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344975" y="1905700"/>
            <a:ext cx="355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cases from 16 march 2020 to 16 november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Sxy = -1.1659e+09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Sxx = -5.6687e+07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Linear model: y = 20.57 x+5.30 so the infection rate beta=20.57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650" y="1388750"/>
            <a:ext cx="5006349" cy="37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/>
        </p:nvSpPr>
        <p:spPr>
          <a:xfrm>
            <a:off x="0" y="4527900"/>
            <a:ext cx="42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https://www.nytimes.com/interactive/2021/us/illinois-covid-cases.html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179100" y="162150"/>
            <a:ext cx="2792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of hospitalization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2110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1113700" y="1253150"/>
            <a:ext cx="29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Linear Model: y = 7.72 x+1302.10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Rate of hospitalization: beta=7.72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336475" y="354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Rate of death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3522600" y="4743300"/>
            <a:ext cx="56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625" y="1827075"/>
            <a:ext cx="4365701" cy="32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5374875" y="1090538"/>
            <a:ext cx="29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Linear Model: y = -0.13 x+57.90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Rate of death: beta=-0.13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