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481512-6FA3-41BA-BB4E-AB98A0C123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D34CBB-3988-437D-BE40-EC1610BAA1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99573A-1C6D-461B-8AAE-77A08347A2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2DD6DA-375B-4A1E-A069-940BBCED93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B2ECEA-B2CE-4343-B918-644E25AFEB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A00D65-C5FD-4D78-BFF4-E0DE1E7EC1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9D1E14-D89E-4E49-962F-6C881F2C65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ACBDB6-AAF9-449F-8527-330464F81B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BBC920-0A18-42B1-8A55-8DDC5ED6A1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293F6B-0F10-4CC5-B199-97B1EF6236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847DA6-7AED-4F8A-AF0F-C1908912AB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30C1A8-1540-4EDB-9ED7-4ED88A163D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9293BF-66D1-4ECB-8025-4D10091ABA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FAA1C2-1AB3-4345-BFF4-8E8C7BB4DE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43115B-2775-46B9-B631-69EFD72EC7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1539F2-806B-49A0-A730-BA6FCA4C9F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FEDAA9-EA8C-4F6A-8A75-E6A80FC7D5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9BB90B-677C-4C2A-ABC9-509CAD6C66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BBE810-1B2E-4ACC-B813-8515179505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F851BE-57D2-4E84-9DBB-2E59E14EDC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21374-184B-42A8-97D8-C75D634B9A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7426F1-6FBA-432E-A5A7-5F2A07B0EF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FDFACF-805D-43A7-B9F2-43C4C6D68B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C68407-1690-4F66-AC16-B7ED2379C5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ED5F9-C01A-498E-BE45-A4F6D555932B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6FB762-1548-4BAC-A06F-5815C9494FA4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8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Immagine 8" descr="Immagine che contiene testo&#10;&#10;Descrizione generata automaticamente"/>
          <p:cNvPicPr/>
          <p:nvPr/>
        </p:nvPicPr>
        <p:blipFill>
          <a:blip r:embed="rId1"/>
          <a:srcRect l="9378" t="0" r="23630" b="0"/>
          <a:stretch/>
        </p:blipFill>
        <p:spPr>
          <a:xfrm>
            <a:off x="3523320" y="0"/>
            <a:ext cx="8667360" cy="6856920"/>
          </a:xfrm>
          <a:prstGeom prst="rect">
            <a:avLst/>
          </a:prstGeom>
          <a:ln w="0">
            <a:noFill/>
          </a:ln>
        </p:spPr>
      </p:pic>
      <p:sp>
        <p:nvSpPr>
          <p:cNvPr id="161" name="Rectangle 30"/>
          <p:cNvSpPr/>
          <p:nvPr/>
        </p:nvSpPr>
        <p:spPr>
          <a:xfrm>
            <a:off x="0" y="0"/>
            <a:ext cx="9338040" cy="685692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2280" cy="32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MR17"/>
              </a:rPr>
              <a:t>Design and Development of a RAM-based PUF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2280" cy="120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CMR12"/>
              </a:rPr>
              <a:t>Zissis Tabouras (s284685)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CMR12"/>
              </a:rPr>
              <a:t>Elena Roncolino (s304719)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CMR12"/>
              </a:rPr>
              <a:t>Stefano Palmieri (s281677)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Rectangle 32"/>
          <p:cNvSpPr/>
          <p:nvPr/>
        </p:nvSpPr>
        <p:spPr>
          <a:xfrm rot="5400000">
            <a:off x="761040" y="345600"/>
            <a:ext cx="145080" cy="703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34"/>
          <p:cNvSpPr/>
          <p:nvPr/>
        </p:nvSpPr>
        <p:spPr>
          <a:xfrm>
            <a:off x="480960" y="4546800"/>
            <a:ext cx="3976560" cy="1728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C0D7F-5723-4686-BD46-C1A3577461A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1048320" y="1852200"/>
            <a:ext cx="3980520" cy="1769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 u="sng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Generate challenge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Send challenge to Board and DB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Compare responses (Hamming)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2383560" cy="130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 u="sng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Receive challenge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Send response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9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C71700A-165F-47B8-8F80-15EFBB7C0422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95" name="PlaceHolder 21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4cabe4"/>
                </a:solidFill>
                <a:latin typeface="Roboto Slab"/>
                <a:ea typeface="Roboto Slab"/>
              </a:rPr>
              <a:t>Task partitioning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96" name="Immagine 7" descr=""/>
          <p:cNvPicPr/>
          <p:nvPr/>
        </p:nvPicPr>
        <p:blipFill>
          <a:blip r:embed="rId1"/>
          <a:stretch/>
        </p:blipFill>
        <p:spPr>
          <a:xfrm>
            <a:off x="6629760" y="1423080"/>
            <a:ext cx="2898720" cy="4200840"/>
          </a:xfrm>
          <a:prstGeom prst="rect">
            <a:avLst/>
          </a:prstGeom>
          <a:ln w="0">
            <a:noFill/>
          </a:ln>
        </p:spPr>
      </p:pic>
      <p:pic>
        <p:nvPicPr>
          <p:cNvPr id="197" name="Immagine 1" descr=""/>
          <p:cNvPicPr/>
          <p:nvPr/>
        </p:nvPicPr>
        <p:blipFill>
          <a:blip r:embed="rId2"/>
          <a:stretch/>
        </p:blipFill>
        <p:spPr>
          <a:xfrm>
            <a:off x="6557760" y="1354320"/>
            <a:ext cx="2971080" cy="4305600"/>
          </a:xfrm>
          <a:prstGeom prst="rect">
            <a:avLst/>
          </a:prstGeom>
          <a:ln w="0">
            <a:noFill/>
          </a:ln>
        </p:spPr>
      </p:pic>
      <p:sp>
        <p:nvSpPr>
          <p:cNvPr id="198" name="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1" name="Segnaposto contenuto 5" descr=""/>
          <p:cNvPicPr/>
          <p:nvPr/>
        </p:nvPicPr>
        <p:blipFill>
          <a:blip r:embed="rId1"/>
          <a:stretch/>
        </p:blipFill>
        <p:spPr>
          <a:xfrm>
            <a:off x="4804200" y="1690560"/>
            <a:ext cx="6548760" cy="3931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D20AE7-333E-4BCE-BBAA-A6D5B164D1E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Example on the board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708F83-6BA4-4F66-931D-D9FCFB6F3EE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What is a PUF?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7" name="Segnaposto contenuto 9" descr=""/>
          <p:cNvPicPr/>
          <p:nvPr/>
        </p:nvPicPr>
        <p:blipFill>
          <a:blip r:embed="rId1"/>
          <a:stretch/>
        </p:blipFill>
        <p:spPr>
          <a:xfrm>
            <a:off x="6138000" y="2351160"/>
            <a:ext cx="5001120" cy="3343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0F1BA7-2B17-4403-9F45-B05EF9963B9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Why PUF is important?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9" name="Segnaposto contenuto 13" descr=""/>
          <p:cNvPicPr/>
          <p:nvPr/>
        </p:nvPicPr>
        <p:blipFill>
          <a:blip r:embed="rId1"/>
          <a:stretch/>
        </p:blipFill>
        <p:spPr>
          <a:xfrm>
            <a:off x="4129200" y="1872000"/>
            <a:ext cx="7502760" cy="356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457360-6FA2-4B6B-AA4E-45BC11BFBB5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How PUF works?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pic>
        <p:nvPicPr>
          <p:cNvPr id="171" name="Segnaposto contenuto 5" descr=""/>
          <p:cNvPicPr/>
          <p:nvPr/>
        </p:nvPicPr>
        <p:blipFill>
          <a:blip r:embed="rId1"/>
          <a:stretch/>
        </p:blipFill>
        <p:spPr>
          <a:xfrm>
            <a:off x="4980240" y="1690560"/>
            <a:ext cx="6372360" cy="3328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E8E125-A0D3-442F-B004-7F7474F0548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Which PUF implemented?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3" name="Segnaposto contenuto 5" descr=""/>
          <p:cNvPicPr/>
          <p:nvPr/>
        </p:nvPicPr>
        <p:blipFill>
          <a:blip r:embed="rId1"/>
          <a:stretch/>
        </p:blipFill>
        <p:spPr>
          <a:xfrm>
            <a:off x="1114560" y="3429000"/>
            <a:ext cx="4980600" cy="2665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733559-A5F2-4A13-99EF-C68D31256E10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2400" y="2133360"/>
            <a:ext cx="8689680" cy="15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400" spc="-1" strike="noStrike">
                <a:solidFill>
                  <a:srgbClr val="4cabe4"/>
                </a:solidFill>
                <a:latin typeface="Roboto Slab"/>
                <a:ea typeface="Roboto Slab"/>
              </a:rPr>
              <a:t>Implementation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29720" cy="52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658758E-7879-48B7-BE73-02C5BEA6D792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4cabe4"/>
                </a:solidFill>
                <a:latin typeface="Roboto Slab"/>
                <a:ea typeface="Roboto Slab"/>
              </a:rPr>
              <a:t>PUF retrieval and DB initialization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D75A003-DAAB-454D-9961-D8FA5E4C07B1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8"/>
          <p:cNvSpPr/>
          <p:nvPr/>
        </p:nvSpPr>
        <p:spPr>
          <a:xfrm>
            <a:off x="1048320" y="2834640"/>
            <a:ext cx="10093680" cy="17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Store SRAM content into flash memory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Access flash memory to retreive PUFs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Store PUFs in DB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1045080" y="1828800"/>
            <a:ext cx="284076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 u="sng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Request list of PUFs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Receive PUF list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Store the list in a DB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4669560" cy="130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 u="sng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Store SRAM content in FLASH(startup)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algn="l" pos="0"/>
              </a:tabLst>
            </a:pPr>
            <a:r>
              <a:rPr b="0" lang="en" sz="20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Send list of PUFs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8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7B65289-9B90-43CD-9CC8-CD9B444931F5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83" name="PlaceHolder 18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4cabe4"/>
                </a:solidFill>
                <a:latin typeface="Roboto Slab"/>
                <a:ea typeface="Roboto Slab"/>
              </a:rPr>
              <a:t>Task partitioning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84" name="Segnaposto contenuto 1" descr=""/>
          <p:cNvPicPr/>
          <p:nvPr/>
        </p:nvPicPr>
        <p:blipFill>
          <a:blip r:embed="rId1"/>
          <a:stretch/>
        </p:blipFill>
        <p:spPr>
          <a:xfrm>
            <a:off x="6883200" y="1345680"/>
            <a:ext cx="2717640" cy="435024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228600" y="544680"/>
            <a:ext cx="10057680" cy="9777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2"/>
          <p:cNvSpPr/>
          <p:nvPr/>
        </p:nvSpPr>
        <p:spPr>
          <a:xfrm>
            <a:off x="1048320" y="2834280"/>
            <a:ext cx="1009368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Apply challenge to DB and board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Retreive board response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Perform response matching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9" name="PlaceHolder 3"/>
          <p:cNvSpPr/>
          <p:nvPr/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E4AC663-1B66-45AE-BF37-85A34DDC3910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90" name="PlaceHolder 4"/>
          <p:cNvSpPr/>
          <p:nvPr/>
        </p:nvSpPr>
        <p:spPr>
          <a:xfrm>
            <a:off x="1045800" y="857520"/>
            <a:ext cx="9923760" cy="9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4cabe4"/>
                </a:solidFill>
                <a:latin typeface="Roboto Slab"/>
                <a:ea typeface="Roboto Slab"/>
              </a:rPr>
              <a:t>Application of a challenge and verification of device authenticity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1035000" y="1767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Application>LibreOffice/7.3.2.2$Windows_X86_64 LibreOffice_project/49f2b1bff42cfccbd8f788c8dc32c1c309559be0</Application>
  <AppVersion>15.0000</AppVersion>
  <Words>61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2022-08-27T13:57:29Z</dcterms:created>
  <dc:creator>Stefano</dc:creator>
  <dc:description/>
  <dc:language>en-US</dc:language>
  <cp:lastModifiedBy/>
  <dcterms:modified xsi:type="dcterms:W3CDTF">2022-09-13T18:15:59Z</dcterms:modified>
  <cp:revision>27</cp:revision>
  <dc:subject/>
  <dc:title>Design and Development of a RAM-based PUF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