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sldIdLst>
    <p:sldId id="256" r:id="rId4"/>
    <p:sldId id="270" r:id="rId5"/>
    <p:sldId id="273" r:id="rId6"/>
    <p:sldId id="272" r:id="rId7"/>
    <p:sldId id="271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481512-6FA3-41BA-BB4E-AB98A0C1236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D34CBB-3988-437D-BE40-EC1610BAA110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99573A-1C6D-461B-8AAE-77A08347A2BB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DD6DA-375B-4A1E-A069-940BBCED9350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30C1A8-1540-4EDB-9ED7-4ED88A163D5C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9BB90B-677C-4C2A-ABC9-509CAD6C667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BE810-1B2E-4ACC-B813-8515179505E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F851BE-57D2-4E84-9DBB-2E59E14EDCE1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21374-184B-42A8-97D8-C75D634B9AFF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7426F1-6FBA-432E-A5A7-5F2A07B0EFE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FDFACF-805D-43A7-B9F2-43C4C6D68B1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C68407-1690-4F66-AC16-B7ED2379C54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ED5F9-C01A-498E-BE45-A4F6D555932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Immagine 8" descr="Immagine che contiene testo&#10;&#10;Descrizione generata automaticamente"/>
          <p:cNvPicPr/>
          <p:nvPr/>
        </p:nvPicPr>
        <p:blipFill>
          <a:blip r:embed="rId2"/>
          <a:srcRect l="9378" r="23630"/>
          <a:stretch/>
        </p:blipFill>
        <p:spPr>
          <a:xfrm>
            <a:off x="3523320" y="0"/>
            <a:ext cx="8667360" cy="6856920"/>
          </a:xfrm>
          <a:prstGeom prst="rect">
            <a:avLst/>
          </a:prstGeom>
          <a:ln w="0">
            <a:noFill/>
          </a:ln>
        </p:spPr>
      </p:pic>
      <p:sp>
        <p:nvSpPr>
          <p:cNvPr id="161" name="Rectangle 30"/>
          <p:cNvSpPr/>
          <p:nvPr/>
        </p:nvSpPr>
        <p:spPr>
          <a:xfrm>
            <a:off x="0" y="0"/>
            <a:ext cx="9338040" cy="685692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MR17"/>
              </a:rPr>
              <a:t>Design and Development of a RAM-based PUF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Zissis Tabouras (s284685)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Elena Roncolino (s304719)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CMR12"/>
              </a:rPr>
              <a:t>Stefano Palmieri (s281677)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Rectangle 32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34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BC0D7F-5723-4686-BD46-C1A3577461A0}" type="slidenum"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7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7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048320" y="1852200"/>
            <a:ext cx="398052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Generate challenge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challenge to Board and DB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Compare responses (Hamming)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2383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Receive challenge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response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96" name="Immagine 7"/>
          <p:cNvPicPr/>
          <p:nvPr/>
        </p:nvPicPr>
        <p:blipFill>
          <a:blip r:embed="rId2"/>
          <a:stretch/>
        </p:blipFill>
        <p:spPr>
          <a:xfrm>
            <a:off x="6629760" y="1423080"/>
            <a:ext cx="2898720" cy="4200840"/>
          </a:xfrm>
          <a:prstGeom prst="rect">
            <a:avLst/>
          </a:prstGeom>
          <a:ln w="0">
            <a:noFill/>
          </a:ln>
        </p:spPr>
      </p:pic>
      <p:pic>
        <p:nvPicPr>
          <p:cNvPr id="197" name="Immagine 1"/>
          <p:cNvPicPr/>
          <p:nvPr/>
        </p:nvPicPr>
        <p:blipFill>
          <a:blip r:embed="rId2"/>
          <a:stretch/>
        </p:blipFill>
        <p:spPr>
          <a:xfrm>
            <a:off x="6557760" y="1354320"/>
            <a:ext cx="2971080" cy="4305600"/>
          </a:xfrm>
          <a:prstGeom prst="rect">
            <a:avLst/>
          </a:prstGeom>
          <a:ln w="0">
            <a:noFill/>
          </a:ln>
        </p:spPr>
      </p:pic>
      <p:sp>
        <p:nvSpPr>
          <p:cNvPr id="198" name="Rettangolo 197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3"/>
          <p:cNvSpPr>
            <a:spLocks noGrp="1"/>
          </p:cNvSpPr>
          <p:nvPr>
            <p:ph type="sldNum" idx="9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71700A-165F-47B8-8F80-15EFBB7C042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95" name="PlaceHolder 21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Results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99" name="Connettore diritto 198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0FC693-0079-3960-FA6C-748E9DCE1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0" y="1880259"/>
            <a:ext cx="6005387" cy="36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Example on the board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2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a PUF?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Segnaposto contenuto 9">
            <a:extLst>
              <a:ext uri="{FF2B5EF4-FFF2-40B4-BE49-F238E27FC236}">
                <a16:creationId xmlns:a16="http://schemas.microsoft.com/office/drawing/2014/main" id="{88D5AAA1-220B-3E2C-F569-18A31376DA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8000" y="2351160"/>
            <a:ext cx="5001120" cy="3343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79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Why is PUF important?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egnaposto contenuto 13">
            <a:extLst>
              <a:ext uri="{FF2B5EF4-FFF2-40B4-BE49-F238E27FC236}">
                <a16:creationId xmlns:a16="http://schemas.microsoft.com/office/drawing/2014/main" id="{A5F3BE8B-C682-12D3-0F90-8C640E3FEF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129200" y="1872000"/>
            <a:ext cx="7502760" cy="3561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094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How PUF works?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40CAD357-76FE-9FB2-BB6C-8E0C6580F7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80240" y="1689480"/>
            <a:ext cx="6372360" cy="332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301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4CABE4"/>
                </a:solidFill>
                <a:latin typeface="Roboto Slab"/>
                <a:ea typeface="Roboto Slab"/>
              </a:rPr>
              <a:t>PUF </a:t>
            </a:r>
            <a:r>
              <a:rPr lang="en" sz="2600" spc="-1" dirty="0">
                <a:solidFill>
                  <a:srgbClr val="4CABE4"/>
                </a:solidFill>
                <a:latin typeface="Roboto Slab"/>
                <a:ea typeface="Roboto Slab"/>
              </a:rPr>
              <a:t>implemented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Segnaposto contenuto 5">
            <a:extLst>
              <a:ext uri="{FF2B5EF4-FFF2-40B4-BE49-F238E27FC236}">
                <a16:creationId xmlns:a16="http://schemas.microsoft.com/office/drawing/2014/main" id="{E8DD995D-B5F6-786C-A6CD-8302618B17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25480" y="2573594"/>
            <a:ext cx="4980600" cy="266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3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2400" y="2133360"/>
            <a:ext cx="8689680" cy="1544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1" strike="noStrike" spc="-1">
                <a:solidFill>
                  <a:srgbClr val="4CABE4"/>
                </a:solidFill>
                <a:latin typeface="Roboto Slab"/>
                <a:ea typeface="Roboto Slab"/>
              </a:rPr>
              <a:t>Implementation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7"/>
          </p:nvPr>
        </p:nvSpPr>
        <p:spPr>
          <a:xfrm>
            <a:off x="11206080" y="6332760"/>
            <a:ext cx="729720" cy="5227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658758E-7879-48B7-BE73-02C5BEA6D792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1048320" y="41112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4CABE4"/>
                </a:solidFill>
                <a:latin typeface="Roboto Slab"/>
                <a:ea typeface="Roboto Slab"/>
              </a:rPr>
              <a:t>PUF retrieval and DB initialization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7" name="PlaceHolder 9"/>
          <p:cNvSpPr/>
          <p:nvPr/>
        </p:nvSpPr>
        <p:spPr>
          <a:xfrm>
            <a:off x="11206080" y="633312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D75A003-DAAB-454D-9961-D8FA5E4C07B1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78" name="Connettore diritto 177"/>
          <p:cNvSpPr/>
          <p:nvPr/>
        </p:nvSpPr>
        <p:spPr>
          <a:xfrm>
            <a:off x="103464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PlaceHolder 8"/>
          <p:cNvSpPr/>
          <p:nvPr/>
        </p:nvSpPr>
        <p:spPr>
          <a:xfrm>
            <a:off x="1048320" y="2834640"/>
            <a:ext cx="10093680" cy="17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Store SRAM content into flash memory</a:t>
            </a:r>
            <a:endParaRPr lang="en-US" sz="2400" b="0" strike="noStrike" spc="-1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Access flash memory to retreive PUFs</a:t>
            </a:r>
            <a:endParaRPr lang="en-US" sz="2400" b="0" strike="noStrike" spc="-1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Store PUFs in DB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5080" y="1828800"/>
            <a:ext cx="2840760" cy="1599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Host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Request list of PUFs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Receive PUF list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Store the list in a DB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045080" y="3492720"/>
            <a:ext cx="4669560" cy="1307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2000" b="1" u="sng" strike="noStrike" spc="-1">
                <a:solidFill>
                  <a:srgbClr val="263238"/>
                </a:solidFill>
                <a:uFillTx/>
                <a:latin typeface="Source Sans Pro"/>
                <a:ea typeface="Source Sans Pro"/>
              </a:rPr>
              <a:t>Device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Store SRAM content in FLASH(startup)</a:t>
            </a:r>
            <a:endParaRPr lang="en-US" sz="20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263238"/>
              </a:buClr>
              <a:buFont typeface="Symbol"/>
              <a:buChar char=""/>
              <a:tabLst>
                <a:tab pos="0" algn="l"/>
              </a:tabLst>
            </a:pPr>
            <a:r>
              <a:rPr lang="en" sz="20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Send list of PUFs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7B65289-9B90-43CD-9CC8-CD9B444931F5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83" name="PlaceHolder 18"/>
          <p:cNvSpPr/>
          <p:nvPr/>
        </p:nvSpPr>
        <p:spPr>
          <a:xfrm>
            <a:off x="1048680" y="410400"/>
            <a:ext cx="1009368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4CABE4"/>
                </a:solidFill>
                <a:latin typeface="Roboto Slab"/>
                <a:ea typeface="Roboto Slab"/>
              </a:rPr>
              <a:t>Task partitioning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184" name="Segnaposto contenuto 1"/>
          <p:cNvPicPr/>
          <p:nvPr/>
        </p:nvPicPr>
        <p:blipFill>
          <a:blip r:embed="rId2"/>
          <a:stretch/>
        </p:blipFill>
        <p:spPr>
          <a:xfrm>
            <a:off x="6883200" y="1345680"/>
            <a:ext cx="2717640" cy="4350240"/>
          </a:xfrm>
          <a:prstGeom prst="rect">
            <a:avLst/>
          </a:prstGeom>
          <a:ln w="0">
            <a:noFill/>
          </a:ln>
        </p:spPr>
      </p:pic>
      <p:sp>
        <p:nvSpPr>
          <p:cNvPr id="185" name="Rettangolo 184"/>
          <p:cNvSpPr/>
          <p:nvPr/>
        </p:nvSpPr>
        <p:spPr>
          <a:xfrm>
            <a:off x="7543800" y="1371600"/>
            <a:ext cx="13712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onnettore diritto 185"/>
          <p:cNvSpPr/>
          <p:nvPr/>
        </p:nvSpPr>
        <p:spPr>
          <a:xfrm>
            <a:off x="1035000" y="1371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tangolo 186"/>
          <p:cNvSpPr/>
          <p:nvPr/>
        </p:nvSpPr>
        <p:spPr>
          <a:xfrm>
            <a:off x="228600" y="544680"/>
            <a:ext cx="10057680" cy="9777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PlaceHolder 2"/>
          <p:cNvSpPr/>
          <p:nvPr/>
        </p:nvSpPr>
        <p:spPr>
          <a:xfrm>
            <a:off x="1048320" y="2834280"/>
            <a:ext cx="1009368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Apply challenge to DB and board</a:t>
            </a:r>
            <a:endParaRPr lang="en-US" sz="2400" b="0" strike="noStrike" spc="-1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Retreive board response</a:t>
            </a:r>
            <a:endParaRPr lang="en-US" sz="2400" b="0" strike="noStrike" spc="-1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CFD8DC"/>
              </a:buClr>
              <a:buFont typeface="Source Sans Pro"/>
              <a:buChar char="◎"/>
            </a:pPr>
            <a:r>
              <a:rPr lang="en" sz="2400" b="0" strike="noStrike" spc="-1">
                <a:solidFill>
                  <a:srgbClr val="263238"/>
                </a:solidFill>
                <a:latin typeface="Source Sans Pro"/>
                <a:ea typeface="Source Sans Pro"/>
              </a:rPr>
              <a:t>Perform response matching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9" name="PlaceHolder 3"/>
          <p:cNvSpPr/>
          <p:nvPr/>
        </p:nvSpPr>
        <p:spPr>
          <a:xfrm>
            <a:off x="11206080" y="6332760"/>
            <a:ext cx="729360" cy="5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E4AC663-1B66-45AE-BF37-85A34DDC3910}" type="slidenum">
              <a:rPr lang="en" sz="1300" b="1" strike="noStrike" spc="-1">
                <a:solidFill>
                  <a:srgbClr val="0091EA"/>
                </a:solidFill>
                <a:latin typeface="Source Sans Pro"/>
                <a:ea typeface="Source Sans Pro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90" name="PlaceHolder 4"/>
          <p:cNvSpPr/>
          <p:nvPr/>
        </p:nvSpPr>
        <p:spPr>
          <a:xfrm>
            <a:off x="1045800" y="857520"/>
            <a:ext cx="9923760" cy="93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4CABE4"/>
                </a:solidFill>
                <a:latin typeface="Roboto Slab"/>
                <a:ea typeface="Roboto Slab"/>
              </a:rPr>
              <a:t>Application of a challenge and verification of device authenticity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1" name="Connettore diritto 190"/>
          <p:cNvSpPr/>
          <p:nvPr/>
        </p:nvSpPr>
        <p:spPr>
          <a:xfrm>
            <a:off x="1035000" y="1767600"/>
            <a:ext cx="5594760" cy="0"/>
          </a:xfrm>
          <a:prstGeom prst="line">
            <a:avLst/>
          </a:prstGeom>
          <a:ln w="19080">
            <a:solidFill>
              <a:srgbClr val="4CABE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148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12</vt:i4>
      </vt:variant>
    </vt:vector>
  </HeadingPairs>
  <TitlesOfParts>
    <vt:vector size="24" baseType="lpstr">
      <vt:lpstr>Arial</vt:lpstr>
      <vt:lpstr>Calibri</vt:lpstr>
      <vt:lpstr>CMR12</vt:lpstr>
      <vt:lpstr>CMR17</vt:lpstr>
      <vt:lpstr>Roboto Slab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Design and Development of a RAM-based PUF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Example on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 RAM-based PUF</dc:title>
  <dc:subject/>
  <dc:creator>Stefano</dc:creator>
  <dc:description/>
  <cp:lastModifiedBy>Stefano</cp:lastModifiedBy>
  <cp:revision>28</cp:revision>
  <dcterms:created xsi:type="dcterms:W3CDTF">2022-08-27T13:57:29Z</dcterms:created>
  <dcterms:modified xsi:type="dcterms:W3CDTF">2022-09-15T10:59:12Z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