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  <p:sldMasterId id="2147483687" r:id="rId3"/>
  </p:sldMasterIdLst>
  <p:notesMasterIdLst>
    <p:notesMasterId r:id="rId15"/>
  </p:notesMasterIdLst>
  <p:sldIdLst>
    <p:sldId id="256" r:id="rId4"/>
    <p:sldId id="270" r:id="rId5"/>
    <p:sldId id="273" r:id="rId6"/>
    <p:sldId id="272" r:id="rId7"/>
    <p:sldId id="271" r:id="rId8"/>
    <p:sldId id="261" r:id="rId9"/>
    <p:sldId id="262" r:id="rId10"/>
    <p:sldId id="263" r:id="rId11"/>
    <p:sldId id="265" r:id="rId12"/>
    <p:sldId id="268" r:id="rId13"/>
    <p:sldId id="269" r:id="rId14"/>
  </p:sldIdLst>
  <p:sldSz cx="12192000" cy="6858000"/>
  <p:notesSz cx="7772400" cy="100584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209" autoAdjust="0"/>
  </p:normalViewPr>
  <p:slideViewPr>
    <p:cSldViewPr snapToGrid="0">
      <p:cViewPr varScale="1">
        <p:scale>
          <a:sx n="74" d="100"/>
          <a:sy n="74" d="100"/>
        </p:scale>
        <p:origin x="101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1D0FF-AB75-46ED-A13F-596360579D22}" type="datetimeFigureOut">
              <a:rPr lang="it-IT" smtClean="0"/>
              <a:t>16/09/2022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4AEE2B-87B2-4881-A172-8F95A4E8133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4227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AEE2B-87B2-4881-A172-8F95A4E8133A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6214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380880">
              <a:lnSpc>
                <a:spcPct val="100000"/>
              </a:lnSpc>
              <a:spcBef>
                <a:spcPts val="601"/>
              </a:spcBef>
              <a:buClr>
                <a:srgbClr val="CFD8DC"/>
              </a:buClr>
              <a:buFont typeface="Source Sans Pro"/>
              <a:buChar char="◎"/>
            </a:pPr>
            <a:r>
              <a:rPr lang="en" sz="1200" b="0" strike="noStrike" spc="-1" dirty="0">
                <a:solidFill>
                  <a:srgbClr val="263238"/>
                </a:solidFill>
                <a:latin typeface="Source Sans Pro"/>
                <a:ea typeface="Source Sans Pro"/>
              </a:rPr>
              <a:t>Store SRAM content into flash memory</a:t>
            </a:r>
            <a:endParaRPr lang="en-US" sz="1200" b="0" strike="noStrike" spc="-1" dirty="0">
              <a:latin typeface="Arial"/>
            </a:endParaRPr>
          </a:p>
          <a:p>
            <a:pPr marL="457200" indent="-380880">
              <a:lnSpc>
                <a:spcPct val="100000"/>
              </a:lnSpc>
              <a:buClr>
                <a:srgbClr val="CFD8DC"/>
              </a:buClr>
              <a:buFont typeface="Source Sans Pro"/>
              <a:buChar char="◎"/>
            </a:pPr>
            <a:r>
              <a:rPr lang="en" sz="1200" b="0" strike="noStrike" spc="-1" dirty="0">
                <a:solidFill>
                  <a:srgbClr val="263238"/>
                </a:solidFill>
                <a:latin typeface="Source Sans Pro"/>
                <a:ea typeface="Source Sans Pro"/>
              </a:rPr>
              <a:t>Access flash memory to retreive PUFs</a:t>
            </a:r>
            <a:endParaRPr lang="en-US" sz="1200" b="0" strike="noStrike" spc="-1" dirty="0">
              <a:latin typeface="Arial"/>
            </a:endParaRPr>
          </a:p>
          <a:p>
            <a:pPr marL="457200" indent="-380880">
              <a:lnSpc>
                <a:spcPct val="100000"/>
              </a:lnSpc>
              <a:buClr>
                <a:srgbClr val="CFD8DC"/>
              </a:buClr>
              <a:buFont typeface="Source Sans Pro"/>
              <a:buChar char="◎"/>
            </a:pPr>
            <a:r>
              <a:rPr lang="en" sz="1200" b="0" strike="noStrike" spc="-1" dirty="0">
                <a:solidFill>
                  <a:srgbClr val="263238"/>
                </a:solidFill>
                <a:latin typeface="Source Sans Pro"/>
                <a:ea typeface="Source Sans Pro"/>
              </a:rPr>
              <a:t>Store PUFs in DB</a:t>
            </a:r>
            <a:endParaRPr lang="en-US" sz="1200" b="0" strike="noStrike" spc="-1" dirty="0">
              <a:latin typeface="Arial"/>
            </a:endParaRP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AEE2B-87B2-4881-A172-8F95A4E8133A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0726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1200" b="0" strike="noStrike" spc="-1" dirty="0">
                <a:solidFill>
                  <a:srgbClr val="4CABE4"/>
                </a:solidFill>
                <a:latin typeface="Roboto Slab"/>
                <a:ea typeface="Roboto Slab"/>
              </a:rPr>
              <a:t>PUF retrieval and DB initialization</a:t>
            </a:r>
            <a:endParaRPr lang="en-US" sz="1200" b="0" strike="noStrike" spc="-1" dirty="0">
              <a:latin typeface="Arial"/>
            </a:endParaRPr>
          </a:p>
          <a:p>
            <a:endParaRPr lang="it-IT" dirty="0"/>
          </a:p>
          <a:p>
            <a:pPr marL="457200" indent="-380880">
              <a:lnSpc>
                <a:spcPct val="100000"/>
              </a:lnSpc>
              <a:spcBef>
                <a:spcPts val="601"/>
              </a:spcBef>
              <a:buClr>
                <a:srgbClr val="CFD8DC"/>
              </a:buClr>
              <a:buFont typeface="Source Sans Pro"/>
              <a:buChar char="◎"/>
            </a:pPr>
            <a:r>
              <a:rPr lang="en" sz="1200" b="0" strike="noStrike" spc="-1" dirty="0">
                <a:solidFill>
                  <a:srgbClr val="263238"/>
                </a:solidFill>
                <a:latin typeface="Source Sans Pro"/>
                <a:ea typeface="Source Sans Pro"/>
              </a:rPr>
              <a:t>Store SRAM content into flash memory</a:t>
            </a:r>
            <a:endParaRPr lang="en-US" sz="1200" b="0" strike="noStrike" spc="-1" dirty="0">
              <a:latin typeface="Arial"/>
            </a:endParaRPr>
          </a:p>
          <a:p>
            <a:pPr marL="457200" indent="-380880">
              <a:lnSpc>
                <a:spcPct val="100000"/>
              </a:lnSpc>
              <a:buClr>
                <a:srgbClr val="CFD8DC"/>
              </a:buClr>
              <a:buFont typeface="Source Sans Pro"/>
              <a:buChar char="◎"/>
            </a:pPr>
            <a:r>
              <a:rPr lang="en" sz="1200" b="0" strike="noStrike" spc="-1" dirty="0">
                <a:solidFill>
                  <a:srgbClr val="263238"/>
                </a:solidFill>
                <a:latin typeface="Source Sans Pro"/>
                <a:ea typeface="Source Sans Pro"/>
              </a:rPr>
              <a:t>Access flash memory to retreive PUFs</a:t>
            </a:r>
            <a:endParaRPr lang="en-US" sz="1200" b="0" strike="noStrike" spc="-1" dirty="0">
              <a:latin typeface="Arial"/>
            </a:endParaRPr>
          </a:p>
          <a:p>
            <a:pPr marL="457200" indent="-380880">
              <a:lnSpc>
                <a:spcPct val="100000"/>
              </a:lnSpc>
              <a:buClr>
                <a:srgbClr val="CFD8DC"/>
              </a:buClr>
              <a:buFont typeface="Source Sans Pro"/>
              <a:buChar char="◎"/>
            </a:pPr>
            <a:r>
              <a:rPr lang="en" sz="1200" b="0" strike="noStrike" spc="-1" dirty="0">
                <a:solidFill>
                  <a:srgbClr val="263238"/>
                </a:solidFill>
                <a:latin typeface="Source Sans Pro"/>
                <a:ea typeface="Source Sans Pro"/>
              </a:rPr>
              <a:t>Store PUFs in DB</a:t>
            </a:r>
            <a:endParaRPr lang="en-US" sz="1200" b="0" strike="noStrike" spc="-1" dirty="0">
              <a:latin typeface="Arial"/>
            </a:endParaRP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AEE2B-87B2-4881-A172-8F95A4E8133A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5620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320" marR="0" lvl="0" indent="0" algn="l" defTabSz="914400" rtl="0" eaLnBrk="1" fontAlgn="auto" latinLnBrk="0" hangingPunct="1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CFD8DC"/>
              </a:buClr>
              <a:buSzTx/>
              <a:buFont typeface="Source Sans Pro"/>
              <a:buNone/>
              <a:tabLst/>
              <a:defRPr/>
            </a:pPr>
            <a:r>
              <a:rPr lang="en" sz="1200" b="0" strike="noStrike" spc="-1" dirty="0">
                <a:solidFill>
                  <a:srgbClr val="4CABE4"/>
                </a:solidFill>
                <a:latin typeface="Roboto Slab"/>
                <a:ea typeface="Roboto Slab"/>
              </a:rPr>
              <a:t>Application of a challenge and verification of device authenticity</a:t>
            </a:r>
            <a:endParaRPr lang="en" sz="1200" b="0" strike="noStrike" spc="-1" dirty="0">
              <a:solidFill>
                <a:srgbClr val="263238"/>
              </a:solidFill>
              <a:latin typeface="Source Sans Pro"/>
              <a:ea typeface="Source Sans Pro"/>
            </a:endParaRPr>
          </a:p>
          <a:p>
            <a:pPr marL="457200" indent="-380880">
              <a:lnSpc>
                <a:spcPct val="100000"/>
              </a:lnSpc>
              <a:spcBef>
                <a:spcPts val="601"/>
              </a:spcBef>
              <a:buClr>
                <a:srgbClr val="CFD8DC"/>
              </a:buClr>
              <a:buFont typeface="Source Sans Pro"/>
              <a:buChar char="◎"/>
            </a:pPr>
            <a:endParaRPr lang="en" sz="1200" b="0" strike="noStrike" spc="-1" dirty="0">
              <a:solidFill>
                <a:srgbClr val="263238"/>
              </a:solidFill>
              <a:latin typeface="Source Sans Pro"/>
              <a:ea typeface="Source Sans Pro"/>
            </a:endParaRPr>
          </a:p>
          <a:p>
            <a:pPr marL="457200" indent="-380880">
              <a:lnSpc>
                <a:spcPct val="100000"/>
              </a:lnSpc>
              <a:spcBef>
                <a:spcPts val="601"/>
              </a:spcBef>
              <a:buClr>
                <a:srgbClr val="CFD8DC"/>
              </a:buClr>
              <a:buFont typeface="Source Sans Pro"/>
              <a:buChar char="◎"/>
            </a:pPr>
            <a:r>
              <a:rPr lang="en" sz="1200" b="0" strike="noStrike" spc="-1" dirty="0">
                <a:solidFill>
                  <a:srgbClr val="263238"/>
                </a:solidFill>
                <a:latin typeface="Source Sans Pro"/>
                <a:ea typeface="Source Sans Pro"/>
              </a:rPr>
              <a:t>Apply challenge to DB and board</a:t>
            </a:r>
            <a:endParaRPr lang="en-US" sz="1200" b="0" strike="noStrike" spc="-1" dirty="0">
              <a:latin typeface="Arial"/>
            </a:endParaRPr>
          </a:p>
          <a:p>
            <a:pPr marL="457200" indent="-380880">
              <a:lnSpc>
                <a:spcPct val="100000"/>
              </a:lnSpc>
              <a:buClr>
                <a:srgbClr val="CFD8DC"/>
              </a:buClr>
              <a:buFont typeface="Source Sans Pro"/>
              <a:buChar char="◎"/>
            </a:pPr>
            <a:r>
              <a:rPr lang="en" sz="1200" b="0" strike="noStrike" spc="-1" dirty="0">
                <a:solidFill>
                  <a:srgbClr val="263238"/>
                </a:solidFill>
                <a:latin typeface="Source Sans Pro"/>
                <a:ea typeface="Source Sans Pro"/>
              </a:rPr>
              <a:t>Retreive board response</a:t>
            </a:r>
            <a:endParaRPr lang="en-US" sz="1200" b="0" strike="noStrike" spc="-1" dirty="0">
              <a:latin typeface="Arial"/>
            </a:endParaRPr>
          </a:p>
          <a:p>
            <a:pPr marL="457200" indent="-380880">
              <a:lnSpc>
                <a:spcPct val="100000"/>
              </a:lnSpc>
              <a:buClr>
                <a:srgbClr val="CFD8DC"/>
              </a:buClr>
              <a:buFont typeface="Source Sans Pro"/>
              <a:buChar char="◎"/>
            </a:pPr>
            <a:r>
              <a:rPr lang="en" sz="1200" b="0" strike="noStrike" spc="-1" dirty="0">
                <a:solidFill>
                  <a:srgbClr val="263238"/>
                </a:solidFill>
                <a:latin typeface="Source Sans Pro"/>
                <a:ea typeface="Source Sans Pro"/>
              </a:rPr>
              <a:t>Perform response matching</a:t>
            </a:r>
            <a:endParaRPr lang="en-US" sz="1200" b="0" strike="noStrike" spc="-1" dirty="0">
              <a:latin typeface="Arial"/>
            </a:endParaRP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AEE2B-87B2-4881-A172-8F95A4E8133A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0036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C481512-6FA3-41BA-BB4E-AB98A0C12366}" type="slidenum">
              <a:t>‹N›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CD34CBB-3988-437D-BE40-EC1610BAA110}" type="slidenum">
              <a:t>‹N›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F99573A-1C6D-461B-8AAE-77A08347A2BB}" type="slidenum">
              <a:t>‹N›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92DD6DA-375B-4A1E-A069-940BBCED9350}" type="slidenum">
              <a:t>‹N›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A30C1A8-1540-4EDB-9ED7-4ED88A163D5C}" type="slidenum">
              <a:t>‹N›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B9BB90B-677C-4C2A-ABC9-509CAD6C667E}" type="slidenum">
              <a:t>‹N›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8BBE810-1B2E-4ACC-B813-8515179505E8}" type="slidenum">
              <a:t>‹N›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7F851BE-57D2-4E84-9DBB-2E59E14EDCE1}" type="slidenum">
              <a:t>‹N›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2821374-184B-42A8-97D8-C75D634B9AFF}" type="slidenum">
              <a:t>‹N›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07426F1-6FBA-432E-A5A7-5F2A07B0EFE4}" type="slidenum">
              <a:t>‹N›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CFDFACF-805D-43A7-B9F2-43C4C6D68B14}" type="slidenum">
              <a:t>‹N›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8C68407-1690-4F66-AC16-B7ED2379C544}" type="slidenum">
              <a:t>‹N›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C5ED5F9-C01A-498E-BE45-A4F6D555932B}" type="slidenum">
              <a:rPr lang="it-IT" sz="1200" b="0" strike="noStrike" spc="-1">
                <a:solidFill>
                  <a:srgbClr val="8B8B8B"/>
                </a:solidFill>
                <a:latin typeface="Calibri"/>
              </a:rPr>
              <a:t>‹N›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28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2D08935F-FA98-5676-AA32-ED2E698AF3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-14006"/>
            <a:ext cx="9429750" cy="6874029"/>
          </a:xfrm>
          <a:prstGeom prst="rect">
            <a:avLst/>
          </a:prstGeom>
        </p:spPr>
      </p:pic>
      <p:sp>
        <p:nvSpPr>
          <p:cNvPr id="161" name="Rectangle 30"/>
          <p:cNvSpPr/>
          <p:nvPr/>
        </p:nvSpPr>
        <p:spPr>
          <a:xfrm>
            <a:off x="0" y="0"/>
            <a:ext cx="9338040" cy="6856920"/>
          </a:xfrm>
          <a:prstGeom prst="rect">
            <a:avLst/>
          </a:prstGeom>
          <a:gradFill rotWithShape="0">
            <a:gsLst>
              <a:gs pos="42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78080" y="1078561"/>
            <a:ext cx="4022280" cy="320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800" b="0" strike="noStrike" spc="-1" dirty="0">
                <a:solidFill>
                  <a:srgbClr val="FFFFFF"/>
                </a:solidFill>
                <a:latin typeface="CMR17"/>
              </a:rPr>
              <a:t>Design and Development of a RAM-based PUF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478080" y="4872960"/>
            <a:ext cx="4022280" cy="1207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000" b="0" strike="noStrike" spc="-1" dirty="0" err="1">
                <a:solidFill>
                  <a:srgbClr val="FFFFFF"/>
                </a:solidFill>
                <a:latin typeface="CMR12"/>
              </a:rPr>
              <a:t>Zissis</a:t>
            </a:r>
            <a:r>
              <a:rPr lang="it-IT" sz="2000" b="0" strike="noStrike" spc="-1" dirty="0">
                <a:solidFill>
                  <a:srgbClr val="FFFFFF"/>
                </a:solidFill>
                <a:latin typeface="CMR12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MR12"/>
              </a:rPr>
              <a:t>Tabouras</a:t>
            </a:r>
            <a:r>
              <a:rPr lang="it-IT" sz="2000" b="0" strike="noStrike" spc="-1" dirty="0">
                <a:solidFill>
                  <a:srgbClr val="FFFFFF"/>
                </a:solidFill>
                <a:latin typeface="CMR12"/>
              </a:rPr>
              <a:t> (s284685)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000" b="0" strike="noStrike" spc="-1" dirty="0">
                <a:solidFill>
                  <a:srgbClr val="FFFFFF"/>
                </a:solidFill>
                <a:latin typeface="CMR12"/>
              </a:rPr>
              <a:t>Elena Roncolino (s304719)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000" b="0" strike="noStrike" spc="-1" dirty="0">
                <a:solidFill>
                  <a:srgbClr val="FFFFFF"/>
                </a:solidFill>
                <a:latin typeface="CMR12"/>
              </a:rPr>
              <a:t>Stefano Palmieri (s281677)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64" name="Rectangle 32"/>
          <p:cNvSpPr/>
          <p:nvPr/>
        </p:nvSpPr>
        <p:spPr>
          <a:xfrm rot="5400000">
            <a:off x="761040" y="345600"/>
            <a:ext cx="145080" cy="703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Rectangle 34"/>
          <p:cNvSpPr/>
          <p:nvPr/>
        </p:nvSpPr>
        <p:spPr>
          <a:xfrm>
            <a:off x="480960" y="4546800"/>
            <a:ext cx="3976560" cy="17280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BBC0D7F-5723-4686-BD46-C1A3577461A0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3"/>
          <p:cNvSpPr>
            <a:spLocks noGrp="1"/>
          </p:cNvSpPr>
          <p:nvPr>
            <p:ph type="sldNum" idx="9"/>
          </p:nvPr>
        </p:nvSpPr>
        <p:spPr>
          <a:xfrm>
            <a:off x="11206080" y="6332760"/>
            <a:ext cx="729360" cy="5223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300" b="1" strike="noStrike" spc="-1">
                <a:solidFill>
                  <a:srgbClr val="0091EA"/>
                </a:solidFill>
                <a:latin typeface="Source Sans Pro"/>
                <a:ea typeface="Source Sans Pr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9C71700A-165F-47B8-8F80-15EFBB7C0422}" type="slidenum">
              <a:rPr lang="en" sz="1300" b="1" strike="noStrike" spc="-1">
                <a:solidFill>
                  <a:srgbClr val="0091EA"/>
                </a:solidFill>
                <a:latin typeface="Source Sans Pro"/>
                <a:ea typeface="Source Sans Pro"/>
              </a:rPr>
              <a:t>10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195" name="PlaceHolder 21"/>
          <p:cNvSpPr/>
          <p:nvPr/>
        </p:nvSpPr>
        <p:spPr>
          <a:xfrm>
            <a:off x="1048680" y="410400"/>
            <a:ext cx="10093680" cy="93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b="0" strike="noStrike" spc="-1" dirty="0">
                <a:solidFill>
                  <a:srgbClr val="4CABE4"/>
                </a:solidFill>
                <a:latin typeface="Roboto Slab"/>
                <a:ea typeface="Roboto Slab"/>
              </a:rPr>
              <a:t>Results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199" name="Connettore diritto 198"/>
          <p:cNvSpPr/>
          <p:nvPr/>
        </p:nvSpPr>
        <p:spPr>
          <a:xfrm>
            <a:off x="1035000" y="1371600"/>
            <a:ext cx="5594760" cy="0"/>
          </a:xfrm>
          <a:prstGeom prst="line">
            <a:avLst/>
          </a:prstGeom>
          <a:ln w="19080">
            <a:solidFill>
              <a:srgbClr val="4CABE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10FC693-0079-3960-FA6C-748E9DCE1D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000" y="1793762"/>
            <a:ext cx="6005387" cy="3606141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A88AF19C-3181-E4CC-244A-235E4D8962CA}"/>
              </a:ext>
            </a:extLst>
          </p:cNvPr>
          <p:cNvSpPr txBox="1"/>
          <p:nvPr/>
        </p:nvSpPr>
        <p:spPr>
          <a:xfrm>
            <a:off x="7491126" y="2959597"/>
            <a:ext cx="44443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/>
              <a:t>Thresholds</a:t>
            </a:r>
            <a:r>
              <a:rPr lang="it-IT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dirty="0"/>
              <a:t>2 -&gt; 79,00%   of </a:t>
            </a:r>
            <a:r>
              <a:rPr lang="it-IT" sz="2000" dirty="0" err="1"/>
              <a:t>accurancy</a:t>
            </a:r>
            <a:endParaRPr lang="it-IT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dirty="0"/>
              <a:t>3 -&gt; 90,10%   of </a:t>
            </a:r>
            <a:r>
              <a:rPr lang="it-IT" sz="2000" dirty="0" err="1"/>
              <a:t>accurancy</a:t>
            </a:r>
            <a:endParaRPr lang="it-IT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dirty="0"/>
              <a:t>4 -&gt; </a:t>
            </a:r>
            <a:r>
              <a:rPr lang="it-IT" sz="2000" b="0" i="0" u="none" strike="noStrike" dirty="0">
                <a:solidFill>
                  <a:srgbClr val="000000"/>
                </a:solidFill>
                <a:effectLst/>
              </a:rPr>
              <a:t>93,67%   </a:t>
            </a:r>
            <a:r>
              <a:rPr lang="it-IT" sz="2000" dirty="0"/>
              <a:t>of </a:t>
            </a:r>
            <a:r>
              <a:rPr lang="it-IT" sz="2000" dirty="0" err="1"/>
              <a:t>accurancy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62524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2282400" y="2133360"/>
            <a:ext cx="8689680" cy="15447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400" b="1" strike="noStrike" spc="-1" dirty="0">
                <a:solidFill>
                  <a:srgbClr val="4CABE4"/>
                </a:solidFill>
                <a:latin typeface="Roboto Slab"/>
                <a:ea typeface="Roboto Slab"/>
              </a:rPr>
              <a:t>Example on the board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ldNum" idx="7"/>
          </p:nvPr>
        </p:nvSpPr>
        <p:spPr>
          <a:xfrm>
            <a:off x="11206080" y="6332760"/>
            <a:ext cx="729720" cy="52272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300" b="1" strike="noStrike" spc="-1">
                <a:solidFill>
                  <a:srgbClr val="0091EA"/>
                </a:solidFill>
                <a:latin typeface="Source Sans Pro"/>
                <a:ea typeface="Source Sans Pr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E658758E-7879-48B7-BE73-02C5BEA6D792}" type="slidenum">
              <a:rPr lang="en" sz="1300" b="1" strike="noStrike" spc="-1">
                <a:solidFill>
                  <a:srgbClr val="0091EA"/>
                </a:solidFill>
                <a:latin typeface="Source Sans Pro"/>
                <a:ea typeface="Source Sans Pro"/>
              </a:rPr>
              <a:t>11</a:t>
            </a:fld>
            <a:endParaRPr lang="en-US" sz="13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30290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7"/>
          <p:cNvSpPr/>
          <p:nvPr/>
        </p:nvSpPr>
        <p:spPr>
          <a:xfrm>
            <a:off x="1048320" y="411120"/>
            <a:ext cx="10093680" cy="93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b="0" strike="noStrike" spc="-1" dirty="0">
                <a:solidFill>
                  <a:srgbClr val="4CABE4"/>
                </a:solidFill>
                <a:latin typeface="Roboto Slab"/>
                <a:ea typeface="Roboto Slab"/>
              </a:rPr>
              <a:t>Why is a PUF?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177" name="PlaceHolder 9"/>
          <p:cNvSpPr/>
          <p:nvPr/>
        </p:nvSpPr>
        <p:spPr>
          <a:xfrm>
            <a:off x="11206080" y="6333120"/>
            <a:ext cx="729360" cy="522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1D75A003-DAAB-454D-9961-D8FA5E4C07B1}" type="slidenum">
              <a:rPr lang="en" sz="1300" b="1" strike="noStrike" spc="-1">
                <a:solidFill>
                  <a:srgbClr val="0091EA"/>
                </a:solidFill>
                <a:latin typeface="Source Sans Pro"/>
                <a:ea typeface="Source Sans Pro"/>
              </a:rPr>
              <a:t>2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178" name="Connettore diritto 177"/>
          <p:cNvSpPr/>
          <p:nvPr/>
        </p:nvSpPr>
        <p:spPr>
          <a:xfrm>
            <a:off x="1034640" y="1371600"/>
            <a:ext cx="5594760" cy="0"/>
          </a:xfrm>
          <a:prstGeom prst="line">
            <a:avLst/>
          </a:prstGeom>
          <a:ln w="19080">
            <a:solidFill>
              <a:srgbClr val="4CABE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" name="Segnaposto contenuto 9">
            <a:extLst>
              <a:ext uri="{FF2B5EF4-FFF2-40B4-BE49-F238E27FC236}">
                <a16:creationId xmlns:a16="http://schemas.microsoft.com/office/drawing/2014/main" id="{88D5AAA1-220B-3E2C-F569-18A31376DA72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138000" y="2351160"/>
            <a:ext cx="5001120" cy="334368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079442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7"/>
          <p:cNvSpPr/>
          <p:nvPr/>
        </p:nvSpPr>
        <p:spPr>
          <a:xfrm>
            <a:off x="1048320" y="411120"/>
            <a:ext cx="10093680" cy="93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b="0" strike="noStrike" spc="-1" dirty="0">
                <a:solidFill>
                  <a:srgbClr val="4CABE4"/>
                </a:solidFill>
                <a:latin typeface="Roboto Slab"/>
                <a:ea typeface="Roboto Slab"/>
              </a:rPr>
              <a:t>Why is PUF important?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177" name="PlaceHolder 9"/>
          <p:cNvSpPr/>
          <p:nvPr/>
        </p:nvSpPr>
        <p:spPr>
          <a:xfrm>
            <a:off x="11206080" y="6333120"/>
            <a:ext cx="729360" cy="522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1D75A003-DAAB-454D-9961-D8FA5E4C07B1}" type="slidenum">
              <a:rPr lang="en" sz="1300" b="1" strike="noStrike" spc="-1">
                <a:solidFill>
                  <a:srgbClr val="0091EA"/>
                </a:solidFill>
                <a:latin typeface="Source Sans Pro"/>
                <a:ea typeface="Source Sans Pro"/>
              </a:rPr>
              <a:t>3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178" name="Connettore diritto 177"/>
          <p:cNvSpPr/>
          <p:nvPr/>
        </p:nvSpPr>
        <p:spPr>
          <a:xfrm>
            <a:off x="1034640" y="1371600"/>
            <a:ext cx="5594760" cy="0"/>
          </a:xfrm>
          <a:prstGeom prst="line">
            <a:avLst/>
          </a:prstGeom>
          <a:ln w="19080">
            <a:solidFill>
              <a:srgbClr val="4CABE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Segnaposto contenuto 13">
            <a:extLst>
              <a:ext uri="{FF2B5EF4-FFF2-40B4-BE49-F238E27FC236}">
                <a16:creationId xmlns:a16="http://schemas.microsoft.com/office/drawing/2014/main" id="{A5F3BE8B-C682-12D3-0F90-8C640E3FEF23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4129200" y="1872000"/>
            <a:ext cx="7502760" cy="356112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609450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7"/>
          <p:cNvSpPr/>
          <p:nvPr/>
        </p:nvSpPr>
        <p:spPr>
          <a:xfrm>
            <a:off x="1048320" y="411120"/>
            <a:ext cx="10093680" cy="93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b="0" strike="noStrike" spc="-1" dirty="0">
                <a:solidFill>
                  <a:srgbClr val="4CABE4"/>
                </a:solidFill>
                <a:latin typeface="Roboto Slab"/>
                <a:ea typeface="Roboto Slab"/>
              </a:rPr>
              <a:t>How PUF works?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177" name="PlaceHolder 9"/>
          <p:cNvSpPr/>
          <p:nvPr/>
        </p:nvSpPr>
        <p:spPr>
          <a:xfrm>
            <a:off x="11206080" y="6333120"/>
            <a:ext cx="729360" cy="522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1D75A003-DAAB-454D-9961-D8FA5E4C07B1}" type="slidenum">
              <a:rPr lang="en" sz="1300" b="1" strike="noStrike" spc="-1">
                <a:solidFill>
                  <a:srgbClr val="0091EA"/>
                </a:solidFill>
                <a:latin typeface="Source Sans Pro"/>
                <a:ea typeface="Source Sans Pro"/>
              </a:rPr>
              <a:t>4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178" name="Connettore diritto 177"/>
          <p:cNvSpPr/>
          <p:nvPr/>
        </p:nvSpPr>
        <p:spPr>
          <a:xfrm>
            <a:off x="1034640" y="1371600"/>
            <a:ext cx="5594760" cy="0"/>
          </a:xfrm>
          <a:prstGeom prst="line">
            <a:avLst/>
          </a:prstGeom>
          <a:ln w="19080">
            <a:solidFill>
              <a:srgbClr val="4CABE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" name="Segnaposto contenuto 5">
            <a:extLst>
              <a:ext uri="{FF2B5EF4-FFF2-40B4-BE49-F238E27FC236}">
                <a16:creationId xmlns:a16="http://schemas.microsoft.com/office/drawing/2014/main" id="{40CAD357-76FE-9FB2-BB6C-8E0C6580F702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4980240" y="1689480"/>
            <a:ext cx="6372360" cy="33282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483014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7"/>
          <p:cNvSpPr/>
          <p:nvPr/>
        </p:nvSpPr>
        <p:spPr>
          <a:xfrm>
            <a:off x="1048320" y="411120"/>
            <a:ext cx="10093680" cy="93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b="0" strike="noStrike" spc="-1" dirty="0">
                <a:solidFill>
                  <a:srgbClr val="4CABE4"/>
                </a:solidFill>
                <a:latin typeface="Roboto Slab"/>
                <a:ea typeface="Roboto Slab"/>
              </a:rPr>
              <a:t>PUF </a:t>
            </a:r>
            <a:r>
              <a:rPr lang="en" sz="2600" spc="-1" dirty="0">
                <a:solidFill>
                  <a:srgbClr val="4CABE4"/>
                </a:solidFill>
                <a:latin typeface="Roboto Slab"/>
                <a:ea typeface="Roboto Slab"/>
              </a:rPr>
              <a:t>implemented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177" name="PlaceHolder 9"/>
          <p:cNvSpPr/>
          <p:nvPr/>
        </p:nvSpPr>
        <p:spPr>
          <a:xfrm>
            <a:off x="11206080" y="6333120"/>
            <a:ext cx="729360" cy="522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1D75A003-DAAB-454D-9961-D8FA5E4C07B1}" type="slidenum">
              <a:rPr lang="en" sz="1300" b="1" strike="noStrike" spc="-1">
                <a:solidFill>
                  <a:srgbClr val="0091EA"/>
                </a:solidFill>
                <a:latin typeface="Source Sans Pro"/>
                <a:ea typeface="Source Sans Pro"/>
              </a:rPr>
              <a:t>5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178" name="Connettore diritto 177"/>
          <p:cNvSpPr/>
          <p:nvPr/>
        </p:nvSpPr>
        <p:spPr>
          <a:xfrm>
            <a:off x="1034640" y="1371600"/>
            <a:ext cx="5594760" cy="0"/>
          </a:xfrm>
          <a:prstGeom prst="line">
            <a:avLst/>
          </a:prstGeom>
          <a:ln w="19080">
            <a:solidFill>
              <a:srgbClr val="4CABE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Segnaposto contenuto 5">
            <a:extLst>
              <a:ext uri="{FF2B5EF4-FFF2-40B4-BE49-F238E27FC236}">
                <a16:creationId xmlns:a16="http://schemas.microsoft.com/office/drawing/2014/main" id="{E8DD995D-B5F6-786C-A6CD-8302618B17C9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225480" y="2573594"/>
            <a:ext cx="4980600" cy="26658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166329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2282400" y="2133360"/>
            <a:ext cx="8689680" cy="15447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400" b="1" strike="noStrike" spc="-1">
                <a:solidFill>
                  <a:srgbClr val="4CABE4"/>
                </a:solidFill>
                <a:latin typeface="Roboto Slab"/>
                <a:ea typeface="Roboto Slab"/>
              </a:rPr>
              <a:t>Implementation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ldNum" idx="7"/>
          </p:nvPr>
        </p:nvSpPr>
        <p:spPr>
          <a:xfrm>
            <a:off x="11206080" y="6332760"/>
            <a:ext cx="729720" cy="52272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300" b="1" strike="noStrike" spc="-1">
                <a:solidFill>
                  <a:srgbClr val="0091EA"/>
                </a:solidFill>
                <a:latin typeface="Source Sans Pro"/>
                <a:ea typeface="Source Sans Pr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E658758E-7879-48B7-BE73-02C5BEA6D792}" type="slidenum">
              <a:rPr lang="en" sz="1300" b="1" strike="noStrike" spc="-1">
                <a:solidFill>
                  <a:srgbClr val="0091EA"/>
                </a:solidFill>
                <a:latin typeface="Source Sans Pro"/>
                <a:ea typeface="Source Sans Pro"/>
              </a:rPr>
              <a:t>6</a:t>
            </a:fld>
            <a:endParaRPr lang="en-US" sz="13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7"/>
          <p:cNvSpPr/>
          <p:nvPr/>
        </p:nvSpPr>
        <p:spPr>
          <a:xfrm>
            <a:off x="1048320" y="374050"/>
            <a:ext cx="10093680" cy="93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b="0" strike="noStrike" spc="-1" dirty="0">
                <a:solidFill>
                  <a:srgbClr val="4CABE4"/>
                </a:solidFill>
                <a:latin typeface="Roboto Slab"/>
                <a:ea typeface="Roboto Slab"/>
              </a:rPr>
              <a:t>Implementation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177" name="PlaceHolder 9"/>
          <p:cNvSpPr/>
          <p:nvPr/>
        </p:nvSpPr>
        <p:spPr>
          <a:xfrm>
            <a:off x="11206080" y="6333120"/>
            <a:ext cx="729360" cy="522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1D75A003-DAAB-454D-9961-D8FA5E4C07B1}" type="slidenum">
              <a:rPr lang="en" sz="1300" b="1" strike="noStrike" spc="-1">
                <a:solidFill>
                  <a:srgbClr val="0091EA"/>
                </a:solidFill>
                <a:latin typeface="Source Sans Pro"/>
                <a:ea typeface="Source Sans Pro"/>
              </a:rPr>
              <a:t>7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178" name="Connettore diritto 177"/>
          <p:cNvSpPr/>
          <p:nvPr/>
        </p:nvSpPr>
        <p:spPr>
          <a:xfrm>
            <a:off x="1034640" y="1371600"/>
            <a:ext cx="5594760" cy="0"/>
          </a:xfrm>
          <a:prstGeom prst="line">
            <a:avLst/>
          </a:prstGeom>
          <a:ln w="19080">
            <a:solidFill>
              <a:srgbClr val="4CABE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6CF1CA0-E5E2-2638-AECF-7EE6706C41B5}"/>
              </a:ext>
            </a:extLst>
          </p:cNvPr>
          <p:cNvSpPr txBox="1"/>
          <p:nvPr/>
        </p:nvSpPr>
        <p:spPr>
          <a:xfrm>
            <a:off x="1195706" y="2297495"/>
            <a:ext cx="97989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2400" dirty="0"/>
              <a:t>Two flow:</a:t>
            </a:r>
            <a:br>
              <a:rPr lang="it-IT" sz="2400" dirty="0"/>
            </a:br>
            <a:br>
              <a:rPr lang="it-IT" sz="2400" dirty="0"/>
            </a:br>
            <a:r>
              <a:rPr lang="it-IT" sz="2400" dirty="0"/>
              <a:t>	</a:t>
            </a:r>
            <a:br>
              <a:rPr lang="it-IT" sz="2400" dirty="0"/>
            </a:br>
            <a:r>
              <a:rPr lang="it-IT" sz="2400" dirty="0"/>
              <a:t>	1. </a:t>
            </a:r>
            <a:r>
              <a:rPr lang="en-US" sz="2400" b="0" i="0" u="none" strike="noStrike" baseline="0" dirty="0">
                <a:latin typeface="CMR10"/>
              </a:rPr>
              <a:t>host retrieving all the responses from the device</a:t>
            </a:r>
            <a:r>
              <a:rPr lang="it-IT" sz="2400" dirty="0"/>
              <a:t>	</a:t>
            </a:r>
            <a:br>
              <a:rPr lang="it-IT" sz="2400" dirty="0"/>
            </a:br>
            <a:br>
              <a:rPr lang="it-IT" sz="2400" dirty="0"/>
            </a:br>
            <a:r>
              <a:rPr lang="it-IT" sz="2400" dirty="0"/>
              <a:t>	2.</a:t>
            </a:r>
            <a:r>
              <a:rPr lang="en-US" sz="2400" b="0" i="0" u="none" strike="noStrike" baseline="0" dirty="0">
                <a:latin typeface="CMR10"/>
              </a:rPr>
              <a:t> challenge-response authentication mechanism between the host 	</a:t>
            </a:r>
            <a:r>
              <a:rPr lang="it-IT" sz="2400" b="0" i="0" u="none" strike="noStrike" baseline="0" dirty="0">
                <a:latin typeface="CMR10"/>
              </a:rPr>
              <a:t>and the device</a:t>
            </a:r>
            <a:endParaRPr lang="it-IT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/>
          </p:nvPr>
        </p:nvSpPr>
        <p:spPr>
          <a:xfrm>
            <a:off x="1045080" y="1828800"/>
            <a:ext cx="2840760" cy="15998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" sz="2000" b="1" u="sng" strike="noStrike" spc="-1" dirty="0">
                <a:solidFill>
                  <a:srgbClr val="263238"/>
                </a:solidFill>
                <a:uFillTx/>
                <a:latin typeface="Source Sans Pro"/>
                <a:ea typeface="Source Sans Pro"/>
              </a:rPr>
              <a:t>Host</a:t>
            </a:r>
            <a:endParaRPr lang="en-US" sz="2000" b="0" strike="noStrike" spc="-1" dirty="0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01"/>
              </a:spcBef>
              <a:buClr>
                <a:srgbClr val="263238"/>
              </a:buClr>
              <a:buFont typeface="Symbol"/>
              <a:buChar char=""/>
              <a:tabLst>
                <a:tab pos="0" algn="l"/>
              </a:tabLst>
            </a:pPr>
            <a:r>
              <a:rPr lang="en" sz="2000" b="0" strike="noStrike" spc="-1" dirty="0">
                <a:solidFill>
                  <a:srgbClr val="263238"/>
                </a:solidFill>
                <a:latin typeface="Source Sans Pro"/>
                <a:ea typeface="Source Sans Pro"/>
              </a:rPr>
              <a:t>Request list of PUFs</a:t>
            </a:r>
            <a:endParaRPr lang="en-US" sz="2000" b="0" strike="noStrike" spc="-1" dirty="0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01"/>
              </a:spcBef>
              <a:buClr>
                <a:srgbClr val="263238"/>
              </a:buClr>
              <a:buFont typeface="Symbol"/>
              <a:buChar char=""/>
              <a:tabLst>
                <a:tab pos="0" algn="l"/>
              </a:tabLst>
            </a:pPr>
            <a:r>
              <a:rPr lang="en" sz="2000" b="0" strike="noStrike" spc="-1" dirty="0">
                <a:solidFill>
                  <a:srgbClr val="263238"/>
                </a:solidFill>
                <a:latin typeface="Source Sans Pro"/>
                <a:ea typeface="Source Sans Pro"/>
              </a:rPr>
              <a:t>Receive PUF list</a:t>
            </a:r>
            <a:endParaRPr lang="en-US" sz="2000" b="0" strike="noStrike" spc="-1" dirty="0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01"/>
              </a:spcBef>
              <a:buClr>
                <a:srgbClr val="263238"/>
              </a:buClr>
              <a:buFont typeface="Symbol"/>
              <a:buChar char=""/>
              <a:tabLst>
                <a:tab pos="0" algn="l"/>
              </a:tabLst>
            </a:pPr>
            <a:r>
              <a:rPr lang="en" sz="2000" b="0" strike="noStrike" spc="-1" dirty="0">
                <a:solidFill>
                  <a:srgbClr val="263238"/>
                </a:solidFill>
                <a:latin typeface="Source Sans Pro"/>
                <a:ea typeface="Source Sans Pro"/>
              </a:rPr>
              <a:t>Store the list in a DB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1045080" y="3492720"/>
            <a:ext cx="4669560" cy="130752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" sz="2000" b="1" u="sng" strike="noStrike" spc="-1" dirty="0">
                <a:solidFill>
                  <a:srgbClr val="263238"/>
                </a:solidFill>
                <a:uFillTx/>
                <a:latin typeface="Source Sans Pro"/>
                <a:ea typeface="Source Sans Pro"/>
              </a:rPr>
              <a:t>Device</a:t>
            </a:r>
            <a:endParaRPr lang="en-US" sz="2000" b="0" strike="noStrike" spc="-1" dirty="0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01"/>
              </a:spcBef>
              <a:buClr>
                <a:srgbClr val="263238"/>
              </a:buClr>
              <a:buFont typeface="Symbol"/>
              <a:buChar char=""/>
              <a:tabLst>
                <a:tab pos="0" algn="l"/>
              </a:tabLst>
            </a:pPr>
            <a:r>
              <a:rPr lang="en" sz="2000" b="0" strike="noStrike" spc="-1" dirty="0">
                <a:solidFill>
                  <a:srgbClr val="263238"/>
                </a:solidFill>
                <a:latin typeface="Source Sans Pro"/>
                <a:ea typeface="Source Sans Pro"/>
              </a:rPr>
              <a:t>Store SRAM content in FLASH(startup)</a:t>
            </a:r>
            <a:endParaRPr lang="en-US" sz="2000" b="0" strike="noStrike" spc="-1" dirty="0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01"/>
              </a:spcBef>
              <a:buClr>
                <a:srgbClr val="263238"/>
              </a:buClr>
              <a:buFont typeface="Symbol"/>
              <a:buChar char=""/>
              <a:tabLst>
                <a:tab pos="0" algn="l"/>
              </a:tabLst>
            </a:pPr>
            <a:r>
              <a:rPr lang="en" sz="2000" b="0" strike="noStrike" spc="-1" dirty="0">
                <a:solidFill>
                  <a:srgbClr val="263238"/>
                </a:solidFill>
                <a:latin typeface="Source Sans Pro"/>
                <a:ea typeface="Source Sans Pro"/>
              </a:rPr>
              <a:t>Send list of PUFs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sldNum" idx="8"/>
          </p:nvPr>
        </p:nvSpPr>
        <p:spPr>
          <a:xfrm>
            <a:off x="11206080" y="6332760"/>
            <a:ext cx="729360" cy="5223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300" b="1" strike="noStrike" spc="-1">
                <a:solidFill>
                  <a:srgbClr val="0091EA"/>
                </a:solidFill>
                <a:latin typeface="Source Sans Pro"/>
                <a:ea typeface="Source Sans Pr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B7B65289-9B90-43CD-9CC8-CD9B444931F5}" type="slidenum">
              <a:rPr lang="en" sz="1300" b="1" strike="noStrike" spc="-1">
                <a:solidFill>
                  <a:srgbClr val="0091EA"/>
                </a:solidFill>
                <a:latin typeface="Source Sans Pro"/>
                <a:ea typeface="Source Sans Pro"/>
              </a:rPr>
              <a:t>8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183" name="PlaceHolder 18"/>
          <p:cNvSpPr/>
          <p:nvPr/>
        </p:nvSpPr>
        <p:spPr>
          <a:xfrm>
            <a:off x="1048680" y="410400"/>
            <a:ext cx="10093680" cy="93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b="0" strike="noStrike" spc="-1" dirty="0">
                <a:solidFill>
                  <a:srgbClr val="4CABE4"/>
                </a:solidFill>
                <a:latin typeface="Roboto Slab"/>
                <a:ea typeface="Roboto Slab"/>
              </a:rPr>
              <a:t>First flow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185" name="Rettangolo 184"/>
          <p:cNvSpPr/>
          <p:nvPr/>
        </p:nvSpPr>
        <p:spPr>
          <a:xfrm>
            <a:off x="7543800" y="1371600"/>
            <a:ext cx="1371240" cy="45684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" name="Connettore diritto 185"/>
          <p:cNvSpPr/>
          <p:nvPr/>
        </p:nvSpPr>
        <p:spPr>
          <a:xfrm>
            <a:off x="1035000" y="1371600"/>
            <a:ext cx="5594760" cy="0"/>
          </a:xfrm>
          <a:prstGeom prst="line">
            <a:avLst/>
          </a:prstGeom>
          <a:ln w="19080">
            <a:solidFill>
              <a:srgbClr val="4CABE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577C52C-8527-66F6-1728-D336C801FB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088" y="1532149"/>
            <a:ext cx="3941072" cy="48006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/>
          </p:nvPr>
        </p:nvSpPr>
        <p:spPr>
          <a:xfrm>
            <a:off x="1048320" y="1852200"/>
            <a:ext cx="3980520" cy="17690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" sz="2000" b="1" u="sng" strike="noStrike" spc="-1" dirty="0">
                <a:solidFill>
                  <a:srgbClr val="263238"/>
                </a:solidFill>
                <a:uFillTx/>
                <a:latin typeface="Source Sans Pro"/>
                <a:ea typeface="Source Sans Pro"/>
              </a:rPr>
              <a:t>Host</a:t>
            </a:r>
            <a:endParaRPr lang="en-US" sz="2000" b="0" strike="noStrike" spc="-1" dirty="0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01"/>
              </a:spcBef>
              <a:buClr>
                <a:srgbClr val="263238"/>
              </a:buClr>
              <a:buFont typeface="Symbol"/>
              <a:buChar char=""/>
              <a:tabLst>
                <a:tab pos="0" algn="l"/>
              </a:tabLst>
            </a:pPr>
            <a:r>
              <a:rPr lang="en" sz="2000" b="0" strike="noStrike" spc="-1" dirty="0">
                <a:solidFill>
                  <a:srgbClr val="263238"/>
                </a:solidFill>
                <a:latin typeface="Source Sans Pro"/>
                <a:ea typeface="Source Sans Pro"/>
              </a:rPr>
              <a:t>Generate challenge</a:t>
            </a:r>
            <a:endParaRPr lang="en-US" sz="2000" b="0" strike="noStrike" spc="-1" dirty="0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01"/>
              </a:spcBef>
              <a:buClr>
                <a:srgbClr val="263238"/>
              </a:buClr>
              <a:buFont typeface="Symbol"/>
              <a:buChar char=""/>
              <a:tabLst>
                <a:tab pos="0" algn="l"/>
              </a:tabLst>
            </a:pPr>
            <a:r>
              <a:rPr lang="en" sz="2000" b="0" strike="noStrike" spc="-1" dirty="0">
                <a:solidFill>
                  <a:srgbClr val="263238"/>
                </a:solidFill>
                <a:latin typeface="Source Sans Pro"/>
                <a:ea typeface="Source Sans Pro"/>
              </a:rPr>
              <a:t>Send challenge to Board and DB</a:t>
            </a:r>
            <a:endParaRPr lang="en-US" sz="2000" b="0" strike="noStrike" spc="-1" dirty="0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01"/>
              </a:spcBef>
              <a:buClr>
                <a:srgbClr val="263238"/>
              </a:buClr>
              <a:buFont typeface="Symbol"/>
              <a:buChar char=""/>
              <a:tabLst>
                <a:tab pos="0" algn="l"/>
              </a:tabLst>
            </a:pPr>
            <a:r>
              <a:rPr lang="en" sz="2000" b="0" strike="noStrike" spc="-1" dirty="0">
                <a:solidFill>
                  <a:srgbClr val="263238"/>
                </a:solidFill>
                <a:latin typeface="Source Sans Pro"/>
                <a:ea typeface="Source Sans Pro"/>
              </a:rPr>
              <a:t>Compare responses (Hamming)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1045080" y="3492720"/>
            <a:ext cx="2383560" cy="130752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" sz="2000" b="1" u="sng" strike="noStrike" spc="-1">
                <a:solidFill>
                  <a:srgbClr val="263238"/>
                </a:solidFill>
                <a:uFillTx/>
                <a:latin typeface="Source Sans Pro"/>
                <a:ea typeface="Source Sans Pro"/>
              </a:rPr>
              <a:t>Device</a:t>
            </a:r>
            <a:endParaRPr lang="en-US" sz="20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01"/>
              </a:spcBef>
              <a:buClr>
                <a:srgbClr val="263238"/>
              </a:buClr>
              <a:buFont typeface="Symbol"/>
              <a:buChar char=""/>
              <a:tabLst>
                <a:tab pos="0" algn="l"/>
              </a:tabLst>
            </a:pPr>
            <a:r>
              <a:rPr lang="en" sz="2000" b="0" strike="noStrike" spc="-1">
                <a:solidFill>
                  <a:srgbClr val="263238"/>
                </a:solidFill>
                <a:latin typeface="Source Sans Pro"/>
                <a:ea typeface="Source Sans Pro"/>
              </a:rPr>
              <a:t>Receive challenge</a:t>
            </a:r>
            <a:endParaRPr lang="en-US" sz="20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01"/>
              </a:spcBef>
              <a:buClr>
                <a:srgbClr val="263238"/>
              </a:buClr>
              <a:buFont typeface="Symbol"/>
              <a:buChar char=""/>
              <a:tabLst>
                <a:tab pos="0" algn="l"/>
              </a:tabLst>
            </a:pPr>
            <a:r>
              <a:rPr lang="en" sz="2000" b="0" strike="noStrike" spc="-1">
                <a:solidFill>
                  <a:srgbClr val="263238"/>
                </a:solidFill>
                <a:latin typeface="Source Sans Pro"/>
                <a:ea typeface="Source Sans Pro"/>
              </a:rPr>
              <a:t>Send response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sldNum" idx="9"/>
          </p:nvPr>
        </p:nvSpPr>
        <p:spPr>
          <a:xfrm>
            <a:off x="11206080" y="6332760"/>
            <a:ext cx="729360" cy="5223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300" b="1" strike="noStrike" spc="-1">
                <a:solidFill>
                  <a:srgbClr val="0091EA"/>
                </a:solidFill>
                <a:latin typeface="Source Sans Pro"/>
                <a:ea typeface="Source Sans Pr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9C71700A-165F-47B8-8F80-15EFBB7C0422}" type="slidenum">
              <a:rPr lang="en" sz="1300" b="1" strike="noStrike" spc="-1">
                <a:solidFill>
                  <a:srgbClr val="0091EA"/>
                </a:solidFill>
                <a:latin typeface="Source Sans Pro"/>
                <a:ea typeface="Source Sans Pro"/>
              </a:rPr>
              <a:t>9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195" name="PlaceHolder 21"/>
          <p:cNvSpPr/>
          <p:nvPr/>
        </p:nvSpPr>
        <p:spPr>
          <a:xfrm>
            <a:off x="1048680" y="410400"/>
            <a:ext cx="10093680" cy="93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spc="-1" dirty="0">
                <a:solidFill>
                  <a:srgbClr val="4CABE4"/>
                </a:solidFill>
                <a:latin typeface="Roboto Slab"/>
              </a:rPr>
              <a:t>Second Flow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198" name="Rettangolo 197"/>
          <p:cNvSpPr/>
          <p:nvPr/>
        </p:nvSpPr>
        <p:spPr>
          <a:xfrm>
            <a:off x="7543800" y="1371600"/>
            <a:ext cx="1371240" cy="45684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Connettore diritto 198"/>
          <p:cNvSpPr/>
          <p:nvPr/>
        </p:nvSpPr>
        <p:spPr>
          <a:xfrm>
            <a:off x="1035000" y="1371600"/>
            <a:ext cx="5594760" cy="0"/>
          </a:xfrm>
          <a:prstGeom prst="line">
            <a:avLst/>
          </a:prstGeom>
          <a:ln w="19080">
            <a:solidFill>
              <a:srgbClr val="4CABE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AF3F818-3944-5276-C913-28F8E3D422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375" y="1461650"/>
            <a:ext cx="3697165" cy="48711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885</TotalTime>
  <Words>222</Words>
  <Application>Microsoft Office PowerPoint</Application>
  <PresentationFormat>Widescreen</PresentationFormat>
  <Paragraphs>61</Paragraphs>
  <Slides>11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11</vt:i4>
      </vt:variant>
    </vt:vector>
  </HeadingPairs>
  <TitlesOfParts>
    <vt:vector size="24" baseType="lpstr">
      <vt:lpstr>Arial</vt:lpstr>
      <vt:lpstr>Calibri</vt:lpstr>
      <vt:lpstr>CMR10</vt:lpstr>
      <vt:lpstr>CMR12</vt:lpstr>
      <vt:lpstr>CMR17</vt:lpstr>
      <vt:lpstr>Roboto Slab</vt:lpstr>
      <vt:lpstr>Source Sans Pro</vt:lpstr>
      <vt:lpstr>Symbol</vt:lpstr>
      <vt:lpstr>Times New Roman</vt:lpstr>
      <vt:lpstr>Wingdings</vt:lpstr>
      <vt:lpstr>Office Theme</vt:lpstr>
      <vt:lpstr>Office Theme</vt:lpstr>
      <vt:lpstr>Office Theme</vt:lpstr>
      <vt:lpstr>Design and Development of a RAM-based PUF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Implementation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Example on the 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Development of a RAM-based PUF</dc:title>
  <dc:subject/>
  <dc:creator>Stefano</dc:creator>
  <dc:description/>
  <cp:lastModifiedBy>Stefano</cp:lastModifiedBy>
  <cp:revision>31</cp:revision>
  <dcterms:created xsi:type="dcterms:W3CDTF">2022-08-27T13:57:29Z</dcterms:created>
  <dcterms:modified xsi:type="dcterms:W3CDTF">2022-09-16T14:30:34Z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10</vt:i4>
  </property>
</Properties>
</file>