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DFAC5A-DC05-483A-835A-D909280182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998D95-AFDF-4F9F-8286-CE1F5E4ADD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530DAF-6271-4E2D-937B-722A7C7CAA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7FBECE-1E19-4359-9055-B59BF73844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3521F1-F964-4036-9DB4-97B948B99C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0467E7-0BAE-497B-ABE4-845E8F18B0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FD3A3D-4FE2-4D3A-99AB-C08C210A3B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BAD7D2-C541-446C-AE02-6B7F98EC83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76FC38-E08B-4324-ACBC-F60A90E128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CCCF91-69CC-4192-AAF0-2DA46EA26D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90CB56-C155-4E6C-81E0-477453801A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FC8574-8CA2-4343-BA4F-DC41826BCE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92424B-70D2-49F3-8F65-5CAA15DAEC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358286-A38B-4067-AA83-8A39089C2E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647FAC-A2AB-4048-A893-1FA19C980C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AE0BAC-14D0-4DDF-B50F-2666A81CB9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C7D3F5-1119-4287-8802-395B4DC1DD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B2FBB6-B8A8-4AE7-AFE4-074BB58E06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7A03D3-D4B4-4111-9224-805A77C588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6E53F9-1DFF-4D04-989A-47DB8306A4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BF9822-2E93-4C8A-A567-0397CFF10E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343FA3-E159-45C3-8925-DC8DE8DEA7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175D1F-9373-4EA9-AD96-E4697ADCC0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2ABD50-BBBF-4B11-BE7C-5F5A702DC2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Fare clic per modificare lo stile del titolo dello schema</a:t>
            </a:r>
            <a:endParaRPr b="0" lang="it-I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A4302F-0EA7-405F-806C-A8CEB14B1C47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Fare clic per modificare lo stile del titolo dello schema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Fare clic per modificare gli stili del testo dello schema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FE8D33-74F4-4390-B553-0A54FFFA1D87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11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11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2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Immagine 8" descr="Immagine che contiene testo&#10;&#10;Descrizione generata automaticamente"/>
          <p:cNvPicPr/>
          <p:nvPr/>
        </p:nvPicPr>
        <p:blipFill>
          <a:blip r:embed="rId1"/>
          <a:srcRect l="9378" t="0" r="23630" b="0"/>
          <a:stretch/>
        </p:blipFill>
        <p:spPr>
          <a:xfrm>
            <a:off x="3523320" y="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159" name="Rectangle 30"/>
          <p:cNvSpPr/>
          <p:nvPr/>
        </p:nvSpPr>
        <p:spPr>
          <a:xfrm>
            <a:off x="0" y="0"/>
            <a:ext cx="93387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3000" cy="320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MR17"/>
              </a:rPr>
              <a:t>Design and Development of a RAM-based PUF</a:t>
            </a:r>
            <a:endParaRPr b="0" lang="it-IT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78080" y="4872960"/>
            <a:ext cx="4023000" cy="120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000" spc="-1" strike="noStrike">
                <a:solidFill>
                  <a:srgbClr val="ffffff"/>
                </a:solidFill>
                <a:latin typeface="CMR12"/>
              </a:rPr>
              <a:t>Zissis Tabouras (s284685)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000" spc="-1" strike="noStrike">
                <a:solidFill>
                  <a:srgbClr val="ffffff"/>
                </a:solidFill>
                <a:latin typeface="CMR12"/>
              </a:rPr>
              <a:t>Elena Roncolino (s304719)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000" spc="-1" strike="noStrike">
                <a:solidFill>
                  <a:srgbClr val="ffffff"/>
                </a:solidFill>
                <a:latin typeface="CMR12"/>
              </a:rPr>
              <a:t>Stefano Palmieri (s281677)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Rectangle 32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Rectangle 34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586DA8-A931-4618-901B-36ADFA443A0A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7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360" y="4183920"/>
            <a:ext cx="4015440" cy="2674440"/>
          </a:xfrm>
          <a:prstGeom prst="rect">
            <a:avLst/>
          </a:prstGeom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8350560" y="-12240"/>
            <a:ext cx="3832560" cy="435852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1"/>
          <p:cNvSpPr>
            <a:spLocks noGrp="1"/>
          </p:cNvSpPr>
          <p:nvPr>
            <p:ph/>
          </p:nvPr>
        </p:nvSpPr>
        <p:spPr>
          <a:xfrm>
            <a:off x="1048320" y="1888200"/>
            <a:ext cx="4898880" cy="4965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Host</a:t>
            </a:r>
            <a:br>
              <a:rPr sz="2000"/>
            </a:b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Generate challenge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Send challenge to Board and DB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Compare responses (Hamming)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243120" y="1888200"/>
            <a:ext cx="4898880" cy="4965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Board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Receive challenge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Send response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8"/>
          </p:nvPr>
        </p:nvSpPr>
        <p:spPr>
          <a:xfrm>
            <a:off x="11206080" y="6332760"/>
            <a:ext cx="730080" cy="52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418C07F-3375-4C49-B08E-E784FF606A66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97" name="PlaceHolder 21"/>
          <p:cNvSpPr/>
          <p:nvPr/>
        </p:nvSpPr>
        <p:spPr>
          <a:xfrm>
            <a:off x="1048680" y="410400"/>
            <a:ext cx="1009440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4cabe4"/>
                </a:solidFill>
                <a:latin typeface="Roboto Slab"/>
                <a:ea typeface="Roboto Slab"/>
              </a:rPr>
              <a:t>Task partitioning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Results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9" name="Segnaposto contenuto 5" descr=""/>
          <p:cNvPicPr/>
          <p:nvPr/>
        </p:nvPicPr>
        <p:blipFill>
          <a:blip r:embed="rId1"/>
          <a:stretch/>
        </p:blipFill>
        <p:spPr>
          <a:xfrm>
            <a:off x="4804200" y="1690560"/>
            <a:ext cx="6549480" cy="393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A99356-6707-43FA-B708-B69EAFE8285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Example on the board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CC277C-D87B-467F-B31A-5C619001D6BE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What is a PUF?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Segnaposto contenuto 9" descr=""/>
          <p:cNvPicPr/>
          <p:nvPr/>
        </p:nvPicPr>
        <p:blipFill>
          <a:blip r:embed="rId1"/>
          <a:stretch/>
        </p:blipFill>
        <p:spPr>
          <a:xfrm>
            <a:off x="6138000" y="2351160"/>
            <a:ext cx="5001840" cy="3344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068EF7-FD02-4B20-9B46-3860269F5A7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Why PUF is important?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Segnaposto contenuto 13" descr=""/>
          <p:cNvPicPr/>
          <p:nvPr/>
        </p:nvPicPr>
        <p:blipFill>
          <a:blip r:embed="rId1"/>
          <a:stretch/>
        </p:blipFill>
        <p:spPr>
          <a:xfrm>
            <a:off x="4129200" y="1872000"/>
            <a:ext cx="7503480" cy="3561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74B66E-9610-4059-A041-775D0C1DFF49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How PUF works?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br>
              <a:rPr sz="4400"/>
            </a:b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Segnaposto contenuto 5" descr=""/>
          <p:cNvPicPr/>
          <p:nvPr/>
        </p:nvPicPr>
        <p:blipFill>
          <a:blip r:embed="rId1"/>
          <a:stretch/>
        </p:blipFill>
        <p:spPr>
          <a:xfrm>
            <a:off x="4980240" y="1690560"/>
            <a:ext cx="6373080" cy="3328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D8C463-0024-48DB-81C0-0D4F4D9C76B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Which PUF implemented?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Segnaposto contenuto 5" descr=""/>
          <p:cNvPicPr/>
          <p:nvPr/>
        </p:nvPicPr>
        <p:blipFill>
          <a:blip r:embed="rId1"/>
          <a:stretch/>
        </p:blipFill>
        <p:spPr>
          <a:xfrm>
            <a:off x="1114560" y="3429000"/>
            <a:ext cx="4981320" cy="2666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A08107-5A67-4072-B37F-E01FF11E0D4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Implementation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3" name="Segnaposto contenuto 5" descr=""/>
          <p:cNvPicPr/>
          <p:nvPr/>
        </p:nvPicPr>
        <p:blipFill>
          <a:blip r:embed="rId1"/>
          <a:stretch/>
        </p:blipFill>
        <p:spPr>
          <a:xfrm>
            <a:off x="1138320" y="1827360"/>
            <a:ext cx="2718360" cy="4350960"/>
          </a:xfrm>
          <a:prstGeom prst="rect">
            <a:avLst/>
          </a:prstGeom>
          <a:ln w="0">
            <a:noFill/>
          </a:ln>
        </p:spPr>
      </p:pic>
      <p:pic>
        <p:nvPicPr>
          <p:cNvPr id="174" name="Immagine 7" descr=""/>
          <p:cNvPicPr/>
          <p:nvPr/>
        </p:nvPicPr>
        <p:blipFill>
          <a:blip r:embed="rId2"/>
          <a:stretch/>
        </p:blipFill>
        <p:spPr>
          <a:xfrm>
            <a:off x="8453880" y="1976400"/>
            <a:ext cx="2899440" cy="4201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F5CC3E-BE71-4FE9-AA8E-C52D2FB3CD7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60" y="4183920"/>
            <a:ext cx="4015440" cy="267444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8350560" y="-12240"/>
            <a:ext cx="3832560" cy="4358520"/>
          </a:xfrm>
          <a:prstGeom prst="rect">
            <a:avLst/>
          </a:prstGeom>
          <a:ln w="0">
            <a:noFill/>
          </a:ln>
        </p:spPr>
      </p:pic>
      <p:sp>
        <p:nvSpPr>
          <p:cNvPr id="177" name="PlaceHolder 7"/>
          <p:cNvSpPr txBox="1"/>
          <p:nvPr/>
        </p:nvSpPr>
        <p:spPr>
          <a:xfrm>
            <a:off x="1048320" y="411120"/>
            <a:ext cx="1009440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4cabe4"/>
                </a:solidFill>
                <a:latin typeface="Roboto Slab"/>
                <a:ea typeface="Roboto Slab"/>
              </a:rPr>
              <a:t>PUF retrieval and DB initialization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8" name="PlaceHolder 8"/>
          <p:cNvSpPr txBox="1"/>
          <p:nvPr/>
        </p:nvSpPr>
        <p:spPr>
          <a:xfrm>
            <a:off x="1048320" y="1682640"/>
            <a:ext cx="10094400" cy="4763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Store SRAM content into flash memory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Access flash memory to retreive PUFs and populate DB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Apply challenge to authenticate device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                  “</a:t>
            </a: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Probably a schematic representation of the                </a:t>
            </a: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	</a:t>
            </a: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	</a:t>
            </a: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     communication”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PlaceHolder 9"/>
          <p:cNvSpPr txBox="1"/>
          <p:nvPr/>
        </p:nvSpPr>
        <p:spPr>
          <a:xfrm>
            <a:off x="11206080" y="6333120"/>
            <a:ext cx="730080" cy="52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D932EEA-4C5C-4C9D-8D99-0EB9036945F6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360" y="4183920"/>
            <a:ext cx="4015440" cy="267444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8350560" y="-12240"/>
            <a:ext cx="3832560" cy="4358520"/>
          </a:xfrm>
          <a:prstGeom prst="rect">
            <a:avLst/>
          </a:prstGeom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/>
          </p:nvPr>
        </p:nvSpPr>
        <p:spPr>
          <a:xfrm>
            <a:off x="1048320" y="1888200"/>
            <a:ext cx="4898880" cy="4965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Host</a:t>
            </a:r>
            <a:br>
              <a:rPr sz="2000"/>
            </a:b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Request list of PUFs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Receive PUF list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Store the list in a DB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243120" y="1888200"/>
            <a:ext cx="4898880" cy="4965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Board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Store SRAM content in FLASH(startup)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Send list of PUFs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7"/>
          </p:nvPr>
        </p:nvSpPr>
        <p:spPr>
          <a:xfrm>
            <a:off x="11206080" y="6332760"/>
            <a:ext cx="730080" cy="52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8C9E244-6455-4027-9627-E8E709925566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85" name="PlaceHolder 18"/>
          <p:cNvSpPr/>
          <p:nvPr/>
        </p:nvSpPr>
        <p:spPr>
          <a:xfrm>
            <a:off x="1048680" y="410400"/>
            <a:ext cx="1009440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4cabe4"/>
                </a:solidFill>
                <a:latin typeface="Roboto Slab"/>
                <a:ea typeface="Roboto Slab"/>
              </a:rPr>
              <a:t>Task partitioning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0" y="4183560"/>
            <a:ext cx="4015440" cy="267444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8350200" y="-12600"/>
            <a:ext cx="3832560" cy="4358520"/>
          </a:xfrm>
          <a:prstGeom prst="rect">
            <a:avLst/>
          </a:prstGeom>
          <a:ln w="0">
            <a:noFill/>
          </a:ln>
        </p:spPr>
      </p:pic>
      <p:sp>
        <p:nvSpPr>
          <p:cNvPr id="188" name=""/>
          <p:cNvSpPr/>
          <p:nvPr/>
        </p:nvSpPr>
        <p:spPr>
          <a:xfrm>
            <a:off x="228600" y="544680"/>
            <a:ext cx="10058400" cy="9784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PlaceHolder 1"/>
          <p:cNvSpPr txBox="1"/>
          <p:nvPr/>
        </p:nvSpPr>
        <p:spPr>
          <a:xfrm>
            <a:off x="724320" y="651960"/>
            <a:ext cx="992448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4cabe4"/>
                </a:solidFill>
                <a:latin typeface="Roboto Slab"/>
                <a:ea typeface="Roboto Slab"/>
              </a:rPr>
              <a:t>Application of a challenge and verification of device authenticity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0" name="PlaceHolder 2"/>
          <p:cNvSpPr txBox="1"/>
          <p:nvPr/>
        </p:nvSpPr>
        <p:spPr>
          <a:xfrm>
            <a:off x="1048320" y="1970280"/>
            <a:ext cx="10094400" cy="4763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Apply challenge to DB and board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Retreive board response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Perform response matching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                  “</a:t>
            </a: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Probably a schematic representation of the                </a:t>
            </a: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	</a:t>
            </a: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	</a:t>
            </a: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     communication”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PlaceHolder 3"/>
          <p:cNvSpPr txBox="1"/>
          <p:nvPr/>
        </p:nvSpPr>
        <p:spPr>
          <a:xfrm>
            <a:off x="11206080" y="6332760"/>
            <a:ext cx="730080" cy="52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89F2CF3-AA69-43D9-B232-4BE0CC5BEFB0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Application>LibreOffice/7.3.2.2$Windows_X86_64 LibreOffice_project/49f2b1bff42cfccbd8f788c8dc32c1c309559be0</Application>
  <AppVersion>15.0000</AppVersion>
  <Words>61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2022-08-27T13:57:29Z</dcterms:created>
  <dc:creator>Stefano</dc:creator>
  <dc:description/>
  <dc:language>en-US</dc:language>
  <cp:lastModifiedBy/>
  <dcterms:modified xsi:type="dcterms:W3CDTF">2022-09-12T20:54:59Z</dcterms:modified>
  <cp:revision>8</cp:revision>
  <dc:subject/>
  <dc:title>Design and Development of a RAM-based PUF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