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5"/>
  </p:notesMasterIdLst>
  <p:sldIdLst>
    <p:sldId id="256" r:id="rId4"/>
    <p:sldId id="270" r:id="rId5"/>
    <p:sldId id="273" r:id="rId6"/>
    <p:sldId id="272" r:id="rId7"/>
    <p:sldId id="271" r:id="rId8"/>
    <p:sldId id="261" r:id="rId9"/>
    <p:sldId id="262" r:id="rId10"/>
    <p:sldId id="263" r:id="rId11"/>
    <p:sldId id="265" r:id="rId12"/>
    <p:sldId id="268" r:id="rId13"/>
    <p:sldId id="269" r:id="rId14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94" autoAdjust="0"/>
  </p:normalViewPr>
  <p:slideViewPr>
    <p:cSldViewPr snapToGrid="0">
      <p:cViewPr varScale="1">
        <p:scale>
          <a:sx n="62" d="100"/>
          <a:sy n="6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D0FF-AB75-46ED-A13F-596360579D22}" type="datetimeFigureOut">
              <a:rPr lang="it-IT" smtClean="0"/>
              <a:t>16/09/2022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EE2B-87B2-4881-A172-8F95A4E813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22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72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6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320" marR="0" lvl="0" indent="0" algn="l" defTabSz="914400" rtl="0" eaLnBrk="1" fontAlgn="auto" latinLnBrk="0" hangingPunct="1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CFD8DC"/>
              </a:buClr>
              <a:buSzTx/>
              <a:buFont typeface="Source Sans Pro"/>
              <a:buNone/>
              <a:tabLst/>
              <a:defRPr/>
            </a:pPr>
            <a:r>
              <a:rPr lang="en" sz="12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endParaRPr lang="en" sz="1200" b="0" strike="noStrike" spc="-1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lang="en-US" sz="1200" b="0" strike="noStrike" spc="-1" dirty="0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12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lang="en-US" sz="1200" b="0" strike="noStrike" spc="-1" dirty="0">
              <a:latin typeface="Arial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AEE2B-87B2-4881-A172-8F95A4E813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03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481512-6FA3-41BA-BB4E-AB98A0C1236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D34CBB-3988-437D-BE40-EC1610BAA110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99573A-1C6D-461B-8AAE-77A08347A2BB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DD6DA-375B-4A1E-A069-940BBCED9350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30C1A8-1540-4EDB-9ED7-4ED88A163D5C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9BB90B-677C-4C2A-ABC9-509CAD6C667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BE810-1B2E-4ACC-B813-8515179505E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F851BE-57D2-4E84-9DBB-2E59E14EDCE1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21374-184B-42A8-97D8-C75D634B9AFF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7426F1-6FBA-432E-A5A7-5F2A07B0EFE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FDFACF-805D-43A7-B9F2-43C4C6D68B1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C68407-1690-4F66-AC16-B7ED2379C54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ED5F9-C01A-498E-BE45-A4F6D555932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magine 8" descr="Immagine che contiene testo&#10;&#10;Descrizione generata automaticamente"/>
          <p:cNvPicPr/>
          <p:nvPr/>
        </p:nvPicPr>
        <p:blipFill>
          <a:blip r:embed="rId2"/>
          <a:srcRect l="9378" r="23630"/>
          <a:stretch/>
        </p:blipFill>
        <p:spPr>
          <a:xfrm>
            <a:off x="3523320" y="0"/>
            <a:ext cx="8667360" cy="6856920"/>
          </a:xfrm>
          <a:prstGeom prst="rect">
            <a:avLst/>
          </a:prstGeom>
          <a:ln w="0">
            <a:noFill/>
          </a:ln>
        </p:spPr>
      </p:pic>
      <p:sp>
        <p:nvSpPr>
          <p:cNvPr id="161" name="Rectangle 30"/>
          <p:cNvSpPr/>
          <p:nvPr/>
        </p:nvSpPr>
        <p:spPr>
          <a:xfrm>
            <a:off x="0" y="0"/>
            <a:ext cx="9338040" cy="685692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Zissis Tabouras (s284685)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Elena Roncolino (s304719)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Stefano Palmieri (s281677)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Rectangle 32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4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BC0D7F-5723-4686-BD46-C1A3577461A0}" type="slidenum"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7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7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Results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0FC693-0079-3960-FA6C-748E9DCE1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07" y="1793762"/>
            <a:ext cx="6005387" cy="36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Example on the board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2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a PUF?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88D5AAA1-220B-3E2C-F569-18A31376DA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8000" y="2351160"/>
            <a:ext cx="5001120" cy="3343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79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PUF important?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egnaposto contenuto 13">
            <a:extLst>
              <a:ext uri="{FF2B5EF4-FFF2-40B4-BE49-F238E27FC236}">
                <a16:creationId xmlns:a16="http://schemas.microsoft.com/office/drawing/2014/main" id="{A5F3BE8B-C682-12D3-0F90-8C640E3FEF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129200" y="1872000"/>
            <a:ext cx="7502760" cy="356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094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How PUF works?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40CAD357-76FE-9FB2-BB6C-8E0C6580F7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0240" y="1689480"/>
            <a:ext cx="6372360" cy="332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30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</a:t>
            </a:r>
            <a:r>
              <a:rPr lang="en" sz="2600" spc="-1" dirty="0">
                <a:solidFill>
                  <a:srgbClr val="4CABE4"/>
                </a:solidFill>
                <a:latin typeface="Roboto Slab"/>
                <a:ea typeface="Roboto Slab"/>
              </a:rPr>
              <a:t>implemented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E8DD995D-B5F6-786C-A6CD-8302618B17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25480" y="2573594"/>
            <a:ext cx="4980600" cy="266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3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37405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CF1CA0-E5E2-2638-AECF-7EE6706C41B5}"/>
              </a:ext>
            </a:extLst>
          </p:cNvPr>
          <p:cNvSpPr txBox="1"/>
          <p:nvPr/>
        </p:nvSpPr>
        <p:spPr>
          <a:xfrm>
            <a:off x="1195706" y="2297495"/>
            <a:ext cx="9798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/>
              <a:t>Two flow: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</a:t>
            </a:r>
            <a:br>
              <a:rPr lang="it-IT" sz="2400" dirty="0"/>
            </a:br>
            <a:r>
              <a:rPr lang="it-IT" sz="2400" dirty="0"/>
              <a:t>	1. </a:t>
            </a:r>
            <a:r>
              <a:rPr lang="en-US" sz="2400" b="0" i="0" u="none" strike="noStrike" baseline="0" dirty="0">
                <a:latin typeface="CMR10"/>
              </a:rPr>
              <a:t>host retrieving all the responses from the device</a:t>
            </a:r>
            <a:r>
              <a:rPr lang="it-IT" sz="2400" dirty="0"/>
              <a:t>	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	2.</a:t>
            </a:r>
            <a:r>
              <a:rPr lang="en-US" sz="2400" b="0" i="0" u="none" strike="noStrike" baseline="0" dirty="0">
                <a:latin typeface="CMR10"/>
              </a:rPr>
              <a:t> challenge-response authentication mechanism between the host 	</a:t>
            </a:r>
            <a:r>
              <a:rPr lang="it-IT" sz="2400" b="0" i="0" u="none" strike="noStrike" baseline="0" dirty="0">
                <a:latin typeface="CMR10"/>
              </a:rPr>
              <a:t>and the device</a:t>
            </a:r>
            <a:endParaRPr lang="it-IT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5080" y="1828800"/>
            <a:ext cx="2840760" cy="1599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4669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7B65289-9B90-43CD-9CC8-CD9B444931F5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3" name="PlaceHolder 18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First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85" name="Rettangolo 184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onnettore diritto 185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77C52C-8527-66F6-1728-D336C801F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88" y="1532149"/>
            <a:ext cx="3941072" cy="4800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048320" y="1852200"/>
            <a:ext cx="398052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2383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spc="-1" dirty="0">
                <a:solidFill>
                  <a:srgbClr val="4CABE4"/>
                </a:solidFill>
                <a:latin typeface="Roboto Slab"/>
              </a:rPr>
              <a:t>Second Flow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8" name="Rettangolo 197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3F818-3944-5276-C913-28F8E3D42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5" y="1461650"/>
            <a:ext cx="3697165" cy="4871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201</Words>
  <Application>Microsoft Office PowerPoint</Application>
  <PresentationFormat>Widescreen</PresentationFormat>
  <Paragraphs>56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24" baseType="lpstr">
      <vt:lpstr>Arial</vt:lpstr>
      <vt:lpstr>Calibri</vt:lpstr>
      <vt:lpstr>CMR10</vt:lpstr>
      <vt:lpstr>CMR12</vt:lpstr>
      <vt:lpstr>CMR17</vt:lpstr>
      <vt:lpstr>Roboto Slab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Design and Development of a RAM-based PUF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Example on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subject/>
  <dc:creator>Stefano</dc:creator>
  <dc:description/>
  <cp:lastModifiedBy>Stefano</cp:lastModifiedBy>
  <cp:revision>29</cp:revision>
  <dcterms:created xsi:type="dcterms:W3CDTF">2022-08-27T13:57:29Z</dcterms:created>
  <dcterms:modified xsi:type="dcterms:W3CDTF">2022-09-16T13:44:27Z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