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390" r:id="rId6"/>
    <p:sldId id="404" r:id="rId7"/>
    <p:sldId id="305" r:id="rId8"/>
    <p:sldId id="406" r:id="rId9"/>
    <p:sldId id="402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7" r:id="rId21"/>
    <p:sldId id="362" r:id="rId22"/>
    <p:sldId id="334" r:id="rId23"/>
    <p:sldId id="364" r:id="rId24"/>
    <p:sldId id="376" r:id="rId25"/>
    <p:sldId id="365" r:id="rId26"/>
    <p:sldId id="366" r:id="rId27"/>
    <p:sldId id="308" r:id="rId28"/>
    <p:sldId id="367" r:id="rId29"/>
    <p:sldId id="309" r:id="rId30"/>
    <p:sldId id="315" r:id="rId31"/>
    <p:sldId id="316" r:id="rId32"/>
    <p:sldId id="368" r:id="rId33"/>
    <p:sldId id="318" r:id="rId34"/>
    <p:sldId id="369" r:id="rId35"/>
    <p:sldId id="322" r:id="rId36"/>
    <p:sldId id="321" r:id="rId37"/>
    <p:sldId id="356" r:id="rId38"/>
    <p:sldId id="325" r:id="rId39"/>
    <p:sldId id="324" r:id="rId40"/>
    <p:sldId id="328" r:id="rId41"/>
    <p:sldId id="329" r:id="rId42"/>
    <p:sldId id="330" r:id="rId43"/>
    <p:sldId id="405" r:id="rId44"/>
    <p:sldId id="377" r:id="rId45"/>
    <p:sldId id="378" r:id="rId46"/>
    <p:sldId id="371" r:id="rId47"/>
    <p:sldId id="372" r:id="rId48"/>
    <p:sldId id="373" r:id="rId49"/>
    <p:sldId id="363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79" r:id="rId60"/>
  </p:sldIdLst>
  <p:sldSz cx="10160000" cy="7620000"/>
  <p:notesSz cx="10160000" cy="7620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/>
    <p:restoredTop sz="94674"/>
  </p:normalViewPr>
  <p:slideViewPr>
    <p:cSldViewPr>
      <p:cViewPr varScale="1">
        <p:scale>
          <a:sx n="94" d="100"/>
          <a:sy n="94" d="100"/>
        </p:scale>
        <p:origin x="13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965200" y="3810000"/>
            <a:ext cx="8686800" cy="381000"/>
          </a:xfrm>
          <a:prstGeom prst="rect">
            <a:avLst/>
          </a:prstGeom>
        </p:spPr>
        <p:txBody>
          <a:bodyPr vert="horz"/>
          <a:lstStyle>
            <a:lvl1pPr>
              <a:defRPr sz="1800" b="0" i="1" cap="none">
                <a:solidFill>
                  <a:schemeClr val="bg1"/>
                </a:solidFill>
                <a:latin typeface=""/>
              </a:defRPr>
            </a:lvl1pPr>
            <a:lvl2pPr>
              <a:defRPr sz="1400" b="0" i="1" cap="none">
                <a:solidFill>
                  <a:schemeClr val="bg1"/>
                </a:solidFill>
                <a:latin typeface=""/>
              </a:defRPr>
            </a:lvl2pPr>
            <a:lvl3pPr>
              <a:defRPr sz="1400" b="0" i="1" cap="none">
                <a:solidFill>
                  <a:schemeClr val="bg1"/>
                </a:solidFill>
                <a:latin typeface=""/>
              </a:defRPr>
            </a:lvl3pPr>
            <a:lvl4pPr>
              <a:defRPr sz="1400" b="0" i="1" cap="none">
                <a:solidFill>
                  <a:schemeClr val="bg1"/>
                </a:solidFill>
                <a:latin typeface=""/>
              </a:defRPr>
            </a:lvl4pPr>
            <a:lvl5pPr>
              <a:defRPr sz="1400" b="0" i="1" cap="none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  <a:endParaRPr lang="nl-NL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034EA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343400"/>
          </a:xfrm>
          <a:prstGeom prst="rect">
            <a:avLst/>
          </a:prstGeom>
        </p:spPr>
        <p:txBody>
          <a:bodyPr/>
          <a:lstStyle>
            <a:lvl1pPr marL="342900" indent="-342900">
              <a:buSzPct val="80000"/>
              <a:buFont typeface="Arial" charset="0"/>
              <a:buChar char="•"/>
              <a:defRPr sz="20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10" name="Holder 3"/>
          <p:cNvSpPr txBox="1">
            <a:spLocks/>
          </p:cNvSpPr>
          <p:nvPr userDrawn="1"/>
        </p:nvSpPr>
        <p:spPr>
          <a:xfrm>
            <a:off x="1041400" y="2057400"/>
            <a:ext cx="79248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1600" b="1" i="0" cap="none">
                <a:solidFill>
                  <a:srgbClr val="034EA2"/>
                </a:solidFill>
                <a:latin typeface="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contacteer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ons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voor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maatprojecten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en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adviesverlening</a:t>
            </a:r>
            <a:endParaRPr lang="nl-NL" sz="3200" cap="all" spc="200" baseline="300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806623"/>
            <a:ext cx="1339273" cy="4964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9" y="4038600"/>
            <a:ext cx="2337841" cy="1165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en-US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BRUGGE</a:t>
            </a:r>
          </a:p>
          <a:p>
            <a:pPr rtl="0">
              <a:lnSpc>
                <a:spcPts val="1800"/>
              </a:lnSpc>
            </a:pPr>
            <a:r>
              <a:rPr lang="en-US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Spoorwegstraat</a:t>
            </a:r>
            <a:r>
              <a:rPr lang="en-US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14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8200 Brugge</a:t>
            </a: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nl-NL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Grachtstraat 13-1A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8900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Doorniksesteenweg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220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8500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sp>
        <p:nvSpPr>
          <p:cNvPr id="11" name="Tekstvak 10"/>
          <p:cNvSpPr txBox="1"/>
          <p:nvPr userDrawn="1"/>
        </p:nvSpPr>
        <p:spPr>
          <a:xfrm>
            <a:off x="31750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Industriezone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Zandvoordeschorredijkstraat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73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8400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Oostnieuwkerksesteenweg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111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8800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Sint-Idesbaldusstraat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8630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5951322"/>
            <a:ext cx="1447800" cy="1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070"/>
            <a:ext cx="7620000" cy="2652889"/>
          </a:xfrm>
          <a:prstGeom prst="rect">
            <a:avLst/>
          </a:prstGeo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500" y="7062612"/>
            <a:ext cx="2286000" cy="405694"/>
          </a:xfrm>
          <a:prstGeom prst="rect">
            <a:avLst/>
          </a:prstGeom>
        </p:spPr>
        <p:txBody>
          <a:bodyPr/>
          <a:lstStyle/>
          <a:p>
            <a:fld id="{AA9ABFFA-08D5-4A18-904B-C480178E862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5500" y="7062612"/>
            <a:ext cx="3429000" cy="4056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7FB-01CF-42F8-BD2D-F42708D562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6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-101600" y="7162800"/>
            <a:ext cx="533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‹nr.›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1" r:id="rId3"/>
    <p:sldLayoutId id="2147483663" r:id="rId4"/>
    <p:sldLayoutId id="2147483666" r:id="rId5"/>
    <p:sldLayoutId id="2147483667" r:id="rId6"/>
  </p:sldLayoutIdLst>
  <p:txStyles>
    <p:titleStyle>
      <a:lvl1pPr algn="l">
        <a:defRPr sz="1400" b="0" i="1" u="none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algn="l">
        <a:defRPr sz="3200" b="1" i="0" cap="all">
          <a:solidFill>
            <a:schemeClr val="bg1"/>
          </a:solidFill>
          <a:latin typeface="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i68tPIiZO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Microsoft+DEV262x+2T2018/course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Logica</a:t>
            </a:r>
            <a:r>
              <a:rPr lang="en-US" dirty="0"/>
              <a:t>, </a:t>
            </a:r>
            <a:r>
              <a:rPr lang="en-US" dirty="0" err="1"/>
              <a:t>Kritisch</a:t>
            </a:r>
            <a:r>
              <a:rPr lang="en-US" dirty="0"/>
              <a:t> </a:t>
            </a:r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Informatica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INLEIDING</a:t>
            </a:r>
          </a:p>
        </p:txBody>
      </p:sp>
    </p:spTree>
    <p:extLst>
      <p:ext uri="{BB962C8B-B14F-4D97-AF65-F5344CB8AC3E}">
        <p14:creationId xmlns:p14="http://schemas.microsoft.com/office/powerpoint/2010/main" val="297012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Oefeningen</a:t>
            </a:r>
            <a:r>
              <a:rPr lang="fr-BE" dirty="0"/>
              <a:t> op </a:t>
            </a:r>
            <a:r>
              <a:rPr lang="fr-BE" dirty="0" err="1"/>
              <a:t>waarheidstabel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Maak</a:t>
            </a:r>
            <a:r>
              <a:rPr lang="fr-BE" dirty="0"/>
              <a:t> de </a:t>
            </a:r>
            <a:r>
              <a:rPr lang="fr-BE" dirty="0" err="1"/>
              <a:t>volgende</a:t>
            </a:r>
            <a:r>
              <a:rPr lang="fr-BE" dirty="0"/>
              <a:t> </a:t>
            </a:r>
            <a:r>
              <a:rPr lang="fr-BE" dirty="0" err="1"/>
              <a:t>waarheidstabel</a:t>
            </a:r>
            <a:r>
              <a:rPr lang="fr-BE" dirty="0"/>
              <a:t> op:</a:t>
            </a:r>
          </a:p>
          <a:p>
            <a:pPr marL="0" indent="0">
              <a:buNone/>
            </a:pPr>
            <a:r>
              <a:rPr lang="fr-BE" dirty="0"/>
              <a:t>A OF B </a:t>
            </a:r>
          </a:p>
          <a:p>
            <a:pPr marL="0" indent="0">
              <a:buNone/>
            </a:pPr>
            <a:r>
              <a:rPr lang="fr-BE" dirty="0" err="1"/>
              <a:t>Bv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A: Je </a:t>
            </a:r>
            <a:r>
              <a:rPr lang="fr-BE" dirty="0" err="1"/>
              <a:t>rijdt</a:t>
            </a:r>
            <a:r>
              <a:rPr lang="fr-BE" dirty="0"/>
              <a:t> </a:t>
            </a:r>
            <a:r>
              <a:rPr lang="fr-BE" dirty="0" err="1"/>
              <a:t>onder</a:t>
            </a:r>
            <a:r>
              <a:rPr lang="fr-BE" dirty="0"/>
              <a:t> </a:t>
            </a:r>
            <a:r>
              <a:rPr lang="fr-BE" dirty="0" err="1"/>
              <a:t>invloed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B: Je </a:t>
            </a:r>
            <a:r>
              <a:rPr lang="fr-BE" dirty="0" err="1"/>
              <a:t>hebt</a:t>
            </a:r>
            <a:r>
              <a:rPr lang="fr-BE" dirty="0"/>
              <a:t> </a:t>
            </a:r>
            <a:r>
              <a:rPr lang="fr-BE" dirty="0" err="1"/>
              <a:t>geen</a:t>
            </a:r>
            <a:r>
              <a:rPr lang="fr-BE" dirty="0"/>
              <a:t> </a:t>
            </a:r>
            <a:r>
              <a:rPr lang="fr-BE" dirty="0" err="1"/>
              <a:t>rijbewijs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 je </a:t>
            </a:r>
            <a:r>
              <a:rPr lang="fr-BE" dirty="0" err="1"/>
              <a:t>bent</a:t>
            </a:r>
            <a:r>
              <a:rPr lang="fr-BE" dirty="0"/>
              <a:t> in </a:t>
            </a:r>
            <a:r>
              <a:rPr lang="fr-BE" dirty="0" err="1"/>
              <a:t>overtreding</a:t>
            </a:r>
            <a:r>
              <a:rPr lang="fr-BE" dirty="0"/>
              <a:t> = C = A OF B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4574883"/>
            <a:ext cx="3450635" cy="19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5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497" y="685800"/>
            <a:ext cx="8686800" cy="1143000"/>
          </a:xfrm>
        </p:spPr>
        <p:txBody>
          <a:bodyPr/>
          <a:lstStyle/>
          <a:p>
            <a:r>
              <a:rPr lang="fr-BE" dirty="0" err="1"/>
              <a:t>Andere</a:t>
            </a:r>
            <a:r>
              <a:rPr lang="fr-BE" dirty="0"/>
              <a:t> </a:t>
            </a:r>
            <a:r>
              <a:rPr lang="fr-BE" dirty="0" err="1"/>
              <a:t>notaties</a:t>
            </a:r>
            <a:r>
              <a:rPr lang="fr-BE" dirty="0"/>
              <a:t> van EN en OF </a:t>
            </a:r>
            <a:r>
              <a:rPr lang="fr-BE" dirty="0" err="1"/>
              <a:t>waarheidstabellen</a:t>
            </a:r>
            <a:r>
              <a:rPr lang="fr-BE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47883" y="2327275"/>
            <a:ext cx="8686800" cy="434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0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574800" y="2774182"/>
          <a:ext cx="1933907" cy="158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r:id="rId3" imgW="1155700" imgH="812800" progId="Equation.DSMT4">
                  <p:embed/>
                </p:oleObj>
              </mc:Choice>
              <mc:Fallback>
                <p:oleObj r:id="rId3" imgW="11557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774182"/>
                        <a:ext cx="1933907" cy="1584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29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Negatie</a:t>
            </a:r>
            <a:r>
              <a:rPr lang="fr-BE" dirty="0"/>
              <a:t> van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logische</a:t>
            </a:r>
            <a:r>
              <a:rPr lang="fr-BE" dirty="0"/>
              <a:t> </a:t>
            </a:r>
            <a:r>
              <a:rPr lang="fr-BE" dirty="0" err="1"/>
              <a:t>uitspraak</a:t>
            </a:r>
            <a:r>
              <a:rPr lang="fr-BE" dirty="0"/>
              <a:t> NIET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NIET (Jan </a:t>
            </a:r>
            <a:r>
              <a:rPr lang="fr-BE" dirty="0" err="1"/>
              <a:t>is</a:t>
            </a:r>
            <a:r>
              <a:rPr lang="fr-BE" dirty="0"/>
              <a:t> thuis) = in </a:t>
            </a:r>
            <a:r>
              <a:rPr lang="fr-BE" dirty="0" err="1"/>
              <a:t>mensentaal</a:t>
            </a:r>
            <a:r>
              <a:rPr lang="fr-BE" dirty="0"/>
              <a:t>: Jan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u="sng" dirty="0"/>
              <a:t>niet</a:t>
            </a:r>
            <a:r>
              <a:rPr lang="fr-BE" dirty="0"/>
              <a:t> thuis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J= Jan </a:t>
            </a:r>
            <a:r>
              <a:rPr lang="fr-BE" dirty="0" err="1"/>
              <a:t>is</a:t>
            </a:r>
            <a:r>
              <a:rPr lang="fr-BE" dirty="0"/>
              <a:t> thuis</a:t>
            </a:r>
          </a:p>
          <a:p>
            <a:pPr marL="0" indent="0">
              <a:buNone/>
            </a:pPr>
            <a:r>
              <a:rPr lang="fr-BE" dirty="0"/>
              <a:t>~J= NIET(Jan </a:t>
            </a:r>
            <a:r>
              <a:rPr lang="fr-BE" dirty="0" err="1"/>
              <a:t>is</a:t>
            </a:r>
            <a:r>
              <a:rPr lang="fr-BE" dirty="0"/>
              <a:t> thuis)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err="1"/>
              <a:t>Waarheidstabel</a:t>
            </a:r>
            <a:r>
              <a:rPr lang="fr-BE" dirty="0"/>
              <a:t> van </a:t>
            </a:r>
            <a:r>
              <a:rPr lang="fr-BE" dirty="0" err="1"/>
              <a:t>negatie</a:t>
            </a:r>
            <a:r>
              <a:rPr lang="fr-BE" dirty="0"/>
              <a:t>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03600" y="4495800"/>
          <a:ext cx="1981200" cy="93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J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~J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TRUE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FALSE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FALSE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22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Waarheidstabellen</a:t>
            </a:r>
            <a:r>
              <a:rPr lang="fr-BE" dirty="0"/>
              <a:t> met 3 </a:t>
            </a:r>
            <a:r>
              <a:rPr lang="fr-BE" dirty="0" err="1"/>
              <a:t>componenten</a:t>
            </a:r>
            <a:r>
              <a:rPr lang="fr-B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waarheidstafel A en (B of C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048000"/>
            <a:ext cx="260684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waarheidstafel (A en B) of (A en C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98" y="3027948"/>
            <a:ext cx="3378994" cy="198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68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762000"/>
            <a:ext cx="8686800" cy="1066800"/>
          </a:xfrm>
        </p:spPr>
        <p:txBody>
          <a:bodyPr/>
          <a:lstStyle/>
          <a:p>
            <a:r>
              <a:rPr lang="fr-BE" dirty="0" err="1"/>
              <a:t>Oefening</a:t>
            </a:r>
            <a:r>
              <a:rPr lang="fr-BE" dirty="0"/>
              <a:t> </a:t>
            </a:r>
            <a:r>
              <a:rPr lang="fr-BE" dirty="0" err="1"/>
              <a:t>waarheidstabel</a:t>
            </a:r>
            <a:r>
              <a:rPr lang="fr-BE" dirty="0"/>
              <a:t> met 3 </a:t>
            </a:r>
            <a:r>
              <a:rPr lang="fr-BE" dirty="0" err="1"/>
              <a:t>componenten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2400" dirty="0" err="1"/>
              <a:t>Werkwijze</a:t>
            </a:r>
            <a:r>
              <a:rPr lang="fr-BE" sz="2400" dirty="0"/>
              <a:t>: A EN (B OF </a:t>
            </a:r>
            <a:r>
              <a:rPr lang="en-US" sz="2400" dirty="0">
                <a:solidFill>
                  <a:schemeClr val="tx1"/>
                </a:solidFill>
              </a:rPr>
              <a:t>~</a:t>
            </a:r>
            <a:r>
              <a:rPr lang="fr-BE" sz="2400" dirty="0"/>
              <a:t>C)</a:t>
            </a:r>
          </a:p>
          <a:p>
            <a:pPr marL="0" indent="0">
              <a:buNone/>
            </a:pPr>
            <a:endParaRPr lang="fr-BE" sz="2400" dirty="0"/>
          </a:p>
          <a:p>
            <a:pPr marL="457200" indent="-457200">
              <a:buFont typeface="+mj-lt"/>
              <a:buAutoNum type="arabicPeriod"/>
            </a:pPr>
            <a:r>
              <a:rPr lang="fr-BE" dirty="0" err="1"/>
              <a:t>Tabel</a:t>
            </a:r>
            <a:r>
              <a:rPr lang="fr-BE" dirty="0"/>
              <a:t> </a:t>
            </a:r>
            <a:r>
              <a:rPr lang="fr-BE" dirty="0" err="1"/>
              <a:t>heeft</a:t>
            </a:r>
            <a:r>
              <a:rPr lang="fr-BE" dirty="0"/>
              <a:t> </a:t>
            </a:r>
            <a:r>
              <a:rPr lang="fr-BE" dirty="0" err="1"/>
              <a:t>als</a:t>
            </a:r>
            <a:r>
              <a:rPr lang="fr-BE" dirty="0"/>
              <a:t> </a:t>
            </a:r>
            <a:r>
              <a:rPr lang="fr-BE" dirty="0" err="1"/>
              <a:t>eerste</a:t>
            </a:r>
            <a:r>
              <a:rPr lang="fr-BE" dirty="0"/>
              <a:t> 3 </a:t>
            </a:r>
            <a:r>
              <a:rPr lang="fr-BE" dirty="0" err="1"/>
              <a:t>kolommen</a:t>
            </a:r>
            <a:r>
              <a:rPr lang="fr-BE" dirty="0"/>
              <a:t> de 3 </a:t>
            </a:r>
            <a:r>
              <a:rPr lang="fr-BE" dirty="0" err="1"/>
              <a:t>componenten</a:t>
            </a:r>
            <a:r>
              <a:rPr lang="fr-BE" dirty="0"/>
              <a:t> </a:t>
            </a:r>
            <a:r>
              <a:rPr lang="fr-BE" dirty="0" err="1"/>
              <a:t>bv</a:t>
            </a:r>
            <a:r>
              <a:rPr lang="fr-BE" dirty="0"/>
              <a:t> A B en C </a:t>
            </a:r>
          </a:p>
          <a:p>
            <a:pPr marL="457200" indent="-457200">
              <a:buFont typeface="+mj-lt"/>
              <a:buAutoNum type="arabicPeriod"/>
            </a:pPr>
            <a:r>
              <a:rPr lang="fr-BE" dirty="0" err="1"/>
              <a:t>Schrijf</a:t>
            </a:r>
            <a:r>
              <a:rPr lang="fr-BE" dirty="0"/>
              <a:t> </a:t>
            </a:r>
            <a:r>
              <a:rPr lang="fr-BE" dirty="0" err="1"/>
              <a:t>eerst</a:t>
            </a:r>
            <a:r>
              <a:rPr lang="fr-BE" dirty="0"/>
              <a:t> </a:t>
            </a:r>
            <a:r>
              <a:rPr lang="fr-BE" dirty="0" err="1"/>
              <a:t>hoeveel</a:t>
            </a:r>
            <a:r>
              <a:rPr lang="fr-BE" dirty="0"/>
              <a:t> (</a:t>
            </a:r>
            <a:r>
              <a:rPr lang="fr-BE" dirty="0" err="1"/>
              <a:t>true</a:t>
            </a:r>
            <a:r>
              <a:rPr lang="fr-BE" dirty="0"/>
              <a:t>/false)</a:t>
            </a:r>
            <a:r>
              <a:rPr lang="fr-BE" dirty="0" err="1"/>
              <a:t>combinaties</a:t>
            </a:r>
            <a:r>
              <a:rPr lang="fr-BE" dirty="0"/>
              <a:t> je </a:t>
            </a:r>
            <a:r>
              <a:rPr lang="fr-BE" dirty="0" err="1"/>
              <a:t>zal</a:t>
            </a:r>
            <a:r>
              <a:rPr lang="fr-BE" dirty="0"/>
              <a:t> </a:t>
            </a:r>
            <a:r>
              <a:rPr lang="fr-BE" dirty="0" err="1"/>
              <a:t>hebben</a:t>
            </a:r>
            <a:r>
              <a:rPr lang="fr-BE" dirty="0"/>
              <a:t> (= </a:t>
            </a:r>
            <a:r>
              <a:rPr lang="fr-BE" dirty="0" err="1"/>
              <a:t>aantal</a:t>
            </a:r>
            <a:r>
              <a:rPr lang="fr-BE" dirty="0"/>
              <a:t> </a:t>
            </a:r>
            <a:r>
              <a:rPr lang="fr-BE" dirty="0" err="1"/>
              <a:t>rijen</a:t>
            </a:r>
            <a:r>
              <a:rPr lang="fr-BE" dirty="0"/>
              <a:t> in </a:t>
            </a:r>
            <a:r>
              <a:rPr lang="fr-BE" dirty="0" err="1"/>
              <a:t>tabel</a:t>
            </a:r>
            <a:r>
              <a:rPr lang="fr-BE" dirty="0"/>
              <a:t>= 2*2*2 = 8</a:t>
            </a:r>
          </a:p>
          <a:p>
            <a:pPr marL="457200" indent="-457200">
              <a:buFont typeface="+mj-lt"/>
              <a:buAutoNum type="arabicPeriod"/>
            </a:pPr>
            <a:r>
              <a:rPr lang="fr-BE" dirty="0" err="1"/>
              <a:t>Eerst</a:t>
            </a:r>
            <a:r>
              <a:rPr lang="fr-BE" dirty="0"/>
              <a:t> </a:t>
            </a:r>
            <a:r>
              <a:rPr lang="fr-BE" dirty="0" err="1"/>
              <a:t>alle</a:t>
            </a:r>
            <a:r>
              <a:rPr lang="fr-BE" dirty="0"/>
              <a:t> </a:t>
            </a:r>
            <a:r>
              <a:rPr lang="fr-BE" dirty="0" err="1"/>
              <a:t>true</a:t>
            </a:r>
            <a:r>
              <a:rPr lang="fr-BE" dirty="0"/>
              <a:t>/false </a:t>
            </a:r>
            <a:r>
              <a:rPr lang="fr-BE" dirty="0" err="1"/>
              <a:t>combinaties</a:t>
            </a:r>
            <a:r>
              <a:rPr lang="fr-BE" dirty="0"/>
              <a:t> </a:t>
            </a:r>
            <a:r>
              <a:rPr lang="fr-BE" dirty="0" err="1"/>
              <a:t>uitschrijven</a:t>
            </a:r>
            <a:r>
              <a:rPr lang="fr-BE" dirty="0"/>
              <a:t> in de 3 </a:t>
            </a:r>
            <a:r>
              <a:rPr lang="fr-BE" dirty="0" err="1"/>
              <a:t>eerste</a:t>
            </a:r>
            <a:r>
              <a:rPr lang="fr-BE" dirty="0"/>
              <a:t> </a:t>
            </a:r>
            <a:r>
              <a:rPr lang="fr-BE" dirty="0" err="1"/>
              <a:t>kolommen</a:t>
            </a:r>
            <a:r>
              <a:rPr lang="fr-B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dirty="0" err="1"/>
              <a:t>Negaties</a:t>
            </a:r>
            <a:r>
              <a:rPr lang="fr-BE" dirty="0"/>
              <a:t> </a:t>
            </a:r>
            <a:r>
              <a:rPr lang="fr-BE" dirty="0" err="1"/>
              <a:t>uitwerken</a:t>
            </a:r>
            <a:r>
              <a:rPr lang="fr-BE" dirty="0"/>
              <a:t> (</a:t>
            </a:r>
            <a:r>
              <a:rPr lang="fr-BE" dirty="0" err="1"/>
              <a:t>bij</a:t>
            </a:r>
            <a:r>
              <a:rPr lang="fr-BE" dirty="0"/>
              <a:t> </a:t>
            </a:r>
            <a:r>
              <a:rPr lang="fr-BE" dirty="0" err="1"/>
              <a:t>elke</a:t>
            </a:r>
            <a:r>
              <a:rPr lang="fr-BE" dirty="0"/>
              <a:t> </a:t>
            </a:r>
            <a:r>
              <a:rPr lang="fr-BE" dirty="0" err="1"/>
              <a:t>negatie</a:t>
            </a:r>
            <a:r>
              <a:rPr lang="fr-BE" dirty="0"/>
              <a:t> </a:t>
            </a:r>
            <a:r>
              <a:rPr lang="fr-BE" dirty="0" err="1"/>
              <a:t>nieuwe</a:t>
            </a:r>
            <a:r>
              <a:rPr lang="fr-BE" dirty="0"/>
              <a:t> </a:t>
            </a:r>
            <a:r>
              <a:rPr lang="fr-BE" dirty="0" err="1"/>
              <a:t>kolom</a:t>
            </a:r>
            <a:r>
              <a:rPr lang="fr-BE" dirty="0"/>
              <a:t> </a:t>
            </a:r>
            <a:r>
              <a:rPr lang="fr-BE" dirty="0" err="1"/>
              <a:t>toevoegen</a:t>
            </a:r>
            <a:r>
              <a:rPr lang="fr-BE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BE" dirty="0" err="1"/>
              <a:t>Kijk</a:t>
            </a:r>
            <a:r>
              <a:rPr lang="fr-BE" dirty="0"/>
              <a:t> of er </a:t>
            </a:r>
            <a:r>
              <a:rPr lang="fr-BE" dirty="0" err="1"/>
              <a:t>haakjes</a:t>
            </a:r>
            <a:r>
              <a:rPr lang="fr-BE" dirty="0"/>
              <a:t> </a:t>
            </a:r>
            <a:r>
              <a:rPr lang="fr-BE" dirty="0" err="1"/>
              <a:t>staan</a:t>
            </a:r>
            <a:r>
              <a:rPr lang="fr-BE" dirty="0"/>
              <a:t>. </a:t>
            </a:r>
            <a:r>
              <a:rPr lang="fr-BE" dirty="0" err="1"/>
              <a:t>Eerst</a:t>
            </a:r>
            <a:r>
              <a:rPr lang="fr-BE" dirty="0"/>
              <a:t> de </a:t>
            </a:r>
            <a:r>
              <a:rPr lang="fr-BE" dirty="0" err="1"/>
              <a:t>binnenste</a:t>
            </a:r>
            <a:r>
              <a:rPr lang="fr-BE" dirty="0"/>
              <a:t> </a:t>
            </a:r>
            <a:r>
              <a:rPr lang="fr-BE" dirty="0" err="1"/>
              <a:t>haakjes</a:t>
            </a:r>
            <a:r>
              <a:rPr lang="fr-BE" dirty="0"/>
              <a:t> </a:t>
            </a:r>
            <a:r>
              <a:rPr lang="fr-BE" dirty="0" err="1"/>
              <a:t>uitwerken</a:t>
            </a:r>
            <a:r>
              <a:rPr lang="fr-BE" dirty="0"/>
              <a:t>. </a:t>
            </a:r>
            <a:r>
              <a:rPr lang="fr-BE" dirty="0" err="1"/>
              <a:t>Maak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nieuwe</a:t>
            </a:r>
            <a:r>
              <a:rPr lang="fr-BE" dirty="0"/>
              <a:t> </a:t>
            </a:r>
            <a:r>
              <a:rPr lang="fr-BE" dirty="0" err="1"/>
              <a:t>kolom</a:t>
            </a:r>
            <a:r>
              <a:rPr lang="fr-BE" dirty="0"/>
              <a:t> en </a:t>
            </a:r>
            <a:r>
              <a:rPr lang="fr-BE" dirty="0" err="1"/>
              <a:t>werk</a:t>
            </a:r>
            <a:r>
              <a:rPr lang="fr-BE" dirty="0"/>
              <a:t> </a:t>
            </a:r>
            <a:r>
              <a:rPr lang="fr-BE" dirty="0" err="1"/>
              <a:t>deze</a:t>
            </a:r>
            <a:r>
              <a:rPr lang="fr-BE" dirty="0"/>
              <a:t> </a:t>
            </a:r>
            <a:r>
              <a:rPr lang="fr-BE" dirty="0" err="1"/>
              <a:t>uit</a:t>
            </a:r>
            <a:r>
              <a:rPr lang="fr-BE" dirty="0"/>
              <a:t> van </a:t>
            </a:r>
            <a:r>
              <a:rPr lang="fr-BE" dirty="0" err="1"/>
              <a:t>boven</a:t>
            </a:r>
            <a:r>
              <a:rPr lang="fr-BE" dirty="0"/>
              <a:t> </a:t>
            </a:r>
            <a:r>
              <a:rPr lang="fr-BE" dirty="0" err="1"/>
              <a:t>naar</a:t>
            </a:r>
            <a:r>
              <a:rPr lang="fr-BE" dirty="0"/>
              <a:t> </a:t>
            </a:r>
            <a:r>
              <a:rPr lang="fr-BE" dirty="0" err="1"/>
              <a:t>onder</a:t>
            </a:r>
            <a:r>
              <a:rPr lang="fr-BE" dirty="0"/>
              <a:t> </a:t>
            </a:r>
            <a:r>
              <a:rPr lang="fr-BE" dirty="0" err="1"/>
              <a:t>uit</a:t>
            </a:r>
            <a:r>
              <a:rPr lang="fr-B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dirty="0"/>
              <a:t>Dan van links </a:t>
            </a:r>
            <a:r>
              <a:rPr lang="fr-BE" dirty="0" err="1"/>
              <a:t>naar</a:t>
            </a:r>
            <a:r>
              <a:rPr lang="fr-BE" dirty="0"/>
              <a:t> </a:t>
            </a:r>
            <a:r>
              <a:rPr lang="fr-BE" dirty="0" err="1"/>
              <a:t>rechts</a:t>
            </a:r>
            <a:r>
              <a:rPr lang="fr-BE" dirty="0"/>
              <a:t> de EN en OF </a:t>
            </a:r>
            <a:r>
              <a:rPr lang="fr-BE" dirty="0" err="1"/>
              <a:t>uitwerken</a:t>
            </a:r>
            <a:r>
              <a:rPr lang="fr-BE" dirty="0"/>
              <a:t>. </a:t>
            </a:r>
            <a:r>
              <a:rPr lang="fr-BE" dirty="0" err="1"/>
              <a:t>Bij</a:t>
            </a:r>
            <a:r>
              <a:rPr lang="fr-BE" dirty="0"/>
              <a:t> </a:t>
            </a:r>
            <a:r>
              <a:rPr lang="fr-BE" dirty="0" err="1"/>
              <a:t>elke</a:t>
            </a:r>
            <a:r>
              <a:rPr lang="fr-BE" dirty="0"/>
              <a:t> </a:t>
            </a:r>
            <a:r>
              <a:rPr lang="fr-BE" dirty="0" err="1"/>
              <a:t>bewerking</a:t>
            </a:r>
            <a:r>
              <a:rPr lang="fr-BE" dirty="0"/>
              <a:t> (EN, OF)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nieuwe</a:t>
            </a:r>
            <a:r>
              <a:rPr lang="fr-BE" dirty="0"/>
              <a:t> </a:t>
            </a:r>
            <a:r>
              <a:rPr lang="fr-BE" dirty="0" err="1"/>
              <a:t>kolom</a:t>
            </a:r>
            <a:r>
              <a:rPr lang="fr-BE" dirty="0"/>
              <a:t> </a:t>
            </a:r>
            <a:r>
              <a:rPr lang="fr-BE" dirty="0" err="1"/>
              <a:t>toevoegen</a:t>
            </a:r>
            <a:endParaRPr lang="fr-BE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6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533400"/>
            <a:ext cx="8686800" cy="457200"/>
          </a:xfrm>
        </p:spPr>
        <p:txBody>
          <a:bodyPr/>
          <a:lstStyle/>
          <a:p>
            <a:r>
              <a:rPr lang="fr-BE" dirty="0" err="1"/>
              <a:t>Voorbeeld</a:t>
            </a:r>
            <a:r>
              <a:rPr lang="fr-BE" dirty="0"/>
              <a:t> </a:t>
            </a:r>
            <a:r>
              <a:rPr lang="fr-BE" dirty="0" err="1"/>
              <a:t>opstellen</a:t>
            </a:r>
            <a:r>
              <a:rPr lang="fr-BE" dirty="0"/>
              <a:t> </a:t>
            </a:r>
            <a:r>
              <a:rPr lang="fr-BE" dirty="0" err="1"/>
              <a:t>waarheidstabel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1041400" y="1371600"/>
          <a:ext cx="8000999" cy="5387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5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71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 EN (B OF ~C)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(B OF ~C)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 EN (B OF ~C)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TRUE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TRUE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dirty="0">
                          <a:effectLst/>
                        </a:rPr>
                        <a:t>TRUE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TRUE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TRUE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dirty="0">
                          <a:effectLst/>
                        </a:rPr>
                        <a:t> FALSE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TRUE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FALSE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dirty="0">
                          <a:effectLst/>
                        </a:rPr>
                        <a:t>TRUE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TRUE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FALSE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dirty="0">
                          <a:effectLst/>
                        </a:rPr>
                        <a:t> FALSE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FALSE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TRUE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dirty="0">
                          <a:effectLst/>
                        </a:rPr>
                        <a:t>TRUE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FALSE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TRUE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dirty="0">
                          <a:effectLst/>
                        </a:rPr>
                        <a:t> FALSE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FALSE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FALSE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dirty="0">
                          <a:effectLst/>
                        </a:rPr>
                        <a:t>TRUE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FALSE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FALSE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dirty="0">
                          <a:effectLst/>
                        </a:rPr>
                        <a:t> FALSE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71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74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Oefening</a:t>
            </a:r>
            <a:r>
              <a:rPr lang="fr-BE" dirty="0"/>
              <a:t> </a:t>
            </a:r>
            <a:r>
              <a:rPr lang="fr-BE" dirty="0" err="1"/>
              <a:t>waarheidstabel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2400" dirty="0" err="1"/>
              <a:t>Stel</a:t>
            </a:r>
            <a:r>
              <a:rPr lang="fr-BE" sz="2400" dirty="0"/>
              <a:t> de </a:t>
            </a:r>
            <a:r>
              <a:rPr lang="fr-BE" sz="2400" dirty="0" err="1"/>
              <a:t>waarheidtabel</a:t>
            </a:r>
            <a:r>
              <a:rPr lang="fr-BE" sz="2400" dirty="0"/>
              <a:t> op van: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sz="2400" dirty="0"/>
              <a:t>A OF (!B EN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5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2. </a:t>
            </a:r>
            <a:r>
              <a:rPr lang="fr-BE" dirty="0" err="1"/>
              <a:t>Deductie</a:t>
            </a:r>
            <a:r>
              <a:rPr lang="fr-BE" dirty="0"/>
              <a:t> en </a:t>
            </a:r>
            <a:r>
              <a:rPr lang="fr-BE" dirty="0" err="1"/>
              <a:t>Inductie</a:t>
            </a:r>
            <a:endParaRPr lang="fr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064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r>
              <a:rPr lang="en-US" dirty="0"/>
              <a:t> </a:t>
            </a:r>
            <a:r>
              <a:rPr lang="en-US" dirty="0" err="1"/>
              <a:t>Deductie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Inductie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Deductie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deductieve</a:t>
            </a:r>
            <a:r>
              <a:rPr lang="en-US" sz="2400" dirty="0"/>
              <a:t> </a:t>
            </a:r>
            <a:r>
              <a:rPr lang="en-US" sz="2400" dirty="0" err="1"/>
              <a:t>syllogismen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         </a:t>
            </a:r>
            <a:r>
              <a:rPr lang="en-US" dirty="0" err="1"/>
              <a:t>Geldig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ongeldig</a:t>
            </a:r>
            <a:br>
              <a:rPr lang="en-US" dirty="0"/>
            </a:br>
            <a:r>
              <a:rPr lang="en-US" dirty="0"/>
              <a:t>         </a:t>
            </a:r>
            <a:r>
              <a:rPr lang="en-US" dirty="0" err="1"/>
              <a:t>Vorm</a:t>
            </a:r>
            <a:r>
              <a:rPr lang="en-US" dirty="0"/>
              <a:t> van </a:t>
            </a:r>
            <a:r>
              <a:rPr lang="en-US" dirty="0" err="1"/>
              <a:t>logische</a:t>
            </a:r>
            <a:r>
              <a:rPr lang="en-US" dirty="0"/>
              <a:t> </a:t>
            </a:r>
            <a:r>
              <a:rPr lang="en-US" dirty="0" err="1"/>
              <a:t>redenering</a:t>
            </a:r>
            <a:br>
              <a:rPr lang="en-US" dirty="0"/>
            </a:br>
            <a:r>
              <a:rPr lang="en-US" dirty="0"/>
              <a:t>         </a:t>
            </a:r>
            <a:r>
              <a:rPr lang="en-US" dirty="0" err="1"/>
              <a:t>Deductieve</a:t>
            </a:r>
            <a:r>
              <a:rPr lang="en-US" dirty="0"/>
              <a:t> </a:t>
            </a:r>
            <a:r>
              <a:rPr lang="en-US" dirty="0" err="1"/>
              <a:t>redeneringen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computer code</a:t>
            </a:r>
            <a:br>
              <a:rPr lang="en-US" dirty="0"/>
            </a:br>
            <a:r>
              <a:rPr lang="en-US" dirty="0"/>
              <a:t>         </a:t>
            </a:r>
            <a:r>
              <a:rPr lang="en-US" dirty="0" err="1"/>
              <a:t>Oefeningen</a:t>
            </a:r>
            <a:endParaRPr lang="en-US" dirty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 err="1"/>
              <a:t>Inductie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inductieve</a:t>
            </a:r>
            <a:r>
              <a:rPr lang="en-US" sz="2400" dirty="0"/>
              <a:t> </a:t>
            </a:r>
            <a:r>
              <a:rPr lang="en-US" sz="2400" dirty="0" err="1"/>
              <a:t>syllogismen</a:t>
            </a:r>
            <a:br>
              <a:rPr lang="en-US" sz="2400" dirty="0"/>
            </a:br>
            <a:r>
              <a:rPr lang="en-US" dirty="0"/>
              <a:t>         </a:t>
            </a:r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redenering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kritisch</a:t>
            </a:r>
            <a:r>
              <a:rPr lang="en-US" dirty="0"/>
              <a:t> </a:t>
            </a:r>
            <a:r>
              <a:rPr lang="en-US" dirty="0" err="1"/>
              <a:t>denken</a:t>
            </a:r>
            <a:br>
              <a:rPr lang="en-US" dirty="0"/>
            </a:br>
            <a:r>
              <a:rPr lang="en-US" dirty="0"/>
              <a:t>         </a:t>
            </a:r>
            <a:r>
              <a:rPr lang="en-US" dirty="0" err="1"/>
              <a:t>Oefeningen</a:t>
            </a:r>
            <a:endParaRPr lang="en-US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51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</p:spPr>
        <p:txBody>
          <a:bodyPr/>
          <a:lstStyle/>
          <a:p>
            <a:r>
              <a:rPr lang="fr-BE" dirty="0" err="1"/>
              <a:t>Verschil</a:t>
            </a:r>
            <a:r>
              <a:rPr lang="fr-BE" dirty="0"/>
              <a:t> </a:t>
            </a:r>
            <a:r>
              <a:rPr lang="fr-BE" dirty="0" err="1"/>
              <a:t>Deductief</a:t>
            </a:r>
            <a:r>
              <a:rPr lang="fr-BE" dirty="0"/>
              <a:t> en </a:t>
            </a:r>
            <a:r>
              <a:rPr lang="fr-BE" dirty="0" err="1"/>
              <a:t>Inductief</a:t>
            </a:r>
            <a:r>
              <a:rPr lang="fr-BE" dirty="0"/>
              <a:t> </a:t>
            </a:r>
            <a:r>
              <a:rPr lang="fr-BE" dirty="0" err="1"/>
              <a:t>redeneren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2400" u="sng" dirty="0" err="1"/>
              <a:t>Deductieve</a:t>
            </a:r>
            <a:r>
              <a:rPr lang="fr-BE" sz="2400" u="sng" dirty="0"/>
              <a:t> </a:t>
            </a:r>
            <a:r>
              <a:rPr lang="fr-BE" sz="2400" u="sng" dirty="0" err="1"/>
              <a:t>redenering</a:t>
            </a:r>
            <a:endParaRPr lang="fr-BE" sz="2400" u="sng" dirty="0"/>
          </a:p>
          <a:p>
            <a:pPr marL="0" indent="0">
              <a:buNone/>
            </a:pPr>
            <a:r>
              <a:rPr lang="fr-BE" sz="2400" dirty="0"/>
              <a:t>De </a:t>
            </a:r>
            <a:r>
              <a:rPr lang="fr-BE" sz="2400" dirty="0" err="1"/>
              <a:t>logica</a:t>
            </a:r>
            <a:r>
              <a:rPr lang="fr-BE" sz="2400" dirty="0"/>
              <a:t> </a:t>
            </a:r>
            <a:r>
              <a:rPr lang="fr-BE" sz="2400" dirty="0" err="1"/>
              <a:t>waarbij</a:t>
            </a:r>
            <a:r>
              <a:rPr lang="fr-BE" sz="2400" dirty="0"/>
              <a:t> men </a:t>
            </a:r>
            <a:r>
              <a:rPr lang="fr-BE" sz="2400" dirty="0" err="1"/>
              <a:t>vanuit</a:t>
            </a:r>
            <a:r>
              <a:rPr lang="fr-BE" sz="2400" dirty="0"/>
              <a:t>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algemene</a:t>
            </a:r>
            <a:r>
              <a:rPr lang="fr-BE" sz="2400" dirty="0"/>
              <a:t> </a:t>
            </a:r>
            <a:r>
              <a:rPr lang="fr-BE" sz="2400" dirty="0" err="1"/>
              <a:t>uitspraak</a:t>
            </a:r>
            <a:r>
              <a:rPr lang="fr-BE" sz="2400" dirty="0"/>
              <a:t> </a:t>
            </a:r>
            <a:r>
              <a:rPr lang="fr-BE" sz="2400" dirty="0" err="1"/>
              <a:t>vertrekt</a:t>
            </a:r>
            <a:r>
              <a:rPr lang="fr-BE" sz="2400" dirty="0"/>
              <a:t> om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conclusie</a:t>
            </a:r>
            <a:r>
              <a:rPr lang="fr-BE" sz="2400" dirty="0"/>
              <a:t> te </a:t>
            </a:r>
            <a:r>
              <a:rPr lang="fr-BE" sz="2400" dirty="0" err="1"/>
              <a:t>vormen</a:t>
            </a:r>
            <a:r>
              <a:rPr lang="fr-BE" sz="2400" dirty="0"/>
              <a:t> </a:t>
            </a:r>
            <a:r>
              <a:rPr lang="fr-BE" sz="2400" dirty="0" err="1"/>
              <a:t>voor</a:t>
            </a:r>
            <a:r>
              <a:rPr lang="fr-BE" sz="2400" dirty="0"/>
              <a:t>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specifiek</a:t>
            </a:r>
            <a:r>
              <a:rPr lang="fr-BE" sz="2400" dirty="0"/>
              <a:t> </a:t>
            </a:r>
            <a:r>
              <a:rPr lang="fr-BE" sz="2400" dirty="0" err="1"/>
              <a:t>geval</a:t>
            </a:r>
            <a:r>
              <a:rPr lang="fr-BE" sz="2400" dirty="0"/>
              <a:t> </a:t>
            </a:r>
          </a:p>
          <a:p>
            <a:pPr marL="0" indent="0">
              <a:buNone/>
            </a:pPr>
            <a:endParaRPr lang="fr-BE" sz="2400" u="sng" dirty="0"/>
          </a:p>
          <a:p>
            <a:pPr marL="0" indent="0">
              <a:buNone/>
            </a:pPr>
            <a:endParaRPr lang="fr-BE" sz="2400" u="sng" dirty="0"/>
          </a:p>
          <a:p>
            <a:pPr marL="0" indent="0">
              <a:buNone/>
            </a:pPr>
            <a:r>
              <a:rPr lang="fr-BE" sz="2400" u="sng" dirty="0" err="1"/>
              <a:t>Inductieve</a:t>
            </a:r>
            <a:r>
              <a:rPr lang="fr-BE" sz="2400" u="sng" dirty="0"/>
              <a:t> </a:t>
            </a:r>
            <a:r>
              <a:rPr lang="fr-BE" sz="2400" u="sng" dirty="0" err="1"/>
              <a:t>redenering</a:t>
            </a:r>
            <a:endParaRPr lang="fr-BE" sz="2400" u="sng" dirty="0"/>
          </a:p>
          <a:p>
            <a:pPr marL="114300" lvl="1"/>
            <a:r>
              <a:rPr lang="en-US" altLang="en-US" sz="2800" b="1" dirty="0"/>
              <a:t>Men </a:t>
            </a:r>
            <a:r>
              <a:rPr lang="en-US" altLang="en-US" sz="2800" b="1" dirty="0" err="1"/>
              <a:t>vertrekt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vanuit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een</a:t>
            </a:r>
            <a:r>
              <a:rPr lang="en-US" altLang="en-US" sz="2800" b="1" dirty="0"/>
              <a:t> reeks van </a:t>
            </a:r>
            <a:r>
              <a:rPr lang="en-US" altLang="en-US" sz="2800" b="1" dirty="0" err="1"/>
              <a:t>speficieke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gevallen</a:t>
            </a:r>
            <a:r>
              <a:rPr lang="en-US" altLang="en-US" sz="2800" b="1" dirty="0"/>
              <a:t> om tot </a:t>
            </a:r>
            <a:r>
              <a:rPr lang="en-US" altLang="en-US" sz="2800" b="1" dirty="0" err="1"/>
              <a:t>een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algmene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uitspraak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te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komen</a:t>
            </a:r>
            <a:r>
              <a:rPr lang="en-US" altLang="en-US" sz="2800" b="1" dirty="0"/>
              <a:t>. </a:t>
            </a:r>
          </a:p>
          <a:p>
            <a:pPr marL="114300" lvl="1"/>
            <a:r>
              <a:rPr lang="en-US" altLang="en-US" sz="2800" b="1" dirty="0"/>
              <a:t>De </a:t>
            </a:r>
            <a:r>
              <a:rPr lang="en-US" altLang="en-US" sz="2800" b="1" u="sng" dirty="0" err="1"/>
              <a:t>conclusie</a:t>
            </a:r>
            <a:r>
              <a:rPr lang="en-US" altLang="en-US" sz="2800" b="1" dirty="0"/>
              <a:t> van </a:t>
            </a:r>
            <a:r>
              <a:rPr lang="en-US" altLang="en-US" sz="2800" b="1" dirty="0" err="1"/>
              <a:t>een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inductieve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bewering</a:t>
            </a:r>
            <a:r>
              <a:rPr lang="en-US" altLang="en-US" sz="2800" b="1" dirty="0"/>
              <a:t> is </a:t>
            </a:r>
            <a:r>
              <a:rPr lang="en-US" altLang="en-US" sz="2800" b="1" i="1" u="sng" dirty="0" err="1"/>
              <a:t>nooit</a:t>
            </a:r>
            <a:r>
              <a:rPr lang="en-US" altLang="en-US" sz="2800" b="1" i="1" u="sng" dirty="0"/>
              <a:t> </a:t>
            </a:r>
            <a:r>
              <a:rPr lang="en-US" altLang="en-US" sz="2800" b="1" i="1" u="sng" dirty="0" err="1"/>
              <a:t>gegarandeerd</a:t>
            </a:r>
            <a:r>
              <a:rPr lang="en-US" altLang="en-US" sz="2800" b="1" i="1" u="sng" dirty="0"/>
              <a:t>.</a:t>
            </a:r>
          </a:p>
          <a:p>
            <a:endParaRPr lang="fr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3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6600" y="1524000"/>
            <a:ext cx="9067800" cy="5714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DOELSTELLINGEN</a:t>
            </a:r>
          </a:p>
          <a:p>
            <a:pPr marL="0" indent="0">
              <a:buNone/>
            </a:pPr>
            <a:endParaRPr lang="en-US" sz="1700" dirty="0"/>
          </a:p>
          <a:p>
            <a:pPr>
              <a:buFontTx/>
              <a:buChar char="-"/>
            </a:pPr>
            <a:r>
              <a:rPr lang="en-US" dirty="0" err="1"/>
              <a:t>zelfstandig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studeren</a:t>
            </a:r>
            <a:r>
              <a:rPr lang="en-US" dirty="0"/>
              <a:t> (e-learning)</a:t>
            </a:r>
          </a:p>
          <a:p>
            <a:pPr>
              <a:buFontTx/>
              <a:buChar char="-"/>
            </a:pPr>
            <a:r>
              <a:rPr lang="en-US" dirty="0" err="1"/>
              <a:t>Engelse</a:t>
            </a:r>
            <a:r>
              <a:rPr lang="en-US" dirty="0"/>
              <a:t> </a:t>
            </a:r>
            <a:r>
              <a:rPr lang="en-US" dirty="0" err="1"/>
              <a:t>taal</a:t>
            </a:r>
            <a:r>
              <a:rPr lang="en-US" dirty="0"/>
              <a:t> </a:t>
            </a:r>
            <a:r>
              <a:rPr lang="en-US" dirty="0" err="1"/>
              <a:t>gewoon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Het </a:t>
            </a:r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IT’er</a:t>
            </a:r>
            <a:r>
              <a:rPr lang="en-US" dirty="0"/>
              <a:t> ‘computer </a:t>
            </a:r>
            <a:r>
              <a:rPr lang="en-US" dirty="0" err="1"/>
              <a:t>denken</a:t>
            </a:r>
            <a:r>
              <a:rPr lang="en-US" dirty="0"/>
              <a:t>’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onderdelen</a:t>
            </a:r>
            <a:r>
              <a:rPr lang="en-US" dirty="0"/>
              <a:t> in </a:t>
            </a:r>
            <a:r>
              <a:rPr lang="en-US" dirty="0" err="1"/>
              <a:t>Logica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sz="2400" b="1" dirty="0"/>
              <a:t>Basis van </a:t>
            </a:r>
            <a:r>
              <a:rPr lang="en-US" sz="2400" b="1" dirty="0" err="1"/>
              <a:t>formele</a:t>
            </a:r>
            <a:r>
              <a:rPr lang="en-US" sz="2400" b="1" dirty="0"/>
              <a:t> </a:t>
            </a:r>
            <a:r>
              <a:rPr lang="en-US" sz="2400" b="1" dirty="0" err="1"/>
              <a:t>logica</a:t>
            </a:r>
            <a:r>
              <a:rPr lang="en-US" sz="2400" dirty="0"/>
              <a:t>: </a:t>
            </a:r>
            <a:r>
              <a:rPr lang="en-US" sz="2400" dirty="0" err="1"/>
              <a:t>nodig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het ‘</a:t>
            </a:r>
            <a:r>
              <a:rPr lang="en-US" sz="2400" dirty="0" err="1"/>
              <a:t>programmeer-denken</a:t>
            </a:r>
            <a:r>
              <a:rPr lang="en-US" sz="2400" dirty="0"/>
              <a:t>’</a:t>
            </a:r>
          </a:p>
          <a:p>
            <a:pPr lvl="1">
              <a:buFontTx/>
              <a:buChar char="-"/>
            </a:pPr>
            <a:r>
              <a:rPr lang="en-US" sz="2400" b="1" dirty="0" err="1"/>
              <a:t>Cateroriek</a:t>
            </a:r>
            <a:r>
              <a:rPr lang="en-US" sz="2400" b="1" dirty="0"/>
              <a:t> </a:t>
            </a:r>
            <a:r>
              <a:rPr lang="en-US" sz="2400" b="1" dirty="0" err="1"/>
              <a:t>denken</a:t>
            </a:r>
            <a:r>
              <a:rPr lang="en-US" sz="2400" b="1" dirty="0"/>
              <a:t> &amp; VENN </a:t>
            </a:r>
            <a:r>
              <a:rPr lang="en-US" sz="2400" b="1" dirty="0" err="1"/>
              <a:t>diagrammen</a:t>
            </a:r>
            <a:r>
              <a:rPr lang="en-US" sz="2400" dirty="0"/>
              <a:t>: Object </a:t>
            </a:r>
            <a:r>
              <a:rPr lang="en-US" sz="2400" dirty="0" err="1"/>
              <a:t>geöriënteerd</a:t>
            </a:r>
            <a:r>
              <a:rPr lang="en-US" sz="2400" dirty="0"/>
              <a:t> </a:t>
            </a:r>
            <a:r>
              <a:rPr lang="en-US" sz="2400" dirty="0" err="1"/>
              <a:t>ontwerp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programmatie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b="1" dirty="0" err="1"/>
              <a:t>Kritisch</a:t>
            </a:r>
            <a:r>
              <a:rPr lang="en-US" sz="2400" b="1" dirty="0"/>
              <a:t> </a:t>
            </a:r>
            <a:r>
              <a:rPr lang="en-US" sz="2400" b="1" dirty="0" err="1"/>
              <a:t>denken</a:t>
            </a:r>
            <a:r>
              <a:rPr lang="en-US" sz="2400" b="1" dirty="0"/>
              <a:t>: </a:t>
            </a:r>
            <a:r>
              <a:rPr lang="en-US" sz="2400" dirty="0"/>
              <a:t>Software </a:t>
            </a:r>
            <a:r>
              <a:rPr lang="en-US" sz="2400" dirty="0" err="1"/>
              <a:t>testen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selectief</a:t>
            </a:r>
            <a:r>
              <a:rPr lang="en-US" sz="2400" dirty="0"/>
              <a:t> </a:t>
            </a:r>
            <a:r>
              <a:rPr lang="en-US" sz="2400" dirty="0" err="1"/>
              <a:t>opzoeken</a:t>
            </a:r>
            <a:r>
              <a:rPr lang="en-US" sz="2400" dirty="0"/>
              <a:t> van </a:t>
            </a:r>
            <a:r>
              <a:rPr lang="en-US" sz="2400" dirty="0" err="1"/>
              <a:t>informatie</a:t>
            </a:r>
            <a:endParaRPr lang="en-US" sz="2400" dirty="0"/>
          </a:p>
          <a:p>
            <a:pPr lvl="1"/>
            <a:endParaRPr lang="en-US" sz="1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6600" y="990600"/>
            <a:ext cx="8686800" cy="457200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Logica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9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Inductief</a:t>
            </a:r>
            <a:r>
              <a:rPr lang="fr-BE" dirty="0"/>
              <a:t> </a:t>
            </a:r>
            <a:r>
              <a:rPr lang="fr-BE" dirty="0" err="1"/>
              <a:t>redeneren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err="1"/>
              <a:t>Voorbeeld</a:t>
            </a:r>
            <a:r>
              <a:rPr lang="en-US" altLang="en-US" dirty="0"/>
              <a:t>: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Wat is het </a:t>
            </a:r>
            <a:r>
              <a:rPr lang="en-US" altLang="en-US" dirty="0" err="1"/>
              <a:t>volgende</a:t>
            </a:r>
            <a:r>
              <a:rPr lang="en-US" altLang="en-US" dirty="0"/>
              <a:t> </a:t>
            </a:r>
            <a:r>
              <a:rPr lang="en-US" altLang="en-US" dirty="0" err="1"/>
              <a:t>getal</a:t>
            </a:r>
            <a:r>
              <a:rPr lang="en-US" altLang="en-US" dirty="0"/>
              <a:t> in de reeks 6, 13, 20, 27,…</a:t>
            </a:r>
          </a:p>
          <a:p>
            <a:pPr eaLnBrk="1" hangingPunct="1">
              <a:buFontTx/>
              <a:buNone/>
            </a:pPr>
            <a:r>
              <a:rPr lang="en-US" altLang="en-US" dirty="0" err="1"/>
              <a:t>Er</a:t>
            </a:r>
            <a:r>
              <a:rPr lang="en-US" altLang="en-US" dirty="0"/>
              <a:t> is </a:t>
            </a:r>
            <a:r>
              <a:rPr lang="en-US" altLang="en-US" dirty="0" err="1"/>
              <a:t>meer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1 </a:t>
            </a:r>
            <a:r>
              <a:rPr lang="en-US" altLang="en-US" dirty="0" err="1"/>
              <a:t>antwoord</a:t>
            </a:r>
            <a:r>
              <a:rPr lang="en-US" altLang="en-US" dirty="0"/>
              <a:t>…</a:t>
            </a:r>
          </a:p>
          <a:p>
            <a:pPr eaLnBrk="1" hangingPunct="1">
              <a:buFontTx/>
              <a:buNone/>
            </a:pPr>
            <a:endParaRPr lang="fr-BE" altLang="en-US" u="sng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Indien</a:t>
            </a:r>
            <a:r>
              <a:rPr lang="en-US" altLang="en-US" dirty="0"/>
              <a:t> men </a:t>
            </a:r>
            <a:r>
              <a:rPr lang="en-US" altLang="en-US" dirty="0" err="1"/>
              <a:t>kijkt</a:t>
            </a:r>
            <a:r>
              <a:rPr lang="en-US" altLang="en-US" dirty="0"/>
              <a:t> </a:t>
            </a:r>
            <a:r>
              <a:rPr lang="en-US" altLang="en-US" dirty="0" err="1"/>
              <a:t>naar</a:t>
            </a:r>
            <a:r>
              <a:rPr lang="en-US" altLang="en-US" dirty="0"/>
              <a:t> het </a:t>
            </a:r>
            <a:r>
              <a:rPr lang="en-US" altLang="en-US" dirty="0" err="1"/>
              <a:t>verschil</a:t>
            </a:r>
            <a:r>
              <a:rPr lang="en-US" altLang="en-US" dirty="0"/>
              <a:t> </a:t>
            </a:r>
            <a:r>
              <a:rPr lang="en-US" altLang="en-US" dirty="0" err="1"/>
              <a:t>tussen</a:t>
            </a:r>
            <a:r>
              <a:rPr lang="en-US" altLang="en-US" dirty="0"/>
              <a:t> 2 </a:t>
            </a:r>
            <a:r>
              <a:rPr lang="en-US" altLang="en-US" dirty="0" err="1"/>
              <a:t>opeenvolgende</a:t>
            </a:r>
            <a:r>
              <a:rPr lang="en-US" altLang="en-US" dirty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13 – 6 = 7, 20 – 13 = 7, 27 – 20 = 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Dan is de </a:t>
            </a:r>
            <a:r>
              <a:rPr lang="en-US" altLang="en-US" dirty="0" err="1"/>
              <a:t>volgende</a:t>
            </a:r>
            <a:r>
              <a:rPr lang="en-US" altLang="en-US" dirty="0"/>
              <a:t> 34, want 34 – 27 = 7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Maar </a:t>
            </a:r>
            <a:r>
              <a:rPr lang="en-US" altLang="en-US" dirty="0" err="1"/>
              <a:t>als</a:t>
            </a:r>
            <a:r>
              <a:rPr lang="en-US" altLang="en-US" dirty="0"/>
              <a:t> de </a:t>
            </a:r>
            <a:r>
              <a:rPr lang="en-US" altLang="en-US" dirty="0" err="1"/>
              <a:t>getallen</a:t>
            </a:r>
            <a:r>
              <a:rPr lang="en-US" altLang="en-US" dirty="0"/>
              <a:t> </a:t>
            </a:r>
            <a:r>
              <a:rPr lang="en-US" altLang="en-US" dirty="0" err="1"/>
              <a:t>datums</a:t>
            </a:r>
            <a:r>
              <a:rPr lang="en-US" altLang="en-US" dirty="0"/>
              <a:t> </a:t>
            </a:r>
            <a:r>
              <a:rPr lang="en-US" altLang="en-US" dirty="0" err="1"/>
              <a:t>voorstellen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zou</a:t>
            </a:r>
            <a:r>
              <a:rPr lang="en-US" altLang="en-US" dirty="0"/>
              <a:t> het </a:t>
            </a:r>
            <a:r>
              <a:rPr lang="en-US" altLang="en-US" dirty="0" err="1"/>
              <a:t>volgende</a:t>
            </a:r>
            <a:r>
              <a:rPr lang="en-US" altLang="en-US" dirty="0"/>
              <a:t>   </a:t>
            </a:r>
            <a:r>
              <a:rPr lang="en-US" altLang="en-US" dirty="0" err="1"/>
              <a:t>getal</a:t>
            </a:r>
            <a:r>
              <a:rPr lang="en-US" altLang="en-US" dirty="0"/>
              <a:t> </a:t>
            </a:r>
          </a:p>
          <a:p>
            <a:pPr marL="1028700" lvl="3">
              <a:lnSpc>
                <a:spcPct val="80000"/>
              </a:lnSpc>
            </a:pPr>
            <a:r>
              <a:rPr lang="en-US" altLang="en-US" sz="2400" b="1" dirty="0"/>
              <a:t>3 </a:t>
            </a:r>
            <a:r>
              <a:rPr lang="en-US" altLang="en-US" sz="2400" b="1" dirty="0" err="1"/>
              <a:t>kunnen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zijn</a:t>
            </a:r>
            <a:r>
              <a:rPr lang="en-US" altLang="en-US" sz="2400" b="1" dirty="0"/>
              <a:t> (31 in </a:t>
            </a:r>
            <a:r>
              <a:rPr lang="en-US" altLang="en-US" sz="2400" b="1" dirty="0" err="1"/>
              <a:t>een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maand</a:t>
            </a:r>
            <a:r>
              <a:rPr lang="en-US" altLang="en-US" sz="2400" b="1" dirty="0"/>
              <a:t>).</a:t>
            </a:r>
          </a:p>
          <a:p>
            <a:pPr marL="1028700" lvl="3">
              <a:lnSpc>
                <a:spcPct val="80000"/>
              </a:lnSpc>
            </a:pPr>
            <a:r>
              <a:rPr lang="en-US" altLang="en-US" sz="2400" b="1" dirty="0"/>
              <a:t>of 4 (30 </a:t>
            </a:r>
            <a:r>
              <a:rPr lang="en-US" altLang="en-US" sz="2400" b="1" dirty="0" err="1"/>
              <a:t>dagen</a:t>
            </a:r>
            <a:r>
              <a:rPr lang="en-US" altLang="en-US" sz="2400" b="1" dirty="0"/>
              <a:t> in </a:t>
            </a:r>
            <a:r>
              <a:rPr lang="en-US" altLang="en-US" sz="2400" b="1" dirty="0" err="1"/>
              <a:t>een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maand</a:t>
            </a:r>
            <a:r>
              <a:rPr lang="en-US" altLang="en-US" sz="2400" b="1" dirty="0"/>
              <a:t>)</a:t>
            </a:r>
          </a:p>
          <a:p>
            <a:pPr marL="1028700" lvl="3">
              <a:lnSpc>
                <a:spcPct val="80000"/>
              </a:lnSpc>
            </a:pPr>
            <a:r>
              <a:rPr lang="en-US" altLang="en-US" sz="2400" b="1" dirty="0"/>
              <a:t>6 (28 </a:t>
            </a:r>
            <a:r>
              <a:rPr lang="en-US" altLang="en-US" sz="2400" b="1" dirty="0" err="1"/>
              <a:t>dagen</a:t>
            </a:r>
            <a:r>
              <a:rPr lang="en-US" altLang="en-US" sz="2400" b="1" dirty="0"/>
              <a:t> (Feb.)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/>
              <a:t>	  of 5 (29 </a:t>
            </a:r>
            <a:r>
              <a:rPr lang="en-US" altLang="en-US" dirty="0" err="1"/>
              <a:t>dagen</a:t>
            </a:r>
            <a:r>
              <a:rPr lang="en-US" altLang="en-US" dirty="0"/>
              <a:t> (</a:t>
            </a:r>
            <a:r>
              <a:rPr lang="en-US" altLang="en-US" dirty="0" err="1"/>
              <a:t>febr</a:t>
            </a:r>
            <a:r>
              <a:rPr lang="en-US" altLang="en-US" dirty="0"/>
              <a:t>) in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schrikkeljaar</a:t>
            </a:r>
            <a:r>
              <a:rPr lang="en-US" altLang="en-US" dirty="0"/>
              <a:t>)</a:t>
            </a:r>
          </a:p>
          <a:p>
            <a:pPr eaLnBrk="1" hangingPunct="1">
              <a:buFontTx/>
              <a:buNone/>
            </a:pP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4139950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Zwakke</a:t>
            </a:r>
            <a:r>
              <a:rPr lang="fr-BE" dirty="0"/>
              <a:t> of </a:t>
            </a:r>
            <a:r>
              <a:rPr lang="fr-BE" dirty="0" err="1"/>
              <a:t>Sterke</a:t>
            </a:r>
            <a:r>
              <a:rPr lang="fr-BE" dirty="0"/>
              <a:t> </a:t>
            </a:r>
            <a:r>
              <a:rPr lang="fr-BE" dirty="0" err="1"/>
              <a:t>Inductieve</a:t>
            </a:r>
            <a:r>
              <a:rPr lang="fr-BE" dirty="0"/>
              <a:t> </a:t>
            </a:r>
            <a:r>
              <a:rPr lang="fr-BE" dirty="0" err="1"/>
              <a:t>redenering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Zwakke</a:t>
            </a:r>
            <a:r>
              <a:rPr lang="fr-BE" dirty="0"/>
              <a:t> </a:t>
            </a:r>
            <a:r>
              <a:rPr lang="fr-BE" dirty="0" err="1"/>
              <a:t>redenering</a:t>
            </a:r>
            <a:endParaRPr lang="fr-BE" dirty="0"/>
          </a:p>
          <a:p>
            <a:pPr marL="457200" indent="-457200">
              <a:buAutoNum type="arabicPeriod"/>
            </a:pPr>
            <a:endParaRPr lang="fr-BE" dirty="0"/>
          </a:p>
          <a:p>
            <a:pPr marL="457200" indent="-457200">
              <a:buAutoNum type="arabicPeriod"/>
            </a:pPr>
            <a:r>
              <a:rPr lang="fr-BE" dirty="0" err="1"/>
              <a:t>Deze</a:t>
            </a:r>
            <a:r>
              <a:rPr lang="fr-BE" dirty="0"/>
              <a:t> </a:t>
            </a:r>
            <a:r>
              <a:rPr lang="fr-BE" dirty="0" err="1"/>
              <a:t>mand</a:t>
            </a:r>
            <a:r>
              <a:rPr lang="fr-BE" dirty="0"/>
              <a:t> </a:t>
            </a:r>
            <a:r>
              <a:rPr lang="fr-BE" dirty="0" err="1"/>
              <a:t>bevat</a:t>
            </a:r>
            <a:r>
              <a:rPr lang="fr-BE" dirty="0"/>
              <a:t> 100 appels</a:t>
            </a:r>
          </a:p>
          <a:p>
            <a:pPr marL="457200" indent="-457200">
              <a:buAutoNum type="arabicPeriod"/>
            </a:pPr>
            <a:r>
              <a:rPr lang="fr-BE" dirty="0"/>
              <a:t>3 </a:t>
            </a:r>
            <a:r>
              <a:rPr lang="fr-BE" dirty="0" err="1"/>
              <a:t>willekeurig</a:t>
            </a:r>
            <a:r>
              <a:rPr lang="fr-BE" dirty="0"/>
              <a:t> </a:t>
            </a:r>
            <a:r>
              <a:rPr lang="fr-BE" dirty="0" err="1"/>
              <a:t>geselecteerde</a:t>
            </a:r>
            <a:r>
              <a:rPr lang="fr-BE" dirty="0"/>
              <a:t> appels </a:t>
            </a:r>
            <a:r>
              <a:rPr lang="fr-BE" dirty="0" err="1"/>
              <a:t>uit</a:t>
            </a:r>
            <a:r>
              <a:rPr lang="fr-BE" dirty="0"/>
              <a:t> de </a:t>
            </a:r>
            <a:r>
              <a:rPr lang="fr-BE" dirty="0" err="1"/>
              <a:t>mand</a:t>
            </a:r>
            <a:r>
              <a:rPr lang="fr-BE" dirty="0"/>
              <a:t> </a:t>
            </a:r>
            <a:r>
              <a:rPr lang="fr-BE" dirty="0" err="1"/>
              <a:t>zijn</a:t>
            </a:r>
            <a:r>
              <a:rPr lang="fr-BE" dirty="0"/>
              <a:t> </a:t>
            </a:r>
            <a:r>
              <a:rPr lang="fr-BE" dirty="0" err="1"/>
              <a:t>rijp</a:t>
            </a:r>
            <a:endParaRPr lang="fr-BE" dirty="0"/>
          </a:p>
          <a:p>
            <a:pPr marL="457200" indent="-457200">
              <a:buAutoNum type="arabicPeriod"/>
            </a:pPr>
            <a:r>
              <a:rPr lang="fr-BE" dirty="0"/>
              <a:t>Dus, </a:t>
            </a:r>
            <a:r>
              <a:rPr lang="fr-BE" dirty="0" err="1"/>
              <a:t>waarschijnlijk</a:t>
            </a:r>
            <a:r>
              <a:rPr lang="fr-BE" dirty="0"/>
              <a:t> </a:t>
            </a:r>
            <a:r>
              <a:rPr lang="fr-BE" dirty="0" err="1"/>
              <a:t>zijn</a:t>
            </a:r>
            <a:r>
              <a:rPr lang="fr-BE" dirty="0"/>
              <a:t> </a:t>
            </a:r>
            <a:r>
              <a:rPr lang="fr-BE" dirty="0" err="1"/>
              <a:t>alle</a:t>
            </a:r>
            <a:r>
              <a:rPr lang="fr-BE" dirty="0"/>
              <a:t> appels in de </a:t>
            </a:r>
            <a:r>
              <a:rPr lang="fr-BE" dirty="0" err="1"/>
              <a:t>mand</a:t>
            </a:r>
            <a:r>
              <a:rPr lang="fr-BE" dirty="0"/>
              <a:t> </a:t>
            </a:r>
            <a:r>
              <a:rPr lang="fr-BE" dirty="0" err="1"/>
              <a:t>rijp</a:t>
            </a:r>
            <a:endParaRPr lang="fr-BE" dirty="0"/>
          </a:p>
          <a:p>
            <a:pPr marL="457200" indent="-457200">
              <a:buAutoNum type="arabicPeriod"/>
            </a:pPr>
            <a:endParaRPr lang="fr-BE" dirty="0"/>
          </a:p>
          <a:p>
            <a:pPr marL="0" indent="0">
              <a:buNone/>
            </a:pPr>
            <a:r>
              <a:rPr lang="fr-BE" dirty="0" err="1"/>
              <a:t>Sterke</a:t>
            </a:r>
            <a:r>
              <a:rPr lang="fr-BE" dirty="0"/>
              <a:t> </a:t>
            </a:r>
            <a:r>
              <a:rPr lang="fr-BE" dirty="0" err="1"/>
              <a:t>redenering</a:t>
            </a:r>
            <a:endParaRPr lang="fr-BE" dirty="0"/>
          </a:p>
          <a:p>
            <a:pPr marL="457200" indent="-457200">
              <a:buAutoNum type="arabicPeriod"/>
            </a:pPr>
            <a:endParaRPr lang="fr-BE" dirty="0"/>
          </a:p>
          <a:p>
            <a:pPr marL="457200" indent="-457200">
              <a:buAutoNum type="arabicPeriod"/>
            </a:pPr>
            <a:r>
              <a:rPr lang="fr-BE" dirty="0" err="1"/>
              <a:t>Deze</a:t>
            </a:r>
            <a:r>
              <a:rPr lang="fr-BE" dirty="0"/>
              <a:t> </a:t>
            </a:r>
            <a:r>
              <a:rPr lang="fr-BE" dirty="0" err="1"/>
              <a:t>mand</a:t>
            </a:r>
            <a:r>
              <a:rPr lang="fr-BE" dirty="0"/>
              <a:t> </a:t>
            </a:r>
            <a:r>
              <a:rPr lang="fr-BE" dirty="0" err="1"/>
              <a:t>bevat</a:t>
            </a:r>
            <a:r>
              <a:rPr lang="fr-BE" dirty="0"/>
              <a:t> 100 appels</a:t>
            </a:r>
          </a:p>
          <a:p>
            <a:pPr marL="457200" indent="-457200">
              <a:buAutoNum type="arabicPeriod"/>
            </a:pPr>
            <a:r>
              <a:rPr lang="fr-BE" dirty="0"/>
              <a:t>80 </a:t>
            </a:r>
            <a:r>
              <a:rPr lang="fr-BE" dirty="0" err="1"/>
              <a:t>willekeurig</a:t>
            </a:r>
            <a:r>
              <a:rPr lang="fr-BE" dirty="0"/>
              <a:t> </a:t>
            </a:r>
            <a:r>
              <a:rPr lang="fr-BE" dirty="0" err="1"/>
              <a:t>geselecteerde</a:t>
            </a:r>
            <a:r>
              <a:rPr lang="fr-BE" dirty="0"/>
              <a:t> appels </a:t>
            </a:r>
            <a:r>
              <a:rPr lang="fr-BE" dirty="0" err="1"/>
              <a:t>uit</a:t>
            </a:r>
            <a:r>
              <a:rPr lang="fr-BE" dirty="0"/>
              <a:t> de </a:t>
            </a:r>
            <a:r>
              <a:rPr lang="fr-BE" dirty="0" err="1"/>
              <a:t>mand</a:t>
            </a:r>
            <a:r>
              <a:rPr lang="fr-BE" dirty="0"/>
              <a:t> </a:t>
            </a:r>
            <a:r>
              <a:rPr lang="fr-BE" dirty="0" err="1"/>
              <a:t>zijn</a:t>
            </a:r>
            <a:r>
              <a:rPr lang="fr-BE" dirty="0"/>
              <a:t> </a:t>
            </a:r>
            <a:r>
              <a:rPr lang="fr-BE" dirty="0" err="1"/>
              <a:t>rijp</a:t>
            </a:r>
            <a:endParaRPr lang="fr-BE" dirty="0"/>
          </a:p>
          <a:p>
            <a:pPr marL="457200" indent="-457200">
              <a:buAutoNum type="arabicPeriod"/>
            </a:pPr>
            <a:r>
              <a:rPr lang="fr-BE" dirty="0"/>
              <a:t>Dus, </a:t>
            </a:r>
            <a:r>
              <a:rPr lang="fr-BE" dirty="0" err="1"/>
              <a:t>waarschijnlijk</a:t>
            </a:r>
            <a:r>
              <a:rPr lang="fr-BE" dirty="0"/>
              <a:t> </a:t>
            </a:r>
            <a:r>
              <a:rPr lang="fr-BE" dirty="0" err="1"/>
              <a:t>zijn</a:t>
            </a:r>
            <a:r>
              <a:rPr lang="fr-BE" dirty="0"/>
              <a:t> </a:t>
            </a:r>
            <a:r>
              <a:rPr lang="fr-BE" dirty="0" err="1"/>
              <a:t>alle</a:t>
            </a:r>
            <a:r>
              <a:rPr lang="fr-BE" dirty="0"/>
              <a:t> appels in de </a:t>
            </a:r>
            <a:r>
              <a:rPr lang="fr-BE" dirty="0" err="1"/>
              <a:t>mand</a:t>
            </a:r>
            <a:r>
              <a:rPr lang="fr-BE" dirty="0"/>
              <a:t> </a:t>
            </a:r>
            <a:r>
              <a:rPr lang="fr-BE" dirty="0" err="1"/>
              <a:t>rijp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Deductief</a:t>
            </a:r>
            <a:r>
              <a:rPr lang="fr-BE" dirty="0"/>
              <a:t> </a:t>
            </a:r>
            <a:r>
              <a:rPr lang="fr-BE" dirty="0" err="1"/>
              <a:t>redeneren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Voorbeeld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err="1"/>
              <a:t>Alle</a:t>
            </a:r>
            <a:r>
              <a:rPr lang="fr-BE" dirty="0"/>
              <a:t> </a:t>
            </a:r>
            <a:r>
              <a:rPr lang="fr-BE" dirty="0" err="1"/>
              <a:t>mensen</a:t>
            </a:r>
            <a:r>
              <a:rPr lang="fr-BE" dirty="0"/>
              <a:t> </a:t>
            </a:r>
            <a:r>
              <a:rPr lang="fr-BE" dirty="0" err="1"/>
              <a:t>zijn</a:t>
            </a:r>
            <a:r>
              <a:rPr lang="fr-BE" dirty="0"/>
              <a:t> </a:t>
            </a:r>
            <a:r>
              <a:rPr lang="fr-BE" dirty="0" err="1"/>
              <a:t>sterfelijk</a:t>
            </a:r>
            <a:r>
              <a:rPr lang="fr-BE" dirty="0"/>
              <a:t> (</a:t>
            </a:r>
            <a:r>
              <a:rPr lang="fr-BE" dirty="0" err="1"/>
              <a:t>premisse</a:t>
            </a:r>
            <a:r>
              <a:rPr lang="fr-BE" dirty="0"/>
              <a:t>)</a:t>
            </a:r>
          </a:p>
          <a:p>
            <a:pPr marL="0" indent="0">
              <a:buNone/>
            </a:pPr>
            <a:r>
              <a:rPr lang="fr-BE" dirty="0" err="1"/>
              <a:t>Socrates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mens (</a:t>
            </a:r>
            <a:r>
              <a:rPr lang="fr-BE" dirty="0" err="1"/>
              <a:t>premisse</a:t>
            </a:r>
            <a:r>
              <a:rPr lang="fr-BE" dirty="0"/>
              <a:t>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Dus, </a:t>
            </a:r>
            <a:r>
              <a:rPr lang="fr-BE" dirty="0" err="1"/>
              <a:t>Socrates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sterfelijk</a:t>
            </a:r>
            <a:r>
              <a:rPr lang="fr-BE" dirty="0"/>
              <a:t>(</a:t>
            </a:r>
            <a:r>
              <a:rPr lang="fr-BE" dirty="0" err="1"/>
              <a:t>conclusie</a:t>
            </a:r>
            <a:r>
              <a:rPr lang="fr-BE" dirty="0"/>
              <a:t>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Dit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u="sng" dirty="0" err="1"/>
              <a:t>deductief</a:t>
            </a:r>
            <a:r>
              <a:rPr lang="fr-BE" u="sng" dirty="0"/>
              <a:t> </a:t>
            </a:r>
            <a:r>
              <a:rPr lang="fr-BE" u="sng" dirty="0" err="1"/>
              <a:t>syllogism</a:t>
            </a:r>
            <a:endParaRPr lang="en-US" u="sng" dirty="0"/>
          </a:p>
          <a:p>
            <a:pPr marL="0" indent="0">
              <a:buNone/>
            </a:pPr>
            <a:endParaRPr lang="fr-BE" u="sng" dirty="0"/>
          </a:p>
          <a:p>
            <a:pPr marL="0" indent="0">
              <a:buNone/>
            </a:pPr>
            <a:r>
              <a:rPr lang="fr-BE" u="sng" dirty="0"/>
              <a:t>Syllogisme</a:t>
            </a:r>
            <a:r>
              <a:rPr lang="fr-BE" dirty="0"/>
              <a:t>: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logische</a:t>
            </a:r>
            <a:r>
              <a:rPr lang="fr-BE" dirty="0"/>
              <a:t> </a:t>
            </a:r>
            <a:r>
              <a:rPr lang="fr-BE" dirty="0" err="1"/>
              <a:t>redenering</a:t>
            </a:r>
            <a:r>
              <a:rPr lang="fr-BE" dirty="0"/>
              <a:t> die </a:t>
            </a:r>
            <a:r>
              <a:rPr lang="fr-BE" dirty="0" err="1"/>
              <a:t>uit</a:t>
            </a:r>
            <a:r>
              <a:rPr lang="fr-BE" dirty="0"/>
              <a:t> 2 </a:t>
            </a:r>
            <a:r>
              <a:rPr lang="fr-BE" dirty="0" err="1"/>
              <a:t>beweringen</a:t>
            </a:r>
            <a:r>
              <a:rPr lang="fr-BE" dirty="0"/>
              <a:t> (</a:t>
            </a:r>
            <a:r>
              <a:rPr lang="fr-BE" dirty="0" err="1"/>
              <a:t>premissen</a:t>
            </a:r>
            <a:r>
              <a:rPr lang="fr-BE" dirty="0"/>
              <a:t>) </a:t>
            </a:r>
            <a:r>
              <a:rPr lang="fr-BE" dirty="0" err="1"/>
              <a:t>bestaat</a:t>
            </a:r>
            <a:r>
              <a:rPr lang="fr-BE" dirty="0"/>
              <a:t>, </a:t>
            </a:r>
            <a:r>
              <a:rPr lang="fr-BE" dirty="0" err="1"/>
              <a:t>gevolgd</a:t>
            </a:r>
            <a:r>
              <a:rPr lang="fr-BE" dirty="0"/>
              <a:t> </a:t>
            </a:r>
            <a:r>
              <a:rPr lang="fr-BE" dirty="0" err="1"/>
              <a:t>door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daaruit</a:t>
            </a:r>
            <a:r>
              <a:rPr lang="fr-BE" dirty="0"/>
              <a:t> </a:t>
            </a:r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afgeleide</a:t>
            </a:r>
            <a:r>
              <a:rPr lang="fr-BE" dirty="0"/>
              <a:t> </a:t>
            </a:r>
            <a:r>
              <a:rPr lang="fr-BE" dirty="0" err="1"/>
              <a:t>conclusie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19732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Deductieve</a:t>
            </a:r>
            <a:r>
              <a:rPr lang="fr-BE" dirty="0"/>
              <a:t> </a:t>
            </a:r>
            <a:r>
              <a:rPr lang="fr-BE" dirty="0" err="1"/>
              <a:t>redenering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tx1"/>
                </a:solidFill>
              </a:rPr>
              <a:t>Een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deductieve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redenering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garandeert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dat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wanneer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alle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premissen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waar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zijn</a:t>
            </a:r>
            <a:r>
              <a:rPr lang="fr-BE" dirty="0">
                <a:solidFill>
                  <a:schemeClr val="tx1"/>
                </a:solidFill>
              </a:rPr>
              <a:t>, de </a:t>
            </a:r>
            <a:r>
              <a:rPr lang="fr-BE" dirty="0" err="1">
                <a:solidFill>
                  <a:schemeClr val="tx1"/>
                </a:solidFill>
              </a:rPr>
              <a:t>dat</a:t>
            </a:r>
            <a:r>
              <a:rPr lang="fr-BE" dirty="0">
                <a:solidFill>
                  <a:schemeClr val="tx1"/>
                </a:solidFill>
              </a:rPr>
              <a:t> de </a:t>
            </a:r>
            <a:r>
              <a:rPr lang="fr-BE" dirty="0" err="1">
                <a:solidFill>
                  <a:schemeClr val="tx1"/>
                </a:solidFill>
              </a:rPr>
              <a:t>conclusie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steeds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waar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is</a:t>
            </a:r>
            <a:r>
              <a:rPr lang="fr-BE" dirty="0">
                <a:solidFill>
                  <a:schemeClr val="tx1"/>
                </a:solidFill>
              </a:rPr>
              <a:t>.</a:t>
            </a:r>
          </a:p>
          <a:p>
            <a:endParaRPr lang="fr-BE" dirty="0">
              <a:solidFill>
                <a:schemeClr val="tx1"/>
              </a:solidFill>
            </a:endParaRPr>
          </a:p>
          <a:p>
            <a:endParaRPr lang="fr-BE" dirty="0">
              <a:solidFill>
                <a:schemeClr val="tx1"/>
              </a:solidFill>
            </a:endParaRPr>
          </a:p>
          <a:p>
            <a:r>
              <a:rPr lang="fr-BE" dirty="0">
                <a:solidFill>
                  <a:schemeClr val="tx1"/>
                </a:solidFill>
              </a:rPr>
              <a:t>Indien </a:t>
            </a:r>
            <a:r>
              <a:rPr lang="fr-BE" dirty="0" err="1">
                <a:solidFill>
                  <a:schemeClr val="tx1"/>
                </a:solidFill>
              </a:rPr>
              <a:t>voor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alle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premissen</a:t>
            </a:r>
            <a:r>
              <a:rPr lang="fr-BE" dirty="0">
                <a:solidFill>
                  <a:schemeClr val="tx1"/>
                </a:solidFill>
              </a:rPr>
              <a:t> de </a:t>
            </a:r>
            <a:r>
              <a:rPr lang="fr-BE" dirty="0" err="1">
                <a:solidFill>
                  <a:schemeClr val="tx1"/>
                </a:solidFill>
              </a:rPr>
              <a:t>conclusie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gegarandeerd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is</a:t>
            </a:r>
            <a:r>
              <a:rPr lang="fr-BE" dirty="0">
                <a:solidFill>
                  <a:schemeClr val="tx1"/>
                </a:solidFill>
              </a:rPr>
              <a:t>, dan </a:t>
            </a:r>
            <a:r>
              <a:rPr lang="fr-BE" dirty="0" err="1">
                <a:solidFill>
                  <a:schemeClr val="tx1"/>
                </a:solidFill>
              </a:rPr>
              <a:t>is</a:t>
            </a:r>
            <a:r>
              <a:rPr lang="fr-BE" dirty="0">
                <a:solidFill>
                  <a:schemeClr val="tx1"/>
                </a:solidFill>
              </a:rPr>
              <a:t> de </a:t>
            </a:r>
            <a:r>
              <a:rPr lang="fr-BE" dirty="0" err="1">
                <a:solidFill>
                  <a:schemeClr val="tx1"/>
                </a:solidFill>
              </a:rPr>
              <a:t>redenering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i="1" u="sng" dirty="0" err="1">
                <a:solidFill>
                  <a:schemeClr val="tx1"/>
                </a:solidFill>
              </a:rPr>
              <a:t>geldig</a:t>
            </a:r>
            <a:endParaRPr lang="fr-BE" i="1" u="sng" dirty="0">
              <a:solidFill>
                <a:schemeClr val="tx1"/>
              </a:solidFill>
            </a:endParaRPr>
          </a:p>
          <a:p>
            <a:endParaRPr lang="fr-BE" i="1" u="sng" dirty="0">
              <a:solidFill>
                <a:schemeClr val="tx1"/>
              </a:solidFill>
            </a:endParaRPr>
          </a:p>
          <a:p>
            <a:r>
              <a:rPr lang="fr-BE" i="1" dirty="0">
                <a:solidFill>
                  <a:schemeClr val="tx1"/>
                </a:solidFill>
              </a:rPr>
              <a:t>Indien de </a:t>
            </a:r>
            <a:r>
              <a:rPr lang="fr-BE" i="1" dirty="0" err="1">
                <a:solidFill>
                  <a:schemeClr val="tx1"/>
                </a:solidFill>
              </a:rPr>
              <a:t>conclusie</a:t>
            </a:r>
            <a:r>
              <a:rPr lang="fr-BE" i="1" dirty="0">
                <a:solidFill>
                  <a:schemeClr val="tx1"/>
                </a:solidFill>
              </a:rPr>
              <a:t> in </a:t>
            </a:r>
            <a:r>
              <a:rPr lang="fr-BE" i="1" dirty="0" err="1">
                <a:solidFill>
                  <a:schemeClr val="tx1"/>
                </a:solidFill>
              </a:rPr>
              <a:t>een</a:t>
            </a:r>
            <a:r>
              <a:rPr lang="fr-BE" i="1" dirty="0">
                <a:solidFill>
                  <a:schemeClr val="tx1"/>
                </a:solidFill>
              </a:rPr>
              <a:t> </a:t>
            </a:r>
            <a:r>
              <a:rPr lang="fr-BE" i="1" dirty="0" err="1">
                <a:solidFill>
                  <a:schemeClr val="tx1"/>
                </a:solidFill>
              </a:rPr>
              <a:t>redenering</a:t>
            </a:r>
            <a:r>
              <a:rPr lang="fr-BE" i="1" dirty="0">
                <a:solidFill>
                  <a:schemeClr val="tx1"/>
                </a:solidFill>
              </a:rPr>
              <a:t> niet </a:t>
            </a:r>
            <a:r>
              <a:rPr lang="fr-BE" i="1" dirty="0" err="1">
                <a:solidFill>
                  <a:schemeClr val="tx1"/>
                </a:solidFill>
              </a:rPr>
              <a:t>gegarandeerd</a:t>
            </a:r>
            <a:r>
              <a:rPr lang="fr-BE" i="1" dirty="0">
                <a:solidFill>
                  <a:schemeClr val="tx1"/>
                </a:solidFill>
              </a:rPr>
              <a:t> </a:t>
            </a:r>
            <a:r>
              <a:rPr lang="fr-BE" i="1" dirty="0" err="1">
                <a:solidFill>
                  <a:schemeClr val="tx1"/>
                </a:solidFill>
              </a:rPr>
              <a:t>is</a:t>
            </a:r>
            <a:r>
              <a:rPr lang="fr-BE" i="1" dirty="0">
                <a:solidFill>
                  <a:schemeClr val="tx1"/>
                </a:solidFill>
              </a:rPr>
              <a:t>, dan </a:t>
            </a:r>
            <a:r>
              <a:rPr lang="fr-BE" i="1" dirty="0" err="1">
                <a:solidFill>
                  <a:schemeClr val="tx1"/>
                </a:solidFill>
              </a:rPr>
              <a:t>is</a:t>
            </a:r>
            <a:r>
              <a:rPr lang="fr-BE" i="1" dirty="0">
                <a:solidFill>
                  <a:schemeClr val="tx1"/>
                </a:solidFill>
              </a:rPr>
              <a:t> de </a:t>
            </a:r>
            <a:r>
              <a:rPr lang="fr-BE" i="1" dirty="0" err="1">
                <a:solidFill>
                  <a:schemeClr val="tx1"/>
                </a:solidFill>
              </a:rPr>
              <a:t>redenering</a:t>
            </a:r>
            <a:r>
              <a:rPr lang="fr-BE" i="1" dirty="0">
                <a:solidFill>
                  <a:schemeClr val="tx1"/>
                </a:solidFill>
              </a:rPr>
              <a:t> </a:t>
            </a:r>
            <a:r>
              <a:rPr lang="fr-BE" i="1" u="sng" dirty="0" err="1">
                <a:solidFill>
                  <a:schemeClr val="tx1"/>
                </a:solidFill>
              </a:rPr>
              <a:t>ongeldig</a:t>
            </a:r>
            <a:endParaRPr lang="fr-BE" i="1" u="sng" dirty="0">
              <a:solidFill>
                <a:schemeClr val="tx1"/>
              </a:solidFill>
            </a:endParaRPr>
          </a:p>
          <a:p>
            <a:endParaRPr lang="fr-BE" i="1" u="sng" dirty="0">
              <a:solidFill>
                <a:schemeClr val="tx1"/>
              </a:solidFill>
            </a:endParaRPr>
          </a:p>
          <a:p>
            <a:endParaRPr lang="fr-BE" i="1" u="sng" dirty="0">
              <a:solidFill>
                <a:schemeClr val="tx1"/>
              </a:solidFill>
            </a:endParaRPr>
          </a:p>
          <a:p>
            <a:r>
              <a:rPr lang="fr-BE" i="1" u="sng" dirty="0">
                <a:solidFill>
                  <a:schemeClr val="tx1"/>
                </a:solidFill>
              </a:rPr>
              <a:t>(on)</a:t>
            </a:r>
            <a:r>
              <a:rPr lang="fr-BE" i="1" u="sng" dirty="0" err="1">
                <a:solidFill>
                  <a:schemeClr val="tx1"/>
                </a:solidFill>
              </a:rPr>
              <a:t>Geldigheid</a:t>
            </a:r>
            <a:r>
              <a:rPr lang="fr-BE" i="1" u="sng" dirty="0">
                <a:solidFill>
                  <a:schemeClr val="tx1"/>
                </a:solidFill>
              </a:rPr>
              <a:t> </a:t>
            </a:r>
            <a:r>
              <a:rPr lang="fr-BE" i="1" u="sng" dirty="0" err="1">
                <a:solidFill>
                  <a:schemeClr val="tx1"/>
                </a:solidFill>
              </a:rPr>
              <a:t>is</a:t>
            </a:r>
            <a:r>
              <a:rPr lang="fr-BE" i="1" u="sng" dirty="0">
                <a:solidFill>
                  <a:schemeClr val="tx1"/>
                </a:solidFill>
              </a:rPr>
              <a:t> niet </a:t>
            </a:r>
            <a:r>
              <a:rPr lang="fr-BE" i="1" u="sng" dirty="0" err="1">
                <a:solidFill>
                  <a:schemeClr val="tx1"/>
                </a:solidFill>
              </a:rPr>
              <a:t>hetzelfde</a:t>
            </a:r>
            <a:r>
              <a:rPr lang="fr-BE" i="1" u="sng" dirty="0">
                <a:solidFill>
                  <a:schemeClr val="tx1"/>
                </a:solidFill>
              </a:rPr>
              <a:t> </a:t>
            </a:r>
            <a:r>
              <a:rPr lang="fr-BE" i="1" u="sng" dirty="0" err="1">
                <a:solidFill>
                  <a:schemeClr val="tx1"/>
                </a:solidFill>
              </a:rPr>
              <a:t>als</a:t>
            </a:r>
            <a:r>
              <a:rPr lang="fr-BE" i="1" u="sng" dirty="0">
                <a:solidFill>
                  <a:schemeClr val="tx1"/>
                </a:solidFill>
              </a:rPr>
              <a:t> (on)</a:t>
            </a:r>
            <a:r>
              <a:rPr lang="fr-BE" i="1" u="sng" dirty="0" err="1">
                <a:solidFill>
                  <a:schemeClr val="tx1"/>
                </a:solidFill>
              </a:rPr>
              <a:t>waarheid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2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Geldigheid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BE" sz="2800" b="0" dirty="0" err="1"/>
              <a:t>Bij</a:t>
            </a:r>
            <a:r>
              <a:rPr lang="fr-BE" sz="2800" b="0" dirty="0"/>
              <a:t> </a:t>
            </a:r>
            <a:r>
              <a:rPr lang="fr-BE" sz="2800" b="0" dirty="0" err="1"/>
              <a:t>een</a:t>
            </a:r>
            <a:r>
              <a:rPr lang="fr-BE" sz="2800" b="0" dirty="0"/>
              <a:t> </a:t>
            </a:r>
            <a:r>
              <a:rPr lang="fr-BE" sz="2800" b="0" dirty="0" err="1"/>
              <a:t>geldige</a:t>
            </a:r>
            <a:r>
              <a:rPr lang="fr-BE" sz="2800" b="0" dirty="0"/>
              <a:t> </a:t>
            </a:r>
            <a:r>
              <a:rPr lang="fr-BE" sz="2800" b="0" dirty="0" err="1"/>
              <a:t>deductie</a:t>
            </a:r>
            <a:r>
              <a:rPr lang="fr-BE" sz="2800" b="0" dirty="0"/>
              <a:t> </a:t>
            </a:r>
            <a:r>
              <a:rPr lang="fr-BE" sz="2800" b="0" dirty="0" err="1"/>
              <a:t>is</a:t>
            </a:r>
            <a:r>
              <a:rPr lang="fr-BE" sz="2800" b="0" dirty="0"/>
              <a:t> het </a:t>
            </a:r>
            <a:r>
              <a:rPr lang="fr-BE" sz="2800" b="0" dirty="0" err="1"/>
              <a:t>onmogelijk</a:t>
            </a:r>
            <a:r>
              <a:rPr lang="fr-BE" sz="2800" b="0" dirty="0"/>
              <a:t> </a:t>
            </a:r>
            <a:r>
              <a:rPr lang="fr-BE" sz="2800" b="0" i="1" dirty="0" err="1"/>
              <a:t>dat</a:t>
            </a:r>
            <a:r>
              <a:rPr lang="fr-BE" sz="2800" b="0" i="1" dirty="0"/>
              <a:t> </a:t>
            </a:r>
            <a:r>
              <a:rPr lang="fr-BE" sz="2800" b="0" i="1" dirty="0" err="1"/>
              <a:t>uit</a:t>
            </a:r>
            <a:r>
              <a:rPr lang="fr-BE" sz="2800" b="0" i="1" dirty="0"/>
              <a:t> </a:t>
            </a:r>
            <a:r>
              <a:rPr lang="fr-BE" sz="2800" b="0" i="1" dirty="0" err="1"/>
              <a:t>ware</a:t>
            </a:r>
            <a:r>
              <a:rPr lang="fr-BE" sz="2800" b="0" i="1" dirty="0"/>
              <a:t> </a:t>
            </a:r>
            <a:r>
              <a:rPr lang="fr-BE" sz="2800" b="0" i="1" dirty="0" err="1"/>
              <a:t>premissen</a:t>
            </a:r>
            <a:r>
              <a:rPr lang="fr-BE" sz="2800" b="0" i="1" dirty="0"/>
              <a:t> en valse </a:t>
            </a:r>
            <a:r>
              <a:rPr lang="fr-BE" sz="2800" b="0" i="1" dirty="0" err="1"/>
              <a:t>conclusie</a:t>
            </a:r>
            <a:r>
              <a:rPr lang="fr-BE" sz="2800" b="0" i="1" dirty="0"/>
              <a:t> </a:t>
            </a:r>
            <a:r>
              <a:rPr lang="fr-BE" sz="2800" b="0" i="1" dirty="0" err="1"/>
              <a:t>volgt</a:t>
            </a:r>
            <a:endParaRPr lang="fr-BE" sz="2800" b="0" i="1" dirty="0"/>
          </a:p>
          <a:p>
            <a:pPr marL="0" indent="0">
              <a:buNone/>
            </a:pPr>
            <a:endParaRPr lang="fr-BE" sz="2800" b="0" i="1" dirty="0"/>
          </a:p>
          <a:p>
            <a:pPr marL="0" indent="0">
              <a:buNone/>
            </a:pPr>
            <a:r>
              <a:rPr lang="fr-BE" sz="2800" b="0" i="1" dirty="0" err="1"/>
              <a:t>Bij</a:t>
            </a:r>
            <a:r>
              <a:rPr lang="fr-BE" sz="2800" b="0" i="1" dirty="0"/>
              <a:t> </a:t>
            </a:r>
            <a:r>
              <a:rPr lang="fr-BE" sz="2800" b="0" i="1" dirty="0" err="1"/>
              <a:t>inductie</a:t>
            </a:r>
            <a:r>
              <a:rPr lang="fr-BE" sz="2800" b="0" i="1" dirty="0"/>
              <a:t> </a:t>
            </a:r>
            <a:r>
              <a:rPr lang="fr-BE" sz="2800" b="0" i="1" dirty="0" err="1"/>
              <a:t>is</a:t>
            </a:r>
            <a:r>
              <a:rPr lang="fr-BE" sz="2800" b="0" i="1" dirty="0"/>
              <a:t> </a:t>
            </a:r>
            <a:r>
              <a:rPr lang="fr-BE" sz="2800" b="0" i="1" dirty="0" err="1"/>
              <a:t>geldigheid</a:t>
            </a:r>
            <a:r>
              <a:rPr lang="fr-BE" sz="2800" b="0" i="1" dirty="0"/>
              <a:t> niet van </a:t>
            </a:r>
            <a:r>
              <a:rPr lang="fr-BE" sz="2800" b="0" i="1" dirty="0" err="1"/>
              <a:t>toepassing</a:t>
            </a:r>
            <a:r>
              <a:rPr lang="fr-BE" sz="2800" b="0" i="1" dirty="0"/>
              <a:t>!</a:t>
            </a:r>
          </a:p>
          <a:p>
            <a:pPr marL="0" indent="0">
              <a:buNone/>
            </a:pPr>
            <a:endParaRPr lang="fr-BE" sz="2800" b="0" i="1" dirty="0"/>
          </a:p>
          <a:p>
            <a:pPr marL="0" indent="0">
              <a:buNone/>
            </a:pPr>
            <a:r>
              <a:rPr lang="fr-BE" sz="2800" i="1" dirty="0" err="1"/>
              <a:t>Geldigheid</a:t>
            </a:r>
            <a:r>
              <a:rPr lang="fr-BE" sz="2800" i="1" dirty="0"/>
              <a:t> </a:t>
            </a:r>
            <a:r>
              <a:rPr lang="fr-BE" sz="2800" i="1" dirty="0" err="1"/>
              <a:t>is</a:t>
            </a:r>
            <a:r>
              <a:rPr lang="fr-BE" sz="2800" i="1" dirty="0"/>
              <a:t> </a:t>
            </a:r>
            <a:r>
              <a:rPr lang="fr-BE" sz="2800" i="1" dirty="0" err="1"/>
              <a:t>enkel</a:t>
            </a:r>
            <a:r>
              <a:rPr lang="fr-BE" sz="2800" i="1" dirty="0"/>
              <a:t> van </a:t>
            </a:r>
            <a:r>
              <a:rPr lang="fr-BE" sz="2800" i="1" dirty="0" err="1"/>
              <a:t>toepassing</a:t>
            </a:r>
            <a:r>
              <a:rPr lang="fr-BE" sz="2800" i="1" dirty="0"/>
              <a:t> </a:t>
            </a:r>
            <a:r>
              <a:rPr lang="fr-BE" sz="2800" i="1" dirty="0" err="1"/>
              <a:t>bij</a:t>
            </a:r>
            <a:r>
              <a:rPr lang="fr-BE" sz="2800" i="1" dirty="0"/>
              <a:t> </a:t>
            </a:r>
            <a:r>
              <a:rPr lang="fr-BE" sz="2800" i="1" dirty="0" err="1"/>
              <a:t>deductieve</a:t>
            </a:r>
            <a:r>
              <a:rPr lang="fr-BE" sz="2800" i="1" dirty="0"/>
              <a:t> </a:t>
            </a:r>
            <a:r>
              <a:rPr lang="fr-BE" sz="2800" i="1" dirty="0" err="1"/>
              <a:t>redeneringen</a:t>
            </a:r>
            <a:r>
              <a:rPr lang="fr-BE" sz="28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809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Voorbeelden</a:t>
            </a:r>
            <a:r>
              <a:rPr lang="fr-BE" dirty="0"/>
              <a:t> </a:t>
            </a:r>
            <a:r>
              <a:rPr lang="fr-BE" dirty="0" err="1"/>
              <a:t>deductieve</a:t>
            </a:r>
            <a:r>
              <a:rPr lang="fr-BE" dirty="0"/>
              <a:t> </a:t>
            </a:r>
            <a:r>
              <a:rPr lang="fr-BE" dirty="0" err="1"/>
              <a:t>redenering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BE" sz="2400" dirty="0" err="1"/>
              <a:t>Alle</a:t>
            </a:r>
            <a:r>
              <a:rPr lang="fr-BE" sz="2400" dirty="0"/>
              <a:t> </a:t>
            </a:r>
            <a:r>
              <a:rPr lang="fr-BE" sz="2400" dirty="0" err="1"/>
              <a:t>studenten</a:t>
            </a:r>
            <a:r>
              <a:rPr lang="fr-BE" sz="2400" dirty="0"/>
              <a:t> </a:t>
            </a:r>
            <a:r>
              <a:rPr lang="fr-BE" sz="2400" dirty="0" err="1"/>
              <a:t>eten</a:t>
            </a:r>
            <a:r>
              <a:rPr lang="fr-BE" sz="2400" dirty="0"/>
              <a:t> pizza</a:t>
            </a:r>
          </a:p>
          <a:p>
            <a:r>
              <a:rPr lang="fr-BE" sz="2400" dirty="0"/>
              <a:t>Sabine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student</a:t>
            </a:r>
            <a:endParaRPr lang="fr-BE" sz="2400" dirty="0"/>
          </a:p>
          <a:p>
            <a:r>
              <a:rPr lang="fr-BE" sz="2400" dirty="0"/>
              <a:t>Dus, Sabine </a:t>
            </a:r>
            <a:r>
              <a:rPr lang="fr-BE" sz="2400" dirty="0" err="1"/>
              <a:t>eet</a:t>
            </a:r>
            <a:r>
              <a:rPr lang="fr-BE" sz="2400" dirty="0"/>
              <a:t> pizza</a:t>
            </a:r>
          </a:p>
          <a:p>
            <a:endParaRPr lang="fr-BE" sz="2400" dirty="0"/>
          </a:p>
          <a:p>
            <a:endParaRPr lang="fr-BE" sz="2400" dirty="0"/>
          </a:p>
          <a:p>
            <a:r>
              <a:rPr lang="fr-BE" sz="2400" dirty="0" err="1"/>
              <a:t>Alle</a:t>
            </a:r>
            <a:r>
              <a:rPr lang="fr-BE" sz="2400" dirty="0"/>
              <a:t> </a:t>
            </a:r>
            <a:r>
              <a:rPr lang="fr-BE" sz="2400" dirty="0" err="1"/>
              <a:t>atleten</a:t>
            </a:r>
            <a:r>
              <a:rPr lang="fr-BE" sz="2400" dirty="0"/>
              <a:t> </a:t>
            </a:r>
            <a:r>
              <a:rPr lang="fr-BE" sz="2400" dirty="0" err="1"/>
              <a:t>gaan</a:t>
            </a:r>
            <a:r>
              <a:rPr lang="fr-BE" sz="2400" dirty="0"/>
              <a:t> </a:t>
            </a:r>
            <a:r>
              <a:rPr lang="fr-BE" sz="2400" dirty="0" err="1"/>
              <a:t>naar</a:t>
            </a:r>
            <a:r>
              <a:rPr lang="fr-BE" sz="2400" dirty="0"/>
              <a:t> de fitness</a:t>
            </a:r>
          </a:p>
          <a:p>
            <a:r>
              <a:rPr lang="fr-BE" sz="2400" dirty="0"/>
              <a:t>Benny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atleet</a:t>
            </a:r>
            <a:endParaRPr lang="fr-BE" sz="2400" dirty="0"/>
          </a:p>
          <a:p>
            <a:r>
              <a:rPr lang="fr-BE" sz="2400" dirty="0"/>
              <a:t>Dus, Benny </a:t>
            </a:r>
            <a:r>
              <a:rPr lang="fr-BE" sz="2400" dirty="0" err="1"/>
              <a:t>gaat</a:t>
            </a:r>
            <a:r>
              <a:rPr lang="fr-BE" sz="2400" dirty="0"/>
              <a:t> </a:t>
            </a:r>
            <a:r>
              <a:rPr lang="fr-BE" sz="2400" dirty="0" err="1"/>
              <a:t>naar</a:t>
            </a:r>
            <a:r>
              <a:rPr lang="fr-BE" sz="2400" dirty="0"/>
              <a:t> de fitness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88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Voorbeeld</a:t>
            </a:r>
            <a:r>
              <a:rPr lang="fr-BE" dirty="0"/>
              <a:t> 3 </a:t>
            </a:r>
            <a:r>
              <a:rPr lang="fr-BE" dirty="0" err="1"/>
              <a:t>deductieve</a:t>
            </a:r>
            <a:r>
              <a:rPr lang="fr-BE" dirty="0"/>
              <a:t> </a:t>
            </a:r>
            <a:r>
              <a:rPr lang="fr-BE" dirty="0" err="1"/>
              <a:t>geldigheid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2800" dirty="0" err="1"/>
              <a:t>Valid</a:t>
            </a:r>
            <a:r>
              <a:rPr lang="fr-BE" sz="2800" dirty="0"/>
              <a:t> </a:t>
            </a:r>
            <a:r>
              <a:rPr lang="fr-BE" sz="2800" dirty="0" err="1"/>
              <a:t>deductive</a:t>
            </a:r>
            <a:r>
              <a:rPr lang="fr-BE" sz="2800" dirty="0"/>
              <a:t> argument</a:t>
            </a:r>
          </a:p>
          <a:p>
            <a:pPr marL="0" indent="0">
              <a:buNone/>
            </a:pPr>
            <a:endParaRPr lang="fr-BE" dirty="0"/>
          </a:p>
          <a:p>
            <a:pPr marL="457200" indent="-457200">
              <a:buFont typeface="+mj-lt"/>
              <a:buAutoNum type="arabicPeriod"/>
            </a:pPr>
            <a:r>
              <a:rPr lang="fr-BE" b="0" dirty="0" err="1"/>
              <a:t>Alle</a:t>
            </a:r>
            <a:r>
              <a:rPr lang="fr-BE" b="0" dirty="0"/>
              <a:t> </a:t>
            </a:r>
            <a:r>
              <a:rPr lang="fr-BE" b="0" dirty="0" err="1"/>
              <a:t>nachtvlinders</a:t>
            </a:r>
            <a:r>
              <a:rPr lang="fr-BE" b="0" dirty="0"/>
              <a:t> </a:t>
            </a:r>
            <a:r>
              <a:rPr lang="fr-BE" b="0" dirty="0" err="1"/>
              <a:t>zijn</a:t>
            </a:r>
            <a:r>
              <a:rPr lang="fr-BE" b="0" dirty="0"/>
              <a:t> </a:t>
            </a:r>
            <a:r>
              <a:rPr lang="fr-BE" b="0" dirty="0" err="1"/>
              <a:t>nachtdieren</a:t>
            </a:r>
            <a:endParaRPr lang="fr-BE" b="0" dirty="0"/>
          </a:p>
          <a:p>
            <a:pPr marL="457200" indent="-457200">
              <a:buFont typeface="+mj-lt"/>
              <a:buAutoNum type="arabicPeriod"/>
            </a:pPr>
            <a:r>
              <a:rPr lang="fr-BE" b="0" dirty="0" err="1"/>
              <a:t>Alle</a:t>
            </a:r>
            <a:r>
              <a:rPr lang="fr-BE" b="0" dirty="0"/>
              <a:t> </a:t>
            </a:r>
            <a:r>
              <a:rPr lang="fr-BE" b="0" dirty="0" err="1"/>
              <a:t>nachtvlinders</a:t>
            </a:r>
            <a:r>
              <a:rPr lang="fr-BE" b="0" dirty="0"/>
              <a:t> </a:t>
            </a:r>
            <a:r>
              <a:rPr lang="fr-BE" b="0" dirty="0" err="1"/>
              <a:t>zijn</a:t>
            </a:r>
            <a:r>
              <a:rPr lang="fr-BE" b="0" dirty="0"/>
              <a:t> </a:t>
            </a:r>
            <a:r>
              <a:rPr lang="fr-BE" b="0" dirty="0" err="1"/>
              <a:t>insekten</a:t>
            </a:r>
            <a:endParaRPr lang="fr-BE" b="0" dirty="0"/>
          </a:p>
          <a:p>
            <a:pPr marL="457200" indent="-457200">
              <a:buFont typeface="+mj-lt"/>
              <a:buAutoNum type="arabicPeriod"/>
            </a:pPr>
            <a:r>
              <a:rPr lang="fr-BE" b="0" dirty="0"/>
              <a:t>Dus, </a:t>
            </a:r>
            <a:r>
              <a:rPr lang="fr-BE" b="0" dirty="0" err="1"/>
              <a:t>sommige</a:t>
            </a:r>
            <a:r>
              <a:rPr lang="fr-BE" b="0" dirty="0"/>
              <a:t> </a:t>
            </a:r>
            <a:r>
              <a:rPr lang="fr-BE" b="0" dirty="0" err="1"/>
              <a:t>insekten</a:t>
            </a:r>
            <a:r>
              <a:rPr lang="fr-BE" b="0" dirty="0"/>
              <a:t> </a:t>
            </a:r>
            <a:r>
              <a:rPr lang="fr-BE" b="0" dirty="0" err="1"/>
              <a:t>zijn</a:t>
            </a:r>
            <a:r>
              <a:rPr lang="fr-BE" b="0" dirty="0"/>
              <a:t> </a:t>
            </a:r>
            <a:r>
              <a:rPr lang="fr-BE" b="0" dirty="0" err="1"/>
              <a:t>nachtdieren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fr-BE" b="0" dirty="0"/>
          </a:p>
          <a:p>
            <a:pPr marL="0" indent="0">
              <a:buNone/>
            </a:pPr>
            <a:r>
              <a:rPr lang="fr-BE" b="0" dirty="0"/>
              <a:t>In </a:t>
            </a:r>
            <a:r>
              <a:rPr lang="fr-BE" b="0" dirty="0" err="1"/>
              <a:t>symbolen</a:t>
            </a:r>
            <a:r>
              <a:rPr lang="fr-BE" b="0" dirty="0"/>
              <a:t> </a:t>
            </a:r>
            <a:r>
              <a:rPr lang="fr-BE" b="0" dirty="0" err="1"/>
              <a:t>uitgedrukt</a:t>
            </a:r>
            <a:r>
              <a:rPr lang="fr-BE" b="0" dirty="0"/>
              <a:t>:</a:t>
            </a:r>
          </a:p>
          <a:p>
            <a:pPr marL="0" indent="0">
              <a:buNone/>
            </a:pPr>
            <a:endParaRPr lang="fr-BE" b="0" dirty="0"/>
          </a:p>
          <a:p>
            <a:pPr marL="0" indent="0">
              <a:buNone/>
            </a:pPr>
            <a:r>
              <a:rPr lang="fr-BE" sz="2800" b="0" dirty="0"/>
              <a:t>Let V=</a:t>
            </a:r>
            <a:r>
              <a:rPr lang="fr-BE" sz="2800" b="0" dirty="0" err="1"/>
              <a:t>nachtvlinder</a:t>
            </a:r>
            <a:r>
              <a:rPr lang="fr-BE" sz="2800" b="0" dirty="0"/>
              <a:t>, N=</a:t>
            </a:r>
            <a:r>
              <a:rPr lang="fr-BE" sz="2800" b="0" dirty="0" err="1"/>
              <a:t>nachtdier</a:t>
            </a:r>
            <a:r>
              <a:rPr lang="fr-BE" sz="2800" b="0" dirty="0"/>
              <a:t>, and I=</a:t>
            </a:r>
            <a:r>
              <a:rPr lang="fr-BE" sz="2800" b="0" dirty="0" err="1"/>
              <a:t>insecten</a:t>
            </a:r>
            <a:endParaRPr lang="fr-BE" sz="2800" b="0" dirty="0"/>
          </a:p>
          <a:p>
            <a:pPr marL="457200" indent="-457200">
              <a:buFont typeface="+mj-lt"/>
              <a:buAutoNum type="arabicPeriod"/>
            </a:pPr>
            <a:r>
              <a:rPr lang="fr-BE" b="0" dirty="0" err="1"/>
              <a:t>Alle</a:t>
            </a:r>
            <a:r>
              <a:rPr lang="fr-BE" b="0" dirty="0"/>
              <a:t> V </a:t>
            </a:r>
            <a:r>
              <a:rPr lang="fr-BE" b="0" dirty="0" err="1"/>
              <a:t>zijn</a:t>
            </a:r>
            <a:r>
              <a:rPr lang="fr-BE" b="0" dirty="0"/>
              <a:t> N</a:t>
            </a:r>
          </a:p>
          <a:p>
            <a:pPr marL="457200" indent="-457200">
              <a:buFont typeface="+mj-lt"/>
              <a:buAutoNum type="arabicPeriod"/>
            </a:pPr>
            <a:r>
              <a:rPr lang="fr-BE" b="0" dirty="0" err="1"/>
              <a:t>Alle</a:t>
            </a:r>
            <a:r>
              <a:rPr lang="fr-BE" b="0" dirty="0"/>
              <a:t> V </a:t>
            </a:r>
            <a:r>
              <a:rPr lang="fr-BE" b="0" dirty="0" err="1"/>
              <a:t>zijn</a:t>
            </a:r>
            <a:r>
              <a:rPr lang="fr-BE" b="0" dirty="0"/>
              <a:t> I</a:t>
            </a:r>
          </a:p>
          <a:p>
            <a:pPr marL="457200" indent="-457200">
              <a:buFont typeface="+mj-lt"/>
              <a:buAutoNum type="arabicPeriod"/>
            </a:pPr>
            <a:r>
              <a:rPr lang="fr-BE" b="0" dirty="0"/>
              <a:t>Dus, </a:t>
            </a:r>
            <a:r>
              <a:rPr lang="fr-BE" b="0" dirty="0" err="1"/>
              <a:t>sommige</a:t>
            </a:r>
            <a:r>
              <a:rPr lang="fr-BE" b="0" dirty="0"/>
              <a:t> I </a:t>
            </a:r>
            <a:r>
              <a:rPr lang="fr-BE" b="0" dirty="0" err="1"/>
              <a:t>zijn</a:t>
            </a:r>
            <a:r>
              <a:rPr lang="fr-BE" b="0" dirty="0"/>
              <a:t> N</a:t>
            </a:r>
            <a:endParaRPr lang="en-US" b="0" dirty="0"/>
          </a:p>
          <a:p>
            <a:pPr marL="0" indent="0">
              <a:buNone/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770513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Deductieve</a:t>
            </a:r>
            <a:r>
              <a:rPr lang="fr-BE" dirty="0"/>
              <a:t> </a:t>
            </a:r>
            <a:r>
              <a:rPr lang="fr-BE" dirty="0" err="1"/>
              <a:t>Syllogismen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05952" y="2034540"/>
            <a:ext cx="8686800" cy="434340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Modus </a:t>
            </a:r>
            <a:r>
              <a:rPr lang="fr-BE" dirty="0" err="1"/>
              <a:t>Ponens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err="1"/>
              <a:t>Vorm</a:t>
            </a:r>
            <a:r>
              <a:rPr lang="fr-BE" dirty="0"/>
              <a:t> van de </a:t>
            </a:r>
            <a:r>
              <a:rPr lang="fr-BE" dirty="0" err="1"/>
              <a:t>redenering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089344"/>
              </p:ext>
            </p:extLst>
          </p:nvPr>
        </p:nvGraphicFramePr>
        <p:xfrm>
          <a:off x="1193800" y="3429000"/>
          <a:ext cx="1905000" cy="227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3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If p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then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 q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02104"/>
              </p:ext>
            </p:extLst>
          </p:nvPr>
        </p:nvGraphicFramePr>
        <p:xfrm>
          <a:off x="5689600" y="3416300"/>
          <a:ext cx="3462866" cy="222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25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Als Jan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thuis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="0" baseline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BE" sz="2400" b="0" baseline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fr-BE" sz="2400" b="0" baseline="0" dirty="0" err="1">
                          <a:solidFill>
                            <a:schemeClr val="tx1"/>
                          </a:solidFill>
                        </a:rPr>
                        <a:t>thuis</a:t>
                      </a:r>
                      <a:endParaRPr lang="fr-BE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thuis</a:t>
                      </a:r>
                      <a:endParaRPr lang="fr-BE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------------------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Dus, An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thuis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99267"/>
              </p:ext>
            </p:extLst>
          </p:nvPr>
        </p:nvGraphicFramePr>
        <p:xfrm>
          <a:off x="3195887" y="3416300"/>
          <a:ext cx="23960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BE" sz="1800" b="0" dirty="0">
                          <a:solidFill>
                            <a:schemeClr val="tx1"/>
                          </a:solidFill>
                        </a:rPr>
                        <a:t>p -&gt;</a:t>
                      </a:r>
                      <a:r>
                        <a:rPr lang="fr-BE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1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1800" b="0" dirty="0">
                          <a:solidFill>
                            <a:schemeClr val="tx1"/>
                          </a:solidFill>
                        </a:rPr>
                        <a:t>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fr-BE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06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Deductieve</a:t>
            </a:r>
            <a:r>
              <a:rPr lang="fr-BE" dirty="0"/>
              <a:t> </a:t>
            </a:r>
            <a:r>
              <a:rPr lang="fr-BE" dirty="0" err="1"/>
              <a:t>Syllogismen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72457" y="1981200"/>
            <a:ext cx="8686800" cy="4343400"/>
          </a:xfrm>
        </p:spPr>
        <p:txBody>
          <a:bodyPr/>
          <a:lstStyle/>
          <a:p>
            <a:r>
              <a:rPr lang="fr-BE" dirty="0"/>
              <a:t>Modus </a:t>
            </a:r>
            <a:r>
              <a:rPr lang="fr-BE" dirty="0" err="1"/>
              <a:t>Tollens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Vorm</a:t>
            </a:r>
            <a:r>
              <a:rPr lang="fr-BE" dirty="0"/>
              <a:t> van de </a:t>
            </a:r>
            <a:r>
              <a:rPr lang="fr-BE" dirty="0" err="1"/>
              <a:t>redenering</a:t>
            </a:r>
            <a:r>
              <a:rPr lang="fr-BE" dirty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51613"/>
              </p:ext>
            </p:extLst>
          </p:nvPr>
        </p:nvGraphicFramePr>
        <p:xfrm>
          <a:off x="1193800" y="3429000"/>
          <a:ext cx="1905000" cy="227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3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BE" sz="2000" b="0" dirty="0">
                          <a:solidFill>
                            <a:schemeClr val="tx1"/>
                          </a:solidFill>
                        </a:rPr>
                        <a:t>If p </a:t>
                      </a:r>
                      <a:r>
                        <a:rPr lang="fr-BE" sz="2000" b="0" dirty="0" err="1">
                          <a:solidFill>
                            <a:schemeClr val="tx1"/>
                          </a:solidFill>
                        </a:rPr>
                        <a:t>then</a:t>
                      </a:r>
                      <a:r>
                        <a:rPr lang="fr-BE" sz="2000" b="0" dirty="0">
                          <a:solidFill>
                            <a:schemeClr val="tx1"/>
                          </a:solidFill>
                        </a:rPr>
                        <a:t> q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000" b="0" dirty="0">
                          <a:solidFill>
                            <a:schemeClr val="tx1"/>
                          </a:solidFill>
                        </a:rPr>
                        <a:t>Not q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000" b="0" dirty="0">
                          <a:solidFill>
                            <a:schemeClr val="tx1"/>
                          </a:solidFill>
                        </a:rPr>
                        <a:t>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000" b="0" dirty="0" err="1">
                          <a:solidFill>
                            <a:schemeClr val="tx1"/>
                          </a:solidFill>
                        </a:rPr>
                        <a:t>Therefore</a:t>
                      </a:r>
                      <a:r>
                        <a:rPr lang="fr-BE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000" b="0">
                          <a:solidFill>
                            <a:schemeClr val="tx1"/>
                          </a:solidFill>
                        </a:rPr>
                        <a:t>Not p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27622"/>
              </p:ext>
            </p:extLst>
          </p:nvPr>
        </p:nvGraphicFramePr>
        <p:xfrm>
          <a:off x="5689600" y="3416300"/>
          <a:ext cx="3462866" cy="222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25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Als Jan thuis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="0" baseline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BE" sz="2400" b="0" baseline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 An thuis</a:t>
                      </a:r>
                      <a:endParaRPr lang="fr-BE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An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 niet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thuis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------------------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Dus, Jan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 niet thuis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0923263"/>
                  </p:ext>
                </p:extLst>
              </p:nvPr>
            </p:nvGraphicFramePr>
            <p:xfrm>
              <a:off x="3195887" y="3416300"/>
              <a:ext cx="2396067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2860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fr-BE" sz="1800" b="0" dirty="0">
                              <a:solidFill>
                                <a:schemeClr val="tx1"/>
                              </a:solidFill>
                            </a:rPr>
                            <a:t>p -&gt;</a:t>
                          </a:r>
                          <a:r>
                            <a:rPr lang="fr-BE" sz="18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BE" sz="1800" b="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fr-B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~</m:t>
                              </m:r>
                            </m:oMath>
                          </a14:m>
                          <a:r>
                            <a:rPr lang="fr-BE" sz="1800" b="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fr-BE" sz="1800" b="0" dirty="0">
                              <a:solidFill>
                                <a:schemeClr val="tx1"/>
                              </a:solidFill>
                            </a:rPr>
                            <a:t>-----------------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fr-BE" sz="1800" b="0" dirty="0">
                              <a:solidFill>
                                <a:schemeClr val="tx1"/>
                              </a:solidFill>
                            </a:rPr>
                            <a:t>~p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>
                            <a:buNone/>
                          </a:pPr>
                          <a:endParaRPr lang="fr-BE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0923263"/>
                  </p:ext>
                </p:extLst>
              </p:nvPr>
            </p:nvGraphicFramePr>
            <p:xfrm>
              <a:off x="3195887" y="3416300"/>
              <a:ext cx="2396067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6067"/>
                  </a:tblGrid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4" t="-1330" r="-1015" b="-10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218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Opgelet</a:t>
            </a:r>
            <a:r>
              <a:rPr lang="fr-BE" dirty="0"/>
              <a:t>: </a:t>
            </a:r>
            <a:r>
              <a:rPr lang="fr-BE" dirty="0" err="1"/>
              <a:t>foutieve</a:t>
            </a:r>
            <a:r>
              <a:rPr lang="fr-BE" dirty="0"/>
              <a:t> </a:t>
            </a:r>
            <a:r>
              <a:rPr lang="fr-BE" dirty="0" err="1"/>
              <a:t>redenering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NL" dirty="0"/>
              <a:t>modus nonsens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36704"/>
              </p:ext>
            </p:extLst>
          </p:nvPr>
        </p:nvGraphicFramePr>
        <p:xfrm>
          <a:off x="1193800" y="3429000"/>
          <a:ext cx="1905000" cy="227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3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BE" sz="2000" b="0" dirty="0">
                          <a:solidFill>
                            <a:schemeClr val="tx1"/>
                          </a:solidFill>
                        </a:rPr>
                        <a:t>If p </a:t>
                      </a:r>
                      <a:r>
                        <a:rPr lang="fr-BE" sz="2000" b="0" dirty="0" err="1">
                          <a:solidFill>
                            <a:schemeClr val="tx1"/>
                          </a:solidFill>
                        </a:rPr>
                        <a:t>then</a:t>
                      </a:r>
                      <a:r>
                        <a:rPr lang="fr-BE" sz="2000" b="0" dirty="0">
                          <a:solidFill>
                            <a:schemeClr val="tx1"/>
                          </a:solidFill>
                        </a:rPr>
                        <a:t> q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0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000" b="0" dirty="0">
                          <a:solidFill>
                            <a:schemeClr val="tx1"/>
                          </a:solidFill>
                        </a:rPr>
                        <a:t>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000" b="0" strike="sngStrike" dirty="0" err="1">
                          <a:solidFill>
                            <a:schemeClr val="tx1"/>
                          </a:solidFill>
                        </a:rPr>
                        <a:t>Therefore</a:t>
                      </a:r>
                      <a:r>
                        <a:rPr lang="fr-BE" sz="2000" b="0" strike="sngStrike" dirty="0">
                          <a:solidFill>
                            <a:schemeClr val="tx1"/>
                          </a:solidFill>
                        </a:rPr>
                        <a:t> p</a:t>
                      </a:r>
                      <a:endParaRPr lang="en-US" sz="20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63707"/>
              </p:ext>
            </p:extLst>
          </p:nvPr>
        </p:nvGraphicFramePr>
        <p:xfrm>
          <a:off x="5689600" y="3416300"/>
          <a:ext cx="3462866" cy="222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25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Als Jan thuis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="0" baseline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BE" sz="2400" b="0" baseline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 An thuis</a:t>
                      </a:r>
                      <a:endParaRPr lang="fr-BE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An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 thuis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------------------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2400" b="0" strike="sngStrike" dirty="0">
                          <a:solidFill>
                            <a:schemeClr val="tx1"/>
                          </a:solidFill>
                        </a:rPr>
                        <a:t>Dus, Jan </a:t>
                      </a:r>
                      <a:r>
                        <a:rPr lang="fr-BE" sz="2400" b="0" strike="sngStrike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="0" strike="sngStrike" dirty="0">
                          <a:solidFill>
                            <a:schemeClr val="tx1"/>
                          </a:solidFill>
                        </a:rPr>
                        <a:t> thuis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98739"/>
              </p:ext>
            </p:extLst>
          </p:nvPr>
        </p:nvGraphicFramePr>
        <p:xfrm>
          <a:off x="3195887" y="3416300"/>
          <a:ext cx="23960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BE" sz="1800" b="0" dirty="0">
                          <a:solidFill>
                            <a:schemeClr val="tx1"/>
                          </a:solidFill>
                        </a:rPr>
                        <a:t>p -&gt;</a:t>
                      </a:r>
                      <a:r>
                        <a:rPr lang="fr-BE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1800" b="0" dirty="0">
                          <a:solidFill>
                            <a:schemeClr val="tx1"/>
                          </a:solidFill>
                        </a:rPr>
                        <a:t>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fr-BE" sz="1800" b="0" strike="sngStrike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800" b="0" strike="sngStrike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fr-BE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89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0400" y="1066800"/>
            <a:ext cx="9144000" cy="6172199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EVALUATIE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Tx/>
              <a:buChar char="-"/>
            </a:pPr>
            <a:r>
              <a:rPr lang="en-US" sz="2400" dirty="0" err="1"/>
              <a:t>Examen</a:t>
            </a:r>
            <a:r>
              <a:rPr lang="en-US" sz="2400" dirty="0"/>
              <a:t>: </a:t>
            </a:r>
          </a:p>
          <a:p>
            <a:pPr>
              <a:buFontTx/>
              <a:buChar char="-"/>
            </a:pPr>
            <a:endParaRPr lang="en-US" sz="2400" dirty="0"/>
          </a:p>
          <a:p>
            <a:pPr lvl="1"/>
            <a:r>
              <a:rPr lang="en-US" sz="2400" b="1" dirty="0"/>
              <a:t>-multiple choice </a:t>
            </a:r>
            <a:r>
              <a:rPr lang="en-US" sz="2400" b="1" dirty="0" err="1"/>
              <a:t>vragen</a:t>
            </a:r>
            <a:r>
              <a:rPr lang="en-US" sz="2400" b="1" dirty="0"/>
              <a:t> (</a:t>
            </a:r>
            <a:r>
              <a:rPr lang="en-US" sz="2400" b="1" dirty="0" err="1"/>
              <a:t>vragen</a:t>
            </a:r>
            <a:r>
              <a:rPr lang="en-US" sz="2400" b="1" dirty="0"/>
              <a:t> </a:t>
            </a:r>
            <a:r>
              <a:rPr lang="en-US" sz="2400" b="1" dirty="0" err="1"/>
              <a:t>uit</a:t>
            </a:r>
            <a:r>
              <a:rPr lang="en-US" sz="2400" b="1" dirty="0"/>
              <a:t> </a:t>
            </a:r>
            <a:r>
              <a:rPr lang="en-US" sz="2400" b="1" dirty="0" err="1"/>
              <a:t>elke</a:t>
            </a:r>
            <a:r>
              <a:rPr lang="en-US" sz="2400" b="1" dirty="0"/>
              <a:t> online-multiple choice test)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 err="1"/>
              <a:t>Opdracht</a:t>
            </a:r>
            <a:r>
              <a:rPr lang="en-US" sz="2400" dirty="0"/>
              <a:t> Logica: in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dienen</a:t>
            </a:r>
            <a:r>
              <a:rPr lang="en-US" sz="2400" dirty="0"/>
              <a:t> ten </a:t>
            </a:r>
            <a:r>
              <a:rPr lang="en-US" sz="2400" dirty="0" err="1"/>
              <a:t>laatste</a:t>
            </a:r>
            <a:r>
              <a:rPr lang="en-US" sz="2400" dirty="0"/>
              <a:t> op </a:t>
            </a:r>
            <a:r>
              <a:rPr lang="en-US" sz="2400" dirty="0">
                <a:solidFill>
                  <a:srgbClr val="C00000"/>
                </a:solidFill>
              </a:rPr>
              <a:t>11/12/2019 </a:t>
            </a: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Twee </a:t>
            </a:r>
            <a:r>
              <a:rPr lang="en-US" sz="2400" dirty="0" err="1"/>
              <a:t>onderdelen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endParaRPr lang="en-US" sz="2400" dirty="0"/>
          </a:p>
          <a:p>
            <a:pPr lvl="2"/>
            <a:r>
              <a:rPr lang="en-US" sz="2800" b="1" dirty="0"/>
              <a:t>1. 30-tal </a:t>
            </a:r>
            <a:r>
              <a:rPr lang="en-US" sz="2800" b="1" dirty="0" err="1"/>
              <a:t>vragen</a:t>
            </a:r>
            <a:r>
              <a:rPr lang="en-US" sz="2800" b="1" dirty="0"/>
              <a:t>: </a:t>
            </a:r>
            <a:r>
              <a:rPr lang="en-US" sz="2000" b="1" dirty="0" err="1"/>
              <a:t>antwoorden</a:t>
            </a:r>
            <a:r>
              <a:rPr lang="en-US" sz="2000" b="1" dirty="0"/>
              <a:t> </a:t>
            </a:r>
            <a:r>
              <a:rPr lang="en-US" sz="2000" b="1" dirty="0" err="1"/>
              <a:t>indienen</a:t>
            </a:r>
            <a:r>
              <a:rPr lang="en-US" sz="2000" b="1" dirty="0"/>
              <a:t> (</a:t>
            </a:r>
            <a:r>
              <a:rPr lang="en-US" sz="2000" b="1" dirty="0" err="1"/>
              <a:t>uploaden</a:t>
            </a:r>
            <a:r>
              <a:rPr lang="en-US" sz="2000" b="1" dirty="0"/>
              <a:t> via Moodle)</a:t>
            </a:r>
          </a:p>
          <a:p>
            <a:pPr lvl="1"/>
            <a:r>
              <a:rPr lang="en-US" sz="2400" b="1" dirty="0"/>
              <a:t>	</a:t>
            </a:r>
            <a:r>
              <a:rPr lang="en-US" sz="2800" b="1" dirty="0"/>
              <a:t>2. </a:t>
            </a:r>
            <a:r>
              <a:rPr lang="en-US" sz="2800" b="1" dirty="0" err="1"/>
              <a:t>Eind</a:t>
            </a:r>
            <a:r>
              <a:rPr lang="en-US" sz="2800" b="1" dirty="0"/>
              <a:t>-test online: </a:t>
            </a:r>
          </a:p>
          <a:p>
            <a:pPr lvl="5"/>
            <a:r>
              <a:rPr lang="en-US" sz="2000" b="1" dirty="0"/>
              <a:t>print screen </a:t>
            </a:r>
            <a:r>
              <a:rPr lang="en-US" sz="2000" b="1" dirty="0" err="1"/>
              <a:t>maken</a:t>
            </a:r>
            <a:r>
              <a:rPr lang="en-US" sz="2000" b="1" dirty="0"/>
              <a:t> van </a:t>
            </a:r>
            <a:r>
              <a:rPr lang="en-US" sz="2000" b="1" dirty="0" err="1"/>
              <a:t>resultaat</a:t>
            </a:r>
            <a:r>
              <a:rPr lang="en-US" sz="2000" b="1" dirty="0"/>
              <a:t> (</a:t>
            </a:r>
            <a:r>
              <a:rPr lang="en-US" sz="2000" b="1" dirty="0" err="1"/>
              <a:t>beeldformaat</a:t>
            </a:r>
            <a:r>
              <a:rPr lang="en-US" sz="2000" b="1" dirty="0"/>
              <a:t>)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</a:p>
          <a:p>
            <a:pPr lvl="7"/>
            <a:r>
              <a:rPr lang="en-US" sz="2000" b="1" dirty="0" err="1"/>
              <a:t>uploaden</a:t>
            </a:r>
            <a:r>
              <a:rPr lang="en-US" sz="2000" b="1" dirty="0"/>
              <a:t> via Moodle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6600" y="304800"/>
            <a:ext cx="8839200" cy="457200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Logica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4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Deductieve</a:t>
            </a:r>
            <a:r>
              <a:rPr lang="fr-BE" dirty="0"/>
              <a:t> </a:t>
            </a:r>
            <a:r>
              <a:rPr lang="fr-BE" dirty="0" err="1"/>
              <a:t>Syllogism</a:t>
            </a:r>
            <a:r>
              <a:rPr lang="en-US" dirty="0" err="1"/>
              <a:t>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Reductio</a:t>
            </a:r>
            <a:r>
              <a:rPr lang="fr-BE" dirty="0"/>
              <a:t> ad </a:t>
            </a:r>
            <a:r>
              <a:rPr lang="fr-BE" dirty="0" err="1"/>
              <a:t>Adsurdum</a:t>
            </a:r>
            <a:r>
              <a:rPr lang="fr-BE" dirty="0"/>
              <a:t>: </a:t>
            </a:r>
            <a:r>
              <a:rPr lang="fr-BE" dirty="0" err="1"/>
              <a:t>bewijs</a:t>
            </a:r>
            <a:r>
              <a:rPr lang="fr-BE" dirty="0"/>
              <a:t> </a:t>
            </a:r>
            <a:r>
              <a:rPr lang="fr-BE" dirty="0" err="1"/>
              <a:t>uit</a:t>
            </a:r>
            <a:r>
              <a:rPr lang="fr-BE" dirty="0"/>
              <a:t> het </a:t>
            </a:r>
            <a:r>
              <a:rPr lang="fr-BE" dirty="0" err="1"/>
              <a:t>ongerijmde</a:t>
            </a:r>
            <a:endParaRPr lang="fr-BE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86448"/>
              </p:ext>
            </p:extLst>
          </p:nvPr>
        </p:nvGraphicFramePr>
        <p:xfrm>
          <a:off x="1041400" y="2743200"/>
          <a:ext cx="677333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8600">
                <a:tc>
                  <a:txBody>
                    <a:bodyPr/>
                    <a:lstStyle/>
                    <a:p>
                      <a:r>
                        <a:rPr lang="fr-BE" sz="2400" dirty="0" err="1">
                          <a:solidFill>
                            <a:schemeClr val="tx1"/>
                          </a:solidFill>
                        </a:rPr>
                        <a:t>Vorm</a:t>
                      </a:r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 van de </a:t>
                      </a:r>
                      <a:r>
                        <a:rPr lang="fr-BE" sz="2400" dirty="0" err="1">
                          <a:solidFill>
                            <a:schemeClr val="tx1"/>
                          </a:solidFill>
                        </a:rPr>
                        <a:t>redenering</a:t>
                      </a:r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Om </a:t>
                      </a:r>
                      <a:r>
                        <a:rPr lang="fr-BE" sz="2400" i="1" dirty="0">
                          <a:solidFill>
                            <a:schemeClr val="tx1"/>
                          </a:solidFill>
                        </a:rPr>
                        <a:t>p te </a:t>
                      </a:r>
                      <a:r>
                        <a:rPr lang="fr-BE" sz="2400" i="1" dirty="0" err="1">
                          <a:solidFill>
                            <a:schemeClr val="tx1"/>
                          </a:solidFill>
                        </a:rPr>
                        <a:t>bewijzen</a:t>
                      </a:r>
                      <a:endParaRPr lang="fr-BE" sz="2400" i="1" dirty="0">
                        <a:solidFill>
                          <a:schemeClr val="tx1"/>
                        </a:solidFill>
                      </a:endParaRPr>
                    </a:p>
                    <a:p>
                      <a:endParaRPr lang="fr-BE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BE" sz="2400" dirty="0" err="1">
                          <a:solidFill>
                            <a:schemeClr val="tx1"/>
                          </a:solidFill>
                        </a:rPr>
                        <a:t>Veronderstel</a:t>
                      </a:r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i="1" dirty="0">
                          <a:solidFill>
                            <a:schemeClr val="tx1"/>
                          </a:solidFill>
                        </a:rPr>
                        <a:t>~p</a:t>
                      </a:r>
                      <a:r>
                        <a:rPr lang="fr-BE" sz="2400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(niet p)</a:t>
                      </a:r>
                    </a:p>
                    <a:p>
                      <a:endParaRPr lang="fr-BE" sz="24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Vanuit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veronderstelling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besluit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i="1" baseline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endParaRPr lang="fr-BE" sz="24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BE" sz="2400" i="0" baseline="0" dirty="0" err="1">
                          <a:solidFill>
                            <a:schemeClr val="tx1"/>
                          </a:solidFill>
                        </a:rPr>
                        <a:t>Bewijs</a:t>
                      </a:r>
                      <a:r>
                        <a:rPr lang="fr-BE" sz="2400" i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i="0" baseline="0" dirty="0" err="1">
                          <a:solidFill>
                            <a:schemeClr val="tx1"/>
                          </a:solidFill>
                        </a:rPr>
                        <a:t>dat</a:t>
                      </a:r>
                      <a:r>
                        <a:rPr lang="fr-BE" sz="2400" i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i="1" baseline="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niet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mogelijk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want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absurd</a:t>
                      </a:r>
                      <a:endParaRPr lang="fr-BE" sz="2400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fr-BE" sz="24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Conclusie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fr-BE" sz="240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moet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waar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zijn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Voorbeeld</a:t>
            </a:r>
            <a:r>
              <a:rPr lang="fr-BE" dirty="0"/>
              <a:t> </a:t>
            </a:r>
            <a:r>
              <a:rPr lang="fr-BE" dirty="0" err="1"/>
              <a:t>reductio</a:t>
            </a:r>
            <a:r>
              <a:rPr lang="fr-BE" dirty="0"/>
              <a:t> ad </a:t>
            </a:r>
            <a:r>
              <a:rPr lang="fr-BE" dirty="0" err="1"/>
              <a:t>absurdum</a:t>
            </a:r>
            <a:r>
              <a:rPr lang="fr-B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NL" sz="2800" b="0" dirty="0"/>
              <a:t>Stel: de aarde plat is </a:t>
            </a:r>
          </a:p>
          <a:p>
            <a:r>
              <a:rPr lang="nl-NL" sz="2800" b="0" dirty="0"/>
              <a:t>dan kan men er af vallen. </a:t>
            </a:r>
          </a:p>
          <a:p>
            <a:r>
              <a:rPr lang="nl-NL" sz="2800" b="0" dirty="0"/>
              <a:t>Maar niemand kan van de aarde af vallen, </a:t>
            </a:r>
          </a:p>
          <a:p>
            <a:r>
              <a:rPr lang="nl-NL" sz="2800" b="0" dirty="0"/>
              <a:t>Dus: de aarde is niet plat.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3540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Deductieve</a:t>
            </a:r>
            <a:r>
              <a:rPr lang="fr-BE" dirty="0"/>
              <a:t> </a:t>
            </a:r>
            <a:r>
              <a:rPr lang="fr-BE" dirty="0" err="1"/>
              <a:t>Syllogismen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>
                <a:solidFill>
                  <a:schemeClr val="tx1"/>
                </a:solidFill>
              </a:rPr>
              <a:t>Disjunctie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03378"/>
              </p:ext>
            </p:extLst>
          </p:nvPr>
        </p:nvGraphicFramePr>
        <p:xfrm>
          <a:off x="1041400" y="2717800"/>
          <a:ext cx="26289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9040">
                <a:tc>
                  <a:txBody>
                    <a:bodyPr/>
                    <a:lstStyle/>
                    <a:p>
                      <a:pPr fontAlgn="t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p or q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fontAlgn="t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Not p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fontAlgn="t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-------------------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fontAlgn="t"/>
                      <a:r>
                        <a:rPr lang="fr-BE" sz="2400" dirty="0" err="1">
                          <a:solidFill>
                            <a:schemeClr val="tx1"/>
                          </a:solidFill>
                        </a:rPr>
                        <a:t>Therefore</a:t>
                      </a:r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79692"/>
              </p:ext>
            </p:extLst>
          </p:nvPr>
        </p:nvGraphicFramePr>
        <p:xfrm>
          <a:off x="5803900" y="2717800"/>
          <a:ext cx="3683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9040">
                <a:tc>
                  <a:txBody>
                    <a:bodyPr/>
                    <a:lstStyle/>
                    <a:p>
                      <a:pPr fontAlgn="t"/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Ofwel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treden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 de Beatles op </a:t>
                      </a:r>
                      <a:r>
                        <a:rPr lang="fr-BE" sz="2400" b="0" baseline="0" dirty="0" err="1">
                          <a:solidFill>
                            <a:schemeClr val="tx1"/>
                          </a:solidFill>
                        </a:rPr>
                        <a:t>vanavond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="0" baseline="0" dirty="0" err="1">
                          <a:solidFill>
                            <a:schemeClr val="tx1"/>
                          </a:solidFill>
                        </a:rPr>
                        <a:t>ofwel</a:t>
                      </a:r>
                      <a:r>
                        <a:rPr lang="fr-BE" sz="2400" b="0" baseline="0" dirty="0">
                          <a:solidFill>
                            <a:schemeClr val="tx1"/>
                          </a:solidFill>
                        </a:rPr>
                        <a:t> de Rolling Stones </a:t>
                      </a:r>
                    </a:p>
                    <a:p>
                      <a:pPr fontAlgn="t"/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Vanavond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="0" dirty="0" err="1">
                          <a:solidFill>
                            <a:schemeClr val="tx1"/>
                          </a:solidFill>
                        </a:rPr>
                        <a:t>treden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 de Beatles </a:t>
                      </a:r>
                      <a:r>
                        <a:rPr lang="fr-BE" sz="2400" b="1" dirty="0">
                          <a:solidFill>
                            <a:schemeClr val="tx1"/>
                          </a:solidFill>
                        </a:rPr>
                        <a:t>niet </a:t>
                      </a:r>
                      <a:r>
                        <a:rPr lang="fr-BE" sz="2400" b="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fontAlgn="t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-------------------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fontAlgn="t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Dus de Rolling Stones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treden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sz="2400" baseline="0" dirty="0" err="1">
                          <a:solidFill>
                            <a:schemeClr val="tx1"/>
                          </a:solidFill>
                        </a:rPr>
                        <a:t>vanavond</a:t>
                      </a:r>
                      <a:r>
                        <a:rPr lang="fr-BE" sz="2400" baseline="0" dirty="0">
                          <a:solidFill>
                            <a:schemeClr val="tx1"/>
                          </a:solidFill>
                        </a:rPr>
                        <a:t> op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25054"/>
              </p:ext>
            </p:extLst>
          </p:nvPr>
        </p:nvGraphicFramePr>
        <p:xfrm>
          <a:off x="3784600" y="2717800"/>
          <a:ext cx="1905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9040">
                <a:tc>
                  <a:txBody>
                    <a:bodyPr/>
                    <a:lstStyle/>
                    <a:p>
                      <a:pPr fontAlgn="t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p v q</a:t>
                      </a:r>
                    </a:p>
                    <a:p>
                      <a:pPr fontAlgn="t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~p</a:t>
                      </a:r>
                    </a:p>
                    <a:p>
                      <a:pPr fontAlgn="t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------------------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fontAlgn="t"/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925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Deductieve</a:t>
            </a:r>
            <a:r>
              <a:rPr lang="fr-BE" dirty="0"/>
              <a:t> Syllogisme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648200"/>
          </a:xfrm>
        </p:spPr>
        <p:txBody>
          <a:bodyPr/>
          <a:lstStyle/>
          <a:p>
            <a:pPr marL="0" indent="0">
              <a:buNone/>
            </a:pPr>
            <a:r>
              <a:rPr lang="fr-BE" dirty="0" err="1"/>
              <a:t>Hypothetische</a:t>
            </a:r>
            <a:r>
              <a:rPr lang="fr-BE" dirty="0"/>
              <a:t> syllogisme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82789"/>
              </p:ext>
            </p:extLst>
          </p:nvPr>
        </p:nvGraphicFramePr>
        <p:xfrm>
          <a:off x="1041401" y="2743200"/>
          <a:ext cx="2514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If p </a:t>
                      </a:r>
                      <a:r>
                        <a:rPr lang="fr-BE" sz="2000" dirty="0" err="1">
                          <a:solidFill>
                            <a:schemeClr val="tx1"/>
                          </a:solidFill>
                        </a:rPr>
                        <a:t>then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 q</a:t>
                      </a:r>
                    </a:p>
                    <a:p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If q </a:t>
                      </a:r>
                      <a:r>
                        <a:rPr lang="fr-BE" sz="2000" dirty="0" err="1">
                          <a:solidFill>
                            <a:schemeClr val="tx1"/>
                          </a:solidFill>
                        </a:rPr>
                        <a:t>then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 r</a:t>
                      </a:r>
                    </a:p>
                    <a:p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-------------------</a:t>
                      </a:r>
                    </a:p>
                    <a:p>
                      <a:r>
                        <a:rPr lang="fr-BE" sz="2000" dirty="0" err="1">
                          <a:solidFill>
                            <a:schemeClr val="tx1"/>
                          </a:solidFill>
                        </a:rPr>
                        <a:t>Therefore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 if p </a:t>
                      </a:r>
                      <a:r>
                        <a:rPr lang="fr-BE" sz="2000" dirty="0" err="1">
                          <a:solidFill>
                            <a:schemeClr val="tx1"/>
                          </a:solidFill>
                        </a:rPr>
                        <a:t>then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 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1484"/>
              </p:ext>
            </p:extLst>
          </p:nvPr>
        </p:nvGraphicFramePr>
        <p:xfrm>
          <a:off x="6604000" y="2743200"/>
          <a:ext cx="29718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kleurpotloden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zijn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gekleurd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gekleurde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dingen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bevatten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pigmenten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------------------------------------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BE" dirty="0" err="1">
                          <a:solidFill>
                            <a:schemeClr val="tx1"/>
                          </a:solidFill>
                        </a:rPr>
                        <a:t>Alle</a:t>
                      </a:r>
                      <a:r>
                        <a:rPr lang="fr-B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baseline="0" dirty="0" err="1">
                          <a:solidFill>
                            <a:schemeClr val="tx1"/>
                          </a:solidFill>
                        </a:rPr>
                        <a:t>kleurpotloden</a:t>
                      </a:r>
                      <a:r>
                        <a:rPr lang="fr-B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baseline="0" dirty="0" err="1">
                          <a:solidFill>
                            <a:schemeClr val="tx1"/>
                          </a:solidFill>
                        </a:rPr>
                        <a:t>bevatten</a:t>
                      </a:r>
                      <a:r>
                        <a:rPr lang="fr-B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BE" baseline="0" dirty="0" err="1">
                          <a:solidFill>
                            <a:schemeClr val="tx1"/>
                          </a:solidFill>
                        </a:rPr>
                        <a:t>pigmenten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13849"/>
              </p:ext>
            </p:extLst>
          </p:nvPr>
        </p:nvGraphicFramePr>
        <p:xfrm>
          <a:off x="3653367" y="2743200"/>
          <a:ext cx="279823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r>
                        <a:rPr lang="fr-BE" sz="2000" baseline="0" dirty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-&gt; q</a:t>
                      </a:r>
                    </a:p>
                    <a:p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 q-&gt;r</a:t>
                      </a:r>
                    </a:p>
                    <a:p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-------------------</a:t>
                      </a:r>
                    </a:p>
                    <a:p>
                      <a:r>
                        <a:rPr lang="fr-BE" sz="2000" baseline="0" dirty="0">
                          <a:solidFill>
                            <a:schemeClr val="tx1"/>
                          </a:solidFill>
                        </a:rPr>
                        <a:t>  p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-&gt;r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16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Hypothetische</a:t>
            </a:r>
            <a:r>
              <a:rPr lang="fr-BE" dirty="0"/>
              <a:t> Syllogisme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If p then q (p --&gt; q)</a:t>
            </a:r>
          </a:p>
          <a:p>
            <a:pPr marL="0" indent="0">
              <a:buNone/>
            </a:pPr>
            <a:r>
              <a:rPr lang="en-US" b="0" dirty="0"/>
              <a:t>If q then r (q --&gt; r)</a:t>
            </a:r>
          </a:p>
          <a:p>
            <a:pPr marL="0" indent="0">
              <a:buNone/>
            </a:pPr>
            <a:r>
              <a:rPr lang="en-US" b="0" dirty="0"/>
              <a:t>Therefore, if p then r (p --&gt; r)</a:t>
            </a:r>
          </a:p>
          <a:p>
            <a:pPr marL="0" indent="0">
              <a:buNone/>
            </a:pPr>
            <a:endParaRPr lang="fr-BE" b="0" dirty="0"/>
          </a:p>
          <a:p>
            <a:pPr marL="0" indent="0">
              <a:buNone/>
            </a:pPr>
            <a:r>
              <a:rPr lang="en-US" b="0" dirty="0"/>
              <a:t>If she is as light as a duck, then she is made of wood</a:t>
            </a:r>
          </a:p>
          <a:p>
            <a:pPr marL="0" indent="0">
              <a:buNone/>
            </a:pPr>
            <a:r>
              <a:rPr lang="en-US" b="0" dirty="0"/>
              <a:t>If she is made of wood, then she will float in water</a:t>
            </a:r>
          </a:p>
          <a:p>
            <a:pPr marL="0" indent="0">
              <a:buNone/>
            </a:pPr>
            <a:r>
              <a:rPr lang="en-US" b="0" dirty="0"/>
              <a:t>Therefore, if she is as light as a duck, then she will float in water.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fr-BE" b="0" i="1" dirty="0">
                <a:solidFill>
                  <a:schemeClr val="tx1"/>
                </a:solidFill>
              </a:rPr>
              <a:t>(</a:t>
            </a:r>
            <a:r>
              <a:rPr lang="fr-BE" b="0" i="1" dirty="0" err="1">
                <a:solidFill>
                  <a:schemeClr val="tx1"/>
                </a:solidFill>
              </a:rPr>
              <a:t>Ref</a:t>
            </a:r>
            <a:r>
              <a:rPr lang="fr-BE" b="0" i="1" dirty="0">
                <a:solidFill>
                  <a:schemeClr val="tx1"/>
                </a:solidFill>
              </a:rPr>
              <a:t>: Monty python </a:t>
            </a:r>
            <a:r>
              <a:rPr lang="fr-BE" b="0" i="1" dirty="0">
                <a:solidFill>
                  <a:schemeClr val="tx1"/>
                </a:solidFill>
                <a:hlinkClick r:id="rId2"/>
              </a:rPr>
              <a:t>https://www.youtube.com/watch?v=Ii68tPIiZOo</a:t>
            </a:r>
            <a:r>
              <a:rPr lang="fr-BE" b="0" i="1" dirty="0">
                <a:solidFill>
                  <a:schemeClr val="tx1"/>
                </a:solidFill>
              </a:rPr>
              <a:t>)</a:t>
            </a:r>
            <a:endParaRPr lang="en-US" b="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75046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Valse </a:t>
            </a:r>
            <a:r>
              <a:rPr lang="fr-BE" dirty="0" err="1"/>
              <a:t>redenering</a:t>
            </a:r>
            <a:r>
              <a:rPr lang="fr-BE" dirty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p --&gt; q</a:t>
            </a:r>
          </a:p>
          <a:p>
            <a:pPr marL="0" lvl="0" indent="0">
              <a:buNone/>
            </a:pPr>
            <a:r>
              <a:rPr lang="en-US" dirty="0"/>
              <a:t>q</a:t>
            </a:r>
          </a:p>
          <a:p>
            <a:pPr marL="0" lvl="0" indent="0">
              <a:buNone/>
            </a:pPr>
            <a:r>
              <a:rPr lang="en-US" strike="sngStrike" dirty="0"/>
              <a:t>Therefore p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fr-BE" sz="3200" dirty="0"/>
              <a:t>Als Jan </a:t>
            </a:r>
            <a:r>
              <a:rPr lang="fr-BE" sz="3200" dirty="0" err="1"/>
              <a:t>thuis</a:t>
            </a:r>
            <a:r>
              <a:rPr lang="fr-BE" sz="3200" dirty="0"/>
              <a:t> </a:t>
            </a:r>
            <a:r>
              <a:rPr lang="fr-BE" sz="3200" dirty="0" err="1"/>
              <a:t>is</a:t>
            </a:r>
            <a:r>
              <a:rPr lang="fr-BE" sz="3200" dirty="0"/>
              <a:t>, </a:t>
            </a:r>
            <a:r>
              <a:rPr lang="fr-BE" sz="3200" dirty="0" err="1"/>
              <a:t>is</a:t>
            </a:r>
            <a:r>
              <a:rPr lang="fr-BE" sz="3200" dirty="0"/>
              <a:t> An </a:t>
            </a:r>
            <a:r>
              <a:rPr lang="fr-BE" sz="3200" dirty="0" err="1"/>
              <a:t>thuis</a:t>
            </a:r>
            <a:endParaRPr lang="fr-BE" sz="3200" dirty="0"/>
          </a:p>
          <a:p>
            <a:pPr marL="0" lvl="0" indent="0">
              <a:buNone/>
            </a:pPr>
            <a:r>
              <a:rPr lang="fr-BE" sz="3200" dirty="0"/>
              <a:t>An </a:t>
            </a:r>
            <a:r>
              <a:rPr lang="fr-BE" sz="3200" dirty="0" err="1"/>
              <a:t>is</a:t>
            </a:r>
            <a:r>
              <a:rPr lang="fr-BE" sz="3200" dirty="0"/>
              <a:t> </a:t>
            </a:r>
            <a:r>
              <a:rPr lang="fr-BE" sz="3200" dirty="0" err="1"/>
              <a:t>thuis</a:t>
            </a:r>
            <a:endParaRPr lang="fr-BE" sz="3200" dirty="0"/>
          </a:p>
          <a:p>
            <a:pPr marL="0" lvl="0" indent="0">
              <a:buNone/>
            </a:pPr>
            <a:r>
              <a:rPr lang="fr-BE" sz="3200" strike="sngStrike" dirty="0"/>
              <a:t>Dus, Jan </a:t>
            </a:r>
            <a:r>
              <a:rPr lang="fr-BE" sz="3200" strike="sngStrike" dirty="0" err="1"/>
              <a:t>is</a:t>
            </a:r>
            <a:r>
              <a:rPr lang="fr-BE" sz="3200" strike="sngStrike" dirty="0"/>
              <a:t> </a:t>
            </a:r>
            <a:r>
              <a:rPr lang="fr-BE" sz="3200" strike="sngStrike" dirty="0" err="1"/>
              <a:t>thuis</a:t>
            </a:r>
            <a:endParaRPr lang="en-US" sz="3200" strike="sngStrike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8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Valse </a:t>
            </a:r>
            <a:r>
              <a:rPr lang="fr-BE" dirty="0" err="1"/>
              <a:t>redenering</a:t>
            </a:r>
            <a:r>
              <a:rPr lang="fr-BE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p --&gt; q</a:t>
            </a:r>
          </a:p>
          <a:p>
            <a:pPr lvl="0"/>
            <a:r>
              <a:rPr lang="en-US" dirty="0"/>
              <a:t>~p</a:t>
            </a:r>
          </a:p>
          <a:p>
            <a:pPr lvl="0"/>
            <a:r>
              <a:rPr lang="en-US" strike="sngStrike" dirty="0"/>
              <a:t>Therefore ~q</a:t>
            </a:r>
          </a:p>
          <a:p>
            <a:pPr lvl="0"/>
            <a:endParaRPr lang="fr-BE" dirty="0"/>
          </a:p>
          <a:p>
            <a:pPr lvl="0"/>
            <a:endParaRPr lang="fr-BE" dirty="0"/>
          </a:p>
          <a:p>
            <a:pPr lvl="0"/>
            <a:endParaRPr lang="fr-BE" dirty="0"/>
          </a:p>
          <a:p>
            <a:pPr lvl="0"/>
            <a:r>
              <a:rPr lang="fr-BE" dirty="0"/>
              <a:t>Als de </a:t>
            </a:r>
            <a:r>
              <a:rPr lang="fr-BE" dirty="0" err="1"/>
              <a:t>hond</a:t>
            </a:r>
            <a:r>
              <a:rPr lang="fr-BE" dirty="0"/>
              <a:t> </a:t>
            </a:r>
            <a:r>
              <a:rPr lang="fr-BE" dirty="0" err="1"/>
              <a:t>honger</a:t>
            </a:r>
            <a:r>
              <a:rPr lang="fr-BE" dirty="0"/>
              <a:t> </a:t>
            </a:r>
            <a:r>
              <a:rPr lang="fr-BE" dirty="0" err="1"/>
              <a:t>heeft</a:t>
            </a:r>
            <a:r>
              <a:rPr lang="fr-BE" dirty="0"/>
              <a:t>, dan </a:t>
            </a:r>
            <a:r>
              <a:rPr lang="fr-BE" dirty="0" err="1"/>
              <a:t>blaft</a:t>
            </a:r>
            <a:r>
              <a:rPr lang="fr-BE" dirty="0"/>
              <a:t> </a:t>
            </a:r>
            <a:r>
              <a:rPr lang="fr-BE" dirty="0" err="1"/>
              <a:t>hij</a:t>
            </a:r>
            <a:endParaRPr lang="fr-BE" dirty="0"/>
          </a:p>
          <a:p>
            <a:pPr lvl="0"/>
            <a:r>
              <a:rPr lang="fr-BE" dirty="0"/>
              <a:t>De </a:t>
            </a:r>
            <a:r>
              <a:rPr lang="fr-BE" dirty="0" err="1"/>
              <a:t>hond</a:t>
            </a:r>
            <a:r>
              <a:rPr lang="fr-BE" dirty="0"/>
              <a:t> </a:t>
            </a:r>
            <a:r>
              <a:rPr lang="fr-BE" dirty="0" err="1"/>
              <a:t>heeft</a:t>
            </a:r>
            <a:r>
              <a:rPr lang="fr-BE" dirty="0"/>
              <a:t> </a:t>
            </a:r>
            <a:r>
              <a:rPr lang="fr-BE" dirty="0" err="1"/>
              <a:t>geen</a:t>
            </a:r>
            <a:r>
              <a:rPr lang="fr-BE" dirty="0"/>
              <a:t> </a:t>
            </a:r>
            <a:r>
              <a:rPr lang="fr-BE" dirty="0" err="1"/>
              <a:t>honger</a:t>
            </a:r>
            <a:endParaRPr lang="fr-BE" dirty="0"/>
          </a:p>
          <a:p>
            <a:pPr lvl="0"/>
            <a:r>
              <a:rPr lang="fr-BE" strike="sngStrike" dirty="0"/>
              <a:t>Dus de </a:t>
            </a:r>
            <a:r>
              <a:rPr lang="fr-BE" strike="sngStrike" dirty="0" err="1"/>
              <a:t>hond</a:t>
            </a:r>
            <a:r>
              <a:rPr lang="fr-BE" strike="sngStrike" dirty="0"/>
              <a:t> </a:t>
            </a:r>
            <a:r>
              <a:rPr lang="fr-BE" strike="sngStrike" dirty="0" err="1"/>
              <a:t>blaft</a:t>
            </a:r>
            <a:r>
              <a:rPr lang="fr-BE" strike="sngStrike" dirty="0"/>
              <a:t> niet</a:t>
            </a:r>
            <a:endParaRPr lang="en-US" strike="sngStrik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4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Deductieve</a:t>
            </a:r>
            <a:r>
              <a:rPr lang="en-US" dirty="0"/>
              <a:t> </a:t>
            </a:r>
            <a:r>
              <a:rPr lang="en-US" dirty="0" err="1"/>
              <a:t>redeneringen</a:t>
            </a:r>
            <a:r>
              <a:rPr lang="en-US" dirty="0"/>
              <a:t> in Computer </a:t>
            </a:r>
            <a:r>
              <a:rPr lang="en-US" dirty="0" err="1"/>
              <a:t>Programma’s</a:t>
            </a:r>
            <a:r>
              <a:rPr lang="en-US" dirty="0"/>
              <a:t>: </a:t>
            </a:r>
            <a:r>
              <a:rPr lang="en-US" dirty="0" err="1"/>
              <a:t>Voorbeeld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ProgramWelcome</a:t>
            </a:r>
            <a:r>
              <a:rPr lang="en-US" dirty="0"/>
              <a:t>() (</a:t>
            </a:r>
            <a:r>
              <a:rPr lang="en-US" dirty="0" err="1"/>
              <a:t>speudocode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//check the </a:t>
            </a:r>
            <a:r>
              <a:rPr lang="en-US" dirty="0" err="1"/>
              <a:t>user.loggedIn</a:t>
            </a:r>
            <a:r>
              <a:rPr lang="en-US" dirty="0"/>
              <a:t> value to see if its true or false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user.loggedIn</a:t>
            </a:r>
            <a:r>
              <a:rPr lang="en-US" dirty="0"/>
              <a:t> == true){</a:t>
            </a:r>
          </a:p>
          <a:p>
            <a:pPr marL="0" indent="0">
              <a:buNone/>
            </a:pPr>
            <a:r>
              <a:rPr lang="en-US" dirty="0"/>
              <a:t>        //if it's true, show the message</a:t>
            </a:r>
          </a:p>
          <a:p>
            <a:pPr marL="0" indent="0">
              <a:buNone/>
            </a:pPr>
            <a:r>
              <a:rPr lang="en-US" dirty="0"/>
              <a:t>        alert ("Welcome to the Program!);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fr-BE" dirty="0"/>
          </a:p>
          <a:p>
            <a:r>
              <a:rPr lang="en-US" b="0" dirty="0"/>
              <a:t>If the user is logged in, then show the alert</a:t>
            </a:r>
          </a:p>
          <a:p>
            <a:r>
              <a:rPr lang="en-US" b="0" dirty="0"/>
              <a:t>The user is logged in</a:t>
            </a:r>
          </a:p>
          <a:p>
            <a:r>
              <a:rPr lang="en-US" b="0" dirty="0"/>
              <a:t>Therefore, show the alert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70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2: Testing for Login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ProgramWelcome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//check the </a:t>
            </a:r>
            <a:r>
              <a:rPr lang="en-US" sz="1800" dirty="0" err="1"/>
              <a:t>user.loggedIn</a:t>
            </a:r>
            <a:r>
              <a:rPr lang="en-US" sz="1800" dirty="0"/>
              <a:t> value to see if its true or false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user.loggedIn</a:t>
            </a:r>
            <a:r>
              <a:rPr lang="en-US" sz="1800" dirty="0"/>
              <a:t> == true || </a:t>
            </a:r>
            <a:r>
              <a:rPr lang="en-US" sz="1800" dirty="0" err="1"/>
              <a:t>user.isFreeUser</a:t>
            </a:r>
            <a:r>
              <a:rPr lang="en-US" sz="1800" dirty="0"/>
              <a:t> == true){</a:t>
            </a:r>
          </a:p>
          <a:p>
            <a:pPr marL="0" indent="0">
              <a:buNone/>
            </a:pPr>
            <a:r>
              <a:rPr lang="en-US" sz="1800" dirty="0"/>
              <a:t>        //if it's true, show the message</a:t>
            </a:r>
          </a:p>
          <a:p>
            <a:pPr marL="0" indent="0">
              <a:buNone/>
            </a:pPr>
            <a:r>
              <a:rPr lang="en-US" sz="1800" dirty="0"/>
              <a:t>        alert ("Welcome to the Program!);</a:t>
            </a:r>
          </a:p>
          <a:p>
            <a:pPr marL="0" indent="0">
              <a:buNone/>
            </a:pPr>
            <a:r>
              <a:rPr lang="en-US" sz="1800" dirty="0"/>
              <a:t> }</a:t>
            </a:r>
            <a:endParaRPr lang="fr-BE" dirty="0"/>
          </a:p>
          <a:p>
            <a:pPr marL="0" indent="0">
              <a:buNone/>
            </a:pPr>
            <a:r>
              <a:rPr lang="en-US" b="0" dirty="0"/>
              <a:t>If the user is logged in or the user is a free user, then show the alert</a:t>
            </a:r>
          </a:p>
          <a:p>
            <a:pPr marL="0" indent="0">
              <a:buNone/>
            </a:pPr>
            <a:r>
              <a:rPr lang="en-US" b="0" dirty="0"/>
              <a:t>The user is a free user</a:t>
            </a:r>
          </a:p>
          <a:p>
            <a:pPr marL="0" indent="0">
              <a:buNone/>
            </a:pPr>
            <a:r>
              <a:rPr lang="en-US" b="0" dirty="0"/>
              <a:t>Therefore, show the alert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pt-BR" b="0" dirty="0"/>
              <a:t>(p v q) --&gt; r</a:t>
            </a:r>
          </a:p>
          <a:p>
            <a:pPr marL="0" indent="0">
              <a:buNone/>
            </a:pPr>
            <a:r>
              <a:rPr lang="pt-BR" b="0" dirty="0"/>
              <a:t>~p</a:t>
            </a:r>
          </a:p>
          <a:p>
            <a:pPr marL="0" indent="0">
              <a:buNone/>
            </a:pPr>
            <a:r>
              <a:rPr lang="pt-BR" b="0" dirty="0"/>
              <a:t>q</a:t>
            </a:r>
          </a:p>
          <a:p>
            <a:pPr marL="0" indent="0">
              <a:buNone/>
            </a:pPr>
            <a:r>
              <a:rPr lang="pt-BR" b="0" dirty="0"/>
              <a:t>Therefore, r</a:t>
            </a:r>
          </a:p>
        </p:txBody>
      </p:sp>
    </p:spTree>
    <p:extLst>
      <p:ext uri="{BB962C8B-B14F-4D97-AF65-F5344CB8AC3E}">
        <p14:creationId xmlns:p14="http://schemas.microsoft.com/office/powerpoint/2010/main" val="355977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Voorbeeld</a:t>
            </a:r>
            <a:r>
              <a:rPr lang="fr-BE" dirty="0"/>
              <a:t> 3 Test for a </a:t>
            </a:r>
            <a:r>
              <a:rPr lang="fr-BE" dirty="0" err="1"/>
              <a:t>Number</a:t>
            </a:r>
            <a:r>
              <a:rPr lang="fr-BE" dirty="0"/>
              <a:t>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public bool </a:t>
            </a:r>
            <a:r>
              <a:rPr lang="en-US" sz="1800" dirty="0" err="1"/>
              <a:t>isNumber</a:t>
            </a:r>
            <a:r>
              <a:rPr lang="en-US" sz="1800" dirty="0"/>
              <a:t> (string p)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double </a:t>
            </a:r>
            <a:r>
              <a:rPr lang="en-US" sz="1800" dirty="0" err="1"/>
              <a:t>num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/>
              <a:t>    if(</a:t>
            </a:r>
            <a:r>
              <a:rPr lang="en-US" sz="1800" dirty="0" err="1"/>
              <a:t>double.TryParse</a:t>
            </a:r>
            <a:r>
              <a:rPr lang="en-US" sz="1800" dirty="0"/>
              <a:t>(p, out </a:t>
            </a:r>
            <a:r>
              <a:rPr lang="en-US" sz="1800" dirty="0" err="1"/>
              <a:t>num</a:t>
            </a:r>
            <a:r>
              <a:rPr lang="en-US" sz="1800" dirty="0"/>
              <a:t>)){</a:t>
            </a:r>
          </a:p>
          <a:p>
            <a:pPr marL="0" indent="0">
              <a:buNone/>
            </a:pPr>
            <a:r>
              <a:rPr lang="en-US" sz="1800" dirty="0"/>
              <a:t>        return true;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return false; 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b="0" dirty="0"/>
              <a:t>if p can be parsed as a number, then p is a number</a:t>
            </a:r>
          </a:p>
          <a:p>
            <a:pPr marL="0" indent="0">
              <a:buNone/>
            </a:pPr>
            <a:r>
              <a:rPr lang="en-US" b="0" dirty="0"/>
              <a:t>p can be parsed as a number</a:t>
            </a:r>
          </a:p>
          <a:p>
            <a:pPr marL="0" indent="0">
              <a:buNone/>
            </a:pPr>
            <a:r>
              <a:rPr lang="en-US" b="0" dirty="0"/>
              <a:t>therefore, p is a number</a:t>
            </a:r>
          </a:p>
          <a:p>
            <a:pPr marL="0" indent="0">
              <a:buNone/>
            </a:pPr>
            <a:r>
              <a:rPr lang="en-US" b="0" dirty="0"/>
              <a:t>AND</a:t>
            </a:r>
          </a:p>
          <a:p>
            <a:pPr marL="0" indent="0">
              <a:buNone/>
            </a:pPr>
            <a:r>
              <a:rPr lang="en-US" b="0" dirty="0"/>
              <a:t>if p is a number, then p can be parsed as a number</a:t>
            </a:r>
          </a:p>
          <a:p>
            <a:pPr marL="0" indent="0">
              <a:buNone/>
            </a:pPr>
            <a:r>
              <a:rPr lang="en-US" b="0" dirty="0"/>
              <a:t>it is not the case that p can be parsed as a number</a:t>
            </a:r>
          </a:p>
          <a:p>
            <a:pPr marL="0" indent="0">
              <a:buNone/>
            </a:pPr>
            <a:r>
              <a:rPr lang="en-US" b="0" dirty="0"/>
              <a:t>therefore, it is not the case that p is a number</a:t>
            </a: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2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6600" y="10668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dirty="0" err="1"/>
              <a:t>Inleiding</a:t>
            </a:r>
            <a:r>
              <a:rPr lang="en-US" sz="2400" dirty="0"/>
              <a:t> </a:t>
            </a:r>
            <a:r>
              <a:rPr lang="en-US" sz="2400" dirty="0" err="1"/>
              <a:t>Logica</a:t>
            </a:r>
            <a:endParaRPr lang="en-US" sz="2400" dirty="0"/>
          </a:p>
          <a:p>
            <a:pPr marL="114300" lvl="1"/>
            <a:r>
              <a:rPr lang="fr-BE" sz="2000" b="0" dirty="0"/>
              <a:t>Wat </a:t>
            </a:r>
            <a:r>
              <a:rPr lang="fr-BE" sz="2000" b="0" dirty="0" err="1"/>
              <a:t>is</a:t>
            </a:r>
            <a:r>
              <a:rPr lang="fr-BE" sz="2000" b="0" dirty="0"/>
              <a:t> </a:t>
            </a:r>
            <a:r>
              <a:rPr lang="fr-BE" sz="2000" b="0" dirty="0" err="1"/>
              <a:t>Logica</a:t>
            </a:r>
            <a:r>
              <a:rPr lang="fr-BE" sz="2000" b="0" dirty="0"/>
              <a:t>?</a:t>
            </a:r>
          </a:p>
          <a:p>
            <a:pPr marL="114300" lvl="1"/>
            <a:r>
              <a:rPr lang="fr-BE" sz="2000" b="0" dirty="0" err="1"/>
              <a:t>Proposities</a:t>
            </a:r>
            <a:r>
              <a:rPr lang="fr-BE" sz="2000" b="0" dirty="0"/>
              <a:t> en </a:t>
            </a:r>
            <a:r>
              <a:rPr lang="en-US" sz="2000" b="0" dirty="0"/>
              <a:t>statements</a:t>
            </a:r>
          </a:p>
          <a:p>
            <a:pPr marL="114300" lvl="1"/>
            <a:r>
              <a:rPr lang="en-US" sz="2000" b="0" dirty="0" err="1"/>
              <a:t>Waarheidstabellen</a:t>
            </a:r>
            <a:r>
              <a:rPr lang="en-US" sz="2000" b="0" dirty="0"/>
              <a:t> </a:t>
            </a:r>
            <a:r>
              <a:rPr lang="en-US" sz="2000" b="0" dirty="0" err="1"/>
              <a:t>opstellen</a:t>
            </a:r>
            <a:endParaRPr lang="en-US" sz="2000" b="0" dirty="0"/>
          </a:p>
          <a:p>
            <a:pPr marL="0" indent="0">
              <a:buNone/>
            </a:pPr>
            <a:endParaRPr lang="en-US" sz="2400" dirty="0"/>
          </a:p>
          <a:p>
            <a:pPr marL="114300"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2.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Deductie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en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Inductie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"/>
            </a:endParaRPr>
          </a:p>
          <a:p>
            <a:pPr marL="114300" lvl="1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Inductieve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vs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deductieve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redeneringen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</a:p>
          <a:p>
            <a:pPr marL="114300" lvl="1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Deductie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en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deductieve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syllogismen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"/>
            </a:endParaRPr>
          </a:p>
          <a:p>
            <a:pPr lvl="1"/>
            <a:r>
              <a:rPr lang="en-US" sz="1600" b="0" dirty="0"/>
              <a:t>          </a:t>
            </a:r>
            <a:r>
              <a:rPr lang="en-US" sz="1600" b="0" dirty="0" err="1"/>
              <a:t>Geldig</a:t>
            </a:r>
            <a:r>
              <a:rPr lang="en-US" sz="1600" b="0" dirty="0"/>
              <a:t> </a:t>
            </a:r>
            <a:r>
              <a:rPr lang="en-US" sz="1600" b="0" dirty="0" err="1"/>
              <a:t>en</a:t>
            </a:r>
            <a:r>
              <a:rPr lang="en-US" sz="1600" b="0" dirty="0"/>
              <a:t> </a:t>
            </a:r>
            <a:r>
              <a:rPr lang="en-US" sz="1600" b="0" dirty="0" err="1"/>
              <a:t>ongeldig</a:t>
            </a:r>
            <a:br>
              <a:rPr lang="en-US" sz="1600" b="0" dirty="0"/>
            </a:br>
            <a:r>
              <a:rPr lang="en-US" sz="1600" b="0" dirty="0"/>
              <a:t>          </a:t>
            </a:r>
            <a:r>
              <a:rPr lang="en-US" sz="1600" b="0" dirty="0" err="1"/>
              <a:t>Vorm</a:t>
            </a:r>
            <a:r>
              <a:rPr lang="en-US" sz="1600" b="0" dirty="0"/>
              <a:t> van </a:t>
            </a:r>
            <a:r>
              <a:rPr lang="en-US" sz="1600" b="0" dirty="0" err="1"/>
              <a:t>logische</a:t>
            </a:r>
            <a:r>
              <a:rPr lang="en-US" sz="1600" b="0" dirty="0"/>
              <a:t> </a:t>
            </a:r>
            <a:r>
              <a:rPr lang="en-US" sz="1600" b="0" dirty="0" err="1"/>
              <a:t>redenering</a:t>
            </a:r>
            <a:br>
              <a:rPr lang="en-US" sz="1600" b="0" dirty="0"/>
            </a:br>
            <a:r>
              <a:rPr lang="en-US" sz="1600" b="0" dirty="0"/>
              <a:t>         </a:t>
            </a:r>
            <a:r>
              <a:rPr lang="en-US" sz="1600" dirty="0"/>
              <a:t> </a:t>
            </a:r>
            <a:r>
              <a:rPr lang="en-US" sz="1600" b="0" dirty="0" err="1"/>
              <a:t>Deductieve</a:t>
            </a:r>
            <a:r>
              <a:rPr lang="en-US" sz="1600" b="0" dirty="0"/>
              <a:t> </a:t>
            </a:r>
            <a:r>
              <a:rPr lang="en-US" sz="1600" b="0" dirty="0" err="1"/>
              <a:t>redeneringen</a:t>
            </a:r>
            <a:r>
              <a:rPr lang="en-US" sz="1600" b="0" dirty="0"/>
              <a:t> </a:t>
            </a:r>
            <a:r>
              <a:rPr lang="en-US" sz="1600" b="0" dirty="0" err="1"/>
              <a:t>en</a:t>
            </a:r>
            <a:r>
              <a:rPr lang="en-US" sz="1600" b="0" dirty="0"/>
              <a:t> computer code</a:t>
            </a:r>
          </a:p>
          <a:p>
            <a:pPr marL="114300"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3.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Categorieke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logica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(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denken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in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categorieën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)</a:t>
            </a:r>
          </a:p>
          <a:p>
            <a:pPr marL="114300"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Venn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diagrammen</a:t>
            </a:r>
            <a:br>
              <a:rPr lang="en-US" dirty="0"/>
            </a:br>
            <a:r>
              <a:rPr lang="en-US" dirty="0"/>
              <a:t>   </a:t>
            </a:r>
            <a:br>
              <a:rPr lang="en-US" sz="2400" dirty="0"/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4.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Inductief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redeneren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en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Software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Testen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: </a:t>
            </a:r>
          </a:p>
          <a:p>
            <a:pPr marL="114300"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Hoe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kritisch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denken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</a:rPr>
              <a:t>?</a:t>
            </a:r>
          </a:p>
          <a:p>
            <a:pPr marL="0" indent="0">
              <a:buNone/>
            </a:pPr>
            <a:r>
              <a:rPr lang="en-US" sz="1800" b="0" dirty="0"/>
              <a:t>  De </a:t>
            </a:r>
            <a:r>
              <a:rPr lang="en-US" sz="1800" b="0" dirty="0" err="1"/>
              <a:t>logica</a:t>
            </a:r>
            <a:r>
              <a:rPr lang="en-US" sz="1800" b="0" dirty="0"/>
              <a:t> van </a:t>
            </a:r>
            <a:r>
              <a:rPr lang="en-US" sz="1800" b="0" dirty="0" err="1"/>
              <a:t>wetenschap</a:t>
            </a:r>
            <a:br>
              <a:rPr lang="en-US" sz="1800" b="0" dirty="0"/>
            </a:br>
            <a:r>
              <a:rPr lang="en-US" sz="1800" b="0" dirty="0"/>
              <a:t>  </a:t>
            </a:r>
            <a:r>
              <a:rPr lang="en-US" sz="1800" b="0" dirty="0" err="1"/>
              <a:t>Zoeken</a:t>
            </a:r>
            <a:r>
              <a:rPr lang="en-US" sz="1800" b="0" dirty="0"/>
              <a:t> </a:t>
            </a:r>
            <a:r>
              <a:rPr lang="en-US" sz="1800" b="0" dirty="0" err="1"/>
              <a:t>naar</a:t>
            </a:r>
            <a:r>
              <a:rPr lang="en-US" sz="1800" b="0" dirty="0"/>
              <a:t> de </a:t>
            </a:r>
            <a:r>
              <a:rPr lang="en-US" sz="1800" b="0" dirty="0" err="1"/>
              <a:t>oorzaak</a:t>
            </a:r>
            <a:r>
              <a:rPr lang="en-US" sz="1800" b="0" dirty="0"/>
              <a:t> (</a:t>
            </a:r>
            <a:r>
              <a:rPr lang="en-US" sz="1800" b="0" dirty="0" err="1"/>
              <a:t>methoden</a:t>
            </a:r>
            <a:r>
              <a:rPr lang="en-US" sz="1800" b="0" dirty="0"/>
              <a:t> van Mill)</a:t>
            </a:r>
            <a:br>
              <a:rPr lang="en-US" sz="1800" b="0" dirty="0"/>
            </a:br>
            <a:r>
              <a:rPr lang="en-US" sz="1800" b="0" dirty="0"/>
              <a:t>  </a:t>
            </a:r>
            <a:r>
              <a:rPr lang="en-US" sz="1800" b="0" dirty="0" err="1"/>
              <a:t>Kritisch</a:t>
            </a:r>
            <a:r>
              <a:rPr lang="en-US" sz="1800" b="0" dirty="0"/>
              <a:t> </a:t>
            </a:r>
            <a:r>
              <a:rPr lang="en-US" sz="1800" b="0" dirty="0" err="1"/>
              <a:t>denken</a:t>
            </a:r>
            <a:r>
              <a:rPr lang="en-US" sz="1800" b="0" dirty="0"/>
              <a:t> </a:t>
            </a:r>
            <a:r>
              <a:rPr lang="en-US" sz="1800" b="0" dirty="0" err="1"/>
              <a:t>en</a:t>
            </a:r>
            <a:r>
              <a:rPr lang="en-US" sz="1800" b="0" dirty="0"/>
              <a:t> modern </a:t>
            </a:r>
            <a:r>
              <a:rPr lang="en-US" sz="1800" b="0" dirty="0" err="1"/>
              <a:t>wetenschap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  </a:t>
            </a:r>
            <a:r>
              <a:rPr lang="en-US" sz="1800" b="0" dirty="0" err="1"/>
              <a:t>Toepassen</a:t>
            </a:r>
            <a:r>
              <a:rPr lang="en-US" sz="1800" b="0" dirty="0"/>
              <a:t> van </a:t>
            </a:r>
            <a:r>
              <a:rPr lang="en-US" sz="1800" b="0" dirty="0" err="1"/>
              <a:t>kritisch</a:t>
            </a:r>
            <a:r>
              <a:rPr lang="en-US" sz="1800" b="0" dirty="0"/>
              <a:t> </a:t>
            </a:r>
            <a:r>
              <a:rPr lang="en-US" sz="1800" b="0" dirty="0" err="1"/>
              <a:t>denken</a:t>
            </a:r>
            <a:r>
              <a:rPr lang="en-US" sz="1800" b="0" dirty="0"/>
              <a:t> op software </a:t>
            </a:r>
            <a:r>
              <a:rPr lang="en-US" sz="1800" b="0" dirty="0" err="1"/>
              <a:t>testen</a:t>
            </a:r>
            <a:br>
              <a:rPr lang="en-US" sz="1600" dirty="0"/>
            </a:br>
            <a:r>
              <a:rPr lang="en-US" sz="1600" dirty="0"/>
              <a:t> 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6600" y="533400"/>
            <a:ext cx="8686800" cy="457200"/>
          </a:xfrm>
        </p:spPr>
        <p:txBody>
          <a:bodyPr/>
          <a:lstStyle/>
          <a:p>
            <a:r>
              <a:rPr lang="en-US" dirty="0" err="1"/>
              <a:t>Inhoud</a:t>
            </a:r>
            <a:r>
              <a:rPr lang="en-US" dirty="0"/>
              <a:t> Online Module </a:t>
            </a:r>
            <a:r>
              <a:rPr lang="en-US" dirty="0" err="1"/>
              <a:t>Logica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34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3. </a:t>
            </a:r>
            <a:r>
              <a:rPr lang="fr-BE" dirty="0" err="1"/>
              <a:t>Categoriek</a:t>
            </a:r>
            <a:r>
              <a:rPr lang="fr-BE" dirty="0"/>
              <a:t> </a:t>
            </a:r>
            <a:r>
              <a:rPr lang="fr-BE" dirty="0" err="1"/>
              <a:t>denken</a:t>
            </a:r>
            <a:r>
              <a:rPr lang="fr-BE" dirty="0"/>
              <a:t> &amp; </a:t>
            </a:r>
            <a:br>
              <a:rPr lang="fr-BE" dirty="0"/>
            </a:br>
            <a:r>
              <a:rPr lang="fr-BE" dirty="0" err="1"/>
              <a:t>Venn-diagrammen</a:t>
            </a:r>
            <a:endParaRPr lang="fr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2455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Categorisch</a:t>
            </a:r>
            <a:r>
              <a:rPr lang="fr-BE" dirty="0"/>
              <a:t> </a:t>
            </a:r>
            <a:r>
              <a:rPr lang="fr-BE" dirty="0" err="1"/>
              <a:t>denken</a:t>
            </a:r>
            <a:r>
              <a:rPr lang="fr-BE" dirty="0"/>
              <a:t>: </a:t>
            </a:r>
            <a:r>
              <a:rPr lang="fr-BE" dirty="0" err="1"/>
              <a:t>Sommige</a:t>
            </a:r>
            <a:r>
              <a:rPr lang="fr-BE" dirty="0"/>
              <a:t>, </a:t>
            </a:r>
            <a:r>
              <a:rPr lang="fr-BE" dirty="0" err="1"/>
              <a:t>Alle</a:t>
            </a:r>
            <a:r>
              <a:rPr lang="fr-BE" dirty="0"/>
              <a:t>, </a:t>
            </a:r>
            <a:r>
              <a:rPr lang="fr-BE" dirty="0" err="1"/>
              <a:t>geen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Voorbeelden</a:t>
            </a:r>
            <a:r>
              <a:rPr lang="fr-BE" dirty="0"/>
              <a:t>:</a:t>
            </a:r>
          </a:p>
          <a:p>
            <a:endParaRPr lang="en-US" dirty="0"/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katten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zoogdieren</a:t>
            </a:r>
            <a:endParaRPr lang="en-US" dirty="0"/>
          </a:p>
          <a:p>
            <a:r>
              <a:rPr lang="fr-BE" dirty="0" err="1"/>
              <a:t>Sommige</a:t>
            </a:r>
            <a:r>
              <a:rPr lang="fr-BE" dirty="0"/>
              <a:t> </a:t>
            </a:r>
            <a:r>
              <a:rPr lang="fr-BE" dirty="0" err="1"/>
              <a:t>katten</a:t>
            </a:r>
            <a:r>
              <a:rPr lang="fr-BE" dirty="0"/>
              <a:t> </a:t>
            </a:r>
            <a:r>
              <a:rPr lang="fr-BE" dirty="0" err="1"/>
              <a:t>zijn</a:t>
            </a:r>
            <a:r>
              <a:rPr lang="fr-BE" dirty="0"/>
              <a:t> </a:t>
            </a:r>
            <a:r>
              <a:rPr lang="fr-BE" dirty="0" err="1"/>
              <a:t>huisdieren</a:t>
            </a:r>
            <a:endParaRPr lang="fr-BE" dirty="0"/>
          </a:p>
          <a:p>
            <a:r>
              <a:rPr lang="fr-BE" dirty="0" err="1"/>
              <a:t>Geen</a:t>
            </a:r>
            <a:r>
              <a:rPr lang="fr-BE" dirty="0"/>
              <a:t> </a:t>
            </a:r>
            <a:r>
              <a:rPr lang="fr-BE" dirty="0" err="1"/>
              <a:t>enkele</a:t>
            </a:r>
            <a:r>
              <a:rPr lang="fr-BE" dirty="0"/>
              <a:t> </a:t>
            </a:r>
            <a:r>
              <a:rPr lang="fr-BE" dirty="0" err="1"/>
              <a:t>leeuw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huisdier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622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Categorische</a:t>
            </a:r>
            <a:r>
              <a:rPr lang="fr-BE" dirty="0"/>
              <a:t> </a:t>
            </a:r>
            <a:r>
              <a:rPr lang="fr-BE" dirty="0" err="1"/>
              <a:t>syllogismen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Categorische</a:t>
            </a:r>
            <a:r>
              <a:rPr lang="en-US" dirty="0"/>
              <a:t> </a:t>
            </a:r>
            <a:r>
              <a:rPr lang="en-US" dirty="0" err="1"/>
              <a:t>syllogismen</a:t>
            </a:r>
            <a:endParaRPr lang="en-US" dirty="0"/>
          </a:p>
          <a:p>
            <a:r>
              <a:rPr lang="en-US" b="0" dirty="0" err="1"/>
              <a:t>Bestaan</a:t>
            </a:r>
            <a:r>
              <a:rPr lang="en-US" b="0" dirty="0"/>
              <a:t> </a:t>
            </a:r>
            <a:r>
              <a:rPr lang="en-US" b="0" dirty="0" err="1"/>
              <a:t>enkel</a:t>
            </a:r>
            <a:r>
              <a:rPr lang="en-US" b="0" dirty="0"/>
              <a:t> </a:t>
            </a:r>
            <a:r>
              <a:rPr lang="en-US" b="0" dirty="0" err="1"/>
              <a:t>uit</a:t>
            </a:r>
            <a:r>
              <a:rPr lang="en-US" b="0" dirty="0"/>
              <a:t> </a:t>
            </a:r>
            <a:r>
              <a:rPr lang="en-US" b="0" dirty="0" err="1"/>
              <a:t>categorische</a:t>
            </a:r>
            <a:r>
              <a:rPr lang="en-US" b="0" dirty="0"/>
              <a:t> </a:t>
            </a:r>
            <a:r>
              <a:rPr lang="en-US" b="0" dirty="0" err="1"/>
              <a:t>uitspraken</a:t>
            </a:r>
            <a:endParaRPr lang="en-US" b="0" dirty="0"/>
          </a:p>
          <a:p>
            <a:pPr marL="0" indent="0">
              <a:buNone/>
            </a:pPr>
            <a:r>
              <a:rPr lang="fr-BE" dirty="0" err="1"/>
              <a:t>Voorbeeld</a:t>
            </a:r>
            <a:r>
              <a:rPr lang="fr-BE" dirty="0"/>
              <a:t>:</a:t>
            </a:r>
          </a:p>
          <a:p>
            <a:r>
              <a:rPr lang="fr-BE" b="0" dirty="0" err="1"/>
              <a:t>Alle</a:t>
            </a:r>
            <a:r>
              <a:rPr lang="fr-BE" b="0" dirty="0"/>
              <a:t> </a:t>
            </a:r>
            <a:r>
              <a:rPr lang="fr-BE" b="0" dirty="0" err="1"/>
              <a:t>walvissen</a:t>
            </a:r>
            <a:r>
              <a:rPr lang="fr-BE" b="0" dirty="0"/>
              <a:t> </a:t>
            </a:r>
            <a:r>
              <a:rPr lang="fr-BE" b="0" dirty="0" err="1"/>
              <a:t>zwemmen</a:t>
            </a:r>
            <a:endParaRPr lang="fr-BE" b="0" dirty="0"/>
          </a:p>
          <a:p>
            <a:r>
              <a:rPr lang="fr-BE" b="0" dirty="0" err="1"/>
              <a:t>Alle</a:t>
            </a:r>
            <a:r>
              <a:rPr lang="fr-BE" b="0" dirty="0"/>
              <a:t> </a:t>
            </a:r>
            <a:r>
              <a:rPr lang="fr-BE" b="0" dirty="0" err="1"/>
              <a:t>walvissen</a:t>
            </a:r>
            <a:r>
              <a:rPr lang="fr-BE" b="0" dirty="0"/>
              <a:t> </a:t>
            </a:r>
            <a:r>
              <a:rPr lang="fr-BE" b="0" dirty="0" err="1"/>
              <a:t>zijn</a:t>
            </a:r>
            <a:r>
              <a:rPr lang="fr-BE" b="0" dirty="0"/>
              <a:t> </a:t>
            </a:r>
            <a:r>
              <a:rPr lang="fr-BE" b="0" dirty="0" err="1"/>
              <a:t>zoogdieren</a:t>
            </a:r>
            <a:endParaRPr lang="fr-BE" b="0" dirty="0"/>
          </a:p>
          <a:p>
            <a:r>
              <a:rPr lang="fr-BE" b="0" dirty="0"/>
              <a:t>Dus, </a:t>
            </a:r>
            <a:r>
              <a:rPr lang="fr-BE" b="0" dirty="0" err="1"/>
              <a:t>sommige</a:t>
            </a:r>
            <a:r>
              <a:rPr lang="fr-BE" b="0" dirty="0"/>
              <a:t> </a:t>
            </a:r>
            <a:r>
              <a:rPr lang="fr-BE" b="0" dirty="0" err="1"/>
              <a:t>zoogdieren</a:t>
            </a:r>
            <a:r>
              <a:rPr lang="fr-BE" b="0" dirty="0"/>
              <a:t> </a:t>
            </a:r>
            <a:r>
              <a:rPr lang="fr-BE" b="0" dirty="0" err="1"/>
              <a:t>zwemmen</a:t>
            </a:r>
            <a:endParaRPr lang="en-US" b="0" dirty="0"/>
          </a:p>
          <a:p>
            <a:endParaRPr lang="fr-BE" b="0" dirty="0"/>
          </a:p>
          <a:p>
            <a:r>
              <a:rPr lang="fr-BE" b="0" dirty="0" err="1"/>
              <a:t>Alle</a:t>
            </a:r>
            <a:r>
              <a:rPr lang="fr-BE" b="0" dirty="0"/>
              <a:t> </a:t>
            </a:r>
            <a:r>
              <a:rPr lang="fr-BE" b="0" dirty="0" err="1"/>
              <a:t>huisdieren</a:t>
            </a:r>
            <a:r>
              <a:rPr lang="fr-BE" b="0" dirty="0"/>
              <a:t> </a:t>
            </a:r>
            <a:r>
              <a:rPr lang="fr-BE" b="0" dirty="0" err="1"/>
              <a:t>zijn</a:t>
            </a:r>
            <a:r>
              <a:rPr lang="fr-BE" b="0" dirty="0"/>
              <a:t> </a:t>
            </a:r>
            <a:r>
              <a:rPr lang="fr-BE" b="0" dirty="0" err="1"/>
              <a:t>dieren</a:t>
            </a:r>
            <a:endParaRPr lang="fr-BE" b="0" dirty="0"/>
          </a:p>
          <a:p>
            <a:r>
              <a:rPr lang="fr-BE" b="0" dirty="0" err="1"/>
              <a:t>Sommige</a:t>
            </a:r>
            <a:r>
              <a:rPr lang="fr-BE" b="0" dirty="0"/>
              <a:t> </a:t>
            </a:r>
            <a:r>
              <a:rPr lang="fr-BE" b="0" dirty="0" err="1"/>
              <a:t>slangen</a:t>
            </a:r>
            <a:r>
              <a:rPr lang="fr-BE" b="0" dirty="0"/>
              <a:t> </a:t>
            </a:r>
            <a:r>
              <a:rPr lang="fr-BE" b="0" dirty="0" err="1"/>
              <a:t>zijn</a:t>
            </a:r>
            <a:r>
              <a:rPr lang="fr-BE" b="0" dirty="0"/>
              <a:t> </a:t>
            </a:r>
            <a:r>
              <a:rPr lang="fr-BE" b="0" dirty="0" err="1"/>
              <a:t>huisdieren</a:t>
            </a:r>
            <a:endParaRPr lang="fr-BE" b="0" dirty="0"/>
          </a:p>
          <a:p>
            <a:r>
              <a:rPr lang="fr-BE" b="0" dirty="0"/>
              <a:t>Dus, </a:t>
            </a:r>
            <a:r>
              <a:rPr lang="fr-BE" b="0" dirty="0" err="1"/>
              <a:t>sommige</a:t>
            </a:r>
            <a:r>
              <a:rPr lang="fr-BE" b="0" dirty="0"/>
              <a:t> </a:t>
            </a:r>
            <a:r>
              <a:rPr lang="fr-BE" b="0" dirty="0" err="1"/>
              <a:t>slangen</a:t>
            </a:r>
            <a:r>
              <a:rPr lang="fr-BE" b="0" dirty="0"/>
              <a:t> </a:t>
            </a:r>
            <a:r>
              <a:rPr lang="fr-BE" b="0" dirty="0" err="1"/>
              <a:t>zijn</a:t>
            </a:r>
            <a:r>
              <a:rPr lang="fr-BE" b="0" dirty="0"/>
              <a:t> </a:t>
            </a:r>
            <a:r>
              <a:rPr lang="fr-BE" b="0" dirty="0" err="1"/>
              <a:t>dieren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12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Venn</a:t>
            </a:r>
            <a:r>
              <a:rPr lang="fr-BE" dirty="0"/>
              <a:t> </a:t>
            </a:r>
            <a:r>
              <a:rPr lang="fr-BE" dirty="0" err="1"/>
              <a:t>diagrammen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39800" y="1844675"/>
            <a:ext cx="8686800" cy="434340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A: </a:t>
            </a:r>
            <a:r>
              <a:rPr lang="fr-BE" dirty="0" err="1"/>
              <a:t>Alle</a:t>
            </a:r>
            <a:r>
              <a:rPr lang="fr-BE" dirty="0"/>
              <a:t> blonde </a:t>
            </a:r>
            <a:r>
              <a:rPr lang="fr-BE" dirty="0" err="1"/>
              <a:t>mensen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B: </a:t>
            </a:r>
            <a:r>
              <a:rPr lang="fr-BE" dirty="0" err="1"/>
              <a:t>Alle</a:t>
            </a:r>
            <a:r>
              <a:rPr lang="fr-BE" dirty="0"/>
              <a:t> </a:t>
            </a:r>
            <a:r>
              <a:rPr lang="fr-BE" dirty="0" err="1"/>
              <a:t>roodharige</a:t>
            </a:r>
            <a:r>
              <a:rPr lang="fr-BE" dirty="0"/>
              <a:t> </a:t>
            </a:r>
            <a:r>
              <a:rPr lang="fr-BE" dirty="0" err="1"/>
              <a:t>mensen</a:t>
            </a:r>
            <a:endParaRPr lang="fr-BE" dirty="0"/>
          </a:p>
          <a:p>
            <a:pPr marL="0" indent="0">
              <a:buNone/>
            </a:pPr>
            <a:r>
              <a:rPr lang="fr-BE" dirty="0" err="1"/>
              <a:t>Betekenis</a:t>
            </a:r>
            <a:r>
              <a:rPr lang="fr-BE" dirty="0"/>
              <a:t>: </a:t>
            </a:r>
            <a:r>
              <a:rPr lang="fr-BE" dirty="0" err="1"/>
              <a:t>Geen</a:t>
            </a:r>
            <a:r>
              <a:rPr lang="fr-BE" dirty="0"/>
              <a:t> A </a:t>
            </a:r>
            <a:r>
              <a:rPr lang="fr-BE" dirty="0" err="1"/>
              <a:t>zijn</a:t>
            </a:r>
            <a:r>
              <a:rPr lang="fr-BE" dirty="0"/>
              <a:t> B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01600" y="-288925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Afbeelding 14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3124200"/>
            <a:ext cx="5257800" cy="281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47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Venn</a:t>
            </a:r>
            <a:r>
              <a:rPr lang="fr-BE" dirty="0"/>
              <a:t> </a:t>
            </a:r>
            <a:r>
              <a:rPr lang="fr-BE" dirty="0" err="1"/>
              <a:t>diagrammen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BE" dirty="0"/>
              <a:t>C: </a:t>
            </a:r>
            <a:r>
              <a:rPr lang="fr-BE" dirty="0" err="1"/>
              <a:t>langharige</a:t>
            </a:r>
            <a:r>
              <a:rPr lang="fr-BE" dirty="0"/>
              <a:t> </a:t>
            </a:r>
            <a:r>
              <a:rPr lang="fr-BE" dirty="0" err="1"/>
              <a:t>dieren</a:t>
            </a:r>
            <a:endParaRPr lang="fr-BE" dirty="0"/>
          </a:p>
          <a:p>
            <a:r>
              <a:rPr lang="fr-BE" dirty="0"/>
              <a:t>D: </a:t>
            </a:r>
            <a:r>
              <a:rPr lang="fr-BE" dirty="0" err="1"/>
              <a:t>dieren</a:t>
            </a:r>
            <a:r>
              <a:rPr lang="fr-BE" dirty="0"/>
              <a:t> met </a:t>
            </a:r>
            <a:r>
              <a:rPr lang="fr-BE" dirty="0" err="1"/>
              <a:t>staart</a:t>
            </a:r>
            <a:endParaRPr lang="fr-BE" dirty="0"/>
          </a:p>
          <a:p>
            <a:r>
              <a:rPr lang="fr-BE" dirty="0" err="1"/>
              <a:t>Sommige</a:t>
            </a:r>
            <a:r>
              <a:rPr lang="fr-BE" dirty="0"/>
              <a:t> D </a:t>
            </a:r>
            <a:r>
              <a:rPr lang="fr-BE" dirty="0" err="1"/>
              <a:t>zijn</a:t>
            </a:r>
            <a:r>
              <a:rPr lang="fr-BE" dirty="0"/>
              <a:t> B (of </a:t>
            </a:r>
            <a:r>
              <a:rPr lang="fr-BE" dirty="0" err="1"/>
              <a:t>ten</a:t>
            </a:r>
            <a:r>
              <a:rPr lang="fr-BE" dirty="0"/>
              <a:t> </a:t>
            </a:r>
            <a:r>
              <a:rPr lang="fr-BE" dirty="0" err="1"/>
              <a:t>minste</a:t>
            </a:r>
            <a:r>
              <a:rPr lang="fr-BE" dirty="0"/>
              <a:t> 1 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ook</a:t>
            </a:r>
            <a:r>
              <a:rPr lang="fr-BE" dirty="0"/>
              <a:t> C)</a:t>
            </a:r>
          </a:p>
          <a:p>
            <a:endParaRPr lang="fr-BE" dirty="0"/>
          </a:p>
          <a:p>
            <a:endParaRPr lang="en-US" dirty="0"/>
          </a:p>
        </p:txBody>
      </p:sp>
      <p:pic>
        <p:nvPicPr>
          <p:cNvPr id="4" name="Afbeelding 145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055620"/>
            <a:ext cx="4917123" cy="3345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620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Venn</a:t>
            </a:r>
            <a:r>
              <a:rPr lang="fr-BE" dirty="0"/>
              <a:t> </a:t>
            </a:r>
            <a:r>
              <a:rPr lang="fr-BE" dirty="0" err="1"/>
              <a:t>diagrammen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BE" dirty="0"/>
              <a:t>F: de </a:t>
            </a:r>
            <a:r>
              <a:rPr lang="fr-BE" dirty="0" err="1"/>
              <a:t>dieren</a:t>
            </a:r>
            <a:endParaRPr lang="fr-BE" dirty="0"/>
          </a:p>
          <a:p>
            <a:r>
              <a:rPr lang="fr-BE" dirty="0"/>
              <a:t>E: de </a:t>
            </a:r>
            <a:r>
              <a:rPr lang="fr-BE" dirty="0" err="1"/>
              <a:t>honden</a:t>
            </a:r>
            <a:endParaRPr lang="fr-BE" dirty="0"/>
          </a:p>
          <a:p>
            <a:r>
              <a:rPr lang="fr-BE" dirty="0" err="1"/>
              <a:t>Alle</a:t>
            </a:r>
            <a:r>
              <a:rPr lang="fr-BE" dirty="0"/>
              <a:t> E </a:t>
            </a:r>
            <a:r>
              <a:rPr lang="fr-BE" dirty="0" err="1"/>
              <a:t>zijn</a:t>
            </a:r>
            <a:r>
              <a:rPr lang="fr-BE" dirty="0"/>
              <a:t> F</a:t>
            </a:r>
          </a:p>
          <a:p>
            <a:endParaRPr lang="fr-BE" dirty="0"/>
          </a:p>
          <a:p>
            <a:endParaRPr lang="en-US" dirty="0"/>
          </a:p>
        </p:txBody>
      </p:sp>
      <p:pic>
        <p:nvPicPr>
          <p:cNvPr id="5" name="Afbeelding 145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200400"/>
            <a:ext cx="58674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790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4. </a:t>
            </a:r>
            <a:r>
              <a:rPr lang="en-US" sz="5400" dirty="0" err="1"/>
              <a:t>Kritisch</a:t>
            </a:r>
            <a:r>
              <a:rPr lang="en-US" sz="5400" dirty="0"/>
              <a:t> </a:t>
            </a:r>
            <a:r>
              <a:rPr lang="en-US" sz="5400" dirty="0" err="1"/>
              <a:t>denken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4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Wat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kritisch</a:t>
            </a:r>
            <a:r>
              <a:rPr lang="fr-BE" dirty="0"/>
              <a:t> </a:t>
            </a:r>
            <a:r>
              <a:rPr lang="fr-BE" dirty="0" err="1"/>
              <a:t>denken</a:t>
            </a:r>
            <a:r>
              <a:rPr lang="fr-BE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Verband</a:t>
            </a:r>
            <a:r>
              <a:rPr lang="fr-BE" dirty="0"/>
              <a:t> </a:t>
            </a:r>
            <a:r>
              <a:rPr lang="fr-BE" dirty="0" err="1"/>
              <a:t>tussen</a:t>
            </a:r>
            <a:r>
              <a:rPr lang="fr-BE" dirty="0"/>
              <a:t> </a:t>
            </a:r>
            <a:r>
              <a:rPr lang="fr-BE" dirty="0" err="1"/>
              <a:t>Logica</a:t>
            </a:r>
            <a:r>
              <a:rPr lang="fr-BE" dirty="0"/>
              <a:t> en </a:t>
            </a:r>
            <a:r>
              <a:rPr lang="fr-BE" dirty="0" err="1"/>
              <a:t>kritisch</a:t>
            </a:r>
            <a:r>
              <a:rPr lang="fr-BE" dirty="0"/>
              <a:t> </a:t>
            </a:r>
            <a:r>
              <a:rPr lang="fr-BE" dirty="0" err="1"/>
              <a:t>denken</a:t>
            </a:r>
            <a:endParaRPr lang="en-US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err="1"/>
              <a:t>Logica</a:t>
            </a:r>
            <a:r>
              <a:rPr lang="fr-BE" dirty="0"/>
              <a:t> –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err="1"/>
              <a:t>zorgt</a:t>
            </a:r>
            <a:r>
              <a:rPr lang="fr-BE" dirty="0"/>
              <a:t> </a:t>
            </a:r>
            <a:r>
              <a:rPr lang="fr-BE" dirty="0" err="1"/>
              <a:t>ervoor</a:t>
            </a:r>
            <a:r>
              <a:rPr lang="fr-BE" dirty="0"/>
              <a:t> </a:t>
            </a:r>
            <a:r>
              <a:rPr lang="fr-BE" dirty="0" err="1"/>
              <a:t>dat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dieper</a:t>
            </a:r>
            <a:r>
              <a:rPr lang="fr-BE" dirty="0"/>
              <a:t> </a:t>
            </a:r>
            <a:r>
              <a:rPr lang="fr-BE" dirty="0" err="1"/>
              <a:t>gaan</a:t>
            </a:r>
            <a:r>
              <a:rPr lang="fr-BE" dirty="0"/>
              <a:t> </a:t>
            </a:r>
            <a:r>
              <a:rPr lang="fr-BE" dirty="0" err="1"/>
              <a:t>nadenken</a:t>
            </a:r>
            <a:r>
              <a:rPr lang="fr-BE" dirty="0"/>
              <a:t> over </a:t>
            </a:r>
            <a:r>
              <a:rPr lang="fr-BE" dirty="0" err="1"/>
              <a:t>iets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 err="1"/>
              <a:t>Verleent</a:t>
            </a:r>
            <a:r>
              <a:rPr lang="fr-BE" dirty="0"/>
              <a:t> de </a:t>
            </a:r>
            <a:r>
              <a:rPr lang="fr-BE" dirty="0" err="1"/>
              <a:t>vaardigheid</a:t>
            </a:r>
            <a:r>
              <a:rPr lang="fr-BE" dirty="0"/>
              <a:t> van het </a:t>
            </a:r>
            <a:r>
              <a:rPr lang="fr-BE" dirty="0" err="1"/>
              <a:t>redeneren</a:t>
            </a:r>
            <a:r>
              <a:rPr lang="fr-BE" dirty="0"/>
              <a:t> met </a:t>
            </a:r>
            <a:r>
              <a:rPr lang="fr-BE" dirty="0" err="1"/>
              <a:t>goede</a:t>
            </a:r>
            <a:r>
              <a:rPr lang="fr-BE" dirty="0"/>
              <a:t> </a:t>
            </a:r>
            <a:r>
              <a:rPr lang="fr-BE" dirty="0" err="1"/>
              <a:t>argumenten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Onderzoekt</a:t>
            </a:r>
            <a:r>
              <a:rPr lang="fr-BE" dirty="0"/>
              <a:t> </a:t>
            </a:r>
            <a:r>
              <a:rPr lang="fr-BE" dirty="0" err="1"/>
              <a:t>ideeën</a:t>
            </a:r>
            <a:r>
              <a:rPr lang="fr-BE" dirty="0"/>
              <a:t> en test </a:t>
            </a:r>
            <a:r>
              <a:rPr lang="fr-BE" dirty="0" err="1"/>
              <a:t>deze</a:t>
            </a:r>
            <a:r>
              <a:rPr lang="fr-BE" dirty="0"/>
              <a:t> op </a:t>
            </a:r>
            <a:r>
              <a:rPr lang="fr-BE" dirty="0" err="1"/>
              <a:t>waarheid</a:t>
            </a:r>
            <a:endParaRPr lang="fr-BE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52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Kritisch</a:t>
            </a:r>
            <a:r>
              <a:rPr lang="fr-BE" dirty="0"/>
              <a:t> </a:t>
            </a:r>
            <a:r>
              <a:rPr lang="fr-BE" dirty="0" err="1"/>
              <a:t>denken</a:t>
            </a:r>
            <a:r>
              <a:rPr lang="fr-BE" dirty="0"/>
              <a:t>: </a:t>
            </a:r>
            <a:r>
              <a:rPr lang="fr-BE" dirty="0" err="1"/>
              <a:t>Methode</a:t>
            </a:r>
            <a:r>
              <a:rPr lang="fr-BE" dirty="0"/>
              <a:t> van </a:t>
            </a:r>
            <a:r>
              <a:rPr lang="fr-BE" dirty="0" err="1"/>
              <a:t>Socrates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BE" dirty="0"/>
              <a:t>2 </a:t>
            </a:r>
            <a:r>
              <a:rPr lang="fr-BE" dirty="0" err="1"/>
              <a:t>belangrijke</a:t>
            </a:r>
            <a:r>
              <a:rPr lang="fr-BE" dirty="0"/>
              <a:t> </a:t>
            </a:r>
            <a:r>
              <a:rPr lang="fr-BE" dirty="0" err="1"/>
              <a:t>vragen</a:t>
            </a:r>
            <a:r>
              <a:rPr lang="fr-BE" dirty="0"/>
              <a:t>:</a:t>
            </a:r>
          </a:p>
          <a:p>
            <a:endParaRPr lang="fr-BE" dirty="0"/>
          </a:p>
          <a:p>
            <a:r>
              <a:rPr lang="en-US" sz="2800" b="0" dirty="0"/>
              <a:t>Wat </a:t>
            </a:r>
            <a:r>
              <a:rPr lang="en-US" sz="2800" b="0" dirty="0" err="1"/>
              <a:t>bedoel</a:t>
            </a:r>
            <a:r>
              <a:rPr lang="en-US" sz="2800" b="0" dirty="0"/>
              <a:t> je </a:t>
            </a:r>
            <a:r>
              <a:rPr lang="en-US" sz="2800" dirty="0" err="1"/>
              <a:t>precies</a:t>
            </a:r>
            <a:r>
              <a:rPr lang="en-US" sz="2800" b="0" dirty="0"/>
              <a:t> </a:t>
            </a:r>
            <a:r>
              <a:rPr lang="en-US" sz="2800" b="0" dirty="0" err="1"/>
              <a:t>ermee</a:t>
            </a:r>
            <a:r>
              <a:rPr lang="en-US" sz="2800" b="0" dirty="0"/>
              <a:t>?</a:t>
            </a:r>
          </a:p>
          <a:p>
            <a:r>
              <a:rPr lang="en-US" sz="2800" b="0" dirty="0" err="1"/>
              <a:t>Welke</a:t>
            </a:r>
            <a:r>
              <a:rPr lang="en-US" sz="2800" b="0" dirty="0"/>
              <a:t> </a:t>
            </a:r>
            <a:r>
              <a:rPr lang="en-US" sz="2800" dirty="0" err="1"/>
              <a:t>bewijze</a:t>
            </a:r>
            <a:r>
              <a:rPr lang="en-US" sz="2800" b="0" dirty="0" err="1"/>
              <a:t>n</a:t>
            </a:r>
            <a:r>
              <a:rPr lang="en-US" sz="2800" b="0" dirty="0"/>
              <a:t> </a:t>
            </a:r>
            <a:r>
              <a:rPr lang="en-US" sz="2800" b="0" dirty="0" err="1"/>
              <a:t>heb</a:t>
            </a:r>
            <a:r>
              <a:rPr lang="en-US" sz="2800" b="0" dirty="0"/>
              <a:t> </a:t>
            </a:r>
            <a:r>
              <a:rPr lang="en-US" sz="2800" b="0" dirty="0" err="1"/>
              <a:t>er</a:t>
            </a:r>
            <a:r>
              <a:rPr lang="en-US" sz="2800" b="0" dirty="0"/>
              <a:t> </a:t>
            </a:r>
            <a:r>
              <a:rPr lang="en-US" sz="2800" b="0" dirty="0" err="1"/>
              <a:t>hiervoor</a:t>
            </a:r>
            <a:r>
              <a:rPr lang="en-US" sz="2800" b="0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52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Kritisch</a:t>
            </a:r>
            <a:r>
              <a:rPr lang="fr-BE" dirty="0"/>
              <a:t> </a:t>
            </a:r>
            <a:r>
              <a:rPr lang="fr-BE" dirty="0" err="1"/>
              <a:t>denken</a:t>
            </a:r>
            <a:r>
              <a:rPr lang="fr-BE" dirty="0"/>
              <a:t> in </a:t>
            </a:r>
            <a:r>
              <a:rPr lang="en-US" dirty="0"/>
              <a:t>Software Design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72602269"/>
              </p:ext>
            </p:extLst>
          </p:nvPr>
        </p:nvGraphicFramePr>
        <p:xfrm>
          <a:off x="1041400" y="2133600"/>
          <a:ext cx="7162800" cy="3731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KRITISCHE</a:t>
                      </a:r>
                      <a:r>
                        <a:rPr lang="en-US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VRAGEN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5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effectLst/>
                        </a:rPr>
                        <a:t>Voor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wie</a:t>
                      </a:r>
                      <a:r>
                        <a:rPr lang="en-US" sz="1600" b="1" u="none" strike="noStrike" dirty="0">
                          <a:effectLst/>
                        </a:rPr>
                        <a:t> is de software?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541"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Voor</a:t>
                      </a:r>
                      <a:r>
                        <a:rPr lang="fr-BE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1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wie</a:t>
                      </a:r>
                      <a:r>
                        <a:rPr lang="fr-BE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1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is</a:t>
                      </a:r>
                      <a:r>
                        <a:rPr lang="fr-BE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het niet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effectLst/>
                        </a:rPr>
                        <a:t>Waarom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maken</a:t>
                      </a:r>
                      <a:r>
                        <a:rPr lang="en-US" sz="1600" b="1" u="none" strike="noStrike" baseline="0" dirty="0">
                          <a:effectLst/>
                        </a:rPr>
                        <a:t> we </a:t>
                      </a:r>
                      <a:r>
                        <a:rPr lang="en-US" sz="1600" b="1" u="none" strike="noStrike" baseline="0" dirty="0" err="1">
                          <a:effectLst/>
                        </a:rPr>
                        <a:t>deze</a:t>
                      </a:r>
                      <a:r>
                        <a:rPr lang="en-US" sz="1600" b="1" u="none" strike="noStrike" baseline="0" dirty="0">
                          <a:effectLst/>
                        </a:rPr>
                        <a:t> software?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757"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Wat</a:t>
                      </a:r>
                      <a:r>
                        <a:rPr lang="fr-BE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1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moet</a:t>
                      </a:r>
                      <a:r>
                        <a:rPr lang="fr-BE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de software </a:t>
                      </a:r>
                      <a:r>
                        <a:rPr lang="fr-BE" sz="1600" b="1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doen</a:t>
                      </a:r>
                      <a:r>
                        <a:rPr lang="fr-BE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?</a:t>
                      </a:r>
                    </a:p>
                    <a:p>
                      <a:pPr algn="l" fontAlgn="t"/>
                      <a:r>
                        <a:rPr lang="fr-BE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Wat </a:t>
                      </a:r>
                      <a:r>
                        <a:rPr lang="fr-BE" sz="1600" b="1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moet</a:t>
                      </a:r>
                      <a:r>
                        <a:rPr lang="fr-BE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1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ze</a:t>
                      </a:r>
                      <a:r>
                        <a:rPr lang="fr-BE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niet </a:t>
                      </a:r>
                      <a:r>
                        <a:rPr lang="fr-BE" sz="1600" b="1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doen</a:t>
                      </a:r>
                      <a:r>
                        <a:rPr lang="fr-BE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5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effectLst/>
                        </a:rPr>
                        <a:t>Bestaat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er</a:t>
                      </a:r>
                      <a:r>
                        <a:rPr lang="en-US" sz="1600" b="1" u="none" strike="noStrike" dirty="0">
                          <a:effectLst/>
                        </a:rPr>
                        <a:t> al software</a:t>
                      </a:r>
                      <a:r>
                        <a:rPr lang="en-US" sz="1600" b="1" u="none" strike="noStrike" baseline="0" dirty="0">
                          <a:effectLst/>
                        </a:rPr>
                        <a:t> </a:t>
                      </a:r>
                      <a:r>
                        <a:rPr lang="en-US" sz="1600" b="1" u="none" strike="noStrike" baseline="0" dirty="0" err="1">
                          <a:effectLst/>
                        </a:rPr>
                        <a:t>dat</a:t>
                      </a:r>
                      <a:r>
                        <a:rPr lang="en-US" sz="1600" b="1" u="none" strike="noStrike" baseline="0" dirty="0">
                          <a:effectLst/>
                        </a:rPr>
                        <a:t> </a:t>
                      </a:r>
                      <a:r>
                        <a:rPr lang="en-US" sz="1600" b="1" u="none" strike="noStrike" baseline="0" dirty="0" err="1">
                          <a:effectLst/>
                        </a:rPr>
                        <a:t>dit</a:t>
                      </a:r>
                      <a:r>
                        <a:rPr lang="en-US" sz="1600" b="1" u="none" strike="noStrike" baseline="0" dirty="0">
                          <a:effectLst/>
                        </a:rPr>
                        <a:t> </a:t>
                      </a:r>
                      <a:r>
                        <a:rPr lang="en-US" sz="1600" b="1" u="none" strike="noStrike" baseline="0" dirty="0" err="1">
                          <a:effectLst/>
                        </a:rPr>
                        <a:t>doet</a:t>
                      </a:r>
                      <a:r>
                        <a:rPr lang="en-US" sz="1600" b="1" u="none" strike="noStrike" baseline="0" dirty="0">
                          <a:effectLst/>
                        </a:rPr>
                        <a:t>?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2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</a:rPr>
                        <a:t>Wat is het </a:t>
                      </a:r>
                      <a:r>
                        <a:rPr lang="en-US" sz="1600" b="1" u="none" strike="noStrike" dirty="0" err="1">
                          <a:effectLst/>
                        </a:rPr>
                        <a:t>eenvoudigste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ontwerp</a:t>
                      </a:r>
                      <a:r>
                        <a:rPr lang="en-US" sz="1600" b="1" u="none" strike="noStrike" baseline="0" dirty="0">
                          <a:effectLst/>
                        </a:rPr>
                        <a:t> van de software die de </a:t>
                      </a:r>
                      <a:r>
                        <a:rPr lang="en-US" sz="1600" b="1" u="none" strike="noStrike" baseline="0" dirty="0" err="1">
                          <a:effectLst/>
                        </a:rPr>
                        <a:t>doelstellingen</a:t>
                      </a:r>
                      <a:r>
                        <a:rPr lang="en-US" sz="1600" b="1" u="none" strike="noStrike" baseline="0" dirty="0">
                          <a:effectLst/>
                        </a:rPr>
                        <a:t> </a:t>
                      </a:r>
                      <a:r>
                        <a:rPr lang="en-US" sz="1600" b="1" u="none" strike="noStrike" baseline="0" dirty="0" err="1">
                          <a:effectLst/>
                        </a:rPr>
                        <a:t>bereikt</a:t>
                      </a:r>
                      <a:r>
                        <a:rPr lang="en-US" sz="1600" b="1" u="none" strike="noStrike" baseline="0" dirty="0">
                          <a:effectLst/>
                        </a:rPr>
                        <a:t>?</a:t>
                      </a:r>
                      <a:endParaRPr lang="en-US" sz="16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9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1. </a:t>
            </a:r>
            <a:r>
              <a:rPr lang="fr-BE" dirty="0" err="1"/>
              <a:t>Inleiding</a:t>
            </a:r>
            <a:r>
              <a:rPr lang="fr-BE" dirty="0"/>
              <a:t> </a:t>
            </a:r>
            <a:r>
              <a:rPr lang="fr-BE" dirty="0" err="1"/>
              <a:t>Logica</a:t>
            </a:r>
            <a:endParaRPr lang="fr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62981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Kritisch</a:t>
            </a:r>
            <a:r>
              <a:rPr lang="fr-BE" dirty="0"/>
              <a:t> </a:t>
            </a:r>
            <a:r>
              <a:rPr lang="fr-BE" dirty="0" err="1"/>
              <a:t>denken</a:t>
            </a:r>
            <a:r>
              <a:rPr lang="fr-BE" dirty="0"/>
              <a:t> in </a:t>
            </a:r>
            <a:r>
              <a:rPr lang="en-US" dirty="0"/>
              <a:t>Software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0" dirty="0" err="1"/>
              <a:t>Een</a:t>
            </a:r>
            <a:r>
              <a:rPr lang="en-US" sz="2800" b="0" dirty="0"/>
              <a:t> tester </a:t>
            </a:r>
            <a:r>
              <a:rPr lang="en-US" sz="2800" b="0" dirty="0" err="1"/>
              <a:t>moet</a:t>
            </a:r>
            <a:r>
              <a:rPr lang="en-US" sz="2800" b="0" dirty="0"/>
              <a:t> </a:t>
            </a:r>
            <a:r>
              <a:rPr lang="en-US" sz="2800" b="0" dirty="0" err="1"/>
              <a:t>kritisch</a:t>
            </a:r>
            <a:r>
              <a:rPr lang="en-US" sz="2800" b="0" dirty="0"/>
              <a:t> </a:t>
            </a:r>
            <a:r>
              <a:rPr lang="en-US" sz="2800" b="0" dirty="0" err="1"/>
              <a:t>denken</a:t>
            </a:r>
            <a:r>
              <a:rPr lang="en-US" sz="2800" b="0" dirty="0"/>
              <a:t> </a:t>
            </a:r>
            <a:r>
              <a:rPr lang="en-US" sz="2800" b="0" dirty="0" err="1"/>
              <a:t>en</a:t>
            </a:r>
            <a:r>
              <a:rPr lang="en-US" sz="2800" b="0" dirty="0"/>
              <a:t> </a:t>
            </a:r>
            <a:r>
              <a:rPr lang="en-US" sz="2800" b="0" dirty="0" err="1"/>
              <a:t>veronderstellen</a:t>
            </a:r>
            <a:r>
              <a:rPr lang="en-US" sz="2800" b="0" dirty="0"/>
              <a:t> </a:t>
            </a:r>
            <a:r>
              <a:rPr lang="en-US" sz="2800" b="0" dirty="0" err="1"/>
              <a:t>dat</a:t>
            </a:r>
            <a:r>
              <a:rPr lang="en-US" sz="2800" b="0" dirty="0"/>
              <a:t> </a:t>
            </a:r>
            <a:r>
              <a:rPr lang="en-US" sz="2800" b="0" dirty="0" err="1"/>
              <a:t>er</a:t>
            </a:r>
            <a:r>
              <a:rPr lang="en-US" sz="2800" b="0" dirty="0"/>
              <a:t> </a:t>
            </a:r>
            <a:r>
              <a:rPr lang="en-US" sz="2800" b="0" dirty="0" err="1"/>
              <a:t>fouten</a:t>
            </a:r>
            <a:r>
              <a:rPr lang="en-US" sz="2800" b="0" dirty="0"/>
              <a:t> in de software </a:t>
            </a:r>
            <a:r>
              <a:rPr lang="en-US" sz="2800" b="0" dirty="0" err="1"/>
              <a:t>zijn</a:t>
            </a:r>
            <a:r>
              <a:rPr lang="en-US" sz="2800" b="0" dirty="0"/>
              <a:t> ("bugs") </a:t>
            </a:r>
            <a:r>
              <a:rPr lang="en-US" sz="2800" b="0" dirty="0" err="1"/>
              <a:t>en</a:t>
            </a:r>
            <a:r>
              <a:rPr lang="en-US" sz="2800" b="0" dirty="0"/>
              <a:t> </a:t>
            </a:r>
            <a:r>
              <a:rPr lang="en-US" sz="2800" b="0" dirty="0" err="1"/>
              <a:t>hij</a:t>
            </a:r>
            <a:r>
              <a:rPr lang="en-US" sz="2800" b="0" dirty="0"/>
              <a:t> </a:t>
            </a:r>
            <a:r>
              <a:rPr lang="en-US" sz="2800" b="0" dirty="0" err="1"/>
              <a:t>moet</a:t>
            </a:r>
            <a:r>
              <a:rPr lang="en-US" sz="2800" b="0" dirty="0"/>
              <a:t> </a:t>
            </a:r>
            <a:r>
              <a:rPr lang="en-US" sz="2800" b="0" dirty="0" err="1"/>
              <a:t>ze</a:t>
            </a:r>
            <a:r>
              <a:rPr lang="en-US" sz="2800" b="0" dirty="0"/>
              <a:t> </a:t>
            </a:r>
            <a:r>
              <a:rPr lang="en-US" sz="2800" b="0" dirty="0" err="1"/>
              <a:t>proberen</a:t>
            </a:r>
            <a:r>
              <a:rPr lang="en-US" sz="2800" b="0" dirty="0"/>
              <a:t> </a:t>
            </a:r>
            <a:r>
              <a:rPr lang="en-US" sz="2800" b="0" dirty="0" err="1"/>
              <a:t>te</a:t>
            </a:r>
            <a:r>
              <a:rPr lang="en-US" sz="2800" b="0" dirty="0"/>
              <a:t> </a:t>
            </a:r>
            <a:r>
              <a:rPr lang="en-US" sz="2800" b="0" dirty="0" err="1"/>
              <a:t>vinden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096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Logica</a:t>
            </a:r>
            <a:r>
              <a:rPr lang="fr-BE" dirty="0"/>
              <a:t> in de </a:t>
            </a:r>
            <a:r>
              <a:rPr lang="fr-BE" dirty="0" err="1"/>
              <a:t>wetenschap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Hypothetico-Deductieve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fr-BE" dirty="0"/>
          </a:p>
          <a:p>
            <a:pPr marL="457200" indent="-457200">
              <a:buAutoNum type="arabicPeriod"/>
            </a:pPr>
            <a:r>
              <a:rPr lang="fr-BE" dirty="0" err="1"/>
              <a:t>Vorm</a:t>
            </a:r>
            <a:r>
              <a:rPr lang="fr-BE" dirty="0"/>
              <a:t> </a:t>
            </a:r>
            <a:r>
              <a:rPr lang="fr-BE" dirty="0" err="1"/>
              <a:t>hypothese</a:t>
            </a:r>
            <a:endParaRPr lang="fr-BE" dirty="0"/>
          </a:p>
          <a:p>
            <a:pPr marL="457200" indent="-457200">
              <a:buAutoNum type="arabicPeriod"/>
            </a:pPr>
            <a:r>
              <a:rPr lang="fr-BE" dirty="0" err="1"/>
              <a:t>Maak</a:t>
            </a:r>
            <a:r>
              <a:rPr lang="fr-BE" dirty="0"/>
              <a:t> </a:t>
            </a:r>
            <a:r>
              <a:rPr lang="fr-BE" dirty="0" err="1"/>
              <a:t>voorspellingen</a:t>
            </a:r>
            <a:r>
              <a:rPr lang="fr-BE" dirty="0"/>
              <a:t> op basis van </a:t>
            </a:r>
            <a:r>
              <a:rPr lang="fr-BE" dirty="0" err="1"/>
              <a:t>deze</a:t>
            </a:r>
            <a:r>
              <a:rPr lang="fr-BE" dirty="0"/>
              <a:t> </a:t>
            </a:r>
            <a:r>
              <a:rPr lang="fr-BE" dirty="0" err="1"/>
              <a:t>hypothese</a:t>
            </a:r>
            <a:endParaRPr lang="fr-BE" dirty="0"/>
          </a:p>
          <a:p>
            <a:pPr marL="457200" indent="-457200">
              <a:buAutoNum type="arabicPeriod"/>
            </a:pPr>
            <a:r>
              <a:rPr lang="fr-BE" dirty="0"/>
              <a:t>Test de </a:t>
            </a:r>
            <a:r>
              <a:rPr lang="fr-BE" dirty="0" err="1"/>
              <a:t>hypothese</a:t>
            </a:r>
            <a:endParaRPr lang="fr-BE" dirty="0"/>
          </a:p>
          <a:p>
            <a:pPr marL="457200" indent="-457200">
              <a:buAutoNum type="arabicPeriod"/>
            </a:pPr>
            <a:endParaRPr lang="fr-BE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Confirmatie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Disconfirmatie</a:t>
            </a:r>
            <a:endParaRPr lang="en-US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11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Confirmatie</a:t>
            </a:r>
            <a:r>
              <a:rPr lang="fr-BE" dirty="0"/>
              <a:t> of </a:t>
            </a:r>
            <a:r>
              <a:rPr lang="fr-BE" dirty="0" err="1"/>
              <a:t>disconfirmatie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Confirmatie</a:t>
            </a:r>
            <a:endParaRPr lang="fr-BE" dirty="0"/>
          </a:p>
          <a:p>
            <a:endParaRPr lang="fr-BE" dirty="0"/>
          </a:p>
          <a:p>
            <a:r>
              <a:rPr lang="en-US" b="0" dirty="0" err="1"/>
              <a:t>Als</a:t>
            </a:r>
            <a:r>
              <a:rPr lang="en-US" b="0" dirty="0"/>
              <a:t> </a:t>
            </a:r>
            <a:r>
              <a:rPr lang="en-US" b="0" dirty="0" err="1"/>
              <a:t>hypethese</a:t>
            </a:r>
            <a:r>
              <a:rPr lang="en-US" b="0" dirty="0"/>
              <a:t> </a:t>
            </a:r>
            <a:r>
              <a:rPr lang="en-US" b="0" dirty="0" err="1"/>
              <a:t>juist</a:t>
            </a:r>
            <a:r>
              <a:rPr lang="en-US" b="0" dirty="0"/>
              <a:t> is,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zou</a:t>
            </a:r>
            <a:r>
              <a:rPr lang="en-US" b="0" dirty="0"/>
              <a:t> P </a:t>
            </a:r>
            <a:r>
              <a:rPr lang="en-US" b="0" dirty="0" err="1"/>
              <a:t>zich</a:t>
            </a:r>
            <a:r>
              <a:rPr lang="en-US" b="0" dirty="0"/>
              <a:t> </a:t>
            </a:r>
            <a:r>
              <a:rPr lang="en-US" b="0" dirty="0" err="1"/>
              <a:t>voor</a:t>
            </a:r>
            <a:r>
              <a:rPr lang="en-US" b="0" dirty="0"/>
              <a:t> </a:t>
            </a:r>
            <a:r>
              <a:rPr lang="en-US" b="0" dirty="0" err="1"/>
              <a:t>moeten</a:t>
            </a:r>
            <a:r>
              <a:rPr lang="en-US" b="0" dirty="0"/>
              <a:t> </a:t>
            </a:r>
            <a:r>
              <a:rPr lang="en-US" b="0" dirty="0" err="1"/>
              <a:t>doen</a:t>
            </a:r>
            <a:endParaRPr lang="en-US" b="0" dirty="0"/>
          </a:p>
          <a:p>
            <a:r>
              <a:rPr lang="en-US" b="0" dirty="0"/>
              <a:t>P </a:t>
            </a:r>
            <a:r>
              <a:rPr lang="en-US" b="0" dirty="0" err="1"/>
              <a:t>doet</a:t>
            </a:r>
            <a:r>
              <a:rPr lang="en-US" b="0" dirty="0"/>
              <a:t> </a:t>
            </a:r>
            <a:r>
              <a:rPr lang="en-US" b="0" dirty="0" err="1"/>
              <a:t>zich</a:t>
            </a:r>
            <a:r>
              <a:rPr lang="en-US" b="0" dirty="0"/>
              <a:t> </a:t>
            </a:r>
            <a:r>
              <a:rPr lang="en-US" b="0" dirty="0" err="1"/>
              <a:t>voor</a:t>
            </a:r>
            <a:endParaRPr lang="en-US" b="0" dirty="0"/>
          </a:p>
          <a:p>
            <a:r>
              <a:rPr lang="en-US" b="0" dirty="0" err="1"/>
              <a:t>Dus</a:t>
            </a:r>
            <a:r>
              <a:rPr lang="en-US" b="0" dirty="0"/>
              <a:t>, de </a:t>
            </a:r>
            <a:r>
              <a:rPr lang="en-US" b="0" dirty="0" err="1"/>
              <a:t>hypothese</a:t>
            </a:r>
            <a:r>
              <a:rPr lang="en-US" b="0" dirty="0"/>
              <a:t> is </a:t>
            </a:r>
            <a:r>
              <a:rPr lang="en-US" b="0" dirty="0" err="1"/>
              <a:t>waarschijnlijk</a:t>
            </a:r>
            <a:r>
              <a:rPr lang="en-US" b="0" dirty="0"/>
              <a:t> </a:t>
            </a:r>
            <a:r>
              <a:rPr lang="en-US" b="0" dirty="0" err="1"/>
              <a:t>juist</a:t>
            </a:r>
            <a:endParaRPr lang="en-US" b="0" dirty="0"/>
          </a:p>
          <a:p>
            <a:endParaRPr lang="fr-BE" b="0" dirty="0"/>
          </a:p>
          <a:p>
            <a:pPr marL="0" indent="0">
              <a:buNone/>
            </a:pPr>
            <a:r>
              <a:rPr lang="fr-BE" dirty="0" err="1"/>
              <a:t>Disconfirmatie</a:t>
            </a:r>
            <a:endParaRPr lang="fr-BE" dirty="0"/>
          </a:p>
          <a:p>
            <a:endParaRPr lang="en-US" b="0" dirty="0"/>
          </a:p>
          <a:p>
            <a:r>
              <a:rPr lang="en-US" b="0" dirty="0" err="1"/>
              <a:t>Als</a:t>
            </a:r>
            <a:r>
              <a:rPr lang="en-US" b="0" dirty="0"/>
              <a:t> </a:t>
            </a:r>
            <a:r>
              <a:rPr lang="en-US" b="0" dirty="0" err="1"/>
              <a:t>hypethese</a:t>
            </a:r>
            <a:r>
              <a:rPr lang="en-US" b="0" dirty="0"/>
              <a:t> </a:t>
            </a:r>
            <a:r>
              <a:rPr lang="en-US" b="0" dirty="0" err="1"/>
              <a:t>juist</a:t>
            </a:r>
            <a:r>
              <a:rPr lang="en-US" b="0" dirty="0"/>
              <a:t> is,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zou</a:t>
            </a:r>
            <a:r>
              <a:rPr lang="en-US" b="0" dirty="0"/>
              <a:t> P </a:t>
            </a:r>
            <a:r>
              <a:rPr lang="en-US" b="0" dirty="0" err="1"/>
              <a:t>zich</a:t>
            </a:r>
            <a:r>
              <a:rPr lang="en-US" b="0" dirty="0"/>
              <a:t> </a:t>
            </a:r>
            <a:r>
              <a:rPr lang="en-US" b="0" dirty="0" err="1"/>
              <a:t>voor</a:t>
            </a:r>
            <a:r>
              <a:rPr lang="en-US" b="0" dirty="0"/>
              <a:t> </a:t>
            </a:r>
            <a:r>
              <a:rPr lang="en-US" b="0" dirty="0" err="1"/>
              <a:t>moeten</a:t>
            </a:r>
            <a:r>
              <a:rPr lang="en-US" b="0" dirty="0"/>
              <a:t> </a:t>
            </a:r>
            <a:r>
              <a:rPr lang="en-US" b="0" dirty="0" err="1"/>
              <a:t>doen</a:t>
            </a:r>
            <a:endParaRPr lang="en-US" b="0" dirty="0"/>
          </a:p>
          <a:p>
            <a:r>
              <a:rPr lang="en-US" b="0" dirty="0"/>
              <a:t>P </a:t>
            </a:r>
            <a:r>
              <a:rPr lang="en-US" b="0" dirty="0" err="1"/>
              <a:t>doet</a:t>
            </a:r>
            <a:r>
              <a:rPr lang="en-US" b="0" dirty="0"/>
              <a:t> </a:t>
            </a:r>
            <a:r>
              <a:rPr lang="en-US" b="0" dirty="0" err="1"/>
              <a:t>zich</a:t>
            </a:r>
            <a:r>
              <a:rPr lang="en-US" b="0" dirty="0"/>
              <a:t> </a:t>
            </a:r>
            <a:r>
              <a:rPr lang="en-US" dirty="0" err="1"/>
              <a:t>niet</a:t>
            </a:r>
            <a:r>
              <a:rPr lang="en-US" b="0" dirty="0"/>
              <a:t> </a:t>
            </a:r>
            <a:r>
              <a:rPr lang="en-US" b="0" dirty="0" err="1"/>
              <a:t>voor</a:t>
            </a:r>
            <a:endParaRPr lang="en-US" b="0" dirty="0"/>
          </a:p>
          <a:p>
            <a:r>
              <a:rPr lang="en-US" b="0" dirty="0" err="1"/>
              <a:t>Dus</a:t>
            </a:r>
            <a:r>
              <a:rPr lang="en-US" b="0" dirty="0"/>
              <a:t>, de </a:t>
            </a:r>
            <a:r>
              <a:rPr lang="en-US" b="0" dirty="0" err="1"/>
              <a:t>hypothese</a:t>
            </a:r>
            <a:r>
              <a:rPr lang="en-US" b="0" dirty="0"/>
              <a:t> is </a:t>
            </a:r>
            <a:r>
              <a:rPr lang="en-US" b="0" dirty="0" err="1"/>
              <a:t>waarschijnlijk</a:t>
            </a:r>
            <a:r>
              <a:rPr lang="en-US" b="0" dirty="0"/>
              <a:t> </a:t>
            </a:r>
            <a:r>
              <a:rPr lang="en-US" b="0" dirty="0" err="1"/>
              <a:t>niet</a:t>
            </a:r>
            <a:r>
              <a:rPr lang="en-US" b="0" dirty="0"/>
              <a:t> </a:t>
            </a:r>
            <a:r>
              <a:rPr lang="en-US" b="0" dirty="0" err="1"/>
              <a:t>juist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91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Methode</a:t>
            </a:r>
            <a:r>
              <a:rPr lang="fr-BE" dirty="0"/>
              <a:t> van Mill – </a:t>
            </a:r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/>
              <a:t>Filosoof</a:t>
            </a:r>
            <a:r>
              <a:rPr lang="en-US" b="0" dirty="0"/>
              <a:t> John Stuart Mill (1806–1873): </a:t>
            </a:r>
            <a:r>
              <a:rPr lang="en-US" b="0" dirty="0" err="1"/>
              <a:t>logisch</a:t>
            </a:r>
            <a:r>
              <a:rPr lang="en-US" b="0" dirty="0"/>
              <a:t> system </a:t>
            </a:r>
            <a:r>
              <a:rPr lang="en-US" b="0" dirty="0" err="1"/>
              <a:t>gepubliceerd</a:t>
            </a:r>
            <a:endParaRPr lang="en-US" b="0" dirty="0"/>
          </a:p>
          <a:p>
            <a:endParaRPr lang="fr-BE" b="0" dirty="0"/>
          </a:p>
          <a:p>
            <a:pPr marL="0" indent="0">
              <a:buNone/>
            </a:pPr>
            <a:r>
              <a:rPr lang="fr-BE" dirty="0" err="1"/>
              <a:t>Oorzaak</a:t>
            </a:r>
            <a:r>
              <a:rPr lang="fr-BE" dirty="0"/>
              <a:t> en </a:t>
            </a:r>
            <a:r>
              <a:rPr lang="fr-BE" dirty="0" err="1"/>
              <a:t>effect</a:t>
            </a:r>
            <a:r>
              <a:rPr lang="fr-BE" dirty="0"/>
              <a:t>: </a:t>
            </a:r>
            <a:r>
              <a:rPr lang="fr-BE" dirty="0" err="1"/>
              <a:t>bv</a:t>
            </a:r>
            <a:r>
              <a:rPr lang="fr-BE" dirty="0"/>
              <a:t> </a:t>
            </a:r>
            <a:r>
              <a:rPr lang="fr-BE" dirty="0" err="1"/>
              <a:t>ziek</a:t>
            </a:r>
            <a:r>
              <a:rPr lang="fr-BE" dirty="0"/>
              <a:t> </a:t>
            </a:r>
            <a:r>
              <a:rPr lang="fr-BE" dirty="0" err="1"/>
              <a:t>worden</a:t>
            </a:r>
            <a:r>
              <a:rPr lang="fr-BE" dirty="0"/>
              <a:t> van </a:t>
            </a:r>
            <a:r>
              <a:rPr lang="fr-BE" dirty="0" err="1"/>
              <a:t>studenten</a:t>
            </a:r>
            <a:r>
              <a:rPr lang="fr-BE" dirty="0"/>
              <a:t> na lunch</a:t>
            </a:r>
          </a:p>
          <a:p>
            <a:endParaRPr lang="fr-BE" b="0" dirty="0"/>
          </a:p>
          <a:p>
            <a:r>
              <a:rPr lang="fr-BE" dirty="0" err="1"/>
              <a:t>Methode</a:t>
            </a:r>
            <a:r>
              <a:rPr lang="fr-BE" dirty="0"/>
              <a:t> van </a:t>
            </a:r>
            <a:r>
              <a:rPr lang="fr-BE" dirty="0" err="1"/>
              <a:t>overeenkomst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71852"/>
              </p:ext>
            </p:extLst>
          </p:nvPr>
        </p:nvGraphicFramePr>
        <p:xfrm>
          <a:off x="1270000" y="3657600"/>
          <a:ext cx="7391400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Fries</a:t>
                      </a:r>
                      <a:endParaRPr lang="en-US" sz="20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Salad</a:t>
                      </a:r>
                      <a:endParaRPr lang="en-US" sz="20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Fish Sticks</a:t>
                      </a:r>
                      <a:endParaRPr lang="en-US" sz="20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Burger</a:t>
                      </a:r>
                      <a:endParaRPr lang="en-US" sz="20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Soup</a:t>
                      </a:r>
                      <a:endParaRPr lang="en-US" sz="20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Student 1</a:t>
                      </a:r>
                      <a:endParaRPr lang="en-US" sz="2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--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--</a:t>
                      </a:r>
                      <a:endParaRPr lang="en-US" sz="2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Student 2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--</a:t>
                      </a:r>
                      <a:endParaRPr lang="en-US" sz="2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--</a:t>
                      </a:r>
                      <a:endParaRPr lang="en-US" sz="2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--</a:t>
                      </a:r>
                      <a:endParaRPr lang="en-US" sz="2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Student 3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--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--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Student 4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--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--</a:t>
                      </a:r>
                      <a:endParaRPr lang="en-US" sz="20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001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371600"/>
            <a:ext cx="8915400" cy="457200"/>
          </a:xfrm>
        </p:spPr>
        <p:txBody>
          <a:bodyPr/>
          <a:lstStyle/>
          <a:p>
            <a:r>
              <a:rPr lang="fr-BE" dirty="0" err="1"/>
              <a:t>Methode</a:t>
            </a:r>
            <a:r>
              <a:rPr lang="fr-BE" dirty="0"/>
              <a:t> van Mill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12800" y="2133600"/>
            <a:ext cx="8915400" cy="4343400"/>
          </a:xfrm>
        </p:spPr>
        <p:txBody>
          <a:bodyPr/>
          <a:lstStyle/>
          <a:p>
            <a:pPr marL="0" indent="0">
              <a:buNone/>
            </a:pPr>
            <a:r>
              <a:rPr lang="fr-BE" dirty="0" err="1"/>
              <a:t>Methode</a:t>
            </a:r>
            <a:r>
              <a:rPr lang="fr-BE" dirty="0"/>
              <a:t> van de </a:t>
            </a:r>
            <a:r>
              <a:rPr lang="fr-BE" dirty="0" err="1"/>
              <a:t>verschillen</a:t>
            </a:r>
            <a:endParaRPr lang="fr-BE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48280"/>
              </p:ext>
            </p:extLst>
          </p:nvPr>
        </p:nvGraphicFramePr>
        <p:xfrm>
          <a:off x="812800" y="2667000"/>
          <a:ext cx="8223504" cy="1554480"/>
        </p:xfrm>
        <a:graphic>
          <a:graphicData uri="http://schemas.openxmlformats.org/drawingml/2006/table">
            <a:tbl>
              <a:tblPr/>
              <a:tblGrid>
                <a:gridCol w="13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0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Salad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Burrito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Fried Rice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Burger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Sick after Lunch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Jan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Pat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--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--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2823737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52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Methode</a:t>
            </a:r>
            <a:r>
              <a:rPr lang="fr-BE" dirty="0"/>
              <a:t> van Mill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Methode</a:t>
            </a:r>
            <a:r>
              <a:rPr lang="fr-BE" dirty="0"/>
              <a:t> van </a:t>
            </a:r>
            <a:r>
              <a:rPr lang="fr-BE" dirty="0" err="1"/>
              <a:t>residu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b="0" dirty="0"/>
              <a:t>=</a:t>
            </a:r>
            <a:r>
              <a:rPr lang="fr-BE" b="0" dirty="0" err="1"/>
              <a:t>methode</a:t>
            </a:r>
            <a:r>
              <a:rPr lang="fr-BE" b="0" dirty="0"/>
              <a:t> van </a:t>
            </a:r>
            <a:r>
              <a:rPr lang="fr-BE" b="0" dirty="0" err="1"/>
              <a:t>gezond</a:t>
            </a:r>
            <a:r>
              <a:rPr lang="fr-BE" b="0" dirty="0"/>
              <a:t> </a:t>
            </a:r>
            <a:r>
              <a:rPr lang="fr-BE" b="0" dirty="0" err="1"/>
              <a:t>verstand</a:t>
            </a:r>
            <a:endParaRPr lang="fr-BE" b="0" dirty="0"/>
          </a:p>
          <a:p>
            <a:endParaRPr lang="en-US" b="0" dirty="0"/>
          </a:p>
          <a:p>
            <a:r>
              <a:rPr lang="en-US" b="0" dirty="0"/>
              <a:t>A, B, </a:t>
            </a:r>
            <a:r>
              <a:rPr lang="en-US" b="0" dirty="0" err="1"/>
              <a:t>en</a:t>
            </a:r>
            <a:r>
              <a:rPr lang="en-US" b="0" dirty="0"/>
              <a:t> C </a:t>
            </a:r>
            <a:r>
              <a:rPr lang="en-US" b="0" dirty="0" err="1"/>
              <a:t>geven</a:t>
            </a:r>
            <a:r>
              <a:rPr lang="en-US" b="0" dirty="0"/>
              <a:t> </a:t>
            </a:r>
            <a:r>
              <a:rPr lang="en-US" b="0" dirty="0" err="1"/>
              <a:t>effecten</a:t>
            </a:r>
            <a:r>
              <a:rPr lang="en-US" b="0" dirty="0"/>
              <a:t> X, Y and Z.</a:t>
            </a:r>
          </a:p>
          <a:p>
            <a:r>
              <a:rPr lang="en-US" b="0" dirty="0"/>
              <a:t>A is de </a:t>
            </a:r>
            <a:r>
              <a:rPr lang="en-US" b="0" dirty="0" err="1"/>
              <a:t>oorzaak</a:t>
            </a:r>
            <a:r>
              <a:rPr lang="en-US" b="0" dirty="0"/>
              <a:t> van X.</a:t>
            </a:r>
          </a:p>
          <a:p>
            <a:r>
              <a:rPr lang="en-US" b="0" dirty="0"/>
              <a:t>B is de </a:t>
            </a:r>
            <a:r>
              <a:rPr lang="en-US" b="0" dirty="0" err="1"/>
              <a:t>oorzaak</a:t>
            </a:r>
            <a:r>
              <a:rPr lang="en-US" b="0" dirty="0"/>
              <a:t> van Y.</a:t>
            </a:r>
          </a:p>
          <a:p>
            <a:r>
              <a:rPr lang="en-US" b="0" dirty="0" err="1"/>
              <a:t>Dus</a:t>
            </a:r>
            <a:r>
              <a:rPr lang="en-US" b="0" dirty="0"/>
              <a:t>, C is </a:t>
            </a:r>
            <a:r>
              <a:rPr lang="en-US" b="0" dirty="0" err="1"/>
              <a:t>waarschijnlijk</a:t>
            </a:r>
            <a:r>
              <a:rPr lang="en-US" b="0" dirty="0"/>
              <a:t> de </a:t>
            </a:r>
            <a:r>
              <a:rPr lang="en-US" b="0" dirty="0" err="1"/>
              <a:t>oorzaak</a:t>
            </a:r>
            <a:r>
              <a:rPr lang="en-US" b="0" dirty="0"/>
              <a:t> van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79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cursus </a:t>
            </a:r>
            <a:r>
              <a:rPr lang="en-US" dirty="0" err="1"/>
              <a:t>logica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3581400"/>
            <a:ext cx="7620000" cy="183973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https://courses.edx.org/courses/course-v1:Microsoft+DEV262x+2T2018/course/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8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1371600"/>
            <a:ext cx="8686800" cy="457200"/>
          </a:xfrm>
        </p:spPr>
        <p:txBody>
          <a:bodyPr/>
          <a:lstStyle/>
          <a:p>
            <a:r>
              <a:rPr lang="fr-BE" dirty="0"/>
              <a:t>1 </a:t>
            </a:r>
            <a:r>
              <a:rPr lang="fr-BE" dirty="0" err="1"/>
              <a:t>Inleiding</a:t>
            </a:r>
            <a:r>
              <a:rPr lang="fr-BE" dirty="0"/>
              <a:t>: Wat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Logica</a:t>
            </a:r>
            <a:r>
              <a:rPr lang="fr-BE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4200" y="2209800"/>
            <a:ext cx="8763000" cy="3626115"/>
          </a:xfrm>
          <a:prstGeom prst="rect">
            <a:avLst/>
          </a:prstGeom>
        </p:spPr>
        <p:txBody>
          <a:bodyPr/>
          <a:lstStyle/>
          <a:p>
            <a:r>
              <a:rPr lang="fr-BE" dirty="0"/>
              <a:t>De </a:t>
            </a:r>
            <a:r>
              <a:rPr lang="fr-BE" dirty="0" err="1"/>
              <a:t>studie</a:t>
            </a:r>
            <a:r>
              <a:rPr lang="fr-BE" dirty="0"/>
              <a:t> van regels (</a:t>
            </a:r>
            <a:r>
              <a:rPr lang="fr-BE" dirty="0" err="1"/>
              <a:t>syllogismen</a:t>
            </a:r>
            <a:r>
              <a:rPr lang="fr-BE" dirty="0"/>
              <a:t>) die </a:t>
            </a:r>
            <a:r>
              <a:rPr lang="fr-BE" dirty="0" err="1"/>
              <a:t>beschrijven</a:t>
            </a:r>
            <a:r>
              <a:rPr lang="fr-BE" dirty="0"/>
              <a:t> </a:t>
            </a:r>
            <a:r>
              <a:rPr lang="fr-BE" dirty="0" err="1"/>
              <a:t>hoe</a:t>
            </a:r>
            <a:r>
              <a:rPr lang="fr-BE" dirty="0"/>
              <a:t> men </a:t>
            </a:r>
            <a:r>
              <a:rPr lang="fr-BE" u="sng" dirty="0"/>
              <a:t>correcte </a:t>
            </a:r>
            <a:r>
              <a:rPr lang="fr-BE" u="sng" dirty="0" err="1"/>
              <a:t>verbanden</a:t>
            </a:r>
            <a:r>
              <a:rPr lang="fr-BE" u="sng" dirty="0"/>
              <a:t> </a:t>
            </a:r>
            <a:r>
              <a:rPr lang="fr-BE" dirty="0" err="1"/>
              <a:t>legt</a:t>
            </a:r>
            <a:r>
              <a:rPr lang="fr-BE" dirty="0"/>
              <a:t> </a:t>
            </a:r>
            <a:r>
              <a:rPr lang="fr-BE" dirty="0" err="1"/>
              <a:t>tussen</a:t>
            </a:r>
            <a:r>
              <a:rPr lang="fr-BE" dirty="0"/>
              <a:t> (</a:t>
            </a:r>
            <a:r>
              <a:rPr lang="fr-BE" dirty="0" err="1"/>
              <a:t>logische</a:t>
            </a:r>
            <a:r>
              <a:rPr lang="fr-BE" dirty="0"/>
              <a:t>) </a:t>
            </a:r>
            <a:r>
              <a:rPr lang="fr-BE" dirty="0" err="1"/>
              <a:t>uitspraken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nl-NL" dirty="0"/>
              <a:t>Logica gaat over </a:t>
            </a:r>
            <a:r>
              <a:rPr lang="nl-NL" u="sng" dirty="0"/>
              <a:t>waarheid/onwaarheid </a:t>
            </a:r>
            <a:r>
              <a:rPr lang="nl-NL" dirty="0"/>
              <a:t>van uitspraken</a:t>
            </a:r>
          </a:p>
          <a:p>
            <a:r>
              <a:rPr lang="nl-NL" b="1" dirty="0"/>
              <a:t>uitspraak</a:t>
            </a:r>
            <a:r>
              <a:rPr lang="nl-NL" dirty="0"/>
              <a:t> = bewering, kan waar of onwaar zijn in </a:t>
            </a:r>
            <a:r>
              <a:rPr lang="nl-NL" i="1" u="sng" dirty="0"/>
              <a:t>bep. </a:t>
            </a:r>
            <a:r>
              <a:rPr lang="nl-NL" b="1" i="1" u="sng" dirty="0"/>
              <a:t>Context</a:t>
            </a:r>
          </a:p>
          <a:p>
            <a:endParaRPr lang="nl-NL" b="1" dirty="0"/>
          </a:p>
          <a:p>
            <a:pPr lvl="1"/>
            <a:r>
              <a:rPr lang="nl-NL" sz="2000" dirty="0"/>
              <a:t>Sinaasappels zijn oranje</a:t>
            </a:r>
          </a:p>
          <a:p>
            <a:pPr lvl="1"/>
            <a:r>
              <a:rPr lang="nl-NL" sz="2000" dirty="0"/>
              <a:t>Het regent</a:t>
            </a:r>
          </a:p>
          <a:p>
            <a:pPr lvl="1"/>
            <a:r>
              <a:rPr lang="nl-NL" sz="2000" dirty="0"/>
              <a:t>Morgen gaat het sneeuwen</a:t>
            </a:r>
          </a:p>
          <a:p>
            <a:pPr marL="380985" lvl="1"/>
            <a:r>
              <a:rPr lang="nl-NL" sz="2000" dirty="0"/>
              <a:t>-&gt; uitspraken zijn ofwel waar, ofwel onwaar, maar nooit allebei</a:t>
            </a:r>
          </a:p>
          <a:p>
            <a:pPr marL="380985" lvl="1"/>
            <a:endParaRPr lang="nl-NL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933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Propositie</a:t>
            </a:r>
            <a:r>
              <a:rPr lang="fr-BE" dirty="0"/>
              <a:t> (</a:t>
            </a:r>
            <a:r>
              <a:rPr lang="fr-BE" dirty="0" err="1"/>
              <a:t>uitspraak</a:t>
            </a:r>
            <a:r>
              <a:rPr lang="fr-BE" dirty="0"/>
              <a:t> die </a:t>
            </a:r>
            <a:r>
              <a:rPr lang="fr-BE" dirty="0" err="1"/>
              <a:t>waar</a:t>
            </a:r>
            <a:r>
              <a:rPr lang="fr-BE" dirty="0"/>
              <a:t>/vals </a:t>
            </a:r>
            <a:r>
              <a:rPr lang="fr-BE" dirty="0" err="1"/>
              <a:t>is</a:t>
            </a:r>
            <a:r>
              <a:rPr lang="fr-BE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800" dirty="0"/>
              <a:t>propositie of een logische uitspraak=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17600" y="27432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/>
              <a:t>Een uitspraak </a:t>
            </a:r>
            <a:r>
              <a:rPr lang="nl-NL" sz="2400" b="1" i="1" dirty="0"/>
              <a:t>met waar/onwaar eigenschap:</a:t>
            </a:r>
          </a:p>
          <a:p>
            <a:endParaRPr lang="nl-NL" sz="2400" b="1" i="1" dirty="0"/>
          </a:p>
          <a:p>
            <a:r>
              <a:rPr lang="nl-NL" sz="2400" b="1" i="1" dirty="0"/>
              <a:t>Bv Alle katten zijn zoogdieren</a:t>
            </a:r>
          </a:p>
          <a:p>
            <a:r>
              <a:rPr lang="nl-NL" sz="2400" b="1" i="1" dirty="0"/>
              <a:t>Sommige honden hebben vlooien</a:t>
            </a:r>
          </a:p>
          <a:p>
            <a:r>
              <a:rPr lang="nl-NL" sz="2400" b="1" i="1" dirty="0"/>
              <a:t>Geen enkele leeuw is geschikt als huisdier</a:t>
            </a:r>
          </a:p>
          <a:p>
            <a:endParaRPr lang="nl-NL" sz="2400" b="1" i="1" dirty="0"/>
          </a:p>
          <a:p>
            <a:endParaRPr lang="nl-NL" sz="2400" b="1" i="1" dirty="0"/>
          </a:p>
          <a:p>
            <a:endParaRPr lang="nl-NL" sz="2400" b="1" i="1" dirty="0"/>
          </a:p>
          <a:p>
            <a:endParaRPr lang="nl-NL" sz="2400" b="1" i="1" dirty="0"/>
          </a:p>
          <a:p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02274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903" y="1066800"/>
            <a:ext cx="8915400" cy="457200"/>
          </a:xfrm>
        </p:spPr>
        <p:txBody>
          <a:bodyPr/>
          <a:lstStyle/>
          <a:p>
            <a:r>
              <a:rPr lang="fr-BE" dirty="0" err="1"/>
              <a:t>Logische</a:t>
            </a:r>
            <a:r>
              <a:rPr lang="fr-BE" dirty="0"/>
              <a:t> </a:t>
            </a:r>
            <a:r>
              <a:rPr lang="fr-BE" dirty="0" err="1"/>
              <a:t>uitspraken</a:t>
            </a:r>
            <a:r>
              <a:rPr lang="fr-BE" dirty="0"/>
              <a:t> (</a:t>
            </a:r>
            <a:r>
              <a:rPr lang="fr-BE" dirty="0" err="1"/>
              <a:t>Statements</a:t>
            </a:r>
            <a:r>
              <a:rPr lang="fr-BE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98500" y="1676400"/>
            <a:ext cx="8763000" cy="5410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BE" b="0" dirty="0" err="1"/>
              <a:t>Een</a:t>
            </a:r>
            <a:r>
              <a:rPr lang="fr-BE" b="0" dirty="0"/>
              <a:t> </a:t>
            </a:r>
            <a:r>
              <a:rPr lang="fr-BE" i="1" dirty="0" err="1"/>
              <a:t>samengestelde</a:t>
            </a:r>
            <a:r>
              <a:rPr lang="fr-BE" i="1" dirty="0"/>
              <a:t> </a:t>
            </a:r>
            <a:r>
              <a:rPr lang="fr-BE" i="1" dirty="0" err="1"/>
              <a:t>logische</a:t>
            </a:r>
            <a:r>
              <a:rPr lang="fr-BE" i="1" dirty="0"/>
              <a:t> </a:t>
            </a:r>
            <a:r>
              <a:rPr lang="fr-BE" i="1" dirty="0" err="1"/>
              <a:t>uitspraak</a:t>
            </a:r>
            <a:r>
              <a:rPr lang="fr-BE" i="1" dirty="0"/>
              <a:t> </a:t>
            </a:r>
            <a:r>
              <a:rPr lang="fr-BE" b="0" dirty="0" err="1"/>
              <a:t>zijn</a:t>
            </a:r>
            <a:r>
              <a:rPr lang="fr-BE" b="0" dirty="0"/>
              <a:t> </a:t>
            </a:r>
            <a:r>
              <a:rPr lang="fr-BE" b="0" dirty="0" err="1"/>
              <a:t>twee</a:t>
            </a:r>
            <a:r>
              <a:rPr lang="fr-BE" b="0" dirty="0"/>
              <a:t> of </a:t>
            </a:r>
            <a:r>
              <a:rPr lang="fr-BE" b="0" dirty="0" err="1"/>
              <a:t>meer</a:t>
            </a:r>
            <a:r>
              <a:rPr lang="fr-BE" b="0" dirty="0"/>
              <a:t> </a:t>
            </a:r>
            <a:r>
              <a:rPr lang="fr-BE" b="0" dirty="0" err="1"/>
              <a:t>enkelvoudige</a:t>
            </a:r>
            <a:r>
              <a:rPr lang="fr-BE" b="0" dirty="0"/>
              <a:t> </a:t>
            </a:r>
            <a:r>
              <a:rPr lang="fr-BE" b="0" dirty="0" err="1"/>
              <a:t>logische</a:t>
            </a:r>
            <a:r>
              <a:rPr lang="fr-BE" b="0" dirty="0"/>
              <a:t> </a:t>
            </a:r>
            <a:r>
              <a:rPr lang="fr-BE" b="0" dirty="0" err="1"/>
              <a:t>uitspraken</a:t>
            </a:r>
            <a:r>
              <a:rPr lang="fr-BE" b="0" dirty="0"/>
              <a:t> die </a:t>
            </a:r>
            <a:r>
              <a:rPr lang="fr-BE" b="0" dirty="0" err="1"/>
              <a:t>samengebracht</a:t>
            </a:r>
            <a:r>
              <a:rPr lang="fr-BE" b="0" dirty="0"/>
              <a:t> </a:t>
            </a:r>
            <a:r>
              <a:rPr lang="fr-BE" b="0" dirty="0" err="1"/>
              <a:t>worden</a:t>
            </a:r>
            <a:r>
              <a:rPr lang="fr-BE" b="0" dirty="0"/>
              <a:t> </a:t>
            </a:r>
            <a:r>
              <a:rPr lang="fr-BE" b="0" dirty="0" err="1"/>
              <a:t>door</a:t>
            </a:r>
            <a:r>
              <a:rPr lang="fr-BE" b="0" dirty="0"/>
              <a:t> </a:t>
            </a:r>
            <a:r>
              <a:rPr lang="fr-BE" b="0" dirty="0" err="1"/>
              <a:t>een</a:t>
            </a:r>
            <a:r>
              <a:rPr lang="fr-BE" i="1" dirty="0"/>
              <a:t> </a:t>
            </a:r>
            <a:r>
              <a:rPr lang="fr-BE" i="1" dirty="0" err="1"/>
              <a:t>operator</a:t>
            </a:r>
            <a:r>
              <a:rPr lang="fr-BE" b="0" dirty="0"/>
              <a:t>.</a:t>
            </a:r>
          </a:p>
          <a:p>
            <a:endParaRPr lang="fr-BE" dirty="0"/>
          </a:p>
          <a:p>
            <a:r>
              <a:rPr lang="fr-BE" dirty="0"/>
              <a:t>Jan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thuis</a:t>
            </a:r>
            <a:r>
              <a:rPr lang="fr-BE" dirty="0"/>
              <a:t> </a:t>
            </a:r>
            <a:r>
              <a:rPr lang="fr-BE" u="sng" dirty="0"/>
              <a:t>EN</a:t>
            </a:r>
            <a:r>
              <a:rPr lang="fr-BE" dirty="0"/>
              <a:t> Piet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thuis</a:t>
            </a:r>
            <a:endParaRPr lang="fr-BE" dirty="0"/>
          </a:p>
          <a:p>
            <a:r>
              <a:rPr lang="fr-BE" dirty="0"/>
              <a:t>Er </a:t>
            </a:r>
            <a:r>
              <a:rPr lang="fr-BE" dirty="0" err="1"/>
              <a:t>zit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gat</a:t>
            </a:r>
            <a:r>
              <a:rPr lang="fr-BE" dirty="0"/>
              <a:t> in de </a:t>
            </a:r>
            <a:r>
              <a:rPr lang="fr-BE" dirty="0" err="1"/>
              <a:t>vloer</a:t>
            </a:r>
            <a:r>
              <a:rPr lang="fr-BE" dirty="0"/>
              <a:t> </a:t>
            </a:r>
            <a:r>
              <a:rPr lang="fr-BE" u="sng" dirty="0"/>
              <a:t>OF</a:t>
            </a:r>
            <a:r>
              <a:rPr lang="fr-BE" dirty="0"/>
              <a:t> </a:t>
            </a:r>
            <a:r>
              <a:rPr lang="fr-BE" dirty="0" err="1"/>
              <a:t>Ik</a:t>
            </a:r>
            <a:r>
              <a:rPr lang="fr-BE" dirty="0"/>
              <a:t> </a:t>
            </a:r>
            <a:r>
              <a:rPr lang="fr-BE" dirty="0" err="1"/>
              <a:t>begin</a:t>
            </a:r>
            <a:r>
              <a:rPr lang="fr-BE" dirty="0"/>
              <a:t> </a:t>
            </a:r>
            <a:r>
              <a:rPr lang="fr-BE" dirty="0" err="1"/>
              <a:t>dingen</a:t>
            </a:r>
            <a:r>
              <a:rPr lang="fr-BE" dirty="0"/>
              <a:t> te </a:t>
            </a:r>
            <a:r>
              <a:rPr lang="fr-BE" dirty="0" err="1"/>
              <a:t>zien</a:t>
            </a:r>
            <a:endParaRPr lang="fr-BE" dirty="0"/>
          </a:p>
          <a:p>
            <a:r>
              <a:rPr lang="fr-BE" dirty="0"/>
              <a:t>Je </a:t>
            </a:r>
            <a:r>
              <a:rPr lang="fr-BE" dirty="0" err="1"/>
              <a:t>krijgt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boete</a:t>
            </a:r>
            <a:r>
              <a:rPr lang="fr-BE" dirty="0"/>
              <a:t> (</a:t>
            </a:r>
            <a:r>
              <a:rPr lang="fr-BE" dirty="0" err="1"/>
              <a:t>true</a:t>
            </a:r>
            <a:r>
              <a:rPr lang="fr-BE" dirty="0"/>
              <a:t>/false)</a:t>
            </a:r>
          </a:p>
          <a:p>
            <a:pPr lvl="1"/>
            <a:endParaRPr lang="fr-BE" b="1" dirty="0"/>
          </a:p>
          <a:p>
            <a:pPr lvl="1"/>
            <a:r>
              <a:rPr lang="fr-BE" b="1" dirty="0"/>
              <a:t>		- Je </a:t>
            </a:r>
            <a:r>
              <a:rPr lang="fr-BE" b="1" dirty="0" err="1"/>
              <a:t>rijdt</a:t>
            </a:r>
            <a:r>
              <a:rPr lang="fr-BE" b="1" dirty="0"/>
              <a:t> </a:t>
            </a:r>
            <a:r>
              <a:rPr lang="fr-BE" b="1" dirty="0" err="1"/>
              <a:t>onder</a:t>
            </a:r>
            <a:r>
              <a:rPr lang="fr-BE" b="1" dirty="0"/>
              <a:t> </a:t>
            </a:r>
            <a:r>
              <a:rPr lang="fr-BE" b="1" dirty="0" err="1"/>
              <a:t>Invloed</a:t>
            </a:r>
            <a:r>
              <a:rPr lang="fr-BE" b="1" dirty="0"/>
              <a:t> (</a:t>
            </a:r>
            <a:r>
              <a:rPr lang="fr-BE" b="1" dirty="0" err="1"/>
              <a:t>true</a:t>
            </a:r>
            <a:r>
              <a:rPr lang="fr-BE" b="1" dirty="0"/>
              <a:t>/false)</a:t>
            </a:r>
          </a:p>
          <a:p>
            <a:pPr lvl="1"/>
            <a:r>
              <a:rPr lang="fr-BE" b="1" dirty="0"/>
              <a:t>		EN</a:t>
            </a:r>
          </a:p>
          <a:p>
            <a:pPr lvl="1"/>
            <a:r>
              <a:rPr lang="fr-BE" b="1" dirty="0"/>
              <a:t>		-Je </a:t>
            </a:r>
            <a:r>
              <a:rPr lang="fr-BE" b="1" dirty="0" err="1"/>
              <a:t>moet</a:t>
            </a:r>
            <a:r>
              <a:rPr lang="fr-BE" b="1" dirty="0"/>
              <a:t> in het </a:t>
            </a:r>
            <a:r>
              <a:rPr lang="fr-BE" b="1" dirty="0" err="1"/>
              <a:t>zakje</a:t>
            </a:r>
            <a:r>
              <a:rPr lang="fr-BE" b="1" dirty="0"/>
              <a:t> </a:t>
            </a:r>
            <a:r>
              <a:rPr lang="fr-BE" b="1" dirty="0" err="1"/>
              <a:t>blazen</a:t>
            </a:r>
            <a:r>
              <a:rPr lang="fr-BE" b="1" dirty="0"/>
              <a:t>(</a:t>
            </a:r>
            <a:r>
              <a:rPr lang="fr-BE" b="1" dirty="0" err="1"/>
              <a:t>true</a:t>
            </a:r>
            <a:r>
              <a:rPr lang="fr-BE" b="1" dirty="0"/>
              <a:t>/false)</a:t>
            </a:r>
          </a:p>
          <a:p>
            <a:pPr lvl="1"/>
            <a:endParaRPr lang="fr-BE" b="1" dirty="0"/>
          </a:p>
          <a:p>
            <a:pPr lvl="1"/>
            <a:endParaRPr lang="fr-BE" b="1" dirty="0"/>
          </a:p>
          <a:p>
            <a:pPr lvl="1"/>
            <a:r>
              <a:rPr lang="fr-BE" b="1" dirty="0" err="1"/>
              <a:t>Oefening</a:t>
            </a:r>
            <a:r>
              <a:rPr lang="fr-BE" b="1" dirty="0"/>
              <a:t>:</a:t>
            </a:r>
          </a:p>
          <a:p>
            <a:pPr lvl="1"/>
            <a:r>
              <a:rPr lang="fr-BE" b="1" dirty="0" err="1"/>
              <a:t>Geef</a:t>
            </a:r>
            <a:r>
              <a:rPr lang="fr-BE" b="1" dirty="0"/>
              <a:t> </a:t>
            </a:r>
            <a:r>
              <a:rPr lang="fr-BE" b="1" dirty="0" err="1"/>
              <a:t>nog</a:t>
            </a:r>
            <a:r>
              <a:rPr lang="fr-BE" b="1" dirty="0"/>
              <a:t> </a:t>
            </a:r>
            <a:r>
              <a:rPr lang="fr-BE" b="1" dirty="0" err="1"/>
              <a:t>een</a:t>
            </a:r>
            <a:r>
              <a:rPr lang="fr-BE" b="1" dirty="0"/>
              <a:t> OF </a:t>
            </a:r>
            <a:r>
              <a:rPr lang="fr-BE" b="1" dirty="0" err="1"/>
              <a:t>voorbeeld</a:t>
            </a:r>
            <a:r>
              <a:rPr lang="fr-BE" b="1" dirty="0"/>
              <a:t>…. Je </a:t>
            </a:r>
            <a:r>
              <a:rPr lang="fr-BE" b="1" dirty="0" err="1"/>
              <a:t>krijgt</a:t>
            </a:r>
            <a:r>
              <a:rPr lang="fr-BE" b="1" dirty="0"/>
              <a:t> </a:t>
            </a:r>
            <a:r>
              <a:rPr lang="fr-BE" b="1" dirty="0" err="1"/>
              <a:t>een</a:t>
            </a:r>
            <a:r>
              <a:rPr lang="fr-BE" b="1" dirty="0"/>
              <a:t> </a:t>
            </a:r>
            <a:r>
              <a:rPr lang="fr-BE" b="1" dirty="0" err="1"/>
              <a:t>boete</a:t>
            </a:r>
            <a:r>
              <a:rPr lang="fr-BE" b="1" dirty="0"/>
              <a:t> (</a:t>
            </a:r>
            <a:r>
              <a:rPr lang="fr-BE" b="1" dirty="0" err="1"/>
              <a:t>true</a:t>
            </a:r>
            <a:r>
              <a:rPr lang="fr-BE" b="1" dirty="0"/>
              <a:t>/false):</a:t>
            </a:r>
          </a:p>
          <a:p>
            <a:pPr lvl="1"/>
            <a:r>
              <a:rPr lang="fr-BE" b="1" dirty="0"/>
              <a:t>		-….</a:t>
            </a:r>
          </a:p>
          <a:p>
            <a:pPr lvl="1"/>
            <a:r>
              <a:rPr lang="fr-BE" b="1" dirty="0"/>
              <a:t>		OF</a:t>
            </a:r>
          </a:p>
          <a:p>
            <a:pPr lvl="1"/>
            <a:r>
              <a:rPr lang="fr-BE" b="1" dirty="0"/>
              <a:t>		-….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663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Waarheidstabel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9338" y="1981200"/>
            <a:ext cx="9197033" cy="4953000"/>
          </a:xfrm>
        </p:spPr>
        <p:txBody>
          <a:bodyPr/>
          <a:lstStyle/>
          <a:p>
            <a:pPr marL="0" indent="0">
              <a:buNone/>
            </a:pPr>
            <a:r>
              <a:rPr lang="fr-BE" dirty="0" err="1"/>
              <a:t>Bevat</a:t>
            </a:r>
            <a:r>
              <a:rPr lang="fr-BE" dirty="0"/>
              <a:t> </a:t>
            </a:r>
            <a:r>
              <a:rPr lang="fr-BE" dirty="0" err="1"/>
              <a:t>alle</a:t>
            </a:r>
            <a:r>
              <a:rPr lang="fr-BE" dirty="0"/>
              <a:t> </a:t>
            </a:r>
            <a:r>
              <a:rPr lang="fr-BE" dirty="0" err="1"/>
              <a:t>combinaties</a:t>
            </a:r>
            <a:r>
              <a:rPr lang="fr-BE" dirty="0"/>
              <a:t> van </a:t>
            </a:r>
            <a:r>
              <a:rPr lang="fr-BE" dirty="0" err="1"/>
              <a:t>waar</a:t>
            </a:r>
            <a:r>
              <a:rPr lang="fr-BE" dirty="0"/>
              <a:t>/</a:t>
            </a:r>
            <a:r>
              <a:rPr lang="fr-BE" dirty="0" err="1"/>
              <a:t>onwaar</a:t>
            </a:r>
            <a:r>
              <a:rPr lang="fr-BE" dirty="0"/>
              <a:t> (</a:t>
            </a:r>
            <a:r>
              <a:rPr lang="fr-BE" dirty="0" err="1"/>
              <a:t>true</a:t>
            </a:r>
            <a:r>
              <a:rPr lang="fr-BE" dirty="0"/>
              <a:t>/false) van </a:t>
            </a:r>
            <a:r>
              <a:rPr lang="fr-BE" dirty="0" err="1"/>
              <a:t>onderdelen</a:t>
            </a:r>
            <a:r>
              <a:rPr lang="fr-BE" dirty="0"/>
              <a:t> van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samengestelde</a:t>
            </a:r>
            <a:r>
              <a:rPr lang="fr-BE" dirty="0"/>
              <a:t> </a:t>
            </a:r>
            <a:r>
              <a:rPr lang="fr-BE" dirty="0" err="1"/>
              <a:t>logische</a:t>
            </a:r>
            <a:r>
              <a:rPr lang="fr-BE" dirty="0"/>
              <a:t> </a:t>
            </a:r>
            <a:r>
              <a:rPr lang="fr-BE" dirty="0" err="1"/>
              <a:t>uitspraak</a:t>
            </a:r>
            <a:endParaRPr lang="fr-BE" dirty="0"/>
          </a:p>
          <a:p>
            <a:pPr marL="0" indent="0">
              <a:buNone/>
            </a:pPr>
            <a:r>
              <a:rPr lang="fr-BE" dirty="0" err="1"/>
              <a:t>Elk</a:t>
            </a:r>
            <a:r>
              <a:rPr lang="fr-BE" dirty="0"/>
              <a:t> </a:t>
            </a:r>
            <a:r>
              <a:rPr lang="fr-BE" dirty="0" err="1"/>
              <a:t>onderdeel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daarbij</a:t>
            </a:r>
            <a:r>
              <a:rPr lang="fr-BE" dirty="0"/>
              <a:t> </a:t>
            </a:r>
            <a:r>
              <a:rPr lang="fr-BE" dirty="0" err="1"/>
              <a:t>ook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logische</a:t>
            </a:r>
            <a:r>
              <a:rPr lang="fr-BE" dirty="0"/>
              <a:t> </a:t>
            </a:r>
            <a:r>
              <a:rPr lang="fr-BE" dirty="0" err="1"/>
              <a:t>uitspraak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err="1"/>
              <a:t>Bv</a:t>
            </a: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Je </a:t>
            </a:r>
            <a:r>
              <a:rPr lang="fr-BE" dirty="0" err="1"/>
              <a:t>rijdt</a:t>
            </a:r>
            <a:r>
              <a:rPr lang="fr-BE" dirty="0"/>
              <a:t> </a:t>
            </a:r>
            <a:r>
              <a:rPr lang="fr-BE" dirty="0" err="1"/>
              <a:t>onder</a:t>
            </a:r>
            <a:r>
              <a:rPr lang="fr-BE" dirty="0"/>
              <a:t> </a:t>
            </a:r>
            <a:r>
              <a:rPr lang="fr-BE" dirty="0" err="1"/>
              <a:t>invloed</a:t>
            </a:r>
            <a:r>
              <a:rPr lang="fr-BE" dirty="0"/>
              <a:t> (</a:t>
            </a:r>
            <a:r>
              <a:rPr lang="fr-BE" dirty="0" err="1"/>
              <a:t>true</a:t>
            </a:r>
            <a:r>
              <a:rPr lang="fr-BE" dirty="0"/>
              <a:t>/false)=A</a:t>
            </a:r>
          </a:p>
          <a:p>
            <a:pPr marL="0" indent="0">
              <a:buNone/>
            </a:pPr>
            <a:r>
              <a:rPr lang="fr-BE" dirty="0"/>
              <a:t>Je </a:t>
            </a:r>
            <a:r>
              <a:rPr lang="fr-BE" dirty="0" err="1"/>
              <a:t>moet</a:t>
            </a:r>
            <a:r>
              <a:rPr lang="fr-BE" dirty="0"/>
              <a:t> in ‘t </a:t>
            </a:r>
            <a:r>
              <a:rPr lang="fr-BE" dirty="0" err="1"/>
              <a:t>zakje</a:t>
            </a:r>
            <a:r>
              <a:rPr lang="fr-BE" dirty="0"/>
              <a:t> </a:t>
            </a:r>
            <a:r>
              <a:rPr lang="fr-BE" dirty="0" err="1"/>
              <a:t>blazen</a:t>
            </a:r>
            <a:r>
              <a:rPr lang="fr-BE" dirty="0"/>
              <a:t> (</a:t>
            </a:r>
            <a:r>
              <a:rPr lang="fr-BE" dirty="0" err="1"/>
              <a:t>true</a:t>
            </a:r>
            <a:r>
              <a:rPr lang="fr-BE" dirty="0"/>
              <a:t>/false)=B</a:t>
            </a:r>
          </a:p>
          <a:p>
            <a:pPr marL="0" indent="0">
              <a:buNone/>
            </a:pPr>
            <a:r>
              <a:rPr lang="fr-BE" dirty="0"/>
              <a:t>Je </a:t>
            </a:r>
            <a:r>
              <a:rPr lang="fr-BE" dirty="0" err="1"/>
              <a:t>krijgt</a:t>
            </a:r>
            <a:r>
              <a:rPr lang="fr-BE" dirty="0"/>
              <a:t> </a:t>
            </a:r>
            <a:r>
              <a:rPr lang="fr-BE" dirty="0" err="1"/>
              <a:t>boete</a:t>
            </a:r>
            <a:r>
              <a:rPr lang="fr-BE" dirty="0"/>
              <a:t>: C = A EN B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79600" y="4648200"/>
          <a:ext cx="3429000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C= A EN 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TRUE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TRUE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TRUE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FALSE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FALSE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TRUE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FALSE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FALSE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6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D78A21437D84DAC5B32F2BB466A5D" ma:contentTypeVersion="0" ma:contentTypeDescription="Een nieuw document maken." ma:contentTypeScope="" ma:versionID="9879ad63ee20f36c5c94c0db403a1d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963EC-CB83-4A74-AD17-7E027499DC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776112-665F-4321-8DF2-154B8CFE473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EA1D4-F61F-4ABF-9E02-4CAA736F8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</TotalTime>
  <Words>2291</Words>
  <Application>Microsoft Office PowerPoint</Application>
  <PresentationFormat>Aangepast</PresentationFormat>
  <Paragraphs>604</Paragraphs>
  <Slides>56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Office Theme</vt:lpstr>
      <vt:lpstr>Equation.DSMT4</vt:lpstr>
      <vt:lpstr>Logica, Kritisch denken en Informatica</vt:lpstr>
      <vt:lpstr>Module Logica</vt:lpstr>
      <vt:lpstr>Module Logica</vt:lpstr>
      <vt:lpstr>Inhoud Online Module Logica</vt:lpstr>
      <vt:lpstr>1. Inleiding Logica</vt:lpstr>
      <vt:lpstr>1 Inleiding: Wat is Logica?</vt:lpstr>
      <vt:lpstr>Propositie (uitspraak die waar/vals is)</vt:lpstr>
      <vt:lpstr>Logische uitspraken (Statements)</vt:lpstr>
      <vt:lpstr>Waarheidstabel</vt:lpstr>
      <vt:lpstr>Oefeningen op waarheidstabel</vt:lpstr>
      <vt:lpstr>Andere notaties van EN en OF waarheidstabellen:</vt:lpstr>
      <vt:lpstr>Negatie van een logische uitspraak NIET</vt:lpstr>
      <vt:lpstr>Waarheidstabellen met 3 componenten </vt:lpstr>
      <vt:lpstr>Oefening waarheidstabel met 3 componenten</vt:lpstr>
      <vt:lpstr>Voorbeeld opstellen waarheidstabel</vt:lpstr>
      <vt:lpstr>Oefening waarheidstabel</vt:lpstr>
      <vt:lpstr>2. Deductie en Inductie</vt:lpstr>
      <vt:lpstr>Inhoud Deductie en Inductie</vt:lpstr>
      <vt:lpstr>Verschil Deductief en Inductief redeneren</vt:lpstr>
      <vt:lpstr>Inductief redeneren</vt:lpstr>
      <vt:lpstr>Zwakke of Sterke Inductieve redenering</vt:lpstr>
      <vt:lpstr>Deductief redeneren</vt:lpstr>
      <vt:lpstr>Deductieve redenering</vt:lpstr>
      <vt:lpstr>Geldigheid</vt:lpstr>
      <vt:lpstr>Voorbeelden deductieve redenering</vt:lpstr>
      <vt:lpstr>Voorbeeld 3 deductieve geldigheid</vt:lpstr>
      <vt:lpstr>Deductieve Syllogismen</vt:lpstr>
      <vt:lpstr>Deductieve Syllogismen</vt:lpstr>
      <vt:lpstr>Opgelet: foutieve redenering</vt:lpstr>
      <vt:lpstr>Deductieve Syllogismen</vt:lpstr>
      <vt:lpstr>Voorbeeld reductio ad absurdum </vt:lpstr>
      <vt:lpstr>Deductieve Syllogismen</vt:lpstr>
      <vt:lpstr>Deductieve Syllogisme</vt:lpstr>
      <vt:lpstr>Hypothetische Syllogisme</vt:lpstr>
      <vt:lpstr>Valse redenering 1</vt:lpstr>
      <vt:lpstr>Valse redenering 2</vt:lpstr>
      <vt:lpstr>Deductieve redeneringen in Computer Programma’s: Voorbeeld 1</vt:lpstr>
      <vt:lpstr>Voorbeeld 2: Testing for Login   </vt:lpstr>
      <vt:lpstr>Voorbeeld 3 Test for a Number (c#)</vt:lpstr>
      <vt:lpstr>3. Categoriek denken &amp;  Venn-diagrammen</vt:lpstr>
      <vt:lpstr>Categorisch denken: Sommige, Alle, geen</vt:lpstr>
      <vt:lpstr>Categorische syllogismen</vt:lpstr>
      <vt:lpstr>Venn diagrammen</vt:lpstr>
      <vt:lpstr>Venn diagrammen</vt:lpstr>
      <vt:lpstr>Venn diagrammen</vt:lpstr>
      <vt:lpstr>4. Kritisch denken</vt:lpstr>
      <vt:lpstr>Wat is kritisch denken?</vt:lpstr>
      <vt:lpstr>Kritisch denken: Methode van Socrates</vt:lpstr>
      <vt:lpstr>Kritisch denken in Software Design </vt:lpstr>
      <vt:lpstr>Kritisch denken in Software Testing </vt:lpstr>
      <vt:lpstr>Logica in de wetenschap</vt:lpstr>
      <vt:lpstr>Confirmatie of disconfirmatie</vt:lpstr>
      <vt:lpstr>Methode van Mill – logisch systeem</vt:lpstr>
      <vt:lpstr>Methode van Mill</vt:lpstr>
      <vt:lpstr>Methode van Mill</vt:lpstr>
      <vt:lpstr>Online cursus logica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PRESENTATIETITEL</dc:title>
  <dc:creator>Ian Defever</dc:creator>
  <cp:lastModifiedBy>Admin</cp:lastModifiedBy>
  <cp:revision>315</cp:revision>
  <dcterms:created xsi:type="dcterms:W3CDTF">2017-03-10T10:11:29Z</dcterms:created>
  <dcterms:modified xsi:type="dcterms:W3CDTF">2019-09-18T15:07:30Z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2017-03-10T00:00:00Z</vt:filetime>
  </property>
  <property fmtid="{D5CDD505-2E9C-101B-9397-08002B2CF9AE}" pid="5" name="ContentTypeId">
    <vt:lpwstr>0x0101007EFD78A21437D84DAC5B32F2BB466A5D</vt:lpwstr>
  </property>
</Properties>
</file>