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89" r:id="rId5"/>
    <p:sldId id="390" r:id="rId6"/>
    <p:sldId id="392" r:id="rId7"/>
    <p:sldId id="393" r:id="rId8"/>
    <p:sldId id="396" r:id="rId9"/>
    <p:sldId id="394" r:id="rId10"/>
    <p:sldId id="397" r:id="rId11"/>
    <p:sldId id="398" r:id="rId12"/>
    <p:sldId id="395" r:id="rId13"/>
    <p:sldId id="399" r:id="rId14"/>
    <p:sldId id="400" r:id="rId15"/>
    <p:sldId id="379" r:id="rId16"/>
  </p:sldIdLst>
  <p:sldSz cx="10160000" cy="7620000"/>
  <p:notesSz cx="10160000" cy="7620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/>
    <p:restoredTop sz="94674"/>
  </p:normalViewPr>
  <p:slideViewPr>
    <p:cSldViewPr>
      <p:cViewPr varScale="1">
        <p:scale>
          <a:sx n="94" d="100"/>
          <a:sy n="94" d="100"/>
        </p:scale>
        <p:origin x="13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E00C5-4F1C-4DE6-A1B4-8E259B156791}" type="datetimeFigureOut">
              <a:rPr lang="fr-BE" smtClean="0"/>
              <a:t>18-09-19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95250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3667125"/>
            <a:ext cx="8128000" cy="3000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237413"/>
            <a:ext cx="4402138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7237413"/>
            <a:ext cx="4403725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C63E-5D27-4B1E-A1DC-83097AF0AAB1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666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12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4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2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3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3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81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Opzet van de cursus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34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Opzet van de cursus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09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2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0584-EF7A-4D7E-9B0E-D08D0A8FF8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7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965200" y="3810000"/>
            <a:ext cx="8686800" cy="381000"/>
          </a:xfrm>
          <a:prstGeom prst="rect">
            <a:avLst/>
          </a:prstGeom>
        </p:spPr>
        <p:txBody>
          <a:bodyPr vert="horz"/>
          <a:lstStyle>
            <a:lvl1pPr>
              <a:defRPr sz="1800" b="0" i="1" cap="none">
                <a:solidFill>
                  <a:schemeClr val="bg1"/>
                </a:solidFill>
                <a:latin typeface=""/>
              </a:defRPr>
            </a:lvl1pPr>
            <a:lvl2pPr>
              <a:defRPr sz="1400" b="0" i="1" cap="none">
                <a:solidFill>
                  <a:schemeClr val="bg1"/>
                </a:solidFill>
                <a:latin typeface=""/>
              </a:defRPr>
            </a:lvl2pPr>
            <a:lvl3pPr>
              <a:defRPr sz="1400" b="0" i="1" cap="none">
                <a:solidFill>
                  <a:schemeClr val="bg1"/>
                </a:solidFill>
                <a:latin typeface=""/>
              </a:defRPr>
            </a:lvl3pPr>
            <a:lvl4pPr>
              <a:defRPr sz="1400" b="0" i="1" cap="none">
                <a:solidFill>
                  <a:schemeClr val="bg1"/>
                </a:solidFill>
                <a:latin typeface=""/>
              </a:defRPr>
            </a:lvl4pPr>
            <a:lvl5pPr>
              <a:defRPr sz="1400" b="0" i="1" cap="none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  <a:endParaRPr lang="nl-NL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034EA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343400"/>
          </a:xfrm>
          <a:prstGeom prst="rect">
            <a:avLst/>
          </a:prstGeom>
        </p:spPr>
        <p:txBody>
          <a:bodyPr/>
          <a:lstStyle>
            <a:lvl1pPr marL="342900" indent="-342900">
              <a:buSzPct val="80000"/>
              <a:buFont typeface="Arial" charset="0"/>
              <a:buChar char="•"/>
              <a:defRPr sz="20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10" name="Holder 3"/>
          <p:cNvSpPr txBox="1">
            <a:spLocks/>
          </p:cNvSpPr>
          <p:nvPr userDrawn="1"/>
        </p:nvSpPr>
        <p:spPr>
          <a:xfrm>
            <a:off x="1041400" y="2057400"/>
            <a:ext cx="7924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1600" b="1" i="0" cap="none">
                <a:solidFill>
                  <a:srgbClr val="034EA2"/>
                </a:solidFill>
                <a:latin typeface="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contacteer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ons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voor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maatprojecten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en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adviesverlening</a:t>
            </a:r>
            <a:endParaRPr lang="nl-NL" sz="3200" cap="all" spc="200" baseline="300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806623"/>
            <a:ext cx="1339273" cy="4964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9" y="4038600"/>
            <a:ext cx="2337841" cy="1165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en-US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BRUGGE</a:t>
            </a:r>
          </a:p>
          <a:p>
            <a:pPr rtl="0">
              <a:lnSpc>
                <a:spcPts val="1800"/>
              </a:lnSpc>
            </a:pPr>
            <a:r>
              <a:rPr lang="en-US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Spoorwegstraat</a:t>
            </a:r>
            <a:r>
              <a:rPr lang="en-US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14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8200 Brugge</a:t>
            </a: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nl-NL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Grachtstraat 13-1A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8900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Doorniksesteenweg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220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8500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sp>
        <p:nvSpPr>
          <p:cNvPr id="11" name="Tekstvak 10"/>
          <p:cNvSpPr txBox="1"/>
          <p:nvPr userDrawn="1"/>
        </p:nvSpPr>
        <p:spPr>
          <a:xfrm>
            <a:off x="31750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Industriezone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Zandvoordeschorredijkstraat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73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8400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Oostnieuwkerksesteenweg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111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8800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Sint-Idesbaldusstraat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8630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5951322"/>
            <a:ext cx="1447800" cy="1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070"/>
            <a:ext cx="7620000" cy="2652889"/>
          </a:xfrm>
          <a:prstGeom prst="rect">
            <a:avLst/>
          </a:prstGeo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500" y="7062612"/>
            <a:ext cx="2286000" cy="405694"/>
          </a:xfrm>
          <a:prstGeom prst="rect">
            <a:avLst/>
          </a:prstGeom>
        </p:spPr>
        <p:txBody>
          <a:bodyPr/>
          <a:lstStyle/>
          <a:p>
            <a:fld id="{AA9ABFFA-08D5-4A18-904B-C480178E862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5500" y="7062612"/>
            <a:ext cx="3429000" cy="4056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7FB-01CF-42F8-BD2D-F42708D562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6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8737" y="1970265"/>
            <a:ext cx="9304997" cy="13542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7336" i="0" kern="1200" spc="-83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76221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presentation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28737" y="4570237"/>
            <a:ext cx="9281825" cy="2360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668" kern="1200" spc="-83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76221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  <a:p>
            <a:pPr marL="0" lvl="0" indent="0" algn="l" defTabSz="76221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Title, Company</a:t>
            </a:r>
          </a:p>
          <a:p>
            <a:pPr marL="0" lvl="0" indent="0" algn="l" defTabSz="76221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Contact Information</a:t>
            </a:r>
          </a:p>
          <a:p>
            <a:pPr marL="0" lvl="0" indent="0" algn="l" defTabSz="76221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7010356"/>
            <a:ext cx="10160000" cy="626510"/>
            <a:chOff x="0" y="6309320"/>
            <a:chExt cx="12188825" cy="563859"/>
          </a:xfrm>
        </p:grpSpPr>
        <p:sp>
          <p:nvSpPr>
            <p:cNvPr id="2" name="Rectangle 1"/>
            <p:cNvSpPr/>
            <p:nvPr userDrawn="1"/>
          </p:nvSpPr>
          <p:spPr bwMode="auto">
            <a:xfrm flipV="1">
              <a:off x="0" y="6309320"/>
              <a:ext cx="12188825" cy="54868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1993" fontAlgn="base">
                <a:spcBef>
                  <a:spcPct val="0"/>
                </a:spcBef>
                <a:spcAft>
                  <a:spcPct val="0"/>
                </a:spcAft>
              </a:pPr>
              <a:endParaRPr lang="en-GB" sz="1500" spc="-4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 descr="C:\Users\mohamed\Desktop\IntecMailSignatureFooter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48" y="6309320"/>
              <a:ext cx="3168352" cy="56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94335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2.58385E-6 L 1.175 -2.58385E-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5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4.05505E-6 L 1.17617 4.05505E-6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250"/>
                  </p:stCondLst>
                  <p:childTnLst>
                    <p:animMotion origin="layout" path="M 0 -2.58385E-6 L 1.175 -2.58385E-6 " pathEditMode="relative" rAng="0" ptsTypes="AA">
                      <p:cBhvr>
                        <p:cTn dur="750" spd="-100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8750" y="0"/>
                    </p:animMotion>
                  </p:childTnLst>
                </p:cTn>
              </p:par>
            </p:tnLst>
          </p:tmpl>
        </p:tmplLst>
      </p:bldP>
      <p:bldP spid="6" grpId="1">
        <p:tmplLst>
          <p:tmpl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750"/>
                  </p:stCondLst>
                  <p:childTnLst>
                    <p:animMotion origin="layout" path="M 1.875E-6 4.05505E-6 L 1.17617 4.05505E-6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8802" y="0"/>
                    </p:animMotion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737" y="254000"/>
            <a:ext cx="9297234" cy="8309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428735" y="1970265"/>
            <a:ext cx="7442022" cy="4843639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6338799" algn="l"/>
              </a:tabLst>
              <a:defRPr sz="3334" baseline="0"/>
            </a:lvl1pPr>
            <a:lvl2pPr marL="0" indent="0">
              <a:buNone/>
              <a:tabLst>
                <a:tab pos="6338799" algn="l"/>
              </a:tabLst>
              <a:defRPr sz="1667">
                <a:latin typeface="+mn-lt"/>
              </a:defRPr>
            </a:lvl2pPr>
            <a:lvl3pPr marL="383769" indent="-191885">
              <a:tabLst>
                <a:tab pos="6338799" algn="l"/>
              </a:tabLst>
              <a:defRPr sz="1667" baseline="0">
                <a:latin typeface="+mn-lt"/>
              </a:defRPr>
            </a:lvl3pPr>
          </a:lstStyle>
          <a:p>
            <a:pPr lvl="0"/>
            <a:r>
              <a:rPr lang="en-US" dirty="0"/>
              <a:t>Topic	xx</a:t>
            </a:r>
          </a:p>
          <a:p>
            <a:pPr lvl="1"/>
            <a:r>
              <a:rPr lang="en-US" dirty="0"/>
              <a:t>Subtopic	xx</a:t>
            </a:r>
          </a:p>
          <a:p>
            <a:pPr lvl="2"/>
            <a:r>
              <a:rPr lang="en-US" dirty="0"/>
              <a:t>Subtopic Info	xx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7960740" y="1970264"/>
            <a:ext cx="1770524" cy="2361847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20" tIns="38110" rIns="38110" bIns="762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761993" fontAlgn="base">
              <a:spcBef>
                <a:spcPct val="0"/>
              </a:spcBef>
              <a:spcAft>
                <a:spcPct val="0"/>
              </a:spcAft>
            </a:pPr>
            <a:endParaRPr lang="en-US" sz="1500" spc="-4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5" name="Picture 3" descr="C:\Temp\Agend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4" y="2471347"/>
            <a:ext cx="535013" cy="141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8051581" y="3939538"/>
            <a:ext cx="58830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98034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409E-6 -1.11111E-6 L 3.70409E-6 -0.05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7296E-6 2.96296E-6 L -4.17296E-6 0.04722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-101600" y="7162800"/>
            <a:ext cx="533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>
        <a:defRPr sz="1400" b="0" i="1" u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algn="l">
        <a:defRPr sz="3200" b="1" i="0" cap="all">
          <a:solidFill>
            <a:schemeClr val="bg1"/>
          </a:solidFill>
          <a:latin typeface="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ssms/download-sql-server-management-studio-ssms?view=sql-server-2017" TargetMode="External"/><Relationship Id="rId4" Type="http://schemas.openxmlformats.org/officeDocument/2006/relationships/hyperlink" Target="https://www.microsoft.com/nl-nl/sql-server/sql-server-download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syntrawest.b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yntrawest.b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logic-computational-thinking-microsoft-dev262x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logic-computational-thinking-microsoft-dev262x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8600" y="2895600"/>
            <a:ext cx="7620000" cy="2652889"/>
          </a:xfrm>
        </p:spPr>
        <p:txBody>
          <a:bodyPr/>
          <a:lstStyle/>
          <a:p>
            <a:r>
              <a:rPr lang="nl-BE" dirty="0"/>
              <a:t>C# Programmeur</a:t>
            </a:r>
            <a:br>
              <a:rPr lang="en-GB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0717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64" y="609600"/>
            <a:ext cx="9144000" cy="457200"/>
          </a:xfrm>
        </p:spPr>
        <p:txBody>
          <a:bodyPr/>
          <a:lstStyle/>
          <a:p>
            <a:r>
              <a:rPr lang="nl-BE" dirty="0"/>
              <a:t>Tool-set (om mee te beginnen)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64" y="1447800"/>
            <a:ext cx="9144000" cy="4615715"/>
          </a:xfrm>
        </p:spPr>
        <p:txBody>
          <a:bodyPr/>
          <a:lstStyle/>
          <a:p>
            <a:pPr marL="0" indent="0">
              <a:buNone/>
            </a:pPr>
            <a:r>
              <a:rPr lang="nl-BE" sz="2334" dirty="0"/>
              <a:t>Visual Studio 2019 Community Editie (IDE)</a:t>
            </a:r>
          </a:p>
          <a:p>
            <a:pPr marL="571500" lvl="2"/>
            <a:r>
              <a:rPr lang="nl-BE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(.Net programmatieomgeving)</a:t>
            </a:r>
          </a:p>
          <a:p>
            <a:pPr marL="571500" lvl="2"/>
            <a:r>
              <a:rPr lang="en-US" sz="2000" dirty="0">
                <a:hlinkClick r:id="rId3"/>
              </a:rPr>
              <a:t>https://visualstudio.microsoft.com/vs/</a:t>
            </a:r>
            <a:endParaRPr lang="en-US" sz="2000" dirty="0"/>
          </a:p>
          <a:p>
            <a:pPr marL="571500" lvl="2"/>
            <a:endParaRPr lang="nl-BE" sz="2000" b="1" dirty="0">
              <a:solidFill>
                <a:schemeClr val="tx1">
                  <a:lumMod val="95000"/>
                  <a:lumOff val="5000"/>
                </a:schemeClr>
              </a:solidFill>
              <a:latin typeface=""/>
            </a:endParaRPr>
          </a:p>
          <a:p>
            <a:pPr marL="0" indent="0">
              <a:buNone/>
            </a:pPr>
            <a:r>
              <a:rPr lang="nl-BE" sz="2534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SQLServer</a:t>
            </a:r>
            <a:endParaRPr lang="nl-BE" sz="2534" b="1" dirty="0">
              <a:solidFill>
                <a:schemeClr val="tx1">
                  <a:lumMod val="95000"/>
                  <a:lumOff val="5000"/>
                </a:schemeClr>
              </a:solidFill>
              <a:latin typeface=""/>
            </a:endParaRPr>
          </a:p>
          <a:p>
            <a:pPr marL="571500" lvl="2"/>
            <a:r>
              <a:rPr lang="en-US" dirty="0">
                <a:hlinkClick r:id="rId4"/>
              </a:rPr>
              <a:t>https://www.microsoft.com/nl-nl/sql-server/sql-server-downloads</a:t>
            </a:r>
            <a:endParaRPr lang="en-US" dirty="0"/>
          </a:p>
          <a:p>
            <a:pPr marL="571500" lvl="2"/>
            <a:endParaRPr lang="nl-BE" dirty="0"/>
          </a:p>
          <a:p>
            <a:pPr marL="0" indent="0">
              <a:buNone/>
            </a:pPr>
            <a:r>
              <a:rPr lang="nl-BE" sz="2800" dirty="0"/>
              <a:t>SQL Serveer Management Studio (SSMS)</a:t>
            </a:r>
          </a:p>
          <a:p>
            <a:pPr marL="571500" lvl="2"/>
            <a:r>
              <a:rPr lang="en-US" dirty="0">
                <a:hlinkClick r:id="rId5"/>
              </a:rPr>
              <a:t>https://docs.microsoft.com/en-us/sql/ssms/download-sql-server-management-studio-ssms?view=sql-server-2017</a:t>
            </a:r>
            <a:endParaRPr lang="nl-BE" sz="2000" dirty="0"/>
          </a:p>
          <a:p>
            <a:pPr marL="571500" lvl="2"/>
            <a:endParaRPr lang="nl-BE" sz="2334" dirty="0"/>
          </a:p>
          <a:p>
            <a:pPr marL="0" indent="0">
              <a:buNone/>
            </a:pPr>
            <a:r>
              <a:rPr lang="nl-BE" sz="2334" dirty="0"/>
              <a:t>Git &amp; GitHub </a:t>
            </a:r>
          </a:p>
          <a:p>
            <a:pPr marL="0" indent="0">
              <a:buNone/>
            </a:pPr>
            <a:r>
              <a:rPr lang="nl-BE" sz="2334" dirty="0"/>
              <a:t>...</a:t>
            </a:r>
          </a:p>
          <a:p>
            <a:endParaRPr lang="nl-BE" sz="2334" dirty="0"/>
          </a:p>
        </p:txBody>
      </p:sp>
    </p:spTree>
    <p:extLst>
      <p:ext uri="{BB962C8B-B14F-4D97-AF65-F5344CB8AC3E}">
        <p14:creationId xmlns:p14="http://schemas.microsoft.com/office/powerpoint/2010/main" val="333340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064" y="762000"/>
            <a:ext cx="9220200" cy="457200"/>
          </a:xfrm>
        </p:spPr>
        <p:txBody>
          <a:bodyPr/>
          <a:lstStyle/>
          <a:p>
            <a:r>
              <a:rPr lang="nl-BE" dirty="0"/>
              <a:t>Infrastructuur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8736" y="1371600"/>
            <a:ext cx="9302528" cy="5486399"/>
          </a:xfrm>
        </p:spPr>
        <p:txBody>
          <a:bodyPr/>
          <a:lstStyle/>
          <a:p>
            <a:pPr marL="0" indent="0">
              <a:buNone/>
            </a:pPr>
            <a:r>
              <a:rPr lang="nl-BE" sz="2800" dirty="0"/>
              <a:t>Eigen laptop mee te brengen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Moodle (</a:t>
            </a:r>
            <a:r>
              <a:rPr lang="nl-BE" sz="2800" dirty="0">
                <a:hlinkClick r:id="rId3"/>
              </a:rPr>
              <a:t>http://moodle.syntrawest.be</a:t>
            </a:r>
            <a:r>
              <a:rPr lang="nl-BE" sz="2800" dirty="0"/>
              <a:t>): </a:t>
            </a:r>
          </a:p>
          <a:p>
            <a:pPr marL="0" indent="0">
              <a:buNone/>
            </a:pPr>
            <a:r>
              <a:rPr lang="nl-BE" sz="2800" dirty="0"/>
              <a:t>	</a:t>
            </a:r>
            <a:r>
              <a:rPr lang="nl-BE" sz="2800" b="0" dirty="0"/>
              <a:t>informatie en opdrachten</a:t>
            </a:r>
          </a:p>
          <a:p>
            <a:pPr marL="0" indent="0">
              <a:buNone/>
            </a:pPr>
            <a:endParaRPr lang="nl-BE" sz="2800" dirty="0">
              <a:hlinkClick r:id="rId4"/>
            </a:endParaRPr>
          </a:p>
          <a:p>
            <a:pPr marL="0" indent="0">
              <a:buNone/>
            </a:pPr>
            <a:r>
              <a:rPr lang="nl-BE" sz="2800" dirty="0">
                <a:hlinkClick r:id="rId4"/>
              </a:rPr>
              <a:t>www.syntrawest.be</a:t>
            </a:r>
            <a:r>
              <a:rPr lang="nl-BE" sz="2800" dirty="0"/>
              <a:t> (eventueel)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Zelftestjes: mijn eigen applicaties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Internet </a:t>
            </a:r>
            <a:r>
              <a:rPr lang="en-GB" sz="2800" dirty="0" err="1"/>
              <a:t>toegang</a:t>
            </a:r>
            <a:r>
              <a:rPr lang="en-GB" sz="2800" dirty="0"/>
              <a:t> in </a:t>
            </a:r>
            <a:r>
              <a:rPr lang="en-GB" sz="2800" dirty="0" err="1"/>
              <a:t>gebouw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4815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NOG VRAGEN?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3581400"/>
            <a:ext cx="7620000" cy="18397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8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8734" y="1970265"/>
            <a:ext cx="9604265" cy="5192535"/>
          </a:xfrm>
        </p:spPr>
        <p:txBody>
          <a:bodyPr/>
          <a:lstStyle/>
          <a:p>
            <a:endParaRPr lang="nl-BE" cap="none" dirty="0"/>
          </a:p>
          <a:p>
            <a:r>
              <a:rPr lang="nl-BE" cap="none" dirty="0"/>
              <a:t>Kennismaking</a:t>
            </a:r>
          </a:p>
          <a:p>
            <a:endParaRPr lang="nl-BE" cap="none" dirty="0"/>
          </a:p>
          <a:p>
            <a:r>
              <a:rPr lang="nl-BE" cap="none" dirty="0"/>
              <a:t>Doelstelling en overzicht </a:t>
            </a:r>
          </a:p>
          <a:p>
            <a:endParaRPr lang="nl-BE" cap="none" dirty="0"/>
          </a:p>
          <a:p>
            <a:r>
              <a:rPr lang="nl-BE" cap="none" dirty="0"/>
              <a:t>Planning Opleiding</a:t>
            </a:r>
          </a:p>
          <a:p>
            <a:r>
              <a:rPr lang="nl-BE" cap="none" dirty="0"/>
              <a:t> </a:t>
            </a:r>
          </a:p>
          <a:p>
            <a:r>
              <a:rPr lang="nl-BE" cap="none" dirty="0"/>
              <a:t>Inleiding module logica</a:t>
            </a:r>
          </a:p>
        </p:txBody>
      </p:sp>
    </p:spTree>
    <p:extLst>
      <p:ext uri="{BB962C8B-B14F-4D97-AF65-F5344CB8AC3E}">
        <p14:creationId xmlns:p14="http://schemas.microsoft.com/office/powerpoint/2010/main" val="3570732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762000"/>
            <a:ext cx="8610600" cy="457200"/>
          </a:xfrm>
        </p:spPr>
        <p:txBody>
          <a:bodyPr/>
          <a:lstStyle/>
          <a:p>
            <a:r>
              <a:rPr lang="nl-BE" dirty="0"/>
              <a:t>Doelstellingen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0400" y="1447800"/>
            <a:ext cx="9341428" cy="512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Opleiden tot .Net ontwikkelaar in C#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Praktijk (zelf doen) en kennis programmeertaal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Verschillende soorten applicaties kunnen maken (vb web, windows,...)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Diepgaandere Kennis (.Net Framework,...)</a:t>
            </a:r>
          </a:p>
          <a:p>
            <a:pPr marL="860171" lvl="2" indent="-476402">
              <a:buFontTx/>
              <a:buChar char="-"/>
            </a:pPr>
            <a:endParaRPr lang="nl-BE" sz="2334" dirty="0"/>
          </a:p>
          <a:p>
            <a:pPr marL="0" indent="0">
              <a:buNone/>
            </a:pPr>
            <a:r>
              <a:rPr lang="nl-BE" sz="3200" dirty="0"/>
              <a:t>Algemene kennis en vaardigheden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Talenkennis (Engels!)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Zelfstudie &amp; zelfstandigheid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teamwork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presentatie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design en documentatie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testing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277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62000"/>
            <a:ext cx="8885003" cy="457200"/>
          </a:xfrm>
        </p:spPr>
        <p:txBody>
          <a:bodyPr/>
          <a:lstStyle/>
          <a:p>
            <a:r>
              <a:rPr lang="nl-BE" dirty="0"/>
              <a:t>Doelstellingen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5600" y="1752600"/>
            <a:ext cx="9342203" cy="4343400"/>
          </a:xfrm>
        </p:spPr>
        <p:txBody>
          <a:bodyPr>
            <a:normAutofit/>
          </a:bodyPr>
          <a:lstStyle/>
          <a:p>
            <a:pPr marL="383769" lvl="2"/>
            <a:r>
              <a:rPr lang="nl-BE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Opleiding van C#.Net ontwikkelaars</a:t>
            </a:r>
          </a:p>
          <a:p>
            <a:pPr marL="383769" lvl="2"/>
            <a:endParaRPr lang="nl-BE" sz="3200" b="1" dirty="0">
              <a:solidFill>
                <a:schemeClr val="tx1">
                  <a:lumMod val="95000"/>
                  <a:lumOff val="5000"/>
                </a:schemeClr>
              </a:solidFill>
              <a:latin typeface=""/>
            </a:endParaRPr>
          </a:p>
          <a:p>
            <a:pPr marL="383769" lvl="2"/>
            <a:r>
              <a:rPr lang="nl-BE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Niet van:</a:t>
            </a:r>
          </a:p>
          <a:p>
            <a:pPr marL="860171" lvl="2" indent="-476402">
              <a:buFontTx/>
              <a:buChar char="-"/>
            </a:pPr>
            <a:r>
              <a:rPr lang="nl-BE" sz="3200" dirty="0"/>
              <a:t>(Web)designer</a:t>
            </a:r>
          </a:p>
          <a:p>
            <a:pPr marL="860171" lvl="2" indent="-476402">
              <a:buFontTx/>
              <a:buChar char="-"/>
            </a:pPr>
            <a:r>
              <a:rPr lang="nl-BE" sz="3200" dirty="0" err="1"/>
              <a:t>Analysten</a:t>
            </a:r>
            <a:endParaRPr lang="nl-BE" sz="3200" dirty="0"/>
          </a:p>
          <a:p>
            <a:pPr marL="860171" lvl="2" indent="-476402">
              <a:buFontTx/>
              <a:buChar char="-"/>
            </a:pPr>
            <a:r>
              <a:rPr lang="nl-BE" sz="3200" dirty="0"/>
              <a:t>Project managers</a:t>
            </a:r>
          </a:p>
          <a:p>
            <a:pPr marL="860171" lvl="2" indent="-476402">
              <a:buFontTx/>
              <a:buChar char="-"/>
            </a:pPr>
            <a:r>
              <a:rPr lang="nl-BE" sz="3200" dirty="0"/>
              <a:t>Database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171683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229600" cy="457200"/>
          </a:xfrm>
        </p:spPr>
        <p:txBody>
          <a:bodyPr/>
          <a:lstStyle/>
          <a:p>
            <a:r>
              <a:rPr lang="nl-BE" dirty="0"/>
              <a:t>Planning  - Kalender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12800" y="1295400"/>
            <a:ext cx="9129006" cy="5215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Cursusplanning:</a:t>
            </a:r>
          </a:p>
          <a:p>
            <a:r>
              <a:rPr lang="nl-BE" sz="2800" dirty="0"/>
              <a:t>Woensdag 18u30 – 22u00</a:t>
            </a:r>
          </a:p>
          <a:p>
            <a:pPr marL="860171" lvl="2" indent="-476402">
              <a:buFontTx/>
              <a:buChar char="-"/>
            </a:pPr>
            <a:r>
              <a:rPr lang="nl-BE" sz="2400" dirty="0"/>
              <a:t>Basis programmeren in C# (theorie/praktijk) </a:t>
            </a:r>
          </a:p>
          <a:p>
            <a:pPr marL="860171" lvl="2" indent="-476402">
              <a:buFontTx/>
              <a:buChar char="-"/>
            </a:pPr>
            <a:r>
              <a:rPr lang="nl-BE" sz="2400" dirty="0"/>
              <a:t>C# Fundamentals en OOP (Object geörienteerd programmeren)</a:t>
            </a:r>
          </a:p>
          <a:p>
            <a:r>
              <a:rPr lang="nl-BE" sz="2800" dirty="0"/>
              <a:t>Zaterdag namiddag 13u15 – 16u45</a:t>
            </a:r>
          </a:p>
          <a:p>
            <a:pPr marL="860171" lvl="2" indent="-476402">
              <a:buFontTx/>
              <a:buChar char="-"/>
            </a:pPr>
            <a:r>
              <a:rPr lang="nl-BE" sz="2400" dirty="0"/>
              <a:t>Databanken (theorie/praktijk)</a:t>
            </a:r>
          </a:p>
        </p:txBody>
      </p:sp>
    </p:spTree>
    <p:extLst>
      <p:ext uri="{BB962C8B-B14F-4D97-AF65-F5344CB8AC3E}">
        <p14:creationId xmlns:p14="http://schemas.microsoft.com/office/powerpoint/2010/main" val="204070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609600"/>
            <a:ext cx="8686800" cy="457200"/>
          </a:xfrm>
        </p:spPr>
        <p:txBody>
          <a:bodyPr/>
          <a:lstStyle/>
          <a:p>
            <a:r>
              <a:rPr lang="nl-BE" dirty="0"/>
              <a:t>Praktische informatie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800" y="1177930"/>
            <a:ext cx="9302528" cy="5832469"/>
          </a:xfrm>
        </p:spPr>
        <p:txBody>
          <a:bodyPr>
            <a:normAutofit/>
          </a:bodyPr>
          <a:lstStyle/>
          <a:p>
            <a:pPr marL="383769" lvl="2"/>
            <a:r>
              <a:rPr lang="nl-BE" sz="2800" dirty="0"/>
              <a:t>Theorie + Demo’s</a:t>
            </a:r>
          </a:p>
          <a:p>
            <a:pPr marL="383769" lvl="2"/>
            <a:r>
              <a:rPr lang="nl-BE" sz="2800" dirty="0"/>
              <a:t>Praktijk (oefeningen, test jezelf)</a:t>
            </a:r>
          </a:p>
          <a:p>
            <a:pPr marL="383769" lvl="2"/>
            <a:r>
              <a:rPr lang="nl-BE" sz="2800" dirty="0"/>
              <a:t>Evaluatie</a:t>
            </a:r>
          </a:p>
          <a:p>
            <a:pPr marL="383769" lvl="2"/>
            <a:r>
              <a:rPr lang="nl-BE" sz="2800" dirty="0"/>
              <a:t>-	</a:t>
            </a:r>
            <a:r>
              <a:rPr lang="nl-BE" sz="2334" dirty="0"/>
              <a:t>Examen (schriftelijk, deels open/gesloten boek) = punten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Integratie opdrachten* = punten DW (Dagelijks werk)</a:t>
            </a:r>
          </a:p>
          <a:p>
            <a:pPr marL="860171" lvl="2" indent="-476402">
              <a:buFontTx/>
              <a:buChar char="-"/>
            </a:pPr>
            <a:r>
              <a:rPr lang="nl-BE" sz="2334" dirty="0"/>
              <a:t>Groepswerk/Eindwerk* = punten</a:t>
            </a:r>
          </a:p>
          <a:p>
            <a:pPr marL="383769" lvl="2"/>
            <a:endParaRPr lang="nl-BE" sz="2334" i="1" dirty="0"/>
          </a:p>
          <a:p>
            <a:pPr marL="383769" lvl="2"/>
            <a:endParaRPr lang="nl-BE" sz="2334" i="1" dirty="0"/>
          </a:p>
          <a:p>
            <a:pPr marL="383769" lvl="2"/>
            <a:endParaRPr lang="nl-BE" sz="2334" i="1" dirty="0"/>
          </a:p>
          <a:p>
            <a:pPr marL="383769" lvl="2"/>
            <a:endParaRPr lang="nl-BE" sz="2334" i="1" dirty="0"/>
          </a:p>
          <a:p>
            <a:pPr marL="383769" lvl="2"/>
            <a:endParaRPr lang="nl-BE" sz="2334" i="1" dirty="0"/>
          </a:p>
          <a:p>
            <a:pPr marL="383769" lvl="2"/>
            <a:endParaRPr lang="nl-BE" sz="2334" i="1" dirty="0"/>
          </a:p>
          <a:p>
            <a:pPr marL="383769" lvl="2"/>
            <a:r>
              <a:rPr lang="nl-BE" sz="2334" i="1" dirty="0"/>
              <a:t>*Praktijk momenten worden voorzien in de lessen maar thuiswerk is nog noodzakelijk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75710"/>
              </p:ext>
            </p:extLst>
          </p:nvPr>
        </p:nvGraphicFramePr>
        <p:xfrm>
          <a:off x="847313" y="3810000"/>
          <a:ext cx="8845327" cy="1972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6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73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Woensdag</a:t>
                      </a:r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18u30 – 22u00</a:t>
                      </a:r>
                    </a:p>
                  </a:txBody>
                  <a:tcPr marL="5546" marR="5546" marT="5546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Zaterdag</a:t>
                      </a:r>
                      <a:r>
                        <a:rPr lang="fr-BE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13u15 – 16u45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31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11/12/2019</a:t>
                      </a:r>
                      <a:endParaRPr lang="fr-BE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1" u="none" strike="noStrike" dirty="0" err="1">
                          <a:effectLst/>
                        </a:rPr>
                        <a:t>Opdracht</a:t>
                      </a:r>
                      <a:r>
                        <a:rPr lang="fr-BE" sz="1600" b="1" u="none" strike="noStrike" dirty="0">
                          <a:effectLst/>
                        </a:rPr>
                        <a:t> </a:t>
                      </a:r>
                      <a:r>
                        <a:rPr lang="fr-BE" sz="1600" b="1" u="none" strike="noStrike" dirty="0" err="1">
                          <a:effectLst/>
                        </a:rPr>
                        <a:t>Logica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20 pt voor dagelijks werk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 marL="5546" marR="5546" marT="554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49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18/12/2019</a:t>
                      </a:r>
                      <a:endParaRPr lang="fr-BE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1" u="none" strike="noStrike" dirty="0" err="1">
                          <a:effectLst/>
                        </a:rPr>
                        <a:t>Opdracht</a:t>
                      </a:r>
                      <a:r>
                        <a:rPr lang="fr-BE" sz="1600" b="1" u="none" strike="noStrike" dirty="0">
                          <a:effectLst/>
                        </a:rPr>
                        <a:t> Basis </a:t>
                      </a:r>
                      <a:r>
                        <a:rPr lang="fr-BE" sz="1600" b="1" u="none" strike="noStrike" dirty="0" err="1">
                          <a:effectLst/>
                        </a:rPr>
                        <a:t>programmeren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20 pt voor dagelijks werk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14/12/2019</a:t>
                      </a:r>
                      <a:endParaRPr lang="fr-BE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1" u="none" strike="noStrike" dirty="0" err="1">
                          <a:effectLst/>
                        </a:rPr>
                        <a:t>Opdracht</a:t>
                      </a:r>
                      <a:r>
                        <a:rPr lang="fr-BE" sz="1600" b="1" u="none" strike="noStrike" dirty="0">
                          <a:effectLst/>
                        </a:rPr>
                        <a:t> </a:t>
                      </a:r>
                      <a:r>
                        <a:rPr lang="fr-BE" sz="1600" b="1" u="none" strike="noStrike" dirty="0" err="1">
                          <a:effectLst/>
                        </a:rPr>
                        <a:t>databanken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20 pt voor dagelijks werk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72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08/01/2019</a:t>
                      </a:r>
                      <a:endParaRPr lang="fr-BE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1" u="none" strike="noStrike" dirty="0">
                          <a:effectLst/>
                        </a:rPr>
                        <a:t>Examen </a:t>
                      </a:r>
                      <a:r>
                        <a:rPr lang="fr-BE" sz="1600" b="1" u="none" strike="noStrike" dirty="0" err="1">
                          <a:effectLst/>
                        </a:rPr>
                        <a:t>Leren</a:t>
                      </a:r>
                      <a:r>
                        <a:rPr lang="fr-BE" sz="1600" b="1" u="none" strike="noStrike" dirty="0">
                          <a:effectLst/>
                        </a:rPr>
                        <a:t> </a:t>
                      </a:r>
                      <a:r>
                        <a:rPr lang="fr-BE" sz="1600" b="1" u="none" strike="noStrike" dirty="0" err="1">
                          <a:effectLst/>
                        </a:rPr>
                        <a:t>programmeren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40pt DW + 30pt </a:t>
                      </a:r>
                      <a:r>
                        <a:rPr lang="nl-NL" sz="1600" u="none" strike="noStrike">
                          <a:effectLst/>
                        </a:rPr>
                        <a:t>EX </a:t>
                      </a:r>
                      <a:r>
                        <a:rPr lang="nl-NL" sz="1600" u="none" strike="noStrike" baseline="0">
                          <a:effectLst/>
                        </a:rPr>
                        <a:t>Programmatie </a:t>
                      </a:r>
                      <a:r>
                        <a:rPr lang="nl-NL" sz="1600" u="none" strike="noStrike">
                          <a:effectLst/>
                        </a:rPr>
                        <a:t>+ </a:t>
                      </a:r>
                      <a:r>
                        <a:rPr lang="nl-NL" sz="1600" u="none" strike="noStrike" dirty="0">
                          <a:effectLst/>
                        </a:rPr>
                        <a:t>30pt </a:t>
                      </a:r>
                      <a:r>
                        <a:rPr lang="nl-NL" sz="1600" u="none" strike="noStrike">
                          <a:effectLst/>
                        </a:rPr>
                        <a:t>Logica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11/01/2019</a:t>
                      </a:r>
                      <a:endParaRPr lang="fr-BE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1" u="none" strike="noStrike" dirty="0">
                          <a:effectLst/>
                        </a:rPr>
                        <a:t>Examen </a:t>
                      </a:r>
                      <a:r>
                        <a:rPr lang="fr-BE" sz="1600" b="1" u="none" strike="noStrike" dirty="0" err="1">
                          <a:effectLst/>
                        </a:rPr>
                        <a:t>Databanken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20 pt DW + 40pt EX (Theorie) + 40pt EX (Praktijk)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4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609600"/>
            <a:ext cx="8686800" cy="457200"/>
          </a:xfrm>
        </p:spPr>
        <p:txBody>
          <a:bodyPr/>
          <a:lstStyle/>
          <a:p>
            <a:r>
              <a:rPr lang="nl-BE" dirty="0"/>
              <a:t>Evaluatie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800" y="1177930"/>
            <a:ext cx="9302528" cy="5832469"/>
          </a:xfrm>
        </p:spPr>
        <p:txBody>
          <a:bodyPr>
            <a:normAutofit lnSpcReduction="10000"/>
          </a:bodyPr>
          <a:lstStyle/>
          <a:p>
            <a:pPr marL="383769" lvl="2"/>
            <a:r>
              <a:rPr lang="nl-BE" sz="3200" b="1" dirty="0"/>
              <a:t>Opdracht Logica: 20pt DW</a:t>
            </a:r>
            <a:r>
              <a:rPr lang="nl-BE" sz="2000" b="1" dirty="0"/>
              <a:t>  (DW=dagelijks werk)</a:t>
            </a:r>
            <a:endParaRPr lang="nl-BE" sz="3200" b="1" dirty="0"/>
          </a:p>
          <a:p>
            <a:pPr marL="383769" lvl="2"/>
            <a:r>
              <a:rPr lang="nl-BE" sz="2400" b="1" dirty="0"/>
              <a:t>Zelfstudie (thuis)</a:t>
            </a:r>
          </a:p>
          <a:p>
            <a:pPr marL="383769" lvl="2"/>
            <a:r>
              <a:rPr lang="nl-BE" sz="2000" dirty="0">
                <a:hlinkClick r:id="rId3"/>
              </a:rPr>
              <a:t>https://www.edx.org/course/logic-computational-thinking-microsoft-dev262x-1</a:t>
            </a:r>
            <a:endParaRPr lang="nl-BE" sz="2000" dirty="0"/>
          </a:p>
          <a:p>
            <a:pPr marL="383769" lvl="2"/>
            <a:r>
              <a:rPr lang="nl-BE" sz="2400" b="1" dirty="0"/>
              <a:t>Coaching</a:t>
            </a:r>
          </a:p>
          <a:p>
            <a:pPr marL="383769" lvl="2"/>
            <a:endParaRPr lang="nl-BE" sz="3200" b="1" dirty="0"/>
          </a:p>
          <a:p>
            <a:pPr marL="383769" lvl="2"/>
            <a:r>
              <a:rPr lang="nl-BE" sz="3200" b="1" dirty="0"/>
              <a:t>Opdracht Basis programmeren: </a:t>
            </a:r>
            <a:r>
              <a:rPr lang="nl-BE" sz="2400" b="1" dirty="0"/>
              <a:t>20pt DW</a:t>
            </a:r>
          </a:p>
          <a:p>
            <a:pPr marL="383769" lvl="2"/>
            <a:endParaRPr lang="nl-BE" sz="2400" b="1" dirty="0"/>
          </a:p>
          <a:p>
            <a:pPr marL="383769" lvl="2"/>
            <a:r>
              <a:rPr lang="nl-BE" sz="3200" b="1" dirty="0"/>
              <a:t>Opdracht Databanken: </a:t>
            </a:r>
            <a:r>
              <a:rPr lang="nl-BE" sz="2400" b="1" dirty="0"/>
              <a:t>20pt DW</a:t>
            </a:r>
          </a:p>
          <a:p>
            <a:pPr marL="383769" lvl="2"/>
            <a:endParaRPr lang="nl-BE" sz="2400" b="1" dirty="0"/>
          </a:p>
          <a:p>
            <a:pPr marL="383769" lvl="2"/>
            <a:r>
              <a:rPr lang="nl-BE" sz="3200" b="1" dirty="0"/>
              <a:t>Examen Leren programmeren</a:t>
            </a:r>
          </a:p>
          <a:p>
            <a:pPr marL="383769" lvl="2"/>
            <a:r>
              <a:rPr lang="nl-BE" sz="2400" b="1" dirty="0"/>
              <a:t>30pt Ex Programmeren + 30 pt Ex Logica</a:t>
            </a:r>
          </a:p>
          <a:p>
            <a:pPr marL="383769" lvl="2"/>
            <a:endParaRPr lang="nl-BE" sz="2400" b="1" dirty="0"/>
          </a:p>
          <a:p>
            <a:pPr marL="383769" lvl="2"/>
            <a:r>
              <a:rPr lang="nl-BE" sz="3200" b="1" dirty="0"/>
              <a:t>Examen Databanken</a:t>
            </a:r>
          </a:p>
          <a:p>
            <a:pPr marL="383769" lvl="2"/>
            <a:r>
              <a:rPr lang="nl-BE" sz="2400" b="1" dirty="0"/>
              <a:t>40pt EX theorie + 40pt Ex praktijk</a:t>
            </a:r>
          </a:p>
        </p:txBody>
      </p:sp>
    </p:spTree>
    <p:extLst>
      <p:ext uri="{BB962C8B-B14F-4D97-AF65-F5344CB8AC3E}">
        <p14:creationId xmlns:p14="http://schemas.microsoft.com/office/powerpoint/2010/main" val="14589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69593"/>
            <a:ext cx="8686800" cy="457200"/>
          </a:xfrm>
        </p:spPr>
        <p:txBody>
          <a:bodyPr/>
          <a:lstStyle/>
          <a:p>
            <a:r>
              <a:rPr lang="fr-BE" dirty="0" err="1"/>
              <a:t>Evaluaties</a:t>
            </a:r>
            <a:endParaRPr lang="fr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25225230"/>
              </p:ext>
            </p:extLst>
          </p:nvPr>
        </p:nvGraphicFramePr>
        <p:xfrm>
          <a:off x="1036097" y="1086511"/>
          <a:ext cx="8381999" cy="1863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5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400" kern="100" dirty="0">
                          <a:effectLst/>
                        </a:rPr>
                        <a:t>EXAMEN Basis Programmeren</a:t>
                      </a:r>
                      <a:endParaRPr lang="fr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400" kern="100">
                          <a:effectLst/>
                        </a:rPr>
                        <a:t>Punten</a:t>
                      </a:r>
                      <a:endParaRPr lang="fr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400" kern="100">
                          <a:effectLst/>
                        </a:rPr>
                        <a:t>Tijd </a:t>
                      </a:r>
                      <a:endParaRPr lang="fr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kern="100" dirty="0">
                          <a:effectLst/>
                        </a:rPr>
                        <a:t>3</a:t>
                      </a:r>
                      <a:r>
                        <a:rPr lang="nl-BE" sz="1600" kern="100" baseline="0" dirty="0">
                          <a:effectLst/>
                        </a:rPr>
                        <a:t> hoofd</a:t>
                      </a:r>
                      <a:r>
                        <a:rPr lang="nl-BE" sz="1600" kern="100" dirty="0">
                          <a:effectLst/>
                        </a:rPr>
                        <a:t>vragen over logica (gesloten</a:t>
                      </a:r>
                      <a:r>
                        <a:rPr lang="nl-BE" sz="1600" kern="100" baseline="0" dirty="0">
                          <a:effectLst/>
                        </a:rPr>
                        <a:t> </a:t>
                      </a:r>
                      <a:r>
                        <a:rPr lang="nl-BE" sz="1600" kern="100" dirty="0">
                          <a:effectLst/>
                        </a:rPr>
                        <a:t>boek):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BE" sz="1600" b="1" kern="1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</a:t>
                      </a:r>
                      <a:r>
                        <a:rPr lang="nl-BE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hoofdvraag bestaat multiple choice vragen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nl-BE" sz="1600" b="1" kern="1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BE" sz="16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hoofdvraag: waarheidstabel opstellen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nl-BE" sz="1600" b="1" kern="1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BE" sz="16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hoofdvraag: </a:t>
                      </a:r>
                      <a:r>
                        <a:rPr lang="nl-BE" sz="1600" kern="100" dirty="0">
                          <a:effectLst/>
                        </a:rPr>
                        <a:t>VENN diagram maken</a:t>
                      </a:r>
                      <a:endParaRPr lang="nl-BE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kern="100" dirty="0">
                          <a:effectLst/>
                        </a:rPr>
                        <a:t>30 punten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kern="100">
                          <a:effectLst/>
                        </a:rPr>
                        <a:t>30 minuten</a:t>
                      </a:r>
                      <a:endParaRPr lang="fr-BE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kern="100" dirty="0">
                          <a:effectLst/>
                        </a:rPr>
                        <a:t>1 kleine programmeeropdracht (open boek)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kern="100">
                          <a:effectLst/>
                        </a:rPr>
                        <a:t>30 punten </a:t>
                      </a:r>
                      <a:endParaRPr lang="fr-BE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kern="100">
                          <a:effectLst/>
                        </a:rPr>
                        <a:t>3u 30 minuten </a:t>
                      </a:r>
                      <a:endParaRPr lang="fr-BE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kern="100" dirty="0">
                          <a:effectLst/>
                        </a:rPr>
                        <a:t> 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kern="100" dirty="0">
                          <a:effectLst/>
                        </a:rPr>
                        <a:t>Totaal: 60 punten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kern="100" dirty="0">
                          <a:effectLst/>
                        </a:rPr>
                        <a:t>Totaal: 4 u 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50082"/>
              </p:ext>
            </p:extLst>
          </p:nvPr>
        </p:nvGraphicFramePr>
        <p:xfrm>
          <a:off x="1060937" y="3581400"/>
          <a:ext cx="8357158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1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91">
                <a:tc>
                  <a:txBody>
                    <a:bodyPr/>
                    <a:lstStyle/>
                    <a:p>
                      <a:pPr marL="0">
                        <a:spcAft>
                          <a:spcPts val="0"/>
                        </a:spcAft>
                      </a:pPr>
                      <a:r>
                        <a:rPr lang="nl-BE" sz="18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Opdrachten Logica – Basis programmeren</a:t>
                      </a:r>
                      <a:endParaRPr lang="fr-BE" sz="1800" b="1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nl-BE" sz="18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fr-BE" sz="18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nl-BE" sz="18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</a:t>
                      </a:r>
                      <a:endParaRPr lang="fr-BE" sz="18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Examen Leren </a:t>
                      </a:r>
                      <a:r>
                        <a:rPr lang="nl-BE" sz="18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programmeren</a:t>
                      </a:r>
                      <a:endParaRPr lang="fr-BE" sz="1800" b="1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>
                          <a:effectLst/>
                        </a:rPr>
                        <a:t>60</a:t>
                      </a:r>
                      <a:endParaRPr lang="fr-BE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effectLst/>
                        </a:rPr>
                        <a:t>EX</a:t>
                      </a:r>
                      <a:endParaRPr lang="fr-BE" sz="3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 </a:t>
                      </a:r>
                      <a:endParaRPr lang="fr-B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 </a:t>
                      </a:r>
                      <a:endParaRPr lang="fr-BE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 </a:t>
                      </a:r>
                      <a:endParaRPr lang="fr-BE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Totaal</a:t>
                      </a:r>
                      <a:endParaRPr lang="fr-BE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100</a:t>
                      </a:r>
                      <a:endParaRPr lang="fr-B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 </a:t>
                      </a:r>
                      <a:endParaRPr lang="fr-BE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71361"/>
              </p:ext>
            </p:extLst>
          </p:nvPr>
        </p:nvGraphicFramePr>
        <p:xfrm>
          <a:off x="1071265" y="5029200"/>
          <a:ext cx="8346829" cy="1752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600" dirty="0">
                          <a:effectLst/>
                        </a:rPr>
                        <a:t>Opdracht databanken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fr-BE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0" dirty="0">
                          <a:solidFill>
                            <a:schemeClr val="tx1"/>
                          </a:solidFill>
                          <a:effectLst/>
                        </a:rPr>
                        <a:t>DW</a:t>
                      </a:r>
                      <a:endParaRPr lang="fr-BE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Examen databanken Theorie</a:t>
                      </a:r>
                      <a:r>
                        <a:rPr lang="nl-BE" sz="1800" baseline="0" dirty="0">
                          <a:effectLst/>
                        </a:rPr>
                        <a:t> &amp; praktijk: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Deels gesloten boek(theorie)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Deels open boek (praktijk (oefeningen)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 dirty="0">
                          <a:effectLst/>
                        </a:rPr>
                        <a:t>80</a:t>
                      </a:r>
                      <a:endParaRPr lang="fr-BE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b="1" dirty="0">
                          <a:effectLst/>
                        </a:rPr>
                        <a:t>EX</a:t>
                      </a:r>
                      <a:endParaRPr lang="fr-BE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600" dirty="0">
                          <a:effectLst/>
                        </a:rPr>
                        <a:t> 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 </a:t>
                      </a:r>
                      <a:endParaRPr lang="fr-BE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dirty="0">
                          <a:effectLst/>
                        </a:rPr>
                        <a:t> 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600" dirty="0">
                          <a:effectLst/>
                        </a:rPr>
                        <a:t>Totaal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100</a:t>
                      </a:r>
                      <a:endParaRPr lang="fr-BE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dirty="0">
                          <a:effectLst/>
                        </a:rPr>
                        <a:t> </a:t>
                      </a:r>
                      <a:endParaRPr lang="fr-BE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87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12" y="685800"/>
            <a:ext cx="9213687" cy="457200"/>
          </a:xfrm>
        </p:spPr>
        <p:txBody>
          <a:bodyPr/>
          <a:lstStyle/>
          <a:p>
            <a:r>
              <a:rPr lang="nl-BE" dirty="0"/>
              <a:t>Cursusmateriaal: http://moodle.syntrawest.be/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8312" y="1295400"/>
            <a:ext cx="9292951" cy="5638800"/>
          </a:xfrm>
        </p:spPr>
        <p:txBody>
          <a:bodyPr>
            <a:noAutofit/>
          </a:bodyPr>
          <a:lstStyle/>
          <a:p>
            <a:r>
              <a:rPr lang="nl-BE" sz="3200" dirty="0">
                <a:latin typeface="+mn-lt"/>
              </a:rPr>
              <a:t>Handboeken(Bib)</a:t>
            </a:r>
          </a:p>
          <a:p>
            <a:pPr marL="571500" lvl="2"/>
            <a:r>
              <a:rPr lang="nl-BE" sz="2400" dirty="0">
                <a:latin typeface="+mn-lt"/>
              </a:rPr>
              <a:t>Handboek </a:t>
            </a:r>
            <a:r>
              <a:rPr lang="nl-BE" sz="2400" b="1" dirty="0">
                <a:latin typeface="+mn-lt"/>
              </a:rPr>
              <a:t>Leren Programmeren in C#</a:t>
            </a:r>
            <a:endParaRPr lang="nl-BE" sz="1400" dirty="0">
              <a:latin typeface="+mn-lt"/>
            </a:endParaRPr>
          </a:p>
          <a:p>
            <a:r>
              <a:rPr lang="nl-BE" sz="3200" dirty="0">
                <a:latin typeface="+mn-lt"/>
              </a:rPr>
              <a:t>Slides(pptx/pdf)</a:t>
            </a:r>
          </a:p>
          <a:p>
            <a:pPr marL="571500" lvl="2"/>
            <a:r>
              <a:rPr lang="nl-BE" sz="2600" dirty="0"/>
              <a:t>Geven een samenvatting van de theorie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>
                <a:latin typeface="+mn-lt"/>
              </a:rPr>
              <a:t>Code snippets</a:t>
            </a:r>
          </a:p>
          <a:p>
            <a:pPr marL="571500" lvl="2"/>
            <a:r>
              <a:rPr lang="nl-BE" sz="2600" dirty="0"/>
              <a:t>Voorbeeldcode</a:t>
            </a:r>
          </a:p>
          <a:p>
            <a:r>
              <a:rPr lang="nl-BE" sz="3200" dirty="0">
                <a:latin typeface="+mn-lt"/>
              </a:rPr>
              <a:t> E-Learning: online zelfstudie (in Engels)</a:t>
            </a:r>
          </a:p>
          <a:p>
            <a:pPr marL="571500" lvl="2"/>
            <a:r>
              <a:rPr lang="nl-BE" sz="2600" dirty="0"/>
              <a:t>Module logica: </a:t>
            </a:r>
          </a:p>
          <a:p>
            <a:pPr marL="571500" lvl="2"/>
            <a:r>
              <a:rPr lang="nl-BE" sz="2000" dirty="0">
                <a:hlinkClick r:id="rId3"/>
              </a:rPr>
              <a:t>https://www.edx.org/course/logic-computational-thinking-microsoft-dev262x-1</a:t>
            </a:r>
            <a:endParaRPr lang="nl-BE" sz="2000" dirty="0"/>
          </a:p>
          <a:p>
            <a:pPr marL="571500" lvl="2"/>
            <a:endParaRPr lang="nl-BE" sz="2600" dirty="0"/>
          </a:p>
        </p:txBody>
      </p:sp>
    </p:spTree>
    <p:extLst>
      <p:ext uri="{BB962C8B-B14F-4D97-AF65-F5344CB8AC3E}">
        <p14:creationId xmlns:p14="http://schemas.microsoft.com/office/powerpoint/2010/main" val="281698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D78A21437D84DAC5B32F2BB466A5D" ma:contentTypeVersion="0" ma:contentTypeDescription="Een nieuw document maken." ma:contentTypeScope="" ma:versionID="9879ad63ee20f36c5c94c0db403a1d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76112-665F-4321-8DF2-154B8CFE473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3963EC-CB83-4A74-AD17-7E027499DC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EA1D4-F61F-4ABF-9E02-4CAA736F8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526</Words>
  <Application>Microsoft Office PowerPoint</Application>
  <PresentationFormat>Aangepast</PresentationFormat>
  <Paragraphs>174</Paragraphs>
  <Slides>12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Office Theme</vt:lpstr>
      <vt:lpstr>C# Programmeur </vt:lpstr>
      <vt:lpstr>Overzicht</vt:lpstr>
      <vt:lpstr>Doelstellingen</vt:lpstr>
      <vt:lpstr>Doelstellingen</vt:lpstr>
      <vt:lpstr>Planning  - Kalender</vt:lpstr>
      <vt:lpstr>Praktische informatie</vt:lpstr>
      <vt:lpstr>Evaluatie</vt:lpstr>
      <vt:lpstr>Evaluaties</vt:lpstr>
      <vt:lpstr>Cursusmateriaal: http://moodle.syntrawest.be/</vt:lpstr>
      <vt:lpstr>Tool-set (om mee te beginnen)</vt:lpstr>
      <vt:lpstr>Infrastructuur</vt:lpstr>
      <vt:lpstr>NOG VRAGEN?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PRESENTATIETITEL</dc:title>
  <dc:creator>Ian Defever</dc:creator>
  <cp:lastModifiedBy>Admin</cp:lastModifiedBy>
  <cp:revision>381</cp:revision>
  <dcterms:created xsi:type="dcterms:W3CDTF">2017-03-10T10:11:29Z</dcterms:created>
  <dcterms:modified xsi:type="dcterms:W3CDTF">2019-09-18T14:25:48Z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2017-03-10T00:00:00Z</vt:filetime>
  </property>
  <property fmtid="{D5CDD505-2E9C-101B-9397-08002B2CF9AE}" pid="5" name="ContentTypeId">
    <vt:lpwstr>0x0101007EFD78A21437D84DAC5B32F2BB466A5D</vt:lpwstr>
  </property>
</Properties>
</file>