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52968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20360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896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189769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2119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170896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2776186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232697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153733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08EE2-E7D1-404F-B442-14F6E58B2615}" type="datetimeFigureOut">
              <a:rPr lang="en-CA" smtClean="0"/>
              <a:t>08/26/2020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276106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208EE2-E7D1-404F-B442-14F6E58B2615}" type="datetimeFigureOut">
              <a:rPr lang="en-CA" smtClean="0"/>
              <a:t>08/26/2020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133813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208EE2-E7D1-404F-B442-14F6E58B2615}" type="datetimeFigureOut">
              <a:rPr lang="en-CA" smtClean="0"/>
              <a:t>08/26/2020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98340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08EE2-E7D1-404F-B442-14F6E58B2615}" type="datetimeFigureOut">
              <a:rPr lang="en-CA" smtClean="0"/>
              <a:t>08/26/2020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320137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08EE2-E7D1-404F-B442-14F6E58B2615}" type="datetimeFigureOut">
              <a:rPr lang="en-CA" smtClean="0"/>
              <a:t>08/26/2020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301543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08EE2-E7D1-404F-B442-14F6E58B2615}" type="datetimeFigureOut">
              <a:rPr lang="en-CA" smtClean="0"/>
              <a:t>08/26/2020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243289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08EE2-E7D1-404F-B442-14F6E58B2615}" type="datetimeFigureOut">
              <a:rPr lang="en-CA" smtClean="0"/>
              <a:t>08/26/2020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596380D-4247-4D6C-A854-C1EF78058E8E}" type="slidenum">
              <a:rPr lang="en-CA" smtClean="0"/>
              <a:t>‹#›</a:t>
            </a:fld>
            <a:endParaRPr lang="en-CA"/>
          </a:p>
        </p:txBody>
      </p:sp>
    </p:spTree>
    <p:extLst>
      <p:ext uri="{BB962C8B-B14F-4D97-AF65-F5344CB8AC3E}">
        <p14:creationId xmlns:p14="http://schemas.microsoft.com/office/powerpoint/2010/main" val="231787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208EE2-E7D1-404F-B442-14F6E58B2615}" type="datetimeFigureOut">
              <a:rPr lang="en-CA" smtClean="0"/>
              <a:t>08/26/2020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96380D-4247-4D6C-A854-C1EF78058E8E}" type="slidenum">
              <a:rPr lang="en-CA" smtClean="0"/>
              <a:t>‹#›</a:t>
            </a:fld>
            <a:endParaRPr lang="en-CA"/>
          </a:p>
        </p:txBody>
      </p:sp>
    </p:spTree>
    <p:extLst>
      <p:ext uri="{BB962C8B-B14F-4D97-AF65-F5344CB8AC3E}">
        <p14:creationId xmlns:p14="http://schemas.microsoft.com/office/powerpoint/2010/main" val="1032711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1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1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2" name="Straight Connector 1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D0F230A3-C404-4651-80B4-A9F6B9A2D6A1}"/>
              </a:ext>
            </a:extLst>
          </p:cNvPr>
          <p:cNvSpPr>
            <a:spLocks noGrp="1"/>
          </p:cNvSpPr>
          <p:nvPr>
            <p:ph type="ctrTitle"/>
          </p:nvPr>
        </p:nvSpPr>
        <p:spPr>
          <a:xfrm>
            <a:off x="1507067" y="1397000"/>
            <a:ext cx="7766936" cy="2653836"/>
          </a:xfrm>
        </p:spPr>
        <p:txBody>
          <a:bodyPr>
            <a:normAutofit/>
          </a:bodyPr>
          <a:lstStyle/>
          <a:p>
            <a:pPr algn="ctr"/>
            <a:r>
              <a:rPr lang="en-US" dirty="0"/>
              <a:t>Comparing Canadian Cities</a:t>
            </a:r>
            <a:endParaRPr lang="en-CA" dirty="0"/>
          </a:p>
        </p:txBody>
      </p:sp>
    </p:spTree>
    <p:extLst>
      <p:ext uri="{BB962C8B-B14F-4D97-AF65-F5344CB8AC3E}">
        <p14:creationId xmlns:p14="http://schemas.microsoft.com/office/powerpoint/2010/main" val="272755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3132-FCA9-44D6-ACE5-F50080543CBA}"/>
              </a:ext>
            </a:extLst>
          </p:cNvPr>
          <p:cNvSpPr>
            <a:spLocks noGrp="1"/>
          </p:cNvSpPr>
          <p:nvPr>
            <p:ph type="title"/>
          </p:nvPr>
        </p:nvSpPr>
        <p:spPr/>
        <p:txBody>
          <a:bodyPr/>
          <a:lstStyle/>
          <a:p>
            <a:r>
              <a:rPr lang="en-US" dirty="0"/>
              <a:t>Results</a:t>
            </a:r>
            <a:endParaRPr lang="en-CA" dirty="0"/>
          </a:p>
        </p:txBody>
      </p:sp>
      <p:sp>
        <p:nvSpPr>
          <p:cNvPr id="3" name="Content Placeholder 2">
            <a:extLst>
              <a:ext uri="{FF2B5EF4-FFF2-40B4-BE49-F238E27FC236}">
                <a16:creationId xmlns:a16="http://schemas.microsoft.com/office/drawing/2014/main" id="{9902A04B-23E9-4673-A493-24356B0C3DD2}"/>
              </a:ext>
            </a:extLst>
          </p:cNvPr>
          <p:cNvSpPr>
            <a:spLocks noGrp="1"/>
          </p:cNvSpPr>
          <p:nvPr>
            <p:ph idx="1"/>
          </p:nvPr>
        </p:nvSpPr>
        <p:spPr>
          <a:xfrm>
            <a:off x="677334" y="2160589"/>
            <a:ext cx="8596668" cy="3880773"/>
          </a:xfrm>
        </p:spPr>
        <p:txBody>
          <a:bodyPr/>
          <a:lstStyle/>
          <a:p>
            <a:r>
              <a:rPr lang="en-CA" dirty="0"/>
              <a:t>The 3 top venues in each city were:</a:t>
            </a:r>
          </a:p>
          <a:p>
            <a:pPr lvl="1"/>
            <a:r>
              <a:rPr lang="en-CA" dirty="0"/>
              <a:t>Vancouver: Women's Store, Indonesian Restaurant, Pub</a:t>
            </a:r>
          </a:p>
          <a:p>
            <a:pPr lvl="1"/>
            <a:r>
              <a:rPr lang="en-CA" dirty="0"/>
              <a:t>Victoria: Women's Store, </a:t>
            </a:r>
            <a:r>
              <a:rPr lang="en-CA" dirty="0" err="1"/>
              <a:t>Liquour</a:t>
            </a:r>
            <a:r>
              <a:rPr lang="en-CA" dirty="0"/>
              <a:t> Store, Latin American </a:t>
            </a:r>
            <a:r>
              <a:rPr lang="en-CA" dirty="0" err="1"/>
              <a:t>Restuarant</a:t>
            </a:r>
            <a:endParaRPr lang="en-CA" dirty="0"/>
          </a:p>
          <a:p>
            <a:pPr lvl="1"/>
            <a:r>
              <a:rPr lang="en-CA" dirty="0"/>
              <a:t>Montreal: American Restaurant, Pizza Place, Pharmacy</a:t>
            </a:r>
          </a:p>
          <a:p>
            <a:pPr lvl="1"/>
            <a:r>
              <a:rPr lang="en-CA" dirty="0"/>
              <a:t>Gatineau: American Restaurant, Paper/Office Supplies Store, Outdoor Supply Store</a:t>
            </a:r>
          </a:p>
          <a:p>
            <a:pPr lvl="1"/>
            <a:r>
              <a:rPr lang="en-CA" dirty="0"/>
              <a:t>Toronto: Italian Restaurant, French Restaurant, Frozen Yogurt Shop</a:t>
            </a:r>
          </a:p>
          <a:p>
            <a:pPr lvl="1"/>
            <a:r>
              <a:rPr lang="en-CA" dirty="0"/>
              <a:t>Peterborough: American Restaurant, Outdoor Supply Store, Office</a:t>
            </a:r>
          </a:p>
          <a:p>
            <a:endParaRPr lang="en-CA" dirty="0"/>
          </a:p>
        </p:txBody>
      </p:sp>
    </p:spTree>
    <p:extLst>
      <p:ext uri="{BB962C8B-B14F-4D97-AF65-F5344CB8AC3E}">
        <p14:creationId xmlns:p14="http://schemas.microsoft.com/office/powerpoint/2010/main" val="94920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3132-FCA9-44D6-ACE5-F50080543CBA}"/>
              </a:ext>
            </a:extLst>
          </p:cNvPr>
          <p:cNvSpPr>
            <a:spLocks noGrp="1"/>
          </p:cNvSpPr>
          <p:nvPr>
            <p:ph type="title"/>
          </p:nvPr>
        </p:nvSpPr>
        <p:spPr/>
        <p:txBody>
          <a:bodyPr/>
          <a:lstStyle/>
          <a:p>
            <a:r>
              <a:rPr lang="en-US" dirty="0"/>
              <a:t>Results</a:t>
            </a:r>
            <a:endParaRPr lang="en-CA" dirty="0"/>
          </a:p>
        </p:txBody>
      </p:sp>
      <p:sp>
        <p:nvSpPr>
          <p:cNvPr id="3" name="Content Placeholder 2">
            <a:extLst>
              <a:ext uri="{FF2B5EF4-FFF2-40B4-BE49-F238E27FC236}">
                <a16:creationId xmlns:a16="http://schemas.microsoft.com/office/drawing/2014/main" id="{9902A04B-23E9-4673-A493-24356B0C3DD2}"/>
              </a:ext>
            </a:extLst>
          </p:cNvPr>
          <p:cNvSpPr>
            <a:spLocks noGrp="1"/>
          </p:cNvSpPr>
          <p:nvPr>
            <p:ph idx="1"/>
          </p:nvPr>
        </p:nvSpPr>
        <p:spPr>
          <a:xfrm>
            <a:off x="677334" y="2160589"/>
            <a:ext cx="8596668" cy="3880773"/>
          </a:xfrm>
        </p:spPr>
        <p:txBody>
          <a:bodyPr/>
          <a:lstStyle/>
          <a:p>
            <a:r>
              <a:rPr lang="en-CA" dirty="0"/>
              <a:t>Large Cities:</a:t>
            </a:r>
          </a:p>
          <a:p>
            <a:pPr lvl="1"/>
            <a:r>
              <a:rPr lang="en-CA" dirty="0"/>
              <a:t>Vancouver: Women's Store, Indonesian Restaurant, Pub</a:t>
            </a:r>
          </a:p>
          <a:p>
            <a:pPr lvl="1"/>
            <a:r>
              <a:rPr lang="en-CA" dirty="0"/>
              <a:t>Victoria: Women's Store, </a:t>
            </a:r>
            <a:r>
              <a:rPr lang="en-CA" dirty="0" err="1"/>
              <a:t>Liquour</a:t>
            </a:r>
            <a:r>
              <a:rPr lang="en-CA" dirty="0"/>
              <a:t> Store, Latin American </a:t>
            </a:r>
            <a:r>
              <a:rPr lang="en-CA" dirty="0" err="1"/>
              <a:t>Restuarant</a:t>
            </a:r>
            <a:endParaRPr lang="en-CA" dirty="0"/>
          </a:p>
          <a:p>
            <a:pPr lvl="1"/>
            <a:r>
              <a:rPr lang="en-CA" dirty="0"/>
              <a:t>Montreal: American Restaurant, Pizza Place, Pharmacy</a:t>
            </a:r>
          </a:p>
          <a:p>
            <a:r>
              <a:rPr lang="en-CA" dirty="0"/>
              <a:t>Small Cities:</a:t>
            </a:r>
          </a:p>
          <a:p>
            <a:pPr lvl="1"/>
            <a:r>
              <a:rPr lang="en-CA" dirty="0"/>
              <a:t>Gatineau: American Restaurant, Paper/Office Supplies Store, Outdoor Supply Store</a:t>
            </a:r>
          </a:p>
          <a:p>
            <a:pPr lvl="1"/>
            <a:r>
              <a:rPr lang="en-CA" dirty="0"/>
              <a:t>Toronto: Italian Restaurant, French Restaurant, Frozen Yogurt Shop</a:t>
            </a:r>
          </a:p>
          <a:p>
            <a:pPr lvl="1"/>
            <a:r>
              <a:rPr lang="en-CA" dirty="0"/>
              <a:t>Peterborough: American Restaurant, Outdoor Supply Store, Office</a:t>
            </a:r>
          </a:p>
          <a:p>
            <a:endParaRPr lang="en-CA" dirty="0"/>
          </a:p>
        </p:txBody>
      </p:sp>
    </p:spTree>
    <p:extLst>
      <p:ext uri="{BB962C8B-B14F-4D97-AF65-F5344CB8AC3E}">
        <p14:creationId xmlns:p14="http://schemas.microsoft.com/office/powerpoint/2010/main" val="279695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DCE3-2024-4F76-83CC-1FC146945C35}"/>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89DB4067-9BEA-4EAA-A2C7-A2A5E9C9F8D2}"/>
              </a:ext>
            </a:extLst>
          </p:cNvPr>
          <p:cNvSpPr>
            <a:spLocks noGrp="1"/>
          </p:cNvSpPr>
          <p:nvPr>
            <p:ph idx="1"/>
          </p:nvPr>
        </p:nvSpPr>
        <p:spPr/>
        <p:txBody>
          <a:bodyPr/>
          <a:lstStyle/>
          <a:p>
            <a:r>
              <a:rPr lang="en-CA" dirty="0"/>
              <a:t> Although there are no clear trends, it does appear that smaller cities are more likely to have stores as their most common venue, while larger cities are more likely to have restaurants as their most common venue.</a:t>
            </a:r>
          </a:p>
          <a:p>
            <a:endParaRPr lang="en-CA" dirty="0"/>
          </a:p>
        </p:txBody>
      </p:sp>
    </p:spTree>
    <p:extLst>
      <p:ext uri="{BB962C8B-B14F-4D97-AF65-F5344CB8AC3E}">
        <p14:creationId xmlns:p14="http://schemas.microsoft.com/office/powerpoint/2010/main" val="317435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98FF-3957-43B5-9378-455ECBF19D7C}"/>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B459A0FA-762D-442A-814E-2FFB5D8CCE37}"/>
              </a:ext>
            </a:extLst>
          </p:cNvPr>
          <p:cNvSpPr>
            <a:spLocks noGrp="1"/>
          </p:cNvSpPr>
          <p:nvPr>
            <p:ph idx="1"/>
          </p:nvPr>
        </p:nvSpPr>
        <p:spPr/>
        <p:txBody>
          <a:bodyPr/>
          <a:lstStyle/>
          <a:p>
            <a:r>
              <a:rPr lang="en-CA" dirty="0"/>
              <a:t>- What determines how similar Canadian cities are to each other (in terms of what types of businesses they attract)? Is it geographic location or city size?</a:t>
            </a:r>
          </a:p>
          <a:p>
            <a:r>
              <a:rPr lang="en-CA" dirty="0"/>
              <a:t>- Are large cities across Canada more similar to each other? Or are they more similar to smaller cities within the same province?</a:t>
            </a:r>
          </a:p>
          <a:p>
            <a:r>
              <a:rPr lang="en-CA" dirty="0"/>
              <a:t>- For example, is Toronto (largest city in Ontario) more similar to Vancouver (largest city in British Columbia) or to Peterborough (smaller city in Ontario).</a:t>
            </a:r>
          </a:p>
        </p:txBody>
      </p:sp>
    </p:spTree>
    <p:extLst>
      <p:ext uri="{BB962C8B-B14F-4D97-AF65-F5344CB8AC3E}">
        <p14:creationId xmlns:p14="http://schemas.microsoft.com/office/powerpoint/2010/main" val="170887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D8B4-96B7-4430-BB8E-0888B2147D4B}"/>
              </a:ext>
            </a:extLst>
          </p:cNvPr>
          <p:cNvSpPr>
            <a:spLocks noGrp="1"/>
          </p:cNvSpPr>
          <p:nvPr>
            <p:ph type="title"/>
          </p:nvPr>
        </p:nvSpPr>
        <p:spPr/>
        <p:txBody>
          <a:bodyPr/>
          <a:lstStyle/>
          <a:p>
            <a:r>
              <a:rPr lang="en-US" dirty="0"/>
              <a:t>Background</a:t>
            </a:r>
            <a:endParaRPr lang="en-CA" dirty="0"/>
          </a:p>
        </p:txBody>
      </p:sp>
      <p:sp>
        <p:nvSpPr>
          <p:cNvPr id="3" name="Content Placeholder 2">
            <a:extLst>
              <a:ext uri="{FF2B5EF4-FFF2-40B4-BE49-F238E27FC236}">
                <a16:creationId xmlns:a16="http://schemas.microsoft.com/office/drawing/2014/main" id="{1AE99D74-4919-451C-9758-ADBE7455B5A8}"/>
              </a:ext>
            </a:extLst>
          </p:cNvPr>
          <p:cNvSpPr>
            <a:spLocks noGrp="1"/>
          </p:cNvSpPr>
          <p:nvPr>
            <p:ph idx="1"/>
          </p:nvPr>
        </p:nvSpPr>
        <p:spPr/>
        <p:txBody>
          <a:bodyPr/>
          <a:lstStyle/>
          <a:p>
            <a:r>
              <a:rPr lang="en-CA" dirty="0"/>
              <a:t>- A successful business owner runs his business in a large Canadian city. He wants to expand to a new location in a new city. </a:t>
            </a:r>
          </a:p>
          <a:p>
            <a:r>
              <a:rPr lang="en-CA" dirty="0"/>
              <a:t>- Is his business more likely to succeed in a smaller city closer to the original location?</a:t>
            </a:r>
          </a:p>
          <a:p>
            <a:r>
              <a:rPr lang="en-CA" dirty="0"/>
              <a:t>- Or is it more likely to succeed in another large city, farther away?</a:t>
            </a:r>
          </a:p>
        </p:txBody>
      </p:sp>
    </p:spTree>
    <p:extLst>
      <p:ext uri="{BB962C8B-B14F-4D97-AF65-F5344CB8AC3E}">
        <p14:creationId xmlns:p14="http://schemas.microsoft.com/office/powerpoint/2010/main" val="419369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E9E-EC39-4EF7-A7C9-2A442BA825DF}"/>
              </a:ext>
            </a:extLst>
          </p:cNvPr>
          <p:cNvSpPr>
            <a:spLocks noGrp="1"/>
          </p:cNvSpPr>
          <p:nvPr>
            <p:ph type="title"/>
          </p:nvPr>
        </p:nvSpPr>
        <p:spPr/>
        <p:txBody>
          <a:bodyPr/>
          <a:lstStyle/>
          <a:p>
            <a:r>
              <a:rPr lang="en-US" dirty="0"/>
              <a:t>Data and Methodology</a:t>
            </a:r>
            <a:endParaRPr lang="en-CA" dirty="0"/>
          </a:p>
        </p:txBody>
      </p:sp>
      <p:sp>
        <p:nvSpPr>
          <p:cNvPr id="3" name="Content Placeholder 2">
            <a:extLst>
              <a:ext uri="{FF2B5EF4-FFF2-40B4-BE49-F238E27FC236}">
                <a16:creationId xmlns:a16="http://schemas.microsoft.com/office/drawing/2014/main" id="{99CEC2A5-09DE-418E-827B-56103FB85EF5}"/>
              </a:ext>
            </a:extLst>
          </p:cNvPr>
          <p:cNvSpPr>
            <a:spLocks noGrp="1"/>
          </p:cNvSpPr>
          <p:nvPr>
            <p:ph idx="1"/>
          </p:nvPr>
        </p:nvSpPr>
        <p:spPr>
          <a:xfrm>
            <a:off x="677334" y="1533378"/>
            <a:ext cx="9648352" cy="5219113"/>
          </a:xfrm>
        </p:spPr>
        <p:txBody>
          <a:bodyPr>
            <a:normAutofit fontScale="92500" lnSpcReduction="20000"/>
          </a:bodyPr>
          <a:lstStyle/>
          <a:p>
            <a:r>
              <a:rPr lang="en-CA" dirty="0"/>
              <a:t>Dataset and using Foursquare location data:</a:t>
            </a:r>
          </a:p>
          <a:p>
            <a:pPr lvl="1"/>
            <a:r>
              <a:rPr lang="en-CA" dirty="0" err="1"/>
              <a:t>Foursqaure</a:t>
            </a:r>
            <a:r>
              <a:rPr lang="en-CA" dirty="0"/>
              <a:t> data will need to be used to determine what types of businesses are located within each examined city.</a:t>
            </a:r>
          </a:p>
          <a:p>
            <a:pPr lvl="1"/>
            <a:r>
              <a:rPr lang="en-CA" dirty="0"/>
              <a:t>Business data from three large cities (Toronto, Vancouver, Montreal) as well as three smaller cities within the same province as each larger city (Peterborough, Victoria, Gatineau) will be used. </a:t>
            </a:r>
          </a:p>
          <a:p>
            <a:endParaRPr lang="en-CA" dirty="0"/>
          </a:p>
          <a:p>
            <a:endParaRPr lang="en-CA" dirty="0"/>
          </a:p>
          <a:p>
            <a:r>
              <a:rPr lang="en-CA" dirty="0"/>
              <a:t>Exploratory Data:</a:t>
            </a:r>
          </a:p>
          <a:p>
            <a:pPr lvl="1"/>
            <a:r>
              <a:rPr lang="en-CA" dirty="0"/>
              <a:t>I looked at population sizes of Canadian cities to find the 3 largest cities in the Country as well as a smaller city in each corresponding province.</a:t>
            </a:r>
          </a:p>
          <a:p>
            <a:pPr lvl="1"/>
            <a:r>
              <a:rPr lang="en-CA" dirty="0"/>
              <a:t>I downloaded business data from </a:t>
            </a:r>
            <a:r>
              <a:rPr lang="en-CA" dirty="0" err="1"/>
              <a:t>Foursqaure</a:t>
            </a:r>
            <a:r>
              <a:rPr lang="en-CA" dirty="0"/>
              <a:t> API to identify most common business categories in each city.</a:t>
            </a:r>
          </a:p>
          <a:p>
            <a:endParaRPr lang="en-CA" dirty="0"/>
          </a:p>
          <a:p>
            <a:r>
              <a:rPr lang="en-CA" dirty="0"/>
              <a:t>Techniques:</a:t>
            </a:r>
          </a:p>
          <a:p>
            <a:pPr lvl="1"/>
            <a:r>
              <a:rPr lang="en-CA" dirty="0"/>
              <a:t>I conducted k-Means analysis to identify similar clusters of cities based on businesses.</a:t>
            </a:r>
          </a:p>
          <a:p>
            <a:pPr lvl="1"/>
            <a:r>
              <a:rPr lang="en-CA" dirty="0"/>
              <a:t>I mapped the cities.</a:t>
            </a:r>
          </a:p>
          <a:p>
            <a:pPr lvl="1"/>
            <a:r>
              <a:rPr lang="en-CA" dirty="0"/>
              <a:t>I conducted One-Hot Encoding in order to convert categorical variables into a form that can be used by Machine Learning Algorithms.</a:t>
            </a:r>
          </a:p>
        </p:txBody>
      </p:sp>
    </p:spTree>
    <p:extLst>
      <p:ext uri="{BB962C8B-B14F-4D97-AF65-F5344CB8AC3E}">
        <p14:creationId xmlns:p14="http://schemas.microsoft.com/office/powerpoint/2010/main" val="6742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4512-A020-41E1-8723-A856D7420A8F}"/>
              </a:ext>
            </a:extLst>
          </p:cNvPr>
          <p:cNvSpPr>
            <a:spLocks noGrp="1"/>
          </p:cNvSpPr>
          <p:nvPr>
            <p:ph type="title"/>
          </p:nvPr>
        </p:nvSpPr>
        <p:spPr>
          <a:xfrm>
            <a:off x="677334" y="609600"/>
            <a:ext cx="8596668" cy="1320800"/>
          </a:xfrm>
        </p:spPr>
        <p:txBody>
          <a:bodyPr/>
          <a:lstStyle/>
          <a:p>
            <a:r>
              <a:rPr lang="en-US" dirty="0"/>
              <a:t>Analysis</a:t>
            </a:r>
            <a:endParaRPr lang="en-CA" dirty="0"/>
          </a:p>
        </p:txBody>
      </p:sp>
      <p:pic>
        <p:nvPicPr>
          <p:cNvPr id="4" name="Picture 3">
            <a:extLst>
              <a:ext uri="{FF2B5EF4-FFF2-40B4-BE49-F238E27FC236}">
                <a16:creationId xmlns:a16="http://schemas.microsoft.com/office/drawing/2014/main" id="{FDEBDE12-17D3-4828-A40D-8ECB080405E4}"/>
              </a:ext>
            </a:extLst>
          </p:cNvPr>
          <p:cNvPicPr>
            <a:picLocks noChangeAspect="1"/>
          </p:cNvPicPr>
          <p:nvPr/>
        </p:nvPicPr>
        <p:blipFill>
          <a:blip r:embed="rId2"/>
          <a:stretch>
            <a:fillRect/>
          </a:stretch>
        </p:blipFill>
        <p:spPr>
          <a:xfrm>
            <a:off x="512775" y="1628775"/>
            <a:ext cx="11166450" cy="4527550"/>
          </a:xfrm>
          <a:prstGeom prst="rect">
            <a:avLst/>
          </a:prstGeom>
        </p:spPr>
      </p:pic>
    </p:spTree>
    <p:extLst>
      <p:ext uri="{BB962C8B-B14F-4D97-AF65-F5344CB8AC3E}">
        <p14:creationId xmlns:p14="http://schemas.microsoft.com/office/powerpoint/2010/main" val="326128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4512-A020-41E1-8723-A856D7420A8F}"/>
              </a:ext>
            </a:extLst>
          </p:cNvPr>
          <p:cNvSpPr>
            <a:spLocks noGrp="1"/>
          </p:cNvSpPr>
          <p:nvPr>
            <p:ph type="title"/>
          </p:nvPr>
        </p:nvSpPr>
        <p:spPr>
          <a:xfrm>
            <a:off x="677334" y="609600"/>
            <a:ext cx="8596668" cy="1320800"/>
          </a:xfrm>
        </p:spPr>
        <p:txBody>
          <a:bodyPr/>
          <a:lstStyle/>
          <a:p>
            <a:r>
              <a:rPr lang="en-US" dirty="0"/>
              <a:t>Analysis</a:t>
            </a:r>
            <a:endParaRPr lang="en-CA" dirty="0"/>
          </a:p>
        </p:txBody>
      </p:sp>
      <p:pic>
        <p:nvPicPr>
          <p:cNvPr id="3" name="Picture 2">
            <a:extLst>
              <a:ext uri="{FF2B5EF4-FFF2-40B4-BE49-F238E27FC236}">
                <a16:creationId xmlns:a16="http://schemas.microsoft.com/office/drawing/2014/main" id="{F14251CA-EFE5-4B3B-BC0E-4F861FE25E15}"/>
              </a:ext>
            </a:extLst>
          </p:cNvPr>
          <p:cNvPicPr>
            <a:picLocks noChangeAspect="1"/>
          </p:cNvPicPr>
          <p:nvPr/>
        </p:nvPicPr>
        <p:blipFill>
          <a:blip r:embed="rId2"/>
          <a:stretch>
            <a:fillRect/>
          </a:stretch>
        </p:blipFill>
        <p:spPr>
          <a:xfrm>
            <a:off x="108857" y="1824718"/>
            <a:ext cx="11405809" cy="4428392"/>
          </a:xfrm>
          <a:prstGeom prst="rect">
            <a:avLst/>
          </a:prstGeom>
        </p:spPr>
      </p:pic>
    </p:spTree>
    <p:extLst>
      <p:ext uri="{BB962C8B-B14F-4D97-AF65-F5344CB8AC3E}">
        <p14:creationId xmlns:p14="http://schemas.microsoft.com/office/powerpoint/2010/main" val="320582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4512-A020-41E1-8723-A856D7420A8F}"/>
              </a:ext>
            </a:extLst>
          </p:cNvPr>
          <p:cNvSpPr>
            <a:spLocks noGrp="1"/>
          </p:cNvSpPr>
          <p:nvPr>
            <p:ph type="title"/>
          </p:nvPr>
        </p:nvSpPr>
        <p:spPr>
          <a:xfrm>
            <a:off x="677334" y="609600"/>
            <a:ext cx="8596668" cy="1320800"/>
          </a:xfrm>
        </p:spPr>
        <p:txBody>
          <a:bodyPr/>
          <a:lstStyle/>
          <a:p>
            <a:r>
              <a:rPr lang="en-US"/>
              <a:t>Analysis</a:t>
            </a:r>
            <a:endParaRPr lang="en-CA" dirty="0"/>
          </a:p>
        </p:txBody>
      </p:sp>
      <p:pic>
        <p:nvPicPr>
          <p:cNvPr id="3" name="Picture 2">
            <a:extLst>
              <a:ext uri="{FF2B5EF4-FFF2-40B4-BE49-F238E27FC236}">
                <a16:creationId xmlns:a16="http://schemas.microsoft.com/office/drawing/2014/main" id="{AC9107CD-EC08-44ED-8D64-27237999316F}"/>
              </a:ext>
            </a:extLst>
          </p:cNvPr>
          <p:cNvPicPr>
            <a:picLocks noChangeAspect="1"/>
          </p:cNvPicPr>
          <p:nvPr/>
        </p:nvPicPr>
        <p:blipFill>
          <a:blip r:embed="rId2"/>
          <a:stretch>
            <a:fillRect/>
          </a:stretch>
        </p:blipFill>
        <p:spPr>
          <a:xfrm>
            <a:off x="2078889" y="1455738"/>
            <a:ext cx="7195113" cy="5048000"/>
          </a:xfrm>
          <a:prstGeom prst="rect">
            <a:avLst/>
          </a:prstGeom>
        </p:spPr>
      </p:pic>
    </p:spTree>
    <p:extLst>
      <p:ext uri="{BB962C8B-B14F-4D97-AF65-F5344CB8AC3E}">
        <p14:creationId xmlns:p14="http://schemas.microsoft.com/office/powerpoint/2010/main" val="265235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4512-A020-41E1-8723-A856D7420A8F}"/>
              </a:ext>
            </a:extLst>
          </p:cNvPr>
          <p:cNvSpPr>
            <a:spLocks noGrp="1"/>
          </p:cNvSpPr>
          <p:nvPr>
            <p:ph type="title"/>
          </p:nvPr>
        </p:nvSpPr>
        <p:spPr>
          <a:xfrm>
            <a:off x="677334" y="609600"/>
            <a:ext cx="8596668" cy="1320800"/>
          </a:xfrm>
        </p:spPr>
        <p:txBody>
          <a:bodyPr/>
          <a:lstStyle/>
          <a:p>
            <a:r>
              <a:rPr lang="en-US" dirty="0"/>
              <a:t>Results</a:t>
            </a:r>
            <a:endParaRPr lang="en-CA" dirty="0"/>
          </a:p>
        </p:txBody>
      </p:sp>
      <p:pic>
        <p:nvPicPr>
          <p:cNvPr id="4" name="Picture 3">
            <a:extLst>
              <a:ext uri="{FF2B5EF4-FFF2-40B4-BE49-F238E27FC236}">
                <a16:creationId xmlns:a16="http://schemas.microsoft.com/office/drawing/2014/main" id="{98A550AC-DBB8-4689-BE66-62A058298069}"/>
              </a:ext>
            </a:extLst>
          </p:cNvPr>
          <p:cNvPicPr>
            <a:picLocks noChangeAspect="1"/>
          </p:cNvPicPr>
          <p:nvPr/>
        </p:nvPicPr>
        <p:blipFill>
          <a:blip r:embed="rId2"/>
          <a:stretch>
            <a:fillRect/>
          </a:stretch>
        </p:blipFill>
        <p:spPr>
          <a:xfrm>
            <a:off x="541314" y="1480772"/>
            <a:ext cx="10096500" cy="5162550"/>
          </a:xfrm>
          <a:prstGeom prst="rect">
            <a:avLst/>
          </a:prstGeom>
        </p:spPr>
      </p:pic>
    </p:spTree>
    <p:extLst>
      <p:ext uri="{BB962C8B-B14F-4D97-AF65-F5344CB8AC3E}">
        <p14:creationId xmlns:p14="http://schemas.microsoft.com/office/powerpoint/2010/main" val="396072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6974-7323-4A74-B106-B6A8731E5520}"/>
              </a:ext>
            </a:extLst>
          </p:cNvPr>
          <p:cNvSpPr>
            <a:spLocks noGrp="1"/>
          </p:cNvSpPr>
          <p:nvPr>
            <p:ph type="title"/>
          </p:nvPr>
        </p:nvSpPr>
        <p:spPr/>
        <p:txBody>
          <a:bodyPr/>
          <a:lstStyle/>
          <a:p>
            <a:r>
              <a:rPr lang="en-US" dirty="0"/>
              <a:t>Results</a:t>
            </a:r>
            <a:endParaRPr lang="en-CA" dirty="0"/>
          </a:p>
        </p:txBody>
      </p:sp>
      <p:pic>
        <p:nvPicPr>
          <p:cNvPr id="4" name="Picture 3">
            <a:extLst>
              <a:ext uri="{FF2B5EF4-FFF2-40B4-BE49-F238E27FC236}">
                <a16:creationId xmlns:a16="http://schemas.microsoft.com/office/drawing/2014/main" id="{C88DC7F8-B74D-463E-AF16-ED05CFA38253}"/>
              </a:ext>
            </a:extLst>
          </p:cNvPr>
          <p:cNvPicPr>
            <a:picLocks noChangeAspect="1"/>
          </p:cNvPicPr>
          <p:nvPr/>
        </p:nvPicPr>
        <p:blipFill>
          <a:blip r:embed="rId2"/>
          <a:stretch>
            <a:fillRect/>
          </a:stretch>
        </p:blipFill>
        <p:spPr>
          <a:xfrm>
            <a:off x="2361687" y="609600"/>
            <a:ext cx="6315075" cy="6038850"/>
          </a:xfrm>
          <a:prstGeom prst="rect">
            <a:avLst/>
          </a:prstGeom>
        </p:spPr>
      </p:pic>
    </p:spTree>
    <p:extLst>
      <p:ext uri="{BB962C8B-B14F-4D97-AF65-F5344CB8AC3E}">
        <p14:creationId xmlns:p14="http://schemas.microsoft.com/office/powerpoint/2010/main" val="1447684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7</TotalTime>
  <Words>504</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Comparing Canadian Cities</vt:lpstr>
      <vt:lpstr>Introduction</vt:lpstr>
      <vt:lpstr>Background</vt:lpstr>
      <vt:lpstr>Data and Methodology</vt:lpstr>
      <vt:lpstr>Analysis</vt:lpstr>
      <vt:lpstr>Analysis</vt:lpstr>
      <vt:lpstr>Analysis</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Canadian Cities</dc:title>
  <dc:creator>Elena Ryumkin</dc:creator>
  <cp:lastModifiedBy>Elena Ryumkin</cp:lastModifiedBy>
  <cp:revision>3</cp:revision>
  <dcterms:created xsi:type="dcterms:W3CDTF">2020-08-26T15:31:39Z</dcterms:created>
  <dcterms:modified xsi:type="dcterms:W3CDTF">2020-08-26T15:38:50Z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Elena.Ryumkin@ontario.ca</vt:lpwstr>
  </property>
  <property fmtid="{D5CDD505-2E9C-101B-9397-08002B2CF9AE}" pid="5" name="MSIP_Label_034a106e-6316-442c-ad35-738afd673d2b_SetDate">
    <vt:lpwstr>2020-08-26T15:33:30.0780691Z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7f32a660-62ca-4593-82b3-92cf717196ef</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