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6" r:id="rId6"/>
    <p:sldId id="277" r:id="rId7"/>
    <p:sldId id="286" r:id="rId8"/>
    <p:sldId id="287" r:id="rId9"/>
    <p:sldId id="288" r:id="rId10"/>
    <p:sldId id="289" r:id="rId11"/>
    <p:sldId id="300" r:id="rId12"/>
    <p:sldId id="279" r:id="rId13"/>
    <p:sldId id="290" r:id="rId14"/>
    <p:sldId id="291" r:id="rId15"/>
    <p:sldId id="292" r:id="rId16"/>
    <p:sldId id="293" r:id="rId17"/>
    <p:sldId id="294" r:id="rId18"/>
    <p:sldId id="296" r:id="rId19"/>
    <p:sldId id="297" r:id="rId20"/>
    <p:sldId id="298" r:id="rId21"/>
    <p:sldId id="299" r:id="rId22"/>
    <p:sldId id="301" r:id="rId23"/>
    <p:sldId id="283" r:id="rId24"/>
    <p:sldId id="285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165" autoAdjust="0"/>
  </p:normalViewPr>
  <p:slideViewPr>
    <p:cSldViewPr snapToGrid="0" showGuides="1">
      <p:cViewPr varScale="1">
        <p:scale>
          <a:sx n="104" d="100"/>
          <a:sy n="104" d="100"/>
        </p:scale>
        <p:origin x="870" y="10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14/06/2022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14/06/2022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24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91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7013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59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07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2931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6601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1530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8049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6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664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06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591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03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401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14/06/2022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789" y="3702263"/>
            <a:ext cx="9304422" cy="2548390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SABD 2022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b="1" dirty="0">
                <a:solidFill>
                  <a:schemeClr val="bg1"/>
                </a:solidFill>
              </a:rPr>
              <a:t>Batch processing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accent4"/>
                </a:solidFill>
              </a:rPr>
              <a:t>Analisi del dataset dei taxi di NYC</a:t>
            </a:r>
            <a:br>
              <a:rPr lang="it-IT" b="1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Elena Sofia Ruzzetti 0302058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1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5964560" y="823152"/>
            <a:ext cx="2971794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n-US" b="1" i="0" dirty="0">
                <a:solidFill>
                  <a:schemeClr val="accent1"/>
                </a:solidFill>
                <a:effectLst/>
                <a:latin typeface="+mj-lt"/>
                <a:cs typeface="Gautami" panose="020B0502040204020203" pitchFamily="34" charset="0"/>
              </a:rPr>
              <a:t>filter(</a:t>
            </a:r>
          </a:p>
          <a:p>
            <a:pPr rtl="0">
              <a:lnSpc>
                <a:spcPts val="1900"/>
              </a:lnSpc>
            </a:pPr>
            <a:r>
              <a:rPr lang="en-US" b="1" i="0" dirty="0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route -&gt; </a:t>
            </a:r>
            <a:r>
              <a:rPr lang="en-US" b="1" i="0" dirty="0" err="1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route.paymentType</a:t>
            </a:r>
            <a:r>
              <a:rPr lang="en-US" b="1" i="0" dirty="0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 == 1 &amp;&amp; </a:t>
            </a:r>
            <a:r>
              <a:rPr lang="en-US" b="1" i="0" dirty="0" err="1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route.totalAmount</a:t>
            </a:r>
            <a:r>
              <a:rPr lang="en-US" b="1" i="0" dirty="0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 != 0</a:t>
            </a:r>
          </a:p>
          <a:p>
            <a:pPr rtl="0">
              <a:lnSpc>
                <a:spcPts val="1900"/>
              </a:lnSpc>
            </a:pPr>
            <a:r>
              <a:rPr lang="en-US" b="1" i="0" dirty="0">
                <a:solidFill>
                  <a:schemeClr val="accent1"/>
                </a:solidFill>
                <a:effectLst/>
                <a:latin typeface="+mj-lt"/>
                <a:cs typeface="Gautami" panose="020B0502040204020203" pitchFamily="34" charset="0"/>
              </a:rPr>
              <a:t>)</a:t>
            </a:r>
            <a:endParaRPr lang="it-IT" b="1" dirty="0">
              <a:solidFill>
                <a:schemeClr val="accent1"/>
              </a:solidFill>
              <a:latin typeface="+mj-lt"/>
              <a:cs typeface="Gautami" panose="020B0502040204020203" pitchFamily="34" charset="0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5899791" y="2619102"/>
            <a:ext cx="5451699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mapToPair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(</a:t>
            </a:r>
            <a:endParaRPr lang="en-US" b="1" dirty="0">
              <a:solidFill>
                <a:srgbClr val="595959"/>
              </a:solidFill>
              <a:latin typeface="+mj-lt"/>
              <a:cs typeface="Gautam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 -&gt;</a:t>
            </a: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	K = 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route.mese</a:t>
            </a:r>
            <a:endParaRPr lang="en-US" b="1" dirty="0">
              <a:solidFill>
                <a:srgbClr val="595959"/>
              </a:solidFill>
              <a:latin typeface="+mj-lt"/>
              <a:cs typeface="Gautam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	V = ( 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route.tipAmount</a:t>
            </a: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 </a:t>
            </a:r>
            <a:r>
              <a:rPr lang="en-US" b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/ 	(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route.totalAmount</a:t>
            </a: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 - 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route.tollsAmount</a:t>
            </a: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)),</a:t>
            </a: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1)</a:t>
            </a:r>
            <a:r>
              <a:rPr lang="en-US" b="1" dirty="0">
                <a:solidFill>
                  <a:schemeClr val="accent4"/>
                </a:solidFill>
                <a:latin typeface="+mj-lt"/>
              </a:rPr>
              <a:t>)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6172036" y="5227528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reduceByKey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(</a:t>
            </a:r>
          </a:p>
          <a:p>
            <a:pPr rtl="0">
              <a:lnSpc>
                <a:spcPts val="1900"/>
              </a:lnSpc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Double::sum, 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Integer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::sum)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2BD17A44-58EC-255C-17A0-1DAD6DCBADD6}"/>
              </a:ext>
            </a:extLst>
          </p:cNvPr>
          <p:cNvSpPr/>
          <p:nvPr/>
        </p:nvSpPr>
        <p:spPr>
          <a:xfrm>
            <a:off x="5899792" y="4349516"/>
            <a:ext cx="3532036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Associare numeratore e denominatore di ogni riga alla chiave corretta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6323210-B5A2-2216-F483-6F36E93CC478}"/>
              </a:ext>
            </a:extLst>
          </p:cNvPr>
          <p:cNvSpPr/>
          <p:nvPr/>
        </p:nvSpPr>
        <p:spPr>
          <a:xfrm>
            <a:off x="6172035" y="6100743"/>
            <a:ext cx="274319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mapValues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(</a:t>
            </a:r>
          </a:p>
          <a:p>
            <a:pPr rtl="0">
              <a:lnSpc>
                <a:spcPts val="1900"/>
              </a:lnSpc>
            </a:pP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sumDouble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/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sumInteger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E4802E-3D68-9235-4B35-B5AEC46E2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57" y="1315851"/>
            <a:ext cx="3305343" cy="4226297"/>
          </a:xfrm>
          <a:prstGeom prst="rect">
            <a:avLst/>
          </a:prstGeom>
        </p:spPr>
      </p:pic>
      <p:sp>
        <p:nvSpPr>
          <p:cNvPr id="55" name="Ovale 54">
            <a:extLst>
              <a:ext uri="{FF2B5EF4-FFF2-40B4-BE49-F238E27FC236}">
                <a16:creationId xmlns:a16="http://schemas.microsoft.com/office/drawing/2014/main" id="{6733C830-FAA6-41F5-0663-E9635608CC23}"/>
              </a:ext>
            </a:extLst>
          </p:cNvPr>
          <p:cNvSpPr/>
          <p:nvPr/>
        </p:nvSpPr>
        <p:spPr>
          <a:xfrm>
            <a:off x="1141100" y="4019559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EB1E7D31-246B-F8F5-89C6-1282CFBB137B}"/>
              </a:ext>
            </a:extLst>
          </p:cNvPr>
          <p:cNvSpPr/>
          <p:nvPr/>
        </p:nvSpPr>
        <p:spPr>
          <a:xfrm>
            <a:off x="5396747" y="774663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D43FC2A9-C608-70DE-04E9-0BB97E380270}"/>
              </a:ext>
            </a:extLst>
          </p:cNvPr>
          <p:cNvSpPr/>
          <p:nvPr/>
        </p:nvSpPr>
        <p:spPr>
          <a:xfrm>
            <a:off x="5396747" y="2573171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EEECA342-16D1-AEA8-3973-A1EBB4A24918}"/>
              </a:ext>
            </a:extLst>
          </p:cNvPr>
          <p:cNvSpPr/>
          <p:nvPr/>
        </p:nvSpPr>
        <p:spPr>
          <a:xfrm>
            <a:off x="1136429" y="4738086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B5EEDF48-4747-625A-72A8-1FDC018C39BC}"/>
              </a:ext>
            </a:extLst>
          </p:cNvPr>
          <p:cNvSpPr/>
          <p:nvPr/>
        </p:nvSpPr>
        <p:spPr>
          <a:xfrm>
            <a:off x="3680796" y="2100089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6358D179-5FED-F45A-60CE-F286A7BCE518}"/>
              </a:ext>
            </a:extLst>
          </p:cNvPr>
          <p:cNvSpPr/>
          <p:nvPr/>
        </p:nvSpPr>
        <p:spPr>
          <a:xfrm>
            <a:off x="5598800" y="5208874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602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21C55A1-CEB1-7301-1AD6-9E5C6A08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3" y="736429"/>
            <a:ext cx="3814876" cy="5732738"/>
          </a:xfrm>
          <a:prstGeom prst="rect">
            <a:avLst/>
          </a:prstGeom>
        </p:spPr>
      </p:pic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1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7555233" y="861802"/>
            <a:ext cx="2971794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n-US" b="1" i="0" dirty="0">
                <a:solidFill>
                  <a:schemeClr val="accent1"/>
                </a:solidFill>
                <a:effectLst/>
                <a:latin typeface="+mj-lt"/>
                <a:cs typeface="Gautami" panose="020B0502040204020203" pitchFamily="34" charset="0"/>
              </a:rPr>
              <a:t>filter(</a:t>
            </a:r>
          </a:p>
          <a:p>
            <a:pPr rtl="0">
              <a:lnSpc>
                <a:spcPts val="1900"/>
              </a:lnSpc>
            </a:pPr>
            <a:r>
              <a:rPr lang="en-US" b="1" i="0" dirty="0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route -&gt; </a:t>
            </a:r>
            <a:r>
              <a:rPr lang="en-US" b="1" i="0" dirty="0" err="1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route.paymentType</a:t>
            </a:r>
            <a:r>
              <a:rPr lang="en-US" b="1" i="0" dirty="0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 == 1 &amp;&amp; </a:t>
            </a:r>
            <a:r>
              <a:rPr lang="en-US" b="1" i="0" dirty="0" err="1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route.totalAmount</a:t>
            </a:r>
            <a:r>
              <a:rPr lang="en-US" b="1" i="0" dirty="0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 != 0</a:t>
            </a:r>
          </a:p>
          <a:p>
            <a:pPr rtl="0">
              <a:lnSpc>
                <a:spcPts val="1900"/>
              </a:lnSpc>
            </a:pPr>
            <a:r>
              <a:rPr lang="en-US" b="1" i="0" dirty="0">
                <a:solidFill>
                  <a:schemeClr val="accent1"/>
                </a:solidFill>
                <a:effectLst/>
                <a:latin typeface="+mj-lt"/>
                <a:cs typeface="Gautami" panose="020B0502040204020203" pitchFamily="34" charset="0"/>
              </a:rPr>
              <a:t>)</a:t>
            </a:r>
            <a:endParaRPr lang="it-IT" b="1" dirty="0">
              <a:solidFill>
                <a:schemeClr val="accent1"/>
              </a:solidFill>
              <a:latin typeface="+mj-lt"/>
              <a:cs typeface="Gautami" panose="020B0502040204020203" pitchFamily="34" charset="0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7555233" y="2716846"/>
            <a:ext cx="353377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mapToPair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(</a:t>
            </a:r>
            <a:endParaRPr lang="en-US" b="1" dirty="0">
              <a:solidFill>
                <a:srgbClr val="595959"/>
              </a:solidFill>
              <a:latin typeface="+mj-lt"/>
              <a:cs typeface="Gautam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 -&gt;</a:t>
            </a: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K = 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route.mese</a:t>
            </a:r>
            <a:endParaRPr lang="en-US" b="1" dirty="0">
              <a:solidFill>
                <a:srgbClr val="595959"/>
              </a:solidFill>
              <a:latin typeface="+mj-lt"/>
              <a:cs typeface="Gautam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V = ( 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route.tipAmount</a:t>
            </a: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 / (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route.totalAmount</a:t>
            </a: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 - 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route.tollsAmount</a:t>
            </a: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)),</a:t>
            </a: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1)</a:t>
            </a:r>
            <a:r>
              <a:rPr lang="en-US" b="1" dirty="0">
                <a:solidFill>
                  <a:schemeClr val="accent4"/>
                </a:solidFill>
                <a:latin typeface="+mj-lt"/>
              </a:rPr>
              <a:t>)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7509008" y="4980331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reduceByKey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(</a:t>
            </a:r>
          </a:p>
          <a:p>
            <a:pPr rtl="0">
              <a:lnSpc>
                <a:spcPts val="1900"/>
              </a:lnSpc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Double::sum, 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Integer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::sum)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6323210-B5A2-2216-F483-6F36E93CC478}"/>
              </a:ext>
            </a:extLst>
          </p:cNvPr>
          <p:cNvSpPr/>
          <p:nvPr/>
        </p:nvSpPr>
        <p:spPr>
          <a:xfrm>
            <a:off x="7509007" y="5853546"/>
            <a:ext cx="274319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mapValues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(</a:t>
            </a:r>
          </a:p>
          <a:p>
            <a:pPr rtl="0">
              <a:lnSpc>
                <a:spcPts val="1900"/>
              </a:lnSpc>
            </a:pP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sumDouble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/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sumInteger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A644531F-B142-4B26-8371-425EA89E5C78}"/>
              </a:ext>
            </a:extLst>
          </p:cNvPr>
          <p:cNvSpPr/>
          <p:nvPr/>
        </p:nvSpPr>
        <p:spPr>
          <a:xfrm>
            <a:off x="453272" y="5564544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B07E7B1C-447B-423C-9165-8C921DD4A7E4}"/>
              </a:ext>
            </a:extLst>
          </p:cNvPr>
          <p:cNvSpPr/>
          <p:nvPr/>
        </p:nvSpPr>
        <p:spPr>
          <a:xfrm>
            <a:off x="453272" y="6021357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D2B6E221-8691-5645-6754-8FE872FCA015}"/>
              </a:ext>
            </a:extLst>
          </p:cNvPr>
          <p:cNvSpPr/>
          <p:nvPr/>
        </p:nvSpPr>
        <p:spPr>
          <a:xfrm>
            <a:off x="3977393" y="910696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10645A5-F245-F95D-3C42-A51B2D5ACECB}"/>
              </a:ext>
            </a:extLst>
          </p:cNvPr>
          <p:cNvSpPr/>
          <p:nvPr/>
        </p:nvSpPr>
        <p:spPr>
          <a:xfrm>
            <a:off x="6997773" y="4980331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B71EDAD3-D1E9-F76F-F2D7-3F7A3D747821}"/>
              </a:ext>
            </a:extLst>
          </p:cNvPr>
          <p:cNvSpPr/>
          <p:nvPr/>
        </p:nvSpPr>
        <p:spPr>
          <a:xfrm>
            <a:off x="6997773" y="2701157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DDB338AB-4EC2-9660-42A3-29544068D139}"/>
              </a:ext>
            </a:extLst>
          </p:cNvPr>
          <p:cNvSpPr/>
          <p:nvPr/>
        </p:nvSpPr>
        <p:spPr>
          <a:xfrm>
            <a:off x="6997773" y="855297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816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7803834" y="2077630"/>
            <a:ext cx="353377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flatMap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(</a:t>
            </a:r>
            <a:endParaRPr lang="en-US" b="1" dirty="0">
              <a:solidFill>
                <a:srgbClr val="595959"/>
              </a:solidFill>
              <a:latin typeface="+mj-lt"/>
              <a:cs typeface="Gautam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 -&gt;</a:t>
            </a: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Iterator&lt;Tuple&lt;String 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ora</a:t>
            </a: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, 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TaxiRoute</a:t>
            </a: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 route&gt;&gt;</a:t>
            </a: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)</a:t>
            </a:r>
          </a:p>
          <a:p>
            <a:pPr rtl="0">
              <a:lnSpc>
                <a:spcPts val="1900"/>
              </a:lnSpc>
            </a:pP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BF3B528-3EDF-02D6-090E-6A28C948E17B}"/>
              </a:ext>
            </a:extLst>
          </p:cNvPr>
          <p:cNvSpPr/>
          <p:nvPr/>
        </p:nvSpPr>
        <p:spPr>
          <a:xfrm>
            <a:off x="881570" y="2809527"/>
            <a:ext cx="5324134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Per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ogni ora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calcolare la distribuzione in percentuale del numero di corse rispetto alle zone di partenza (campo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PULocationID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 la mancia media e la sua deviazione standard il metodo di pagamento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piu`diffuso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2BD17A44-58EC-255C-17A0-1DAD6DCBADD6}"/>
              </a:ext>
            </a:extLst>
          </p:cNvPr>
          <p:cNvSpPr/>
          <p:nvPr/>
        </p:nvSpPr>
        <p:spPr>
          <a:xfrm>
            <a:off x="7803834" y="3475885"/>
            <a:ext cx="3532036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Associare ad ogni corsa tutti le fasce orarie che ha toccato. Dato orario di partenza ed orario di arrivo, il metodo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getAllHours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elenca tutti gli orari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CA240193-8EFD-63BF-EF7B-616CB8DA1467}"/>
              </a:ext>
            </a:extLst>
          </p:cNvPr>
          <p:cNvSpPr/>
          <p:nvPr/>
        </p:nvSpPr>
        <p:spPr>
          <a:xfrm>
            <a:off x="7248450" y="2077630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55578DD8-49B7-35FE-5B24-C754F49A1DAE}"/>
              </a:ext>
            </a:extLst>
          </p:cNvPr>
          <p:cNvSpPr/>
          <p:nvPr/>
        </p:nvSpPr>
        <p:spPr>
          <a:xfrm>
            <a:off x="881570" y="2376380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3436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FD9E2DC4-91E5-5F62-F8A5-569DE95E2D54}"/>
              </a:ext>
            </a:extLst>
          </p:cNvPr>
          <p:cNvSpPr/>
          <p:nvPr/>
        </p:nvSpPr>
        <p:spPr>
          <a:xfrm>
            <a:off x="325418" y="855297"/>
            <a:ext cx="5324134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Per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ogni ora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calcolare la </a:t>
            </a:r>
            <a:r>
              <a:rPr lang="it-IT" sz="1400" b="1" dirty="0">
                <a:solidFill>
                  <a:schemeClr val="accent3"/>
                </a:solidFill>
                <a:cs typeface="Segoe UI" panose="020B0502040204020203" pitchFamily="34" charset="0"/>
              </a:rPr>
              <a:t>distribuzione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percentuale del numero di corse rispetto alle </a:t>
            </a:r>
            <a:r>
              <a:rPr lang="it-IT" sz="1400" b="1" dirty="0">
                <a:solidFill>
                  <a:schemeClr val="accent3"/>
                </a:solidFill>
                <a:cs typeface="Segoe UI" panose="020B0502040204020203" pitchFamily="34" charset="0"/>
              </a:rPr>
              <a:t>zone di partenza 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(campo </a:t>
            </a:r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PULocationID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 la mancia media e la sua deviazione standard il metodo di pagamento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piu`diffuso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8AC88-3E24-B9D5-7D57-8DF31F81399C}"/>
              </a:ext>
            </a:extLst>
          </p:cNvPr>
          <p:cNvSpPr txBox="1"/>
          <p:nvPr/>
        </p:nvSpPr>
        <p:spPr>
          <a:xfrm>
            <a:off x="4484976" y="2086660"/>
            <a:ext cx="53206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</a:rPr>
              <a:t>mapToPair</a:t>
            </a:r>
            <a:r>
              <a:rPr lang="en-US" b="1" dirty="0">
                <a:latin typeface="+mj-lt"/>
              </a:rPr>
              <a:t>(</a:t>
            </a:r>
          </a:p>
          <a:p>
            <a:r>
              <a:rPr lang="en-US" b="1" dirty="0">
                <a:latin typeface="+mj-lt"/>
              </a:rPr>
              <a:t>	stringIntegerTuple2 -&gt; </a:t>
            </a:r>
          </a:p>
          <a:p>
            <a:r>
              <a:rPr lang="en-US" b="1" dirty="0">
                <a:latin typeface="+mj-lt"/>
              </a:rPr>
              <a:t>		K = stringIntegerTuple2.ora,</a:t>
            </a:r>
          </a:p>
          <a:p>
            <a:r>
              <a:rPr lang="en-US" b="1" dirty="0">
                <a:latin typeface="+mj-lt"/>
              </a:rPr>
              <a:t>                            	V = (stringIntegerTuple2.zona,</a:t>
            </a:r>
          </a:p>
          <a:p>
            <a:r>
              <a:rPr lang="en-US" b="1" dirty="0">
                <a:latin typeface="+mj-lt"/>
              </a:rPr>
              <a:t>                                    </a:t>
            </a:r>
            <a:r>
              <a:rPr lang="en-US" b="1" dirty="0" err="1">
                <a:latin typeface="+mj-lt"/>
              </a:rPr>
              <a:t>conteggio</a:t>
            </a:r>
            <a:r>
              <a:rPr lang="en-US" b="1" dirty="0">
                <a:latin typeface="+mj-lt"/>
              </a:rPr>
              <a:t>)</a:t>
            </a:r>
          </a:p>
          <a:p>
            <a:r>
              <a:rPr lang="en-US" b="1" dirty="0">
                <a:latin typeface="+mj-lt"/>
              </a:rPr>
              <a:t>                 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</a:rPr>
              <a:t>groupByKey</a:t>
            </a:r>
            <a:r>
              <a:rPr lang="en-US" b="1" dirty="0">
                <a:latin typeface="+mj-lt"/>
              </a:rPr>
              <a:t>()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</a:rPr>
              <a:t>mapValues</a:t>
            </a:r>
            <a:r>
              <a:rPr lang="en-US" b="1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Iterable</a:t>
            </a:r>
            <a:r>
              <a:rPr lang="en-US" b="1" dirty="0">
                <a:latin typeface="+mj-lt"/>
              </a:rPr>
              <a:t> tuples -&gt; </a:t>
            </a:r>
          </a:p>
          <a:p>
            <a:r>
              <a:rPr lang="en-US" b="1" dirty="0">
                <a:latin typeface="+mj-lt"/>
              </a:rPr>
              <a:t>	List&lt;Double&gt; distribution =</a:t>
            </a:r>
          </a:p>
          <a:p>
            <a:r>
              <a:rPr lang="en-US" b="1" dirty="0">
                <a:latin typeface="+mj-lt"/>
              </a:rPr>
              <a:t>	</a:t>
            </a:r>
            <a:r>
              <a:rPr lang="en-US" b="1" dirty="0" err="1">
                <a:latin typeface="+mj-lt"/>
              </a:rPr>
              <a:t>conteggio</a:t>
            </a:r>
            <a:r>
              <a:rPr lang="en-US" b="1" dirty="0">
                <a:latin typeface="+mj-lt"/>
              </a:rPr>
              <a:t>/</a:t>
            </a:r>
            <a:r>
              <a:rPr lang="en-US" b="1" dirty="0" err="1">
                <a:latin typeface="+mj-lt"/>
              </a:rPr>
              <a:t>tot_conteggi</a:t>
            </a:r>
            <a:endParaRPr lang="en-US" b="1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C3B2E3-9A58-BED4-C35E-1F1DDCC986CF}"/>
              </a:ext>
            </a:extLst>
          </p:cNvPr>
          <p:cNvSpPr txBox="1"/>
          <p:nvPr/>
        </p:nvSpPr>
        <p:spPr>
          <a:xfrm>
            <a:off x="228599" y="2594750"/>
            <a:ext cx="3990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j-lt"/>
              </a:rPr>
              <a:t>mapToPair</a:t>
            </a:r>
            <a:r>
              <a:rPr lang="en-US" b="1" dirty="0">
                <a:latin typeface="+mj-lt"/>
              </a:rPr>
              <a:t>(</a:t>
            </a:r>
          </a:p>
          <a:p>
            <a:r>
              <a:rPr lang="en-US" b="1" dirty="0">
                <a:latin typeface="+mj-lt"/>
              </a:rPr>
              <a:t>	routeTuple2 -&gt; </a:t>
            </a:r>
          </a:p>
          <a:p>
            <a:r>
              <a:rPr lang="en-US" b="1" dirty="0">
                <a:latin typeface="+mj-lt"/>
              </a:rPr>
              <a:t>	K = routeTuple2._1 + 	"," + 	routeTuple2._2.LocationID,</a:t>
            </a:r>
          </a:p>
          <a:p>
            <a:r>
              <a:rPr lang="en-US" b="1" dirty="0">
                <a:latin typeface="+mj-lt"/>
              </a:rPr>
              <a:t>               V= 1</a:t>
            </a:r>
          </a:p>
          <a:p>
            <a:r>
              <a:rPr lang="en-US" b="1" dirty="0">
                <a:latin typeface="+mj-lt"/>
              </a:rPr>
              <a:t>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j-lt"/>
              </a:rPr>
              <a:t>reduceByKey</a:t>
            </a:r>
            <a:r>
              <a:rPr lang="en-US" b="1" dirty="0">
                <a:latin typeface="+mj-lt"/>
              </a:rPr>
              <a:t>(sum)</a:t>
            </a:r>
          </a:p>
          <a:p>
            <a:endParaRPr lang="en-US" b="1" dirty="0">
              <a:latin typeface="+mj-lt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DA1C502-B561-29F7-E969-4317B8641B7F}"/>
              </a:ext>
            </a:extLst>
          </p:cNvPr>
          <p:cNvSpPr/>
          <p:nvPr/>
        </p:nvSpPr>
        <p:spPr>
          <a:xfrm>
            <a:off x="325418" y="5232745"/>
            <a:ext cx="3203090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per ogni corsa la sua fascia oraria, identifica le corse che partono da una certa zona. Ottieni coppie chiave valore aventi per chiave l’informazione congiunta su ora e location: dopo la somma si ha il conteggio (numeratore)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94DFA11-E3BD-A1A9-F6E5-CA7F53A12A97}"/>
              </a:ext>
            </a:extLst>
          </p:cNvPr>
          <p:cNvSpPr/>
          <p:nvPr/>
        </p:nvSpPr>
        <p:spPr>
          <a:xfrm>
            <a:off x="325418" y="2150299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2163028-85C0-67D2-FCDF-588B6A356BFA}"/>
              </a:ext>
            </a:extLst>
          </p:cNvPr>
          <p:cNvSpPr/>
          <p:nvPr/>
        </p:nvSpPr>
        <p:spPr>
          <a:xfrm>
            <a:off x="3954465" y="2148213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4E56973-CDFA-3AB6-FAE5-3BC9541709A5}"/>
              </a:ext>
            </a:extLst>
          </p:cNvPr>
          <p:cNvSpPr/>
          <p:nvPr/>
        </p:nvSpPr>
        <p:spPr>
          <a:xfrm>
            <a:off x="4470466" y="5137082"/>
            <a:ext cx="7003924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Effettuato il conteggio, associa indipendentemente dalla zona le corse per ora.</a:t>
            </a:r>
          </a:p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Dovendo fornire in output un array che descriva la distribuzione oraria sulle diverse zone, si effettua una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groupByKey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(al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piu’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per chiave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esitostono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265 valori). All’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iterable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potenzialmente sparso la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mapValues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sostituisce un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ArrayList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denso (i cui indici rappresentano le zone) per la distribuzione, effettuando il rapporto tra il conteggio calcolato e la somma dei conteggi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70D12C5-F363-65F0-47A3-8153CA3D5B73}"/>
              </a:ext>
            </a:extLst>
          </p:cNvPr>
          <p:cNvSpPr/>
          <p:nvPr/>
        </p:nvSpPr>
        <p:spPr>
          <a:xfrm>
            <a:off x="5447499" y="855297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746A5900-2B33-902E-CF63-66C4F1512489}"/>
              </a:ext>
            </a:extLst>
          </p:cNvPr>
          <p:cNvSpPr/>
          <p:nvPr/>
        </p:nvSpPr>
        <p:spPr>
          <a:xfrm>
            <a:off x="2482353" y="510614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750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C3B2E3-9A58-BED4-C35E-1F1DDCC986CF}"/>
              </a:ext>
            </a:extLst>
          </p:cNvPr>
          <p:cNvSpPr txBox="1"/>
          <p:nvPr/>
        </p:nvSpPr>
        <p:spPr>
          <a:xfrm>
            <a:off x="759112" y="2463689"/>
            <a:ext cx="460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j-lt"/>
              </a:rPr>
              <a:t>mapToPair</a:t>
            </a:r>
            <a:r>
              <a:rPr lang="en-US" b="1" dirty="0">
                <a:latin typeface="+mj-lt"/>
              </a:rPr>
              <a:t>(</a:t>
            </a:r>
          </a:p>
          <a:p>
            <a:r>
              <a:rPr lang="en-US" b="1" dirty="0">
                <a:latin typeface="+mj-lt"/>
              </a:rPr>
              <a:t>	routeTuple2 -&gt; </a:t>
            </a:r>
          </a:p>
          <a:p>
            <a:r>
              <a:rPr lang="en-US" b="1" dirty="0">
                <a:latin typeface="+mj-lt"/>
              </a:rPr>
              <a:t>	K = routeTuple2._1 + "," + routeTuple2._2.PULocationID,</a:t>
            </a:r>
          </a:p>
          <a:p>
            <a:r>
              <a:rPr lang="en-US" b="1" dirty="0">
                <a:latin typeface="+mj-lt"/>
              </a:rPr>
              <a:t>               V= 1</a:t>
            </a:r>
          </a:p>
          <a:p>
            <a:r>
              <a:rPr lang="en-US" b="1" dirty="0">
                <a:latin typeface="+mj-lt"/>
              </a:rPr>
              <a:t>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j-lt"/>
              </a:rPr>
              <a:t>reduceByKey</a:t>
            </a:r>
            <a:r>
              <a:rPr lang="en-US" b="1" dirty="0">
                <a:latin typeface="+mj-lt"/>
              </a:rPr>
              <a:t>(sum)</a:t>
            </a:r>
          </a:p>
          <a:p>
            <a:endParaRPr lang="en-US" b="1" dirty="0">
              <a:latin typeface="+mj-lt"/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94DFA11-E3BD-A1A9-F6E5-CA7F53A12A97}"/>
              </a:ext>
            </a:extLst>
          </p:cNvPr>
          <p:cNvSpPr/>
          <p:nvPr/>
        </p:nvSpPr>
        <p:spPr>
          <a:xfrm>
            <a:off x="325418" y="2497178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2163028-85C0-67D2-FCDF-588B6A356BFA}"/>
              </a:ext>
            </a:extLst>
          </p:cNvPr>
          <p:cNvSpPr/>
          <p:nvPr/>
        </p:nvSpPr>
        <p:spPr>
          <a:xfrm>
            <a:off x="228600" y="4534584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D90515B-B7DD-F18B-5E44-C0793DA6532E}"/>
              </a:ext>
            </a:extLst>
          </p:cNvPr>
          <p:cNvSpPr/>
          <p:nvPr/>
        </p:nvSpPr>
        <p:spPr>
          <a:xfrm>
            <a:off x="325418" y="877234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247C82-19EB-56E3-CCDB-28C6855CE0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-1"/>
          <a:stretch/>
        </p:blipFill>
        <p:spPr>
          <a:xfrm>
            <a:off x="4797911" y="774554"/>
            <a:ext cx="7394089" cy="5702871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DF95C133-3A18-58DC-17DE-6A6FF06D0A55}"/>
              </a:ext>
            </a:extLst>
          </p:cNvPr>
          <p:cNvSpPr/>
          <p:nvPr/>
        </p:nvSpPr>
        <p:spPr>
          <a:xfrm>
            <a:off x="855929" y="955393"/>
            <a:ext cx="353377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flatMap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(</a:t>
            </a:r>
            <a:endParaRPr lang="en-US" b="1" dirty="0">
              <a:solidFill>
                <a:srgbClr val="595959"/>
              </a:solidFill>
              <a:latin typeface="+mj-lt"/>
              <a:cs typeface="Gautam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n-US" b="1" dirty="0">
                <a:latin typeface="+mj-lt"/>
                <a:cs typeface="Gautami" panose="020B0502040204020203" pitchFamily="34" charset="0"/>
              </a:rPr>
              <a:t>route -&gt;</a:t>
            </a:r>
          </a:p>
          <a:p>
            <a:pPr rtl="0">
              <a:lnSpc>
                <a:spcPts val="1900"/>
              </a:lnSpc>
            </a:pPr>
            <a:r>
              <a:rPr lang="en-US" b="1" dirty="0">
                <a:latin typeface="+mj-lt"/>
                <a:cs typeface="Gautami" panose="020B0502040204020203" pitchFamily="34" charset="0"/>
              </a:rPr>
              <a:t>Iterator&lt;Tuple&lt;String </a:t>
            </a:r>
            <a:r>
              <a:rPr lang="en-US" b="1" dirty="0" err="1">
                <a:latin typeface="+mj-lt"/>
                <a:cs typeface="Gautami" panose="020B0502040204020203" pitchFamily="34" charset="0"/>
              </a:rPr>
              <a:t>ora</a:t>
            </a:r>
            <a:r>
              <a:rPr lang="en-US" b="1" dirty="0">
                <a:latin typeface="+mj-lt"/>
                <a:cs typeface="Gautami" panose="020B0502040204020203" pitchFamily="34" charset="0"/>
              </a:rPr>
              <a:t>, </a:t>
            </a:r>
            <a:r>
              <a:rPr lang="en-US" b="1" dirty="0" err="1">
                <a:latin typeface="+mj-lt"/>
                <a:cs typeface="Gautami" panose="020B0502040204020203" pitchFamily="34" charset="0"/>
              </a:rPr>
              <a:t>TaxiRoute</a:t>
            </a:r>
            <a:r>
              <a:rPr lang="en-US" b="1" dirty="0">
                <a:latin typeface="+mj-lt"/>
                <a:cs typeface="Gautami" panose="020B0502040204020203" pitchFamily="34" charset="0"/>
              </a:rPr>
              <a:t> route&gt;&gt;</a:t>
            </a:r>
          </a:p>
          <a:p>
            <a:pPr rtl="0">
              <a:lnSpc>
                <a:spcPts val="1900"/>
              </a:lnSpc>
            </a:pPr>
            <a:r>
              <a:rPr lang="en-US" b="1" dirty="0">
                <a:latin typeface="+mj-lt"/>
                <a:cs typeface="Gautami" panose="020B0502040204020203" pitchFamily="34" charset="0"/>
              </a:rPr>
              <a:t>)</a:t>
            </a:r>
          </a:p>
          <a:p>
            <a:pPr rtl="0">
              <a:lnSpc>
                <a:spcPts val="1900"/>
              </a:lnSpc>
            </a:pP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8AC88-3E24-B9D5-7D57-8DF31F81399C}"/>
              </a:ext>
            </a:extLst>
          </p:cNvPr>
          <p:cNvSpPr txBox="1"/>
          <p:nvPr/>
        </p:nvSpPr>
        <p:spPr>
          <a:xfrm>
            <a:off x="632706" y="4501410"/>
            <a:ext cx="9407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4"/>
                </a:solidFill>
                <a:latin typeface="+mj-lt"/>
              </a:rPr>
              <a:t>mapToPair</a:t>
            </a:r>
            <a:r>
              <a:rPr lang="en-US" b="1" dirty="0">
                <a:latin typeface="+mj-lt"/>
              </a:rPr>
              <a:t>(</a:t>
            </a:r>
          </a:p>
          <a:p>
            <a:r>
              <a:rPr lang="en-US" b="1" dirty="0">
                <a:latin typeface="+mj-lt"/>
              </a:rPr>
              <a:t>	stringIntegerTuple2 -&gt; </a:t>
            </a:r>
          </a:p>
          <a:p>
            <a:r>
              <a:rPr lang="en-US" b="1" dirty="0">
                <a:latin typeface="+mj-lt"/>
              </a:rPr>
              <a:t>		K = stringIntegerTuple2.ora,</a:t>
            </a:r>
          </a:p>
          <a:p>
            <a:r>
              <a:rPr lang="en-US" b="1" dirty="0">
                <a:latin typeface="+mj-lt"/>
              </a:rPr>
              <a:t>                            	V = (stringIntegerTuple2.zona,</a:t>
            </a:r>
          </a:p>
          <a:p>
            <a:r>
              <a:rPr lang="en-US" b="1" dirty="0">
                <a:latin typeface="+mj-lt"/>
              </a:rPr>
              <a:t>                                    </a:t>
            </a:r>
            <a:r>
              <a:rPr lang="en-US" b="1" dirty="0" err="1">
                <a:latin typeface="+mj-lt"/>
              </a:rPr>
              <a:t>conteggio</a:t>
            </a:r>
            <a:r>
              <a:rPr lang="en-US" b="1" dirty="0">
                <a:latin typeface="+mj-lt"/>
              </a:rPr>
              <a:t>)</a:t>
            </a:r>
          </a:p>
          <a:p>
            <a:r>
              <a:rPr lang="en-US" b="1" dirty="0">
                <a:latin typeface="+mj-lt"/>
              </a:rPr>
              <a:t>                 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4"/>
                </a:solidFill>
                <a:latin typeface="+mj-lt"/>
              </a:rPr>
              <a:t>groupByKey</a:t>
            </a:r>
            <a:r>
              <a:rPr lang="en-US" b="1" dirty="0">
                <a:latin typeface="+mj-lt"/>
              </a:rPr>
              <a:t>()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4"/>
                </a:solidFill>
                <a:latin typeface="+mj-lt"/>
              </a:rPr>
              <a:t>mapValues</a:t>
            </a:r>
            <a:r>
              <a:rPr lang="en-US" b="1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Iterable</a:t>
            </a:r>
            <a:r>
              <a:rPr lang="en-US" b="1" dirty="0">
                <a:latin typeface="+mj-lt"/>
              </a:rPr>
              <a:t> tuples -&gt; List&lt;Double&gt; distribution =</a:t>
            </a:r>
            <a:r>
              <a:rPr lang="en-US" b="1" dirty="0" err="1">
                <a:latin typeface="+mj-lt"/>
              </a:rPr>
              <a:t>conteggio</a:t>
            </a:r>
            <a:r>
              <a:rPr lang="en-US" b="1" dirty="0">
                <a:latin typeface="+mj-lt"/>
              </a:rPr>
              <a:t>/</a:t>
            </a:r>
            <a:r>
              <a:rPr lang="en-US" b="1" dirty="0" err="1">
                <a:latin typeface="+mj-lt"/>
              </a:rPr>
              <a:t>tot_conteggi</a:t>
            </a:r>
            <a:endParaRPr lang="en-US" b="1" dirty="0">
              <a:latin typeface="+mj-lt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BBC9507-0D48-2D93-AC8A-BCECBCA36202}"/>
              </a:ext>
            </a:extLst>
          </p:cNvPr>
          <p:cNvSpPr/>
          <p:nvPr/>
        </p:nvSpPr>
        <p:spPr>
          <a:xfrm>
            <a:off x="7642466" y="2183443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E7FC5EE-9066-4539-7D28-A281B870EC39}"/>
              </a:ext>
            </a:extLst>
          </p:cNvPr>
          <p:cNvSpPr/>
          <p:nvPr/>
        </p:nvSpPr>
        <p:spPr>
          <a:xfrm>
            <a:off x="9316310" y="1348864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D00511C-FDC0-B595-A890-F4F92121862C}"/>
              </a:ext>
            </a:extLst>
          </p:cNvPr>
          <p:cNvSpPr/>
          <p:nvPr/>
        </p:nvSpPr>
        <p:spPr>
          <a:xfrm>
            <a:off x="6386203" y="3104802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A7D9F4A-CEA4-3DB1-74CD-D822F37791B0}"/>
              </a:ext>
            </a:extLst>
          </p:cNvPr>
          <p:cNvSpPr/>
          <p:nvPr/>
        </p:nvSpPr>
        <p:spPr>
          <a:xfrm>
            <a:off x="7606394" y="829953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C5CF812-A279-9F6B-3ABF-1E4561E262A0}"/>
              </a:ext>
            </a:extLst>
          </p:cNvPr>
          <p:cNvSpPr/>
          <p:nvPr/>
        </p:nvSpPr>
        <p:spPr>
          <a:xfrm>
            <a:off x="6370749" y="2565071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294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C3B2E3-9A58-BED4-C35E-1F1DDCC986CF}"/>
              </a:ext>
            </a:extLst>
          </p:cNvPr>
          <p:cNvSpPr txBox="1"/>
          <p:nvPr/>
        </p:nvSpPr>
        <p:spPr>
          <a:xfrm>
            <a:off x="325418" y="2611250"/>
            <a:ext cx="101848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j-lt"/>
              </a:rPr>
              <a:t>mapValues</a:t>
            </a:r>
            <a:r>
              <a:rPr lang="en-US" b="1" dirty="0">
                <a:latin typeface="+mj-lt"/>
              </a:rPr>
              <a:t>(route -&gt;</a:t>
            </a:r>
          </a:p>
          <a:p>
            <a:r>
              <a:rPr lang="en-US" b="1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Math.pow</a:t>
            </a:r>
            <a:r>
              <a:rPr lang="en-US" b="1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route.tipAmount</a:t>
            </a:r>
            <a:r>
              <a:rPr lang="en-US" b="1" dirty="0">
                <a:latin typeface="+mj-lt"/>
              </a:rPr>
              <a:t>, 2),</a:t>
            </a:r>
          </a:p>
          <a:p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route.tipAmount</a:t>
            </a:r>
            <a:r>
              <a:rPr lang="en-US" b="1" dirty="0">
                <a:latin typeface="+mj-lt"/>
              </a:rPr>
              <a:t>,</a:t>
            </a:r>
          </a:p>
          <a:p>
            <a:r>
              <a:rPr lang="en-US" b="1" dirty="0">
                <a:latin typeface="+mj-lt"/>
              </a:rPr>
              <a:t> 1)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j-lt"/>
              </a:rPr>
              <a:t>reduceByKey</a:t>
            </a:r>
            <a:r>
              <a:rPr lang="en-US" b="1" dirty="0">
                <a:latin typeface="+mj-lt"/>
              </a:rPr>
              <a:t>(sum)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j-lt"/>
              </a:rPr>
              <a:t>mapValues</a:t>
            </a:r>
            <a:r>
              <a:rPr lang="en-US" b="1" dirty="0">
                <a:latin typeface="+mj-lt"/>
              </a:rPr>
              <a:t>( </a:t>
            </a:r>
            <a:r>
              <a:rPr lang="en-US" b="1" dirty="0" err="1">
                <a:latin typeface="+mj-lt"/>
              </a:rPr>
              <a:t>doubleIntegerTuple</a:t>
            </a:r>
            <a:r>
              <a:rPr lang="en-US" b="1" dirty="0">
                <a:latin typeface="+mj-lt"/>
              </a:rPr>
              <a:t> -&gt;</a:t>
            </a:r>
          </a:p>
          <a:p>
            <a:r>
              <a:rPr lang="en-US" b="1" dirty="0">
                <a:latin typeface="+mj-lt"/>
              </a:rPr>
              <a:t>		(</a:t>
            </a:r>
            <a:r>
              <a:rPr lang="en-US" b="1" dirty="0" err="1">
                <a:latin typeface="+mj-lt"/>
              </a:rPr>
              <a:t>sommaTip</a:t>
            </a:r>
            <a:r>
              <a:rPr lang="en-US" b="1" dirty="0">
                <a:latin typeface="+mj-lt"/>
              </a:rPr>
              <a:t>/ n,</a:t>
            </a:r>
          </a:p>
          <a:p>
            <a:r>
              <a:rPr lang="en-US" b="1" dirty="0">
                <a:latin typeface="+mj-lt"/>
              </a:rPr>
              <a:t>                        	</a:t>
            </a:r>
            <a:r>
              <a:rPr lang="en-US" b="1" dirty="0" err="1">
                <a:latin typeface="+mj-lt"/>
              </a:rPr>
              <a:t>Math.sqrt</a:t>
            </a:r>
            <a:r>
              <a:rPr lang="en-US" b="1" dirty="0">
                <a:latin typeface="+mj-lt"/>
              </a:rPr>
              <a:t>( </a:t>
            </a:r>
          </a:p>
          <a:p>
            <a:r>
              <a:rPr lang="en-US" b="1" dirty="0">
                <a:latin typeface="+mj-lt"/>
              </a:rPr>
              <a:t>			</a:t>
            </a:r>
            <a:r>
              <a:rPr lang="en-US" b="1" u="sng" dirty="0">
                <a:latin typeface="+mj-lt"/>
              </a:rPr>
              <a:t>(</a:t>
            </a:r>
            <a:r>
              <a:rPr lang="en-US" b="1" dirty="0">
                <a:latin typeface="+mj-lt"/>
              </a:rPr>
              <a:t> 1/ n) * </a:t>
            </a:r>
            <a:r>
              <a:rPr lang="en-US" b="1" dirty="0" err="1">
                <a:latin typeface="+mj-lt"/>
              </a:rPr>
              <a:t>sommatipQuadrati</a:t>
            </a:r>
            <a:r>
              <a:rPr lang="en-US" b="1" dirty="0">
                <a:latin typeface="+mj-lt"/>
              </a:rPr>
              <a:t> - </a:t>
            </a:r>
            <a:r>
              <a:rPr lang="en-US" b="1" dirty="0" err="1">
                <a:latin typeface="+mj-lt"/>
              </a:rPr>
              <a:t>Math.pow</a:t>
            </a:r>
            <a:r>
              <a:rPr lang="en-US" b="1" dirty="0">
                <a:latin typeface="+mj-lt"/>
              </a:rPr>
              <a:t>( </a:t>
            </a:r>
            <a:r>
              <a:rPr lang="en-US" b="1" dirty="0" err="1">
                <a:latin typeface="+mj-lt"/>
              </a:rPr>
              <a:t>sommaTip</a:t>
            </a:r>
            <a:r>
              <a:rPr lang="en-US" b="1" dirty="0">
                <a:latin typeface="+mj-lt"/>
              </a:rPr>
              <a:t> / n, 2)</a:t>
            </a:r>
          </a:p>
          <a:p>
            <a:r>
              <a:rPr lang="en-US" b="1" dirty="0">
                <a:latin typeface="+mj-lt"/>
              </a:rPr>
              <a:t>			)</a:t>
            </a:r>
          </a:p>
          <a:p>
            <a:r>
              <a:rPr lang="en-US" b="1" dirty="0">
                <a:latin typeface="+mj-lt"/>
              </a:rPr>
              <a:t>                        	)</a:t>
            </a:r>
          </a:p>
          <a:p>
            <a:r>
              <a:rPr lang="en-US" b="1" dirty="0">
                <a:latin typeface="+mj-lt"/>
              </a:rPr>
              <a:t>)</a:t>
            </a:r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FD9E2DC4-91E5-5F62-F8A5-569DE95E2D54}"/>
              </a:ext>
            </a:extLst>
          </p:cNvPr>
          <p:cNvSpPr/>
          <p:nvPr/>
        </p:nvSpPr>
        <p:spPr>
          <a:xfrm>
            <a:off x="325418" y="855297"/>
            <a:ext cx="5324134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Per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ogni ora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400" dirty="0">
                <a:solidFill>
                  <a:srgbClr val="595959"/>
                </a:solidFill>
                <a:cs typeface="Segoe UI" panose="020B0502040204020203" pitchFamily="34" charset="0"/>
              </a:rPr>
              <a:t>calcolare la distribuzione in percentuale del numero di corse rispetto alle zone di partenza (campo </a:t>
            </a:r>
            <a:r>
              <a:rPr lang="it-IT" sz="1400" dirty="0" err="1">
                <a:solidFill>
                  <a:srgbClr val="595959"/>
                </a:solidFill>
                <a:cs typeface="Segoe UI" panose="020B0502040204020203" pitchFamily="34" charset="0"/>
              </a:rPr>
              <a:t>PULocationID</a:t>
            </a:r>
            <a:r>
              <a:rPr lang="it-IT" sz="1400" dirty="0">
                <a:solidFill>
                  <a:srgbClr val="595959"/>
                </a:solidFill>
                <a:cs typeface="Segoe UI" panose="020B0502040204020203" pitchFamily="34" charset="0"/>
              </a:rPr>
              <a:t>) </a:t>
            </a:r>
            <a:r>
              <a:rPr lang="it-IT" sz="1400" b="1" dirty="0">
                <a:solidFill>
                  <a:schemeClr val="accent3"/>
                </a:solidFill>
                <a:cs typeface="Segoe UI" panose="020B0502040204020203" pitchFamily="34" charset="0"/>
              </a:rPr>
              <a:t>la mancia media e la sua deviazione standard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il metodo di pagamento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piu`diffuso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94DFA11-E3BD-A1A9-F6E5-CA7F53A12A97}"/>
              </a:ext>
            </a:extLst>
          </p:cNvPr>
          <p:cNvSpPr/>
          <p:nvPr/>
        </p:nvSpPr>
        <p:spPr>
          <a:xfrm>
            <a:off x="325418" y="2150299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70D12C5-F363-65F0-47A3-8153CA3D5B73}"/>
              </a:ext>
            </a:extLst>
          </p:cNvPr>
          <p:cNvSpPr/>
          <p:nvPr/>
        </p:nvSpPr>
        <p:spPr>
          <a:xfrm>
            <a:off x="5691894" y="1143605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pic>
        <p:nvPicPr>
          <p:cNvPr id="3" name="Immagine 2" descr="Immagine che contiene testo, dispositivo, calibro&#10;&#10;Descrizione generata automaticamente">
            <a:extLst>
              <a:ext uri="{FF2B5EF4-FFF2-40B4-BE49-F238E27FC236}">
                <a16:creationId xmlns:a16="http://schemas.microsoft.com/office/drawing/2014/main" id="{2F276EC5-32B7-7579-3DAC-29B7E4977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14" y="2560707"/>
            <a:ext cx="3656706" cy="189720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8B08C3-EC6D-AE4E-2BE7-D8DCD48A0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142" y="1068915"/>
            <a:ext cx="3981450" cy="904875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B4683659-0381-CD8B-91E3-F2938BDD0F6C}"/>
              </a:ext>
            </a:extLst>
          </p:cNvPr>
          <p:cNvSpPr/>
          <p:nvPr/>
        </p:nvSpPr>
        <p:spPr>
          <a:xfrm>
            <a:off x="8057176" y="2142268"/>
            <a:ext cx="1249382" cy="3221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~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DED5E43-3525-D07E-8EEA-4133D6045E59}"/>
              </a:ext>
            </a:extLst>
          </p:cNvPr>
          <p:cNvSpPr/>
          <p:nvPr/>
        </p:nvSpPr>
        <p:spPr>
          <a:xfrm>
            <a:off x="8057176" y="2314228"/>
            <a:ext cx="1249382" cy="3221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352930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FD9E2DC4-91E5-5F62-F8A5-569DE95E2D54}"/>
              </a:ext>
            </a:extLst>
          </p:cNvPr>
          <p:cNvSpPr/>
          <p:nvPr/>
        </p:nvSpPr>
        <p:spPr>
          <a:xfrm>
            <a:off x="325418" y="855297"/>
            <a:ext cx="5324134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Per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ogni ora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400" dirty="0">
                <a:solidFill>
                  <a:srgbClr val="595959"/>
                </a:solidFill>
                <a:cs typeface="Segoe UI" panose="020B0502040204020203" pitchFamily="34" charset="0"/>
              </a:rPr>
              <a:t>calcolare la distribuzione in percentuale del numero di corse rispetto alle zone di partenza (campo </a:t>
            </a:r>
            <a:r>
              <a:rPr lang="it-IT" sz="1400" dirty="0" err="1">
                <a:solidFill>
                  <a:srgbClr val="595959"/>
                </a:solidFill>
                <a:cs typeface="Segoe UI" panose="020B0502040204020203" pitchFamily="34" charset="0"/>
              </a:rPr>
              <a:t>PULocationID</a:t>
            </a:r>
            <a:r>
              <a:rPr lang="it-IT" sz="1400" dirty="0">
                <a:solidFill>
                  <a:srgbClr val="595959"/>
                </a:solidFill>
                <a:cs typeface="Segoe UI" panose="020B0502040204020203" pitchFamily="34" charset="0"/>
              </a:rPr>
              <a:t>) </a:t>
            </a:r>
            <a:r>
              <a:rPr lang="it-IT" sz="1400" b="1" dirty="0">
                <a:solidFill>
                  <a:schemeClr val="accent3"/>
                </a:solidFill>
                <a:cs typeface="Segoe UI" panose="020B0502040204020203" pitchFamily="34" charset="0"/>
              </a:rPr>
              <a:t>la mancia media e la sua deviazione standard 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il metodo di pagamento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piu`diffuso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94DFA11-E3BD-A1A9-F6E5-CA7F53A12A97}"/>
              </a:ext>
            </a:extLst>
          </p:cNvPr>
          <p:cNvSpPr/>
          <p:nvPr/>
        </p:nvSpPr>
        <p:spPr>
          <a:xfrm>
            <a:off x="325418" y="2150299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794D8D9-F241-F9FC-844E-B7E9C4ADC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-1"/>
          <a:stretch/>
        </p:blipFill>
        <p:spPr>
          <a:xfrm>
            <a:off x="5674789" y="855297"/>
            <a:ext cx="6191793" cy="477557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C3B2E3-9A58-BED4-C35E-1F1DDCC986CF}"/>
              </a:ext>
            </a:extLst>
          </p:cNvPr>
          <p:cNvSpPr txBox="1"/>
          <p:nvPr/>
        </p:nvSpPr>
        <p:spPr>
          <a:xfrm>
            <a:off x="325418" y="2611250"/>
            <a:ext cx="101848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j-lt"/>
              </a:rPr>
              <a:t>mapValues</a:t>
            </a:r>
            <a:r>
              <a:rPr lang="en-US" b="1" dirty="0">
                <a:latin typeface="+mj-lt"/>
              </a:rPr>
              <a:t>(route -&gt;</a:t>
            </a:r>
          </a:p>
          <a:p>
            <a:r>
              <a:rPr lang="en-US" b="1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Math.pow</a:t>
            </a:r>
            <a:r>
              <a:rPr lang="en-US" b="1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route.tipAmount</a:t>
            </a:r>
            <a:r>
              <a:rPr lang="en-US" b="1" dirty="0">
                <a:latin typeface="+mj-lt"/>
              </a:rPr>
              <a:t>, 2),</a:t>
            </a:r>
          </a:p>
          <a:p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route.tipAmount</a:t>
            </a:r>
            <a:r>
              <a:rPr lang="en-US" b="1" dirty="0">
                <a:latin typeface="+mj-lt"/>
              </a:rPr>
              <a:t>,</a:t>
            </a:r>
          </a:p>
          <a:p>
            <a:r>
              <a:rPr lang="en-US" b="1" dirty="0">
                <a:latin typeface="+mj-lt"/>
              </a:rPr>
              <a:t> 1)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j-lt"/>
              </a:rPr>
              <a:t>reduceByKey</a:t>
            </a:r>
            <a:r>
              <a:rPr lang="en-US" b="1" dirty="0">
                <a:latin typeface="+mj-lt"/>
              </a:rPr>
              <a:t>(sum)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j-lt"/>
              </a:rPr>
              <a:t>mapValues</a:t>
            </a:r>
            <a:r>
              <a:rPr lang="en-US" b="1" dirty="0">
                <a:latin typeface="+mj-lt"/>
              </a:rPr>
              <a:t>( </a:t>
            </a:r>
            <a:r>
              <a:rPr lang="en-US" b="1" dirty="0" err="1">
                <a:latin typeface="+mj-lt"/>
              </a:rPr>
              <a:t>doubleIntegerTuple</a:t>
            </a:r>
            <a:r>
              <a:rPr lang="en-US" b="1" dirty="0">
                <a:latin typeface="+mj-lt"/>
              </a:rPr>
              <a:t> -&gt;</a:t>
            </a:r>
          </a:p>
          <a:p>
            <a:r>
              <a:rPr lang="en-US" b="1" dirty="0">
                <a:latin typeface="+mj-lt"/>
              </a:rPr>
              <a:t>		(</a:t>
            </a:r>
            <a:r>
              <a:rPr lang="en-US" b="1" dirty="0" err="1">
                <a:latin typeface="+mj-lt"/>
              </a:rPr>
              <a:t>sommaTip</a:t>
            </a:r>
            <a:r>
              <a:rPr lang="en-US" b="1" dirty="0">
                <a:latin typeface="+mj-lt"/>
              </a:rPr>
              <a:t>/ n,</a:t>
            </a:r>
          </a:p>
          <a:p>
            <a:r>
              <a:rPr lang="en-US" b="1" dirty="0">
                <a:latin typeface="+mj-lt"/>
              </a:rPr>
              <a:t>                        	</a:t>
            </a:r>
            <a:r>
              <a:rPr lang="en-US" b="1" dirty="0" err="1">
                <a:latin typeface="+mj-lt"/>
              </a:rPr>
              <a:t>Math.sqrt</a:t>
            </a:r>
            <a:r>
              <a:rPr lang="en-US" b="1" dirty="0">
                <a:latin typeface="+mj-lt"/>
              </a:rPr>
              <a:t>( </a:t>
            </a:r>
          </a:p>
          <a:p>
            <a:r>
              <a:rPr lang="en-US" b="1" dirty="0">
                <a:latin typeface="+mj-lt"/>
              </a:rPr>
              <a:t>			</a:t>
            </a:r>
            <a:r>
              <a:rPr lang="en-US" b="1" u="sng" dirty="0">
                <a:latin typeface="+mj-lt"/>
              </a:rPr>
              <a:t>(</a:t>
            </a:r>
            <a:r>
              <a:rPr lang="en-US" b="1" dirty="0">
                <a:latin typeface="+mj-lt"/>
              </a:rPr>
              <a:t> 1/ n) * </a:t>
            </a:r>
            <a:r>
              <a:rPr lang="en-US" b="1" dirty="0" err="1">
                <a:latin typeface="+mj-lt"/>
              </a:rPr>
              <a:t>sommatipQuadrati</a:t>
            </a:r>
            <a:r>
              <a:rPr lang="en-US" b="1" dirty="0">
                <a:latin typeface="+mj-lt"/>
              </a:rPr>
              <a:t> - </a:t>
            </a:r>
            <a:r>
              <a:rPr lang="en-US" b="1" dirty="0" err="1">
                <a:latin typeface="+mj-lt"/>
              </a:rPr>
              <a:t>Math.pow</a:t>
            </a:r>
            <a:r>
              <a:rPr lang="en-US" b="1" dirty="0">
                <a:latin typeface="+mj-lt"/>
              </a:rPr>
              <a:t>( </a:t>
            </a:r>
            <a:r>
              <a:rPr lang="en-US" b="1" dirty="0" err="1">
                <a:latin typeface="+mj-lt"/>
              </a:rPr>
              <a:t>sommaTip</a:t>
            </a:r>
            <a:r>
              <a:rPr lang="en-US" b="1" dirty="0">
                <a:latin typeface="+mj-lt"/>
              </a:rPr>
              <a:t> / n, 2)</a:t>
            </a:r>
          </a:p>
          <a:p>
            <a:r>
              <a:rPr lang="en-US" b="1" dirty="0">
                <a:latin typeface="+mj-lt"/>
              </a:rPr>
              <a:t>			)</a:t>
            </a:r>
          </a:p>
          <a:p>
            <a:r>
              <a:rPr lang="en-US" b="1" dirty="0">
                <a:latin typeface="+mj-lt"/>
              </a:rPr>
              <a:t>                        	)</a:t>
            </a:r>
          </a:p>
          <a:p>
            <a:r>
              <a:rPr lang="en-US" b="1" dirty="0">
                <a:latin typeface="+mj-lt"/>
              </a:rPr>
              <a:t>)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70D12C5-F363-65F0-47A3-8153CA3D5B73}"/>
              </a:ext>
            </a:extLst>
          </p:cNvPr>
          <p:cNvSpPr/>
          <p:nvPr/>
        </p:nvSpPr>
        <p:spPr>
          <a:xfrm>
            <a:off x="8475345" y="2763858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143A9EC-9A8E-CE1D-848A-3A478DE91AD0}"/>
              </a:ext>
            </a:extLst>
          </p:cNvPr>
          <p:cNvSpPr/>
          <p:nvPr/>
        </p:nvSpPr>
        <p:spPr>
          <a:xfrm>
            <a:off x="10886885" y="1809661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859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C3B2E3-9A58-BED4-C35E-1F1DDCC986CF}"/>
              </a:ext>
            </a:extLst>
          </p:cNvPr>
          <p:cNvSpPr txBox="1"/>
          <p:nvPr/>
        </p:nvSpPr>
        <p:spPr>
          <a:xfrm>
            <a:off x="325418" y="2611250"/>
            <a:ext cx="3966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mapToPair</a:t>
            </a:r>
            <a:r>
              <a:rPr lang="en-US" b="1" dirty="0">
                <a:latin typeface="+mj-lt"/>
              </a:rPr>
              <a:t>(routeTuple2 -&gt; </a:t>
            </a:r>
          </a:p>
          <a:p>
            <a:r>
              <a:rPr lang="en-US" b="1" dirty="0">
                <a:latin typeface="+mj-lt"/>
              </a:rPr>
              <a:t>                        K = routeTuple2._1 + ',' + routeTuple2._2.paymentType,</a:t>
            </a:r>
          </a:p>
          <a:p>
            <a:r>
              <a:rPr lang="en-US" b="1" dirty="0">
                <a:latin typeface="+mj-lt"/>
              </a:rPr>
              <a:t>                        V = 1</a:t>
            </a:r>
          </a:p>
          <a:p>
            <a:r>
              <a:rPr lang="en-US" b="1" dirty="0">
                <a:latin typeface="+mj-lt"/>
              </a:rPr>
              <a:t>                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reduceByKey</a:t>
            </a:r>
            <a:r>
              <a:rPr lang="en-US" b="1" dirty="0">
                <a:latin typeface="+mj-lt"/>
              </a:rPr>
              <a:t>(sum)</a:t>
            </a:r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FD9E2DC4-91E5-5F62-F8A5-569DE95E2D54}"/>
              </a:ext>
            </a:extLst>
          </p:cNvPr>
          <p:cNvSpPr/>
          <p:nvPr/>
        </p:nvSpPr>
        <p:spPr>
          <a:xfrm>
            <a:off x="325418" y="855297"/>
            <a:ext cx="5324134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Per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ogni ora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400" dirty="0">
                <a:solidFill>
                  <a:srgbClr val="595959"/>
                </a:solidFill>
                <a:cs typeface="Segoe UI" panose="020B0502040204020203" pitchFamily="34" charset="0"/>
              </a:rPr>
              <a:t>calcolare la distribuzione in percentuale del numero di corse rispetto alle zone di partenza (campo </a:t>
            </a:r>
            <a:r>
              <a:rPr lang="it-IT" sz="1400" dirty="0" err="1">
                <a:solidFill>
                  <a:srgbClr val="595959"/>
                </a:solidFill>
                <a:cs typeface="Segoe UI" panose="020B0502040204020203" pitchFamily="34" charset="0"/>
              </a:rPr>
              <a:t>PULocationID</a:t>
            </a:r>
            <a:r>
              <a:rPr lang="it-IT" sz="1400" dirty="0">
                <a:solidFill>
                  <a:srgbClr val="595959"/>
                </a:solidFill>
                <a:cs typeface="Segoe UI" panose="020B0502040204020203" pitchFamily="34" charset="0"/>
              </a:rPr>
              <a:t>) la mancia media e la sua deviazione standard</a:t>
            </a:r>
            <a:r>
              <a:rPr lang="it-IT" sz="1400" b="1" dirty="0">
                <a:solidFill>
                  <a:schemeClr val="accent3"/>
                </a:solidFill>
                <a:cs typeface="Segoe UI" panose="020B0502040204020203" pitchFamily="34" charset="0"/>
              </a:rPr>
              <a:t> 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cs typeface="Segoe UI" panose="020B0502040204020203" pitchFamily="34" charset="0"/>
              </a:rPr>
              <a:t>il metodo di pagamento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cs typeface="Segoe UI" panose="020B0502040204020203" pitchFamily="34" charset="0"/>
              </a:rPr>
              <a:t>piu`diffuso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94DFA11-E3BD-A1A9-F6E5-CA7F53A12A97}"/>
              </a:ext>
            </a:extLst>
          </p:cNvPr>
          <p:cNvSpPr/>
          <p:nvPr/>
        </p:nvSpPr>
        <p:spPr>
          <a:xfrm>
            <a:off x="325418" y="2150299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70D12C5-F363-65F0-47A3-8153CA3D5B73}"/>
              </a:ext>
            </a:extLst>
          </p:cNvPr>
          <p:cNvSpPr/>
          <p:nvPr/>
        </p:nvSpPr>
        <p:spPr>
          <a:xfrm>
            <a:off x="4712949" y="2167051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82956D-BE04-5884-2810-2459C10581A6}"/>
              </a:ext>
            </a:extLst>
          </p:cNvPr>
          <p:cNvSpPr txBox="1"/>
          <p:nvPr/>
        </p:nvSpPr>
        <p:spPr>
          <a:xfrm>
            <a:off x="5335793" y="2355925"/>
            <a:ext cx="6038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 .</a:t>
            </a:r>
            <a:r>
              <a:rPr lang="en-US" b="1" dirty="0" err="1">
                <a:solidFill>
                  <a:schemeClr val="accent4"/>
                </a:solidFill>
                <a:latin typeface="+mj-lt"/>
              </a:rPr>
              <a:t>mapToPair</a:t>
            </a:r>
            <a:r>
              <a:rPr lang="en-US" b="1" dirty="0">
                <a:latin typeface="+mj-lt"/>
              </a:rPr>
              <a:t>(stringIntegerTuple2 -&gt; </a:t>
            </a:r>
          </a:p>
          <a:p>
            <a:r>
              <a:rPr lang="en-US" b="1" dirty="0">
                <a:latin typeface="+mj-lt"/>
              </a:rPr>
              <a:t>	 K = stringIntegerTuple2.ora,</a:t>
            </a:r>
          </a:p>
          <a:p>
            <a:r>
              <a:rPr lang="en-US" b="1" dirty="0">
                <a:latin typeface="+mj-lt"/>
              </a:rPr>
              <a:t>	 V = (stringIntegerTuple2.metodoPagamento</a:t>
            </a:r>
          </a:p>
          <a:p>
            <a:r>
              <a:rPr lang="en-US" b="1" dirty="0">
                <a:latin typeface="+mj-lt"/>
              </a:rPr>
              <a:t>                                    </a:t>
            </a:r>
            <a:r>
              <a:rPr lang="en-US" b="1" dirty="0" err="1">
                <a:latin typeface="+mj-lt"/>
              </a:rPr>
              <a:t>conteggio</a:t>
            </a:r>
            <a:r>
              <a:rPr lang="en-US" b="1" dirty="0">
                <a:latin typeface="+mj-lt"/>
              </a:rPr>
              <a:t>)</a:t>
            </a:r>
          </a:p>
          <a:p>
            <a:r>
              <a:rPr lang="en-US" b="1" dirty="0">
                <a:latin typeface="+mj-lt"/>
              </a:rPr>
              <a:t>                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BCC664-4012-D3F1-2078-2A99218FF37B}"/>
              </a:ext>
            </a:extLst>
          </p:cNvPr>
          <p:cNvSpPr txBox="1"/>
          <p:nvPr/>
        </p:nvSpPr>
        <p:spPr>
          <a:xfrm>
            <a:off x="5115503" y="4313202"/>
            <a:ext cx="72747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4"/>
                </a:solidFill>
                <a:latin typeface="+mj-lt"/>
              </a:rPr>
              <a:t>reduceByKey</a:t>
            </a:r>
            <a:r>
              <a:rPr lang="en-US" b="1" dirty="0">
                <a:latin typeface="+mj-lt"/>
              </a:rPr>
              <a:t>((stringIntegerTuple1, stringIntegerTuple2) -&gt; {</a:t>
            </a:r>
          </a:p>
          <a:p>
            <a:r>
              <a:rPr lang="en-US" b="1" dirty="0">
                <a:latin typeface="+mj-lt"/>
              </a:rPr>
              <a:t>                    argmax(stringIntegerTuple1.conteggio,</a:t>
            </a:r>
          </a:p>
          <a:p>
            <a:r>
              <a:rPr lang="en-US" b="1" dirty="0">
                <a:latin typeface="+mj-lt"/>
              </a:rPr>
              <a:t>		   stringIntegerTuple2.conteggio)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4"/>
                </a:solidFill>
                <a:latin typeface="+mj-lt"/>
              </a:rPr>
              <a:t>mapValues</a:t>
            </a:r>
            <a:r>
              <a:rPr lang="en-US" b="1" dirty="0">
                <a:latin typeface="+mj-lt"/>
              </a:rPr>
              <a:t>(stringIntegerTuple2 -&gt; stringIntegerTuple2.metodo);</a:t>
            </a:r>
          </a:p>
          <a:p>
            <a:endParaRPr lang="en-US" b="1" dirty="0">
              <a:latin typeface="+mj-lt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3D82A73-E2C0-A63F-B10D-FD9EE059D066}"/>
              </a:ext>
            </a:extLst>
          </p:cNvPr>
          <p:cNvSpPr/>
          <p:nvPr/>
        </p:nvSpPr>
        <p:spPr>
          <a:xfrm>
            <a:off x="4712949" y="4313202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843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C3B2E3-9A58-BED4-C35E-1F1DDCC986CF}"/>
              </a:ext>
            </a:extLst>
          </p:cNvPr>
          <p:cNvSpPr txBox="1"/>
          <p:nvPr/>
        </p:nvSpPr>
        <p:spPr>
          <a:xfrm>
            <a:off x="746066" y="2150299"/>
            <a:ext cx="3966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mapToPair</a:t>
            </a:r>
            <a:r>
              <a:rPr lang="en-US" b="1" dirty="0">
                <a:latin typeface="+mj-lt"/>
              </a:rPr>
              <a:t>(routeTuple2 -&gt; </a:t>
            </a:r>
          </a:p>
          <a:p>
            <a:r>
              <a:rPr lang="en-US" b="1" dirty="0">
                <a:latin typeface="+mj-lt"/>
              </a:rPr>
              <a:t>                        K = routeTuple2._1 + ',' + routeTuple2._2.paymentType,</a:t>
            </a:r>
          </a:p>
          <a:p>
            <a:r>
              <a:rPr lang="en-US" b="1" dirty="0">
                <a:latin typeface="+mj-lt"/>
              </a:rPr>
              <a:t>                        V = 1</a:t>
            </a:r>
          </a:p>
          <a:p>
            <a:r>
              <a:rPr lang="en-US" b="1" dirty="0">
                <a:latin typeface="+mj-lt"/>
              </a:rPr>
              <a:t>                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reduceByKey</a:t>
            </a:r>
            <a:r>
              <a:rPr lang="en-US" b="1" dirty="0">
                <a:latin typeface="+mj-lt"/>
              </a:rPr>
              <a:t>(sum)</a:t>
            </a:r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2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794DFA11-E3BD-A1A9-F6E5-CA7F53A12A97}"/>
              </a:ext>
            </a:extLst>
          </p:cNvPr>
          <p:cNvSpPr/>
          <p:nvPr/>
        </p:nvSpPr>
        <p:spPr>
          <a:xfrm>
            <a:off x="325418" y="2150299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70D12C5-F363-65F0-47A3-8153CA3D5B73}"/>
              </a:ext>
            </a:extLst>
          </p:cNvPr>
          <p:cNvSpPr/>
          <p:nvPr/>
        </p:nvSpPr>
        <p:spPr>
          <a:xfrm>
            <a:off x="341960" y="4141080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82956D-BE04-5884-2810-2459C10581A6}"/>
              </a:ext>
            </a:extLst>
          </p:cNvPr>
          <p:cNvSpPr txBox="1"/>
          <p:nvPr/>
        </p:nvSpPr>
        <p:spPr>
          <a:xfrm>
            <a:off x="746066" y="4135086"/>
            <a:ext cx="5246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 .</a:t>
            </a:r>
            <a:r>
              <a:rPr lang="en-US" b="1" dirty="0" err="1">
                <a:solidFill>
                  <a:schemeClr val="accent4"/>
                </a:solidFill>
                <a:latin typeface="+mj-lt"/>
              </a:rPr>
              <a:t>mapToPair</a:t>
            </a:r>
            <a:r>
              <a:rPr lang="en-US" b="1" dirty="0">
                <a:latin typeface="+mj-lt"/>
              </a:rPr>
              <a:t>(stringIntegerTuple2 -&gt; </a:t>
            </a:r>
          </a:p>
          <a:p>
            <a:r>
              <a:rPr lang="en-US" b="1" dirty="0">
                <a:latin typeface="+mj-lt"/>
              </a:rPr>
              <a:t>	 K = stringIntegerTuple2.ora,</a:t>
            </a:r>
          </a:p>
          <a:p>
            <a:r>
              <a:rPr lang="en-US" b="1" dirty="0">
                <a:latin typeface="+mj-lt"/>
              </a:rPr>
              <a:t>	 V = (</a:t>
            </a:r>
            <a:r>
              <a:rPr lang="en-US" b="1" dirty="0" err="1">
                <a:latin typeface="+mj-lt"/>
              </a:rPr>
              <a:t>metodoPagamento</a:t>
            </a:r>
            <a:r>
              <a:rPr lang="en-US" b="1" dirty="0">
                <a:latin typeface="+mj-lt"/>
              </a:rPr>
              <a:t>, </a:t>
            </a:r>
            <a:r>
              <a:rPr lang="en-US" b="1" dirty="0" err="1">
                <a:latin typeface="+mj-lt"/>
              </a:rPr>
              <a:t>conteggio</a:t>
            </a:r>
            <a:r>
              <a:rPr lang="en-US" b="1" dirty="0">
                <a:latin typeface="+mj-lt"/>
              </a:rPr>
              <a:t>)</a:t>
            </a:r>
          </a:p>
          <a:p>
            <a:r>
              <a:rPr lang="en-US" b="1" dirty="0">
                <a:latin typeface="+mj-lt"/>
              </a:rPr>
              <a:t>                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BCC664-4012-D3F1-2078-2A99218FF37B}"/>
              </a:ext>
            </a:extLst>
          </p:cNvPr>
          <p:cNvSpPr txBox="1"/>
          <p:nvPr/>
        </p:nvSpPr>
        <p:spPr>
          <a:xfrm>
            <a:off x="771303" y="5491386"/>
            <a:ext cx="7276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solidFill>
                  <a:schemeClr val="accent4"/>
                </a:solidFill>
                <a:latin typeface="+mj-lt"/>
              </a:rPr>
              <a:t>reduceByKey</a:t>
            </a:r>
            <a:r>
              <a:rPr lang="en-US" b="1" dirty="0">
                <a:latin typeface="+mj-lt"/>
              </a:rPr>
              <a:t>((stringIntegerTuple1, stringIntegerTuple2) -&gt; {</a:t>
            </a:r>
          </a:p>
          <a:p>
            <a:r>
              <a:rPr lang="en-US" b="1" dirty="0">
                <a:latin typeface="+mj-lt"/>
              </a:rPr>
              <a:t>                    argmax(stringIntegerTuple1.conteggio,</a:t>
            </a:r>
          </a:p>
          <a:p>
            <a:r>
              <a:rPr lang="en-US" b="1" dirty="0">
                <a:latin typeface="+mj-lt"/>
              </a:rPr>
              <a:t>		   stringIntegerTuple2.conteggio)</a:t>
            </a:r>
          </a:p>
          <a:p>
            <a:r>
              <a:rPr lang="en-US" b="1" dirty="0">
                <a:latin typeface="+mj-lt"/>
              </a:rPr>
              <a:t>.</a:t>
            </a:r>
            <a:r>
              <a:rPr lang="en-US" dirty="0" err="1"/>
              <a:t>mapValues</a:t>
            </a:r>
            <a:r>
              <a:rPr lang="en-US" b="1" dirty="0">
                <a:latin typeface="+mj-lt"/>
              </a:rPr>
              <a:t>(stringIntegerTuple2 -&gt; stringIntegerTuple2.metodo);</a:t>
            </a:r>
          </a:p>
          <a:p>
            <a:endParaRPr lang="en-US" b="1" dirty="0">
              <a:latin typeface="+mj-lt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3D82A73-E2C0-A63F-B10D-FD9EE059D066}"/>
              </a:ext>
            </a:extLst>
          </p:cNvPr>
          <p:cNvSpPr/>
          <p:nvPr/>
        </p:nvSpPr>
        <p:spPr>
          <a:xfrm>
            <a:off x="341960" y="5471243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EB40BCE-A4F7-CC13-2689-DBA277CA00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-1" b="2921"/>
          <a:stretch/>
        </p:blipFill>
        <p:spPr>
          <a:xfrm>
            <a:off x="5674789" y="855297"/>
            <a:ext cx="6191793" cy="4636089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519D8D13-A0EF-CB4E-8426-D5FD1A8DCBEC}"/>
              </a:ext>
            </a:extLst>
          </p:cNvPr>
          <p:cNvSpPr/>
          <p:nvPr/>
        </p:nvSpPr>
        <p:spPr>
          <a:xfrm>
            <a:off x="5447499" y="2783499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2E13028-7118-DAA9-C80F-F0DBBD505CDF}"/>
              </a:ext>
            </a:extLst>
          </p:cNvPr>
          <p:cNvSpPr/>
          <p:nvPr/>
        </p:nvSpPr>
        <p:spPr>
          <a:xfrm>
            <a:off x="6409339" y="797676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8C3013CE-1292-20C4-EBB9-A3E3D222AAE5}"/>
              </a:ext>
            </a:extLst>
          </p:cNvPr>
          <p:cNvSpPr/>
          <p:nvPr/>
        </p:nvSpPr>
        <p:spPr>
          <a:xfrm>
            <a:off x="6611392" y="2049325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C4ED2F2-0816-EB11-6C71-7007CB91E5B7}"/>
              </a:ext>
            </a:extLst>
          </p:cNvPr>
          <p:cNvSpPr/>
          <p:nvPr/>
        </p:nvSpPr>
        <p:spPr>
          <a:xfrm>
            <a:off x="11243881" y="2838588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1905593-8E07-57E7-FFDF-FC10251570D5}"/>
              </a:ext>
            </a:extLst>
          </p:cNvPr>
          <p:cNvSpPr/>
          <p:nvPr/>
        </p:nvSpPr>
        <p:spPr>
          <a:xfrm>
            <a:off x="325418" y="855297"/>
            <a:ext cx="5324134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Per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ogni ora</a:t>
            </a:r>
            <a:r>
              <a:rPr lang="it-IT" sz="14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it-IT" sz="1400" dirty="0">
                <a:solidFill>
                  <a:srgbClr val="595959"/>
                </a:solidFill>
                <a:cs typeface="Segoe UI" panose="020B0502040204020203" pitchFamily="34" charset="0"/>
              </a:rPr>
              <a:t>calcolare la distribuzione in percentuale del numero di corse rispetto alle zone di partenza (campo </a:t>
            </a:r>
            <a:r>
              <a:rPr lang="it-IT" sz="1400" dirty="0" err="1">
                <a:solidFill>
                  <a:srgbClr val="595959"/>
                </a:solidFill>
                <a:cs typeface="Segoe UI" panose="020B0502040204020203" pitchFamily="34" charset="0"/>
              </a:rPr>
              <a:t>PULocationID</a:t>
            </a:r>
            <a:r>
              <a:rPr lang="it-IT" sz="1400" dirty="0">
                <a:solidFill>
                  <a:srgbClr val="595959"/>
                </a:solidFill>
                <a:cs typeface="Segoe UI" panose="020B0502040204020203" pitchFamily="34" charset="0"/>
              </a:rPr>
              <a:t>) la mancia media e la sua deviazione standard</a:t>
            </a:r>
            <a:r>
              <a:rPr lang="it-IT" sz="1400" b="1" dirty="0">
                <a:solidFill>
                  <a:schemeClr val="accent3"/>
                </a:solidFill>
                <a:cs typeface="Segoe UI" panose="020B0502040204020203" pitchFamily="34" charset="0"/>
              </a:rPr>
              <a:t> 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cs typeface="Segoe UI" panose="020B0502040204020203" pitchFamily="34" charset="0"/>
              </a:rPr>
              <a:t>il metodo di pagamento </a:t>
            </a:r>
            <a:r>
              <a:rPr lang="it-IT" sz="1400" b="1" dirty="0" err="1">
                <a:solidFill>
                  <a:schemeClr val="accent6">
                    <a:lumMod val="75000"/>
                  </a:schemeClr>
                </a:solidFill>
                <a:cs typeface="Segoe UI" panose="020B0502040204020203" pitchFamily="34" charset="0"/>
              </a:rPr>
              <a:t>piu`diffuso</a:t>
            </a:r>
            <a:r>
              <a:rPr lang="it-IT" sz="1400" b="1" dirty="0">
                <a:solidFill>
                  <a:schemeClr val="accent6">
                    <a:lumMod val="7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333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Salvataggio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65507421-BDF5-FC40-41C7-DFDBA2AE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283199"/>
            <a:ext cx="9642048" cy="11582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04518B-5945-1E08-2B54-44E26D72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730473"/>
            <a:ext cx="7282062" cy="173672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A56B7BB-B05D-F9D2-4F58-CB1B4C16D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" y="2619374"/>
            <a:ext cx="6408384" cy="17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2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Analisi del progetto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500" b="1" dirty="0">
                <a:latin typeface="+mj-lt"/>
              </a:rPr>
              <a:t>Dataset taxi NYC</a:t>
            </a:r>
          </a:p>
        </p:txBody>
      </p:sp>
      <p:sp>
        <p:nvSpPr>
          <p:cNvPr id="16" name="Rettangolo: Angoli arrotondati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ARCHITETTURA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9" name="Rettangolo: Angoli arrotondati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INJECTION e</a:t>
            </a:r>
          </a:p>
          <a:p>
            <a:pPr algn="ctr" rtl="0"/>
            <a:r>
              <a:rPr lang="it-IT" sz="1600" dirty="0"/>
              <a:t>PREPROCESSAMENTO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: Angoli arrotondati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QUERY 1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5" name="Rettangolo: Angoli arrotondati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ANALISI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RISULTATI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: Angoli arrotondati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sz="1600" dirty="0"/>
              <a:t>QUERY 2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31" name="Gruppo 30" descr="Icone di grafico a barre e grafico a linee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igura a mano libera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3" name="Figura a mano libera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35" name="Figura a mano libera 4665" descr="Icona di gra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42585" y="1760835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grpSp>
        <p:nvGrpSpPr>
          <p:cNvPr id="39" name="Gruppo 38" descr="Icona di ingranaggi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igura a mano libera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41" name="Figura a mano libera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42" name="Figura a mano libera 4346" descr="Icona di grafico a scatola e baffi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pic>
        <p:nvPicPr>
          <p:cNvPr id="3" name="Elemento grafico 2" descr="Ingranaggi con riempimento a tinta unita">
            <a:extLst>
              <a:ext uri="{FF2B5EF4-FFF2-40B4-BE49-F238E27FC236}">
                <a16:creationId xmlns:a16="http://schemas.microsoft.com/office/drawing/2014/main" id="{D5AC519A-4240-3056-2AB9-2A18613AF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2921" y="5236845"/>
            <a:ext cx="580732" cy="580732"/>
          </a:xfrm>
          <a:prstGeom prst="rect">
            <a:avLst/>
          </a:prstGeom>
        </p:spPr>
      </p:pic>
      <p:pic>
        <p:nvPicPr>
          <p:cNvPr id="43" name="Elemento grafico 42" descr="Database con riempimento a tinta unita">
            <a:extLst>
              <a:ext uri="{FF2B5EF4-FFF2-40B4-BE49-F238E27FC236}">
                <a16:creationId xmlns:a16="http://schemas.microsoft.com/office/drawing/2014/main" id="{891E9D70-FB9A-1307-23E3-4F1B145D4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9085" y="3398199"/>
            <a:ext cx="614052" cy="6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8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Risultati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: Angoli arrotondati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713179" y="1418125"/>
            <a:ext cx="272696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b="1" dirty="0">
                <a:latin typeface="+mj-lt"/>
              </a:rPr>
              <a:t>Query 1</a:t>
            </a:r>
          </a:p>
        </p:txBody>
      </p:sp>
      <p:sp>
        <p:nvSpPr>
          <p:cNvPr id="26" name="Rettangolo: Angoli arrotondati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8005548" y="1347561"/>
            <a:ext cx="2852952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b="1" dirty="0">
                <a:latin typeface="+mj-lt"/>
              </a:rPr>
              <a:t>Query 2</a:t>
            </a:r>
          </a:p>
        </p:txBody>
      </p:sp>
      <p:sp>
        <p:nvSpPr>
          <p:cNvPr id="27" name="Rettangolo: Angoli arrotondati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4219" y="5024274"/>
            <a:ext cx="1956858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b="1" dirty="0">
                <a:latin typeface="+mj-lt"/>
              </a:rPr>
              <a:t>Configurazione 2</a:t>
            </a:r>
          </a:p>
        </p:txBody>
      </p:sp>
      <p:sp>
        <p:nvSpPr>
          <p:cNvPr id="28" name="Rettangolo: Angoli arrotondati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55146" y="2761300"/>
            <a:ext cx="2021552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b="1" dirty="0">
                <a:latin typeface="+mj-lt"/>
              </a:rPr>
              <a:t>Configurazione 1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33500" y="4283531"/>
            <a:ext cx="994773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79873" y="2012358"/>
            <a:ext cx="0" cy="400744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4710124" y="2501399"/>
            <a:ext cx="2726966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spcBef>
                <a:spcPts val="1200"/>
              </a:spcBef>
              <a:buClr>
                <a:schemeClr val="tx2"/>
              </a:buClr>
            </a:pPr>
            <a:r>
              <a:rPr lang="en-US" sz="2400" dirty="0"/>
              <a:t>31386.4</a:t>
            </a:r>
          </a:p>
          <a:p>
            <a:pPr algn="ctr" rtl="0">
              <a:spcBef>
                <a:spcPts val="1200"/>
              </a:spcBef>
              <a:buClr>
                <a:schemeClr val="tx2"/>
              </a:buClr>
            </a:pPr>
            <a:r>
              <a:rPr lang="en-US" sz="2400" dirty="0"/>
              <a:t>(±2755)</a:t>
            </a:r>
            <a:r>
              <a:rPr lang="en-US" sz="2400" dirty="0" err="1"/>
              <a:t>ms</a:t>
            </a:r>
            <a:endParaRPr lang="it-IT" sz="2400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8105774" y="2457013"/>
            <a:ext cx="2752725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spcBef>
                <a:spcPts val="1200"/>
              </a:spcBef>
              <a:buClr>
                <a:schemeClr val="tx2"/>
              </a:buClr>
            </a:pPr>
            <a:r>
              <a:rPr lang="en-US" sz="2400" dirty="0"/>
              <a:t>32328.0</a:t>
            </a:r>
          </a:p>
          <a:p>
            <a:pPr algn="ctr" rtl="0">
              <a:spcBef>
                <a:spcPts val="1200"/>
              </a:spcBef>
              <a:buClr>
                <a:schemeClr val="tx2"/>
              </a:buClr>
            </a:pPr>
            <a:r>
              <a:rPr lang="en-US" sz="2400" dirty="0"/>
              <a:t>(±1039)</a:t>
            </a:r>
            <a:r>
              <a:rPr lang="en-US" sz="2400" dirty="0" err="1"/>
              <a:t>ms</a:t>
            </a:r>
            <a:endParaRPr lang="it-IT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4745952" y="4517037"/>
            <a:ext cx="2493277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spcBef>
                <a:spcPts val="1200"/>
              </a:spcBef>
              <a:buClr>
                <a:schemeClr val="tx2"/>
              </a:buClr>
            </a:pPr>
            <a:r>
              <a:rPr lang="en-US" sz="2400" dirty="0"/>
              <a:t>10106.6</a:t>
            </a:r>
          </a:p>
          <a:p>
            <a:pPr algn="ctr" rtl="0">
              <a:spcBef>
                <a:spcPts val="1200"/>
              </a:spcBef>
              <a:buClr>
                <a:schemeClr val="tx2"/>
              </a:buClr>
            </a:pPr>
            <a:r>
              <a:rPr lang="en-US" sz="2400" dirty="0"/>
              <a:t>(±1192)</a:t>
            </a:r>
            <a:r>
              <a:rPr lang="en-US" sz="2400" dirty="0" err="1"/>
              <a:t>ms</a:t>
            </a:r>
            <a:endParaRPr lang="it-IT" sz="2400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8008601" y="4459168"/>
            <a:ext cx="3038586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1200"/>
              </a:spcBef>
              <a:buClr>
                <a:schemeClr val="tx2"/>
              </a:buClr>
            </a:pPr>
            <a:r>
              <a:rPr lang="en-US" sz="2400" dirty="0"/>
              <a:t>41632.4</a:t>
            </a:r>
          </a:p>
          <a:p>
            <a:pPr algn="ctr">
              <a:spcBef>
                <a:spcPts val="1200"/>
              </a:spcBef>
              <a:buClr>
                <a:schemeClr val="tx2"/>
              </a:buClr>
            </a:pPr>
            <a:r>
              <a:rPr lang="en-US" sz="2400" dirty="0"/>
              <a:t>(±7693)</a:t>
            </a:r>
            <a:r>
              <a:rPr lang="en-US" sz="2400" dirty="0" err="1"/>
              <a:t>ms</a:t>
            </a:r>
            <a:endParaRPr lang="it-IT" sz="24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D366345-FF7A-AF87-01DC-77867ADF4788}"/>
              </a:ext>
            </a:extLst>
          </p:cNvPr>
          <p:cNvSpPr/>
          <p:nvPr/>
        </p:nvSpPr>
        <p:spPr>
          <a:xfrm>
            <a:off x="1385888" y="4517037"/>
            <a:ext cx="2674578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spcBef>
                <a:spcPts val="1200"/>
              </a:spcBef>
              <a:buClr>
                <a:schemeClr val="tx2"/>
              </a:buClr>
            </a:pPr>
            <a:r>
              <a:rPr lang="en-US" sz="2400" dirty="0"/>
              <a:t>44620.6</a:t>
            </a:r>
          </a:p>
          <a:p>
            <a:pPr algn="ctr" rtl="0">
              <a:spcBef>
                <a:spcPts val="1200"/>
              </a:spcBef>
              <a:buClr>
                <a:schemeClr val="tx2"/>
              </a:buClr>
            </a:pPr>
            <a:r>
              <a:rPr lang="en-US" sz="2400" dirty="0"/>
              <a:t>(±3433)</a:t>
            </a:r>
            <a:r>
              <a:rPr lang="en-US" sz="2400" dirty="0" err="1"/>
              <a:t>ms</a:t>
            </a:r>
            <a:endParaRPr lang="it-IT" sz="2400" dirty="0"/>
          </a:p>
        </p:txBody>
      </p:sp>
      <p:sp>
        <p:nvSpPr>
          <p:cNvPr id="21" name="Rettangolo: Angoli arrotondati 1">
            <a:extLst>
              <a:ext uri="{FF2B5EF4-FFF2-40B4-BE49-F238E27FC236}">
                <a16:creationId xmlns:a16="http://schemas.microsoft.com/office/drawing/2014/main" id="{29DEDA70-FE10-51A7-2E67-7805FE067AC5}"/>
              </a:ext>
            </a:extLst>
          </p:cNvPr>
          <p:cNvSpPr/>
          <p:nvPr/>
        </p:nvSpPr>
        <p:spPr>
          <a:xfrm>
            <a:off x="1333500" y="1376843"/>
            <a:ext cx="272696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it-IT" b="1" dirty="0" err="1">
                <a:latin typeface="+mj-lt"/>
              </a:rPr>
              <a:t>Preprocessamento</a:t>
            </a:r>
            <a:endParaRPr lang="it-IT" b="1" dirty="0">
              <a:latin typeface="+mj-lt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C3F1C14-E682-6D36-8BF4-2608C7FEB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12558" y="2082922"/>
            <a:ext cx="0" cy="393687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67122BAE-51B5-ADFB-2C7B-42F95C0539D3}"/>
              </a:ext>
            </a:extLst>
          </p:cNvPr>
          <p:cNvSpPr/>
          <p:nvPr/>
        </p:nvSpPr>
        <p:spPr>
          <a:xfrm>
            <a:off x="1372642" y="2813895"/>
            <a:ext cx="2726966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spcBef>
                <a:spcPts val="1200"/>
              </a:spcBef>
              <a:buClr>
                <a:schemeClr val="tx2"/>
              </a:buClr>
            </a:pPr>
            <a:r>
              <a:rPr lang="en-US" sz="2400" dirty="0"/>
              <a:t>-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it-IT" sz="7200" b="1" dirty="0">
                <a:solidFill>
                  <a:schemeClr val="bg1"/>
                </a:solidFill>
              </a:rPr>
              <a:t>Grazie</a:t>
            </a:r>
            <a:endParaRPr lang="it-IT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Architettura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21953F91-0D2A-83CD-8972-367ABAD098AD}"/>
              </a:ext>
            </a:extLst>
          </p:cNvPr>
          <p:cNvGrpSpPr/>
          <p:nvPr/>
        </p:nvGrpSpPr>
        <p:grpSpPr>
          <a:xfrm>
            <a:off x="1546487" y="1245198"/>
            <a:ext cx="9849515" cy="5422302"/>
            <a:chOff x="1546487" y="1245198"/>
            <a:chExt cx="9849515" cy="5422302"/>
          </a:xfrm>
        </p:grpSpPr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CDAD34EC-32E3-C000-500B-08CD04391D98}"/>
                </a:ext>
              </a:extLst>
            </p:cNvPr>
            <p:cNvSpPr/>
            <p:nvPr/>
          </p:nvSpPr>
          <p:spPr>
            <a:xfrm rot="12554348">
              <a:off x="1546487" y="1245198"/>
              <a:ext cx="9849515" cy="4892426"/>
            </a:xfrm>
            <a:prstGeom prst="parallelogram">
              <a:avLst>
                <a:gd name="adj" fmla="val 59728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Immagine 41" descr="Immagine che contiene testo, trasporto, satellite&#10;&#10;Descrizione generata automaticamente">
              <a:extLst>
                <a:ext uri="{FF2B5EF4-FFF2-40B4-BE49-F238E27FC236}">
                  <a16:creationId xmlns:a16="http://schemas.microsoft.com/office/drawing/2014/main" id="{D062BB93-6102-CE65-1C90-B048BAD80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6736" y="2095093"/>
              <a:ext cx="9058275" cy="3648075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BA6474EC-D0FC-425D-6022-15CE288D7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497" y="5536943"/>
              <a:ext cx="1148606" cy="1130557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1D60E3E4-B6C2-9C31-4C18-2081945878C6}"/>
                </a:ext>
              </a:extLst>
            </p:cNvPr>
            <p:cNvSpPr txBox="1"/>
            <p:nvPr/>
          </p:nvSpPr>
          <p:spPr>
            <a:xfrm>
              <a:off x="8291728" y="6070342"/>
              <a:ext cx="1819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Docker compose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Architettura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21953F91-0D2A-83CD-8972-367ABAD098AD}"/>
              </a:ext>
            </a:extLst>
          </p:cNvPr>
          <p:cNvGrpSpPr/>
          <p:nvPr/>
        </p:nvGrpSpPr>
        <p:grpSpPr>
          <a:xfrm>
            <a:off x="593987" y="1169755"/>
            <a:ext cx="5806813" cy="3009003"/>
            <a:chOff x="1546487" y="1245198"/>
            <a:chExt cx="9849515" cy="5422302"/>
          </a:xfrm>
        </p:grpSpPr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CDAD34EC-32E3-C000-500B-08CD04391D98}"/>
                </a:ext>
              </a:extLst>
            </p:cNvPr>
            <p:cNvSpPr/>
            <p:nvPr/>
          </p:nvSpPr>
          <p:spPr>
            <a:xfrm rot="12554348">
              <a:off x="1546487" y="1245198"/>
              <a:ext cx="9849515" cy="4892426"/>
            </a:xfrm>
            <a:prstGeom prst="parallelogram">
              <a:avLst>
                <a:gd name="adj" fmla="val 59728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Immagine 41" descr="Immagine che contiene testo, trasporto, satellite&#10;&#10;Descrizione generata automaticamente">
              <a:extLst>
                <a:ext uri="{FF2B5EF4-FFF2-40B4-BE49-F238E27FC236}">
                  <a16:creationId xmlns:a16="http://schemas.microsoft.com/office/drawing/2014/main" id="{D062BB93-6102-CE65-1C90-B048BAD80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6736" y="2095093"/>
              <a:ext cx="9058275" cy="3648075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BA6474EC-D0FC-425D-6022-15CE288D7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497" y="5536943"/>
              <a:ext cx="1148606" cy="1130557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1D60E3E4-B6C2-9C31-4C18-2081945878C6}"/>
                </a:ext>
              </a:extLst>
            </p:cNvPr>
            <p:cNvSpPr txBox="1"/>
            <p:nvPr/>
          </p:nvSpPr>
          <p:spPr>
            <a:xfrm>
              <a:off x="8291728" y="6070342"/>
              <a:ext cx="2030700" cy="496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/>
                <a:t>Docker compose</a:t>
              </a: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082B5B-74D7-8222-F042-EECB2ACD028B}"/>
              </a:ext>
            </a:extLst>
          </p:cNvPr>
          <p:cNvSpPr txBox="1"/>
          <p:nvPr/>
        </p:nvSpPr>
        <p:spPr>
          <a:xfrm>
            <a:off x="7642198" y="966097"/>
            <a:ext cx="6807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Configurazione</a:t>
            </a:r>
            <a:endParaRPr lang="en-US" dirty="0"/>
          </a:p>
          <a:p>
            <a:r>
              <a:rPr lang="en-US" b="1" dirty="0" err="1"/>
              <a:t>Processore</a:t>
            </a:r>
            <a:r>
              <a:rPr lang="en-US" dirty="0"/>
              <a:t>:</a:t>
            </a:r>
          </a:p>
          <a:p>
            <a:r>
              <a:rPr lang="pt-BR" dirty="0"/>
              <a:t>Intel Core i7-1065G7 CPU (10) </a:t>
            </a:r>
            <a:endParaRPr lang="en-US" dirty="0"/>
          </a:p>
          <a:p>
            <a:r>
              <a:rPr lang="en-US" dirty="0" err="1"/>
              <a:t>QuadCore</a:t>
            </a:r>
            <a:endParaRPr lang="en-US" dirty="0"/>
          </a:p>
          <a:p>
            <a:r>
              <a:rPr lang="en-US" b="1" dirty="0"/>
              <a:t>RAM</a:t>
            </a:r>
            <a:r>
              <a:rPr lang="en-US" dirty="0"/>
              <a:t>:  16GB </a:t>
            </a:r>
          </a:p>
          <a:p>
            <a:endParaRPr lang="en-US" dirty="0"/>
          </a:p>
          <a:p>
            <a:r>
              <a:rPr lang="en-US" b="1" dirty="0" err="1">
                <a:latin typeface="+mj-lt"/>
              </a:rPr>
              <a:t>Allocazione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alla</a:t>
            </a:r>
            <a:endParaRPr lang="en-US" b="1" dirty="0">
              <a:latin typeface="+mj-lt"/>
            </a:endParaRPr>
          </a:p>
          <a:p>
            <a:r>
              <a:rPr lang="en-US" b="1" dirty="0" err="1">
                <a:latin typeface="+mj-lt"/>
              </a:rPr>
              <a:t>Macchina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Virtuale</a:t>
            </a:r>
            <a:r>
              <a:rPr lang="en-US" b="1" dirty="0">
                <a:latin typeface="+mj-lt"/>
              </a:rPr>
              <a:t> Ubuntu 20.04</a:t>
            </a:r>
          </a:p>
          <a:p>
            <a:r>
              <a:rPr lang="en-US" b="1" dirty="0" err="1"/>
              <a:t>Processore</a:t>
            </a:r>
            <a:r>
              <a:rPr lang="en-US" dirty="0"/>
              <a:t>: 2 core</a:t>
            </a:r>
          </a:p>
          <a:p>
            <a:r>
              <a:rPr lang="en-US" b="1" dirty="0"/>
              <a:t>RAM</a:t>
            </a:r>
            <a:r>
              <a:rPr lang="en-US" dirty="0"/>
              <a:t>: 11GB ca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EDB4733-90A1-B251-0586-D0A53CC05969}"/>
              </a:ext>
            </a:extLst>
          </p:cNvPr>
          <p:cNvSpPr txBox="1"/>
          <p:nvPr/>
        </p:nvSpPr>
        <p:spPr>
          <a:xfrm>
            <a:off x="701492" y="4881902"/>
            <a:ext cx="3042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+mj-lt"/>
              </a:rPr>
              <a:t>Configurazione</a:t>
            </a:r>
            <a:r>
              <a:rPr lang="en-US" b="1" dirty="0">
                <a:latin typeface="+mj-lt"/>
              </a:rPr>
              <a:t> Spark</a:t>
            </a:r>
          </a:p>
          <a:p>
            <a:r>
              <a:rPr lang="en-US" b="1" dirty="0"/>
              <a:t># worker: </a:t>
            </a:r>
            <a:r>
              <a:rPr lang="en-US" dirty="0"/>
              <a:t>2</a:t>
            </a:r>
          </a:p>
          <a:p>
            <a:r>
              <a:rPr lang="en-US" b="1" dirty="0"/>
              <a:t>RAM</a:t>
            </a:r>
            <a:r>
              <a:rPr lang="en-US" dirty="0"/>
              <a:t>: 1GB per worker</a:t>
            </a:r>
          </a:p>
          <a:p>
            <a:endParaRPr lang="en-US" dirty="0"/>
          </a:p>
          <a:p>
            <a:r>
              <a:rPr lang="en-US" b="1" dirty="0" err="1"/>
              <a:t>Modalita</a:t>
            </a:r>
            <a:r>
              <a:rPr lang="en-US" b="1" dirty="0"/>
              <a:t>’ cluster:  Standalone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94BBE4EF-41BB-9015-3B35-B1AFD3700B09}"/>
              </a:ext>
            </a:extLst>
          </p:cNvPr>
          <p:cNvSpPr/>
          <p:nvPr/>
        </p:nvSpPr>
        <p:spPr>
          <a:xfrm>
            <a:off x="1873434" y="3415436"/>
            <a:ext cx="234766" cy="1308964"/>
          </a:xfrm>
          <a:prstGeom prst="downArrow">
            <a:avLst>
              <a:gd name="adj1" fmla="val 50000"/>
              <a:gd name="adj2" fmla="val 1024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099BBBFD-DAC3-DAC4-13A1-A3852BD94ED8}"/>
              </a:ext>
            </a:extLst>
          </p:cNvPr>
          <p:cNvSpPr/>
          <p:nvPr/>
        </p:nvSpPr>
        <p:spPr>
          <a:xfrm>
            <a:off x="5650488" y="2971498"/>
            <a:ext cx="234766" cy="1752901"/>
          </a:xfrm>
          <a:prstGeom prst="downArrow">
            <a:avLst>
              <a:gd name="adj1" fmla="val 50000"/>
              <a:gd name="adj2" fmla="val 1024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F2C1B96-BF97-117D-62D3-154371C17535}"/>
              </a:ext>
            </a:extLst>
          </p:cNvPr>
          <p:cNvSpPr txBox="1"/>
          <p:nvPr/>
        </p:nvSpPr>
        <p:spPr>
          <a:xfrm>
            <a:off x="5063275" y="4834475"/>
            <a:ext cx="252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+mj-lt"/>
              </a:rPr>
              <a:t>Configurazione</a:t>
            </a:r>
            <a:r>
              <a:rPr lang="en-US" b="1" dirty="0">
                <a:latin typeface="+mj-lt"/>
              </a:rPr>
              <a:t> HDFS</a:t>
            </a:r>
          </a:p>
          <a:p>
            <a:r>
              <a:rPr lang="en-US" b="1" dirty="0"/>
              <a:t># </a:t>
            </a:r>
            <a:r>
              <a:rPr lang="en-US" b="1" dirty="0" err="1"/>
              <a:t>datanode</a:t>
            </a:r>
            <a:r>
              <a:rPr lang="en-US" b="1" dirty="0"/>
              <a:t>: 3</a:t>
            </a:r>
          </a:p>
          <a:p>
            <a:r>
              <a:rPr lang="en-US" b="1" dirty="0" err="1"/>
              <a:t>grado</a:t>
            </a:r>
            <a:r>
              <a:rPr lang="en-US" b="1" dirty="0"/>
              <a:t> di </a:t>
            </a:r>
            <a:r>
              <a:rPr lang="en-US" b="1" dirty="0" err="1"/>
              <a:t>replicazione</a:t>
            </a:r>
            <a:r>
              <a:rPr lang="en-US" b="1" dirty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5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Injection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52A7E498-3031-4CC2-151D-D3D1C7FBD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855297"/>
            <a:ext cx="5756110" cy="309719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63588F-B5EC-277A-3443-C5B7066039C0}"/>
              </a:ext>
            </a:extLst>
          </p:cNvPr>
          <p:cNvSpPr txBox="1"/>
          <p:nvPr/>
        </p:nvSpPr>
        <p:spPr>
          <a:xfrm>
            <a:off x="6451435" y="993288"/>
            <a:ext cx="5170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Caricare su HDFS i file parquet del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file corrisponde ad un solo blocco sul file system distribuito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Il formato permette una buona compressione!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Dimensione del blocco HDFS: default, 128 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Caricamento sul container del </a:t>
            </a:r>
            <a:r>
              <a:rPr lang="it-IT" dirty="0" err="1"/>
              <a:t>namenode</a:t>
            </a:r>
            <a:r>
              <a:rPr lang="it-IT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creiamo la cartella di destinazione «input»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eseguiamo la -put dei file che compongono il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si setta il grado di replicazione pari a 3</a:t>
            </a:r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9F39AD-9082-458A-4B1F-F84C5C672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4365611"/>
            <a:ext cx="11155197" cy="19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3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b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63588F-B5EC-277A-3443-C5B7066039C0}"/>
              </a:ext>
            </a:extLst>
          </p:cNvPr>
          <p:cNvSpPr txBox="1"/>
          <p:nvPr/>
        </p:nvSpPr>
        <p:spPr>
          <a:xfrm>
            <a:off x="6248235" y="1298495"/>
            <a:ext cx="51704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Classe </a:t>
            </a:r>
            <a:r>
              <a:rPr lang="it-IT" dirty="0" err="1"/>
              <a:t>batch.App</a:t>
            </a:r>
            <a:r>
              <a:rPr lang="it-IT" dirty="0"/>
              <a:t>: metodo </a:t>
            </a:r>
            <a:r>
              <a:rPr lang="it-IT" dirty="0" err="1"/>
              <a:t>preprocessing</a:t>
            </a:r>
            <a:r>
              <a:rPr lang="it-IT" dirty="0"/>
              <a:t> 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Operazioni di </a:t>
            </a:r>
            <a:r>
              <a:rPr lang="it-IT" dirty="0" err="1"/>
              <a:t>preprocessamento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eliminazione di tutte delle colonne non utili per le query: sono state mantenute "</a:t>
            </a:r>
            <a:r>
              <a:rPr lang="it-IT" dirty="0" err="1"/>
              <a:t>tpep_dropoff_datetime</a:t>
            </a:r>
            <a:r>
              <a:rPr lang="it-IT" dirty="0"/>
              <a:t>", "</a:t>
            </a:r>
            <a:r>
              <a:rPr lang="it-IT" dirty="0" err="1"/>
              <a:t>tip_amount</a:t>
            </a:r>
            <a:r>
              <a:rPr lang="it-IT" dirty="0"/>
              <a:t>", "</a:t>
            </a:r>
            <a:r>
              <a:rPr lang="it-IT" dirty="0" err="1"/>
              <a:t>total_amount</a:t>
            </a:r>
            <a:r>
              <a:rPr lang="it-IT" dirty="0"/>
              <a:t>", "</a:t>
            </a:r>
            <a:r>
              <a:rPr lang="it-IT" dirty="0" err="1"/>
              <a:t>tolls_amount</a:t>
            </a:r>
            <a:r>
              <a:rPr lang="it-IT" dirty="0"/>
              <a:t>", "</a:t>
            </a:r>
            <a:r>
              <a:rPr lang="it-IT" dirty="0" err="1"/>
              <a:t>payment_type</a:t>
            </a:r>
            <a:r>
              <a:rPr lang="it-IT" dirty="0"/>
              <a:t>", "</a:t>
            </a:r>
            <a:r>
              <a:rPr lang="it-IT" dirty="0" err="1"/>
              <a:t>tpep_pickup_datetime</a:t>
            </a:r>
            <a:r>
              <a:rPr lang="it-IT" dirty="0"/>
              <a:t>", "</a:t>
            </a:r>
            <a:r>
              <a:rPr lang="it-IT" dirty="0" err="1"/>
              <a:t>PULocationID</a:t>
            </a:r>
            <a:r>
              <a:rPr lang="it-IT" dirty="0"/>
              <a:t>";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eliminazione di tutte le righe </a:t>
            </a:r>
            <a:r>
              <a:rPr lang="it-IT" dirty="0" err="1"/>
              <a:t>contententi</a:t>
            </a:r>
            <a:r>
              <a:rPr lang="it-IT" dirty="0"/>
              <a:t> valori </a:t>
            </a:r>
            <a:r>
              <a:rPr lang="it-IT" dirty="0" err="1"/>
              <a:t>null</a:t>
            </a:r>
            <a:r>
              <a:rPr lang="it-IT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eliminazione delle righe contenenti dati non appartenenti al periodo d’esame (sia per mese che per anno);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conversione delle colonne nei tipi di dato attesi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1A4785-9518-348E-7771-B616BF48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12" y="1268664"/>
            <a:ext cx="5170488" cy="506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0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Configurazioni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04951" y="2626925"/>
            <a:ext cx="1587500" cy="15875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con freccia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4"/>
            <a:endCxn id="42" idx="0"/>
          </p:cNvCxnSpPr>
          <p:nvPr/>
        </p:nvCxnSpPr>
        <p:spPr>
          <a:xfrm>
            <a:off x="1400708" y="2275244"/>
            <a:ext cx="0" cy="54567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con frecci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 flipV="1">
            <a:off x="2008791" y="3420675"/>
            <a:ext cx="1096160" cy="832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con frecci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4692451" y="3420675"/>
            <a:ext cx="609799" cy="8325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: Gomit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5518813" y="170233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FC85DAF2-891B-961C-EAE7-3B71A86E9BF4}"/>
              </a:ext>
            </a:extLst>
          </p:cNvPr>
          <p:cNvGrpSpPr/>
          <p:nvPr/>
        </p:nvGrpSpPr>
        <p:grpSpPr>
          <a:xfrm>
            <a:off x="606958" y="687744"/>
            <a:ext cx="1587500" cy="1587500"/>
            <a:chOff x="1723232" y="1786303"/>
            <a:chExt cx="1587500" cy="1587500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1786303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sz="140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6BEBF752-C33D-4EC4-8210-F7B1D3A10097}"/>
                </a:ext>
              </a:extLst>
            </p:cNvPr>
            <p:cNvSpPr/>
            <p:nvPr/>
          </p:nvSpPr>
          <p:spPr>
            <a:xfrm>
              <a:off x="1831182" y="2456943"/>
              <a:ext cx="13716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it-IT" sz="1600" dirty="0">
                  <a:solidFill>
                    <a:schemeClr val="bg1"/>
                  </a:solidFill>
                </a:rPr>
                <a:t>File parquet</a:t>
              </a:r>
            </a:p>
          </p:txBody>
        </p:sp>
      </p:grpSp>
      <p:sp>
        <p:nvSpPr>
          <p:cNvPr id="81" name="Rettangolo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Obiettivi Cliente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EFD9AB71-C271-09D4-3BBF-349154FF6F44}"/>
              </a:ext>
            </a:extLst>
          </p:cNvPr>
          <p:cNvGrpSpPr/>
          <p:nvPr/>
        </p:nvGrpSpPr>
        <p:grpSpPr>
          <a:xfrm>
            <a:off x="792625" y="2820917"/>
            <a:ext cx="1216166" cy="1216166"/>
            <a:chOff x="4109244" y="2928814"/>
            <a:chExt cx="1587500" cy="1587500"/>
          </a:xfrm>
        </p:grpSpPr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599454"/>
              <a:ext cx="13716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it-IT" sz="1600" dirty="0">
                  <a:solidFill>
                    <a:schemeClr val="bg1"/>
                  </a:solidFill>
                </a:rPr>
                <a:t>Dataset</a:t>
              </a:r>
            </a:p>
          </p:txBody>
        </p:sp>
      </p:grpSp>
      <p:sp>
        <p:nvSpPr>
          <p:cNvPr id="83" name="Rettango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3161307" y="3182779"/>
            <a:ext cx="1474788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Dataset</a:t>
            </a:r>
          </a:p>
          <a:p>
            <a:pPr algn="ctr" rtl="0"/>
            <a:r>
              <a:rPr lang="it-IT" sz="1600" dirty="0" err="1">
                <a:solidFill>
                  <a:schemeClr val="bg1"/>
                </a:solidFill>
              </a:rPr>
              <a:t>Preprocessato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1866067" y="3507966"/>
            <a:ext cx="1348582" cy="22339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preprocessing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1CAA7EB-CA93-F604-BE0D-07AE926CF99C}"/>
              </a:ext>
            </a:extLst>
          </p:cNvPr>
          <p:cNvGrpSpPr/>
          <p:nvPr/>
        </p:nvGrpSpPr>
        <p:grpSpPr>
          <a:xfrm>
            <a:off x="4098499" y="4311578"/>
            <a:ext cx="6398019" cy="1859250"/>
            <a:chOff x="4176580" y="641640"/>
            <a:chExt cx="6398019" cy="1859250"/>
          </a:xfrm>
        </p:grpSpPr>
        <p:cxnSp>
          <p:nvCxnSpPr>
            <p:cNvPr id="59" name="Connettore diritto con freccia 78">
              <a:extLst>
                <a:ext uri="{FF2B5EF4-FFF2-40B4-BE49-F238E27FC236}">
                  <a16:creationId xmlns:a16="http://schemas.microsoft.com/office/drawing/2014/main" id="{442E09DE-756C-D017-2980-B5F09D874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7347198" y="1631135"/>
              <a:ext cx="1534070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9E147F61-E217-C741-71A1-3D20B148F9A4}"/>
                </a:ext>
              </a:extLst>
            </p:cNvPr>
            <p:cNvGrpSpPr/>
            <p:nvPr/>
          </p:nvGrpSpPr>
          <p:grpSpPr>
            <a:xfrm>
              <a:off x="4176580" y="641640"/>
              <a:ext cx="6398019" cy="1859250"/>
              <a:chOff x="4176580" y="641640"/>
              <a:chExt cx="6398019" cy="1859250"/>
            </a:xfrm>
          </p:grpSpPr>
          <p:sp>
            <p:nvSpPr>
              <p:cNvPr id="88" name="Rettangolo 87">
                <a:extLst>
                  <a:ext uri="{FF2B5EF4-FFF2-40B4-BE49-F238E27FC236}">
                    <a16:creationId xmlns:a16="http://schemas.microsoft.com/office/drawing/2014/main" id="{481D58D3-87D7-4D40-B59F-7F751F117F96}"/>
                  </a:ext>
                </a:extLst>
              </p:cNvPr>
              <p:cNvSpPr/>
              <p:nvPr/>
            </p:nvSpPr>
            <p:spPr>
              <a:xfrm>
                <a:off x="4176580" y="1397564"/>
                <a:ext cx="1348582" cy="223394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rtl="0">
                  <a:lnSpc>
                    <a:spcPts val="1900"/>
                  </a:lnSpc>
                </a:pPr>
                <a:r>
                  <a:rPr lang="it-IT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saveAsTextFile</a:t>
                </a:r>
                <a:endParaRPr lang="it-I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2A141248-6279-595A-66E5-EAE5CF3FE00B}"/>
                  </a:ext>
                </a:extLst>
              </p:cNvPr>
              <p:cNvGrpSpPr/>
              <p:nvPr/>
            </p:nvGrpSpPr>
            <p:grpSpPr>
              <a:xfrm>
                <a:off x="5650044" y="895953"/>
                <a:ext cx="4924555" cy="1604937"/>
                <a:chOff x="5638800" y="4664464"/>
                <a:chExt cx="4924555" cy="1604937"/>
              </a:xfrm>
            </p:grpSpPr>
            <p:sp>
              <p:nvSpPr>
                <p:cNvPr id="77" name="Ovale 76">
                  <a:extLst>
                    <a:ext uri="{FF2B5EF4-FFF2-40B4-BE49-F238E27FC236}">
                      <a16:creationId xmlns:a16="http://schemas.microsoft.com/office/drawing/2014/main" id="{69943F00-C6CB-4F10-A02B-801F37984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638800" y="4681901"/>
                  <a:ext cx="1587500" cy="15875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sp>
              <p:nvSpPr>
                <p:cNvPr id="86" name="Rettangolo 85">
                  <a:extLst>
                    <a:ext uri="{FF2B5EF4-FFF2-40B4-BE49-F238E27FC236}">
                      <a16:creationId xmlns:a16="http://schemas.microsoft.com/office/drawing/2014/main" id="{6B499F5E-706B-4272-818B-C87149038662}"/>
                    </a:ext>
                  </a:extLst>
                </p:cNvPr>
                <p:cNvSpPr/>
                <p:nvPr/>
              </p:nvSpPr>
              <p:spPr>
                <a:xfrm>
                  <a:off x="5746750" y="5229430"/>
                  <a:ext cx="1371600" cy="492443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 rtl="0"/>
                  <a:r>
                    <a:rPr lang="it-IT" sz="1600" dirty="0" err="1">
                      <a:solidFill>
                        <a:schemeClr val="bg1"/>
                      </a:solidFill>
                    </a:rPr>
                    <a:t>JavaRDD</a:t>
                  </a:r>
                  <a:r>
                    <a:rPr lang="it-IT" sz="1600" dirty="0">
                      <a:solidFill>
                        <a:schemeClr val="bg1"/>
                      </a:solidFill>
                    </a:rPr>
                    <a:t> dataset</a:t>
                  </a:r>
                </a:p>
              </p:txBody>
            </p:sp>
            <p:sp>
              <p:nvSpPr>
                <p:cNvPr id="64" name="Rettangolo 63">
                  <a:extLst>
                    <a:ext uri="{FF2B5EF4-FFF2-40B4-BE49-F238E27FC236}">
                      <a16:creationId xmlns:a16="http://schemas.microsoft.com/office/drawing/2014/main" id="{299C0191-4F6A-FCC2-7C76-D0AD5B424CD2}"/>
                    </a:ext>
                  </a:extLst>
                </p:cNvPr>
                <p:cNvSpPr/>
                <p:nvPr/>
              </p:nvSpPr>
              <p:spPr>
                <a:xfrm>
                  <a:off x="7296409" y="5469702"/>
                  <a:ext cx="2068334" cy="467051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rtl="0">
                    <a:lnSpc>
                      <a:spcPts val="1900"/>
                    </a:lnSpc>
                  </a:pPr>
                  <a:r>
                    <a:rPr lang="it-IT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Segoe UI" panose="020B0502040204020203" pitchFamily="34" charset="0"/>
                    </a:rPr>
                    <a:t>map</a:t>
                  </a:r>
                  <a:r>
                    <a:rPr lang="it-IT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Segoe UI" panose="020B0502040204020203" pitchFamily="34" charset="0"/>
                    </a:rPr>
                    <a:t>(</a:t>
                  </a:r>
                  <a:r>
                    <a:rPr lang="it-IT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Segoe UI" panose="020B0502040204020203" pitchFamily="34" charset="0"/>
                    </a:rPr>
                    <a:t>Row</a:t>
                  </a:r>
                  <a:r>
                    <a:rPr lang="it-IT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Segoe UI" panose="020B0502040204020203" pitchFamily="34" charset="0"/>
                    </a:rPr>
                    <a:t> </a:t>
                  </a:r>
                  <a:r>
                    <a:rPr lang="it-IT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Segoe UI" panose="020B0502040204020203" pitchFamily="34" charset="0"/>
                    </a:rPr>
                    <a:t>row</a:t>
                  </a:r>
                  <a:r>
                    <a:rPr lang="it-IT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Segoe UI" panose="020B0502040204020203" pitchFamily="34" charset="0"/>
                    </a:rPr>
                    <a:t> -&gt; new </a:t>
                  </a:r>
                  <a:r>
                    <a:rPr lang="it-IT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Segoe UI" panose="020B0502040204020203" pitchFamily="34" charset="0"/>
                    </a:rPr>
                    <a:t>TaxiRoute</a:t>
                  </a:r>
                  <a:r>
                    <a:rPr lang="it-IT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Segoe UI" panose="020B0502040204020203" pitchFamily="34" charset="0"/>
                    </a:rPr>
                    <a:t>)</a:t>
                  </a:r>
                </a:p>
              </p:txBody>
            </p:sp>
            <p:sp>
              <p:nvSpPr>
                <p:cNvPr id="65" name="Ovale 64">
                  <a:extLst>
                    <a:ext uri="{FF2B5EF4-FFF2-40B4-BE49-F238E27FC236}">
                      <a16:creationId xmlns:a16="http://schemas.microsoft.com/office/drawing/2014/main" id="{42D91BDD-C3FA-9B94-B86A-9191F07543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975855" y="4664464"/>
                  <a:ext cx="1587500" cy="15875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sp>
              <p:nvSpPr>
                <p:cNvPr id="66" name="Rettangolo 65">
                  <a:extLst>
                    <a:ext uri="{FF2B5EF4-FFF2-40B4-BE49-F238E27FC236}">
                      <a16:creationId xmlns:a16="http://schemas.microsoft.com/office/drawing/2014/main" id="{E1A120FE-9CCE-505C-98B1-673EE4E441E5}"/>
                    </a:ext>
                  </a:extLst>
                </p:cNvPr>
                <p:cNvSpPr/>
                <p:nvPr/>
              </p:nvSpPr>
              <p:spPr>
                <a:xfrm>
                  <a:off x="9077917" y="5164514"/>
                  <a:ext cx="1371600" cy="492443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 rtl="0"/>
                  <a:r>
                    <a:rPr lang="it-IT" sz="1600" dirty="0" err="1">
                      <a:solidFill>
                        <a:schemeClr val="bg1"/>
                      </a:solidFill>
                    </a:rPr>
                    <a:t>JavaRDD</a:t>
                  </a:r>
                  <a:endParaRPr lang="it-IT" sz="1600" dirty="0">
                    <a:solidFill>
                      <a:schemeClr val="bg1"/>
                    </a:solidFill>
                  </a:endParaRPr>
                </a:p>
                <a:p>
                  <a:pPr algn="ctr" rtl="0"/>
                  <a:r>
                    <a:rPr lang="it-IT" sz="1600" dirty="0">
                      <a:solidFill>
                        <a:schemeClr val="bg1"/>
                      </a:solidFill>
                    </a:rPr>
                    <a:t>&lt;</a:t>
                  </a:r>
                  <a:r>
                    <a:rPr lang="it-IT" sz="1600" dirty="0" err="1">
                      <a:solidFill>
                        <a:schemeClr val="bg1"/>
                      </a:solidFill>
                    </a:rPr>
                    <a:t>TaxiRoute</a:t>
                  </a:r>
                  <a:r>
                    <a:rPr lang="it-IT" sz="1600" dirty="0">
                      <a:solidFill>
                        <a:schemeClr val="bg1"/>
                      </a:solidFill>
                    </a:rPr>
                    <a:t>&gt;</a:t>
                  </a:r>
                </a:p>
              </p:txBody>
            </p:sp>
          </p:grpSp>
          <p:sp>
            <p:nvSpPr>
              <p:cNvPr id="68" name="Titolo 1">
                <a:extLst>
                  <a:ext uri="{FF2B5EF4-FFF2-40B4-BE49-F238E27FC236}">
                    <a16:creationId xmlns:a16="http://schemas.microsoft.com/office/drawing/2014/main" id="{325AA5D7-8352-29EB-0E64-EDDE32D1E7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1642" y="641640"/>
                <a:ext cx="2166505" cy="24929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0" rIns="0" bIns="0" rtlCol="0" anchor="t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rtl="0"/>
                <a:r>
                  <a:rPr lang="it-IT" sz="1800" b="1" dirty="0">
                    <a:solidFill>
                      <a:schemeClr val="bg1"/>
                    </a:solidFill>
                  </a:rPr>
                  <a:t>Configurazione</a:t>
                </a:r>
                <a:r>
                  <a:rPr lang="it-IT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it-IT" sz="1800" b="1" dirty="0">
                    <a:solidFill>
                      <a:schemeClr val="bg1"/>
                    </a:solidFill>
                  </a:rPr>
                  <a:t>2</a:t>
                </a:r>
                <a:endParaRPr lang="it-IT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FC74F20E-197E-5906-17A6-E1E2E4ECA71A}"/>
              </a:ext>
            </a:extLst>
          </p:cNvPr>
          <p:cNvGrpSpPr/>
          <p:nvPr/>
        </p:nvGrpSpPr>
        <p:grpSpPr>
          <a:xfrm>
            <a:off x="4379207" y="846314"/>
            <a:ext cx="6240687" cy="1885003"/>
            <a:chOff x="4398168" y="4545963"/>
            <a:chExt cx="6240687" cy="1885003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0C4CDA46-80F3-EBE7-05FA-8238A964B886}"/>
                </a:ext>
              </a:extLst>
            </p:cNvPr>
            <p:cNvGrpSpPr/>
            <p:nvPr/>
          </p:nvGrpSpPr>
          <p:grpSpPr>
            <a:xfrm>
              <a:off x="5607013" y="4545963"/>
              <a:ext cx="5031842" cy="1587500"/>
              <a:chOff x="5618890" y="908583"/>
              <a:chExt cx="5031842" cy="1587500"/>
            </a:xfrm>
          </p:grpSpPr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355211EE-8286-42CD-A4AF-EDD1186B2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063232" y="908583"/>
                <a:ext cx="1587500" cy="1587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76" name="Ovale 75">
                <a:extLst>
                  <a:ext uri="{FF2B5EF4-FFF2-40B4-BE49-F238E27FC236}">
                    <a16:creationId xmlns:a16="http://schemas.microsoft.com/office/drawing/2014/main" id="{D3287700-63E7-4098-B825-B123C11134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618890" y="908583"/>
                <a:ext cx="1607410" cy="1587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  <p:sp>
            <p:nvSpPr>
              <p:cNvPr id="84" name="Rettangolo 83">
                <a:extLst>
                  <a:ext uri="{FF2B5EF4-FFF2-40B4-BE49-F238E27FC236}">
                    <a16:creationId xmlns:a16="http://schemas.microsoft.com/office/drawing/2014/main" id="{3B69453F-B845-4467-8C29-7A6677641EC0}"/>
                  </a:ext>
                </a:extLst>
              </p:cNvPr>
              <p:cNvSpPr/>
              <p:nvPr/>
            </p:nvSpPr>
            <p:spPr>
              <a:xfrm>
                <a:off x="9149506" y="1402692"/>
                <a:ext cx="1371600" cy="492443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rtl="0"/>
                <a:r>
                  <a:rPr lang="it-IT" sz="1600" dirty="0" err="1">
                    <a:solidFill>
                      <a:schemeClr val="bg1"/>
                    </a:solidFill>
                  </a:rPr>
                  <a:t>JavaRDD</a:t>
                </a:r>
                <a:endParaRPr lang="it-IT" sz="1600" dirty="0">
                  <a:solidFill>
                    <a:schemeClr val="bg1"/>
                  </a:solidFill>
                </a:endParaRPr>
              </a:p>
              <a:p>
                <a:pPr algn="ctr" rtl="0"/>
                <a:r>
                  <a:rPr lang="it-IT" sz="1600" dirty="0">
                    <a:solidFill>
                      <a:schemeClr val="bg1"/>
                    </a:solidFill>
                  </a:rPr>
                  <a:t>&lt;</a:t>
                </a:r>
                <a:r>
                  <a:rPr lang="it-IT" sz="1600" dirty="0" err="1">
                    <a:solidFill>
                      <a:schemeClr val="bg1"/>
                    </a:solidFill>
                  </a:rPr>
                  <a:t>TaxiRoute</a:t>
                </a:r>
                <a:r>
                  <a:rPr lang="it-IT" sz="1600" dirty="0">
                    <a:solidFill>
                      <a:schemeClr val="bg1"/>
                    </a:solidFill>
                  </a:rPr>
                  <a:t>&gt;</a:t>
                </a:r>
              </a:p>
            </p:txBody>
          </p:sp>
          <p:sp>
            <p:nvSpPr>
              <p:cNvPr id="85" name="Rettangolo 84">
                <a:extLst>
                  <a:ext uri="{FF2B5EF4-FFF2-40B4-BE49-F238E27FC236}">
                    <a16:creationId xmlns:a16="http://schemas.microsoft.com/office/drawing/2014/main" id="{C7CFAFBF-6B2A-49A8-ADCE-FD94A08C87B3}"/>
                  </a:ext>
                </a:extLst>
              </p:cNvPr>
              <p:cNvSpPr/>
              <p:nvPr/>
            </p:nvSpPr>
            <p:spPr>
              <a:xfrm>
                <a:off x="5726840" y="1579222"/>
                <a:ext cx="1371600" cy="246221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rtl="0"/>
                <a:r>
                  <a:rPr lang="it-IT" sz="1600" dirty="0" err="1">
                    <a:solidFill>
                      <a:schemeClr val="bg1"/>
                    </a:solidFill>
                  </a:rPr>
                  <a:t>JavaRDD</a:t>
                </a:r>
                <a:r>
                  <a:rPr lang="it-IT" sz="1600" dirty="0">
                    <a:solidFill>
                      <a:schemeClr val="bg1"/>
                    </a:solidFill>
                  </a:rPr>
                  <a:t>&lt;</a:t>
                </a:r>
                <a:r>
                  <a:rPr lang="it-IT" sz="1600" dirty="0" err="1">
                    <a:solidFill>
                      <a:schemeClr val="bg1"/>
                    </a:solidFill>
                  </a:rPr>
                  <a:t>Row</a:t>
                </a:r>
                <a:r>
                  <a:rPr lang="it-IT" sz="1600" dirty="0">
                    <a:solidFill>
                      <a:schemeClr val="bg1"/>
                    </a:solidFill>
                  </a:rPr>
                  <a:t>&gt;</a:t>
                </a:r>
              </a:p>
            </p:txBody>
          </p:sp>
          <p:sp>
            <p:nvSpPr>
              <p:cNvPr id="60" name="Rettangolo 59">
                <a:extLst>
                  <a:ext uri="{FF2B5EF4-FFF2-40B4-BE49-F238E27FC236}">
                    <a16:creationId xmlns:a16="http://schemas.microsoft.com/office/drawing/2014/main" id="{F03EB83B-B7E6-DAE1-A3C1-1F9B109D0165}"/>
                  </a:ext>
                </a:extLst>
              </p:cNvPr>
              <p:cNvSpPr/>
              <p:nvPr/>
            </p:nvSpPr>
            <p:spPr>
              <a:xfrm>
                <a:off x="7296409" y="1811028"/>
                <a:ext cx="1587500" cy="467051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rtl="0">
                  <a:lnSpc>
                    <a:spcPts val="1900"/>
                  </a:lnSpc>
                </a:pPr>
                <a:r>
                  <a:rPr lang="it-IT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TaxiRoute</a:t>
                </a:r>
                <a:r>
                  <a:rPr lang="it-IT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::</a:t>
                </a:r>
                <a:r>
                  <a:rPr lang="it-IT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deserialize</a:t>
                </a:r>
                <a:r>
                  <a:rPr lang="it-IT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(</a:t>
                </a:r>
                <a:r>
                  <a:rPr lang="it-IT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String</a:t>
                </a:r>
                <a:r>
                  <a:rPr lang="it-IT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 </a:t>
                </a:r>
                <a:r>
                  <a:rPr lang="it-IT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row</a:t>
                </a:r>
                <a:r>
                  <a:rPr lang="it-IT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)</a:t>
                </a:r>
              </a:p>
            </p:txBody>
          </p: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A9CFF935-7B19-632F-8CA5-A50D8D1E56CF}"/>
                </a:ext>
              </a:extLst>
            </p:cNvPr>
            <p:cNvSpPr/>
            <p:nvPr/>
          </p:nvSpPr>
          <p:spPr>
            <a:xfrm>
              <a:off x="4398168" y="5456221"/>
              <a:ext cx="1348582" cy="223394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rtl="0">
                <a:lnSpc>
                  <a:spcPts val="1900"/>
                </a:lnSpc>
              </a:pPr>
              <a:r>
                <a:rPr lang="it-IT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toJavaRDD</a:t>
              </a:r>
              <a:endPara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63" name="Connettore diritto con freccia 78">
              <a:extLst>
                <a:ext uri="{FF2B5EF4-FFF2-40B4-BE49-F238E27FC236}">
                  <a16:creationId xmlns:a16="http://schemas.microsoft.com/office/drawing/2014/main" id="{E7FAB53E-9E91-9578-7EF7-047B7C97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7296409" y="5344296"/>
              <a:ext cx="1766823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itolo 1">
              <a:extLst>
                <a:ext uri="{FF2B5EF4-FFF2-40B4-BE49-F238E27FC236}">
                  <a16:creationId xmlns:a16="http://schemas.microsoft.com/office/drawing/2014/main" id="{8E89348A-F9A0-3C2E-0C9E-243090AC5419}"/>
                </a:ext>
              </a:extLst>
            </p:cNvPr>
            <p:cNvSpPr txBox="1">
              <a:spLocks/>
            </p:cNvSpPr>
            <p:nvPr/>
          </p:nvSpPr>
          <p:spPr>
            <a:xfrm>
              <a:off x="6995030" y="6181666"/>
              <a:ext cx="2166504" cy="249300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it-IT" sz="1800" b="1" dirty="0">
                  <a:solidFill>
                    <a:schemeClr val="bg1"/>
                  </a:solidFill>
                </a:rPr>
                <a:t>Configurazione 1</a:t>
              </a:r>
              <a:endParaRPr lang="it-IT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2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4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Configurazioni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tango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714908" y="135838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sz="1600" dirty="0">
                <a:solidFill>
                  <a:schemeClr val="bg1"/>
                </a:solidFill>
              </a:rPr>
              <a:t>File parquet</a:t>
            </a: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42D91BDD-C3FA-9B94-B86A-9191F0754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0872" y="1302985"/>
            <a:ext cx="3282982" cy="34286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E1A120FE-9CCE-505C-98B1-673EE4E441E5}"/>
              </a:ext>
            </a:extLst>
          </p:cNvPr>
          <p:cNvSpPr/>
          <p:nvPr/>
        </p:nvSpPr>
        <p:spPr>
          <a:xfrm>
            <a:off x="714908" y="2567226"/>
            <a:ext cx="2836496" cy="86177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it-IT" dirty="0" err="1">
                <a:solidFill>
                  <a:schemeClr val="bg1"/>
                </a:solidFill>
              </a:rPr>
              <a:t>JavaRDD</a:t>
            </a:r>
            <a:endParaRPr lang="it-IT" sz="3600" dirty="0">
              <a:solidFill>
                <a:schemeClr val="bg1"/>
              </a:solidFill>
            </a:endParaRPr>
          </a:p>
          <a:p>
            <a:pPr algn="ctr" rtl="0"/>
            <a:r>
              <a:rPr lang="it-IT" sz="3600" dirty="0">
                <a:solidFill>
                  <a:schemeClr val="bg1"/>
                </a:solidFill>
              </a:rPr>
              <a:t>&lt;</a:t>
            </a:r>
            <a:r>
              <a:rPr lang="it-IT" sz="3600" b="1" dirty="0" err="1">
                <a:solidFill>
                  <a:schemeClr val="bg1"/>
                </a:solidFill>
              </a:rPr>
              <a:t>TaxiRoute</a:t>
            </a:r>
            <a:r>
              <a:rPr lang="it-IT" sz="36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AEC2C73-5BCD-1EA3-05FE-E1808D23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142" y="1616974"/>
            <a:ext cx="7855483" cy="32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it-IT" dirty="0"/>
              <a:t>Analisi progetto diapositiva 5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o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1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7170" y="5725404"/>
            <a:ext cx="2743195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Eliminare per primi i record non utili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1653" y="4133250"/>
            <a:ext cx="2971794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n-US" b="1" i="0" dirty="0">
                <a:solidFill>
                  <a:schemeClr val="accent1"/>
                </a:solidFill>
                <a:effectLst/>
                <a:latin typeface="+mj-lt"/>
                <a:cs typeface="Gautami" panose="020B0502040204020203" pitchFamily="34" charset="0"/>
              </a:rPr>
              <a:t>filter(</a:t>
            </a:r>
          </a:p>
          <a:p>
            <a:pPr rtl="0">
              <a:lnSpc>
                <a:spcPts val="1900"/>
              </a:lnSpc>
            </a:pPr>
            <a:r>
              <a:rPr lang="en-US" b="1" i="0" dirty="0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route -&gt; </a:t>
            </a:r>
            <a:r>
              <a:rPr lang="en-US" b="1" i="0" dirty="0" err="1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route.paymentType</a:t>
            </a:r>
            <a:r>
              <a:rPr lang="en-US" b="1" i="0" dirty="0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 == 1 &amp;&amp; </a:t>
            </a:r>
            <a:r>
              <a:rPr lang="en-US" b="1" i="0" dirty="0" err="1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route.totalAmount</a:t>
            </a:r>
            <a:r>
              <a:rPr lang="en-US" b="1" i="0" dirty="0">
                <a:solidFill>
                  <a:srgbClr val="595959"/>
                </a:solidFill>
                <a:effectLst/>
                <a:latin typeface="+mj-lt"/>
                <a:cs typeface="Gautami" panose="020B0502040204020203" pitchFamily="34" charset="0"/>
              </a:rPr>
              <a:t> != 0</a:t>
            </a:r>
          </a:p>
          <a:p>
            <a:pPr rtl="0">
              <a:lnSpc>
                <a:spcPts val="1900"/>
              </a:lnSpc>
            </a:pPr>
            <a:r>
              <a:rPr lang="en-US" b="1" i="0" dirty="0">
                <a:solidFill>
                  <a:schemeClr val="accent1"/>
                </a:solidFill>
                <a:effectLst/>
                <a:latin typeface="+mj-lt"/>
                <a:cs typeface="Gautami" panose="020B0502040204020203" pitchFamily="34" charset="0"/>
              </a:rPr>
              <a:t>)</a:t>
            </a:r>
            <a:endParaRPr lang="it-IT" b="1" dirty="0">
              <a:solidFill>
                <a:schemeClr val="accent1"/>
              </a:solidFill>
              <a:latin typeface="+mj-lt"/>
              <a:cs typeface="Gautami" panose="020B0502040204020203" pitchFamily="34" charset="0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442895" y="4205733"/>
            <a:ext cx="353377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mapToPair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(</a:t>
            </a:r>
            <a:endParaRPr lang="en-US" b="1" dirty="0">
              <a:solidFill>
                <a:srgbClr val="595959"/>
              </a:solidFill>
              <a:latin typeface="+mj-lt"/>
              <a:cs typeface="Gautam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 -&gt;</a:t>
            </a: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K = 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route.mese</a:t>
            </a:r>
            <a:endParaRPr lang="en-US" b="1" dirty="0">
              <a:solidFill>
                <a:srgbClr val="595959"/>
              </a:solidFill>
              <a:latin typeface="+mj-lt"/>
              <a:cs typeface="Gautam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V = ( 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route.tipAmount</a:t>
            </a: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 / (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route.totalAmount</a:t>
            </a: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 - </a:t>
            </a:r>
            <a:r>
              <a:rPr lang="en-US" b="1" dirty="0" err="1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route.tollsAmount</a:t>
            </a: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)),</a:t>
            </a:r>
          </a:p>
          <a:p>
            <a:pPr rtl="0">
              <a:lnSpc>
                <a:spcPts val="1900"/>
              </a:lnSpc>
            </a:pPr>
            <a:r>
              <a:rPr lang="en-US" b="1" dirty="0">
                <a:solidFill>
                  <a:srgbClr val="595959"/>
                </a:solidFill>
                <a:latin typeface="+mj-lt"/>
                <a:cs typeface="Gautami" panose="020B0502040204020203" pitchFamily="34" charset="0"/>
              </a:rPr>
              <a:t>1)</a:t>
            </a:r>
            <a:r>
              <a:rPr lang="en-US" b="1" dirty="0">
                <a:solidFill>
                  <a:schemeClr val="accent4"/>
                </a:solidFill>
                <a:latin typeface="+mj-lt"/>
              </a:rPr>
              <a:t>)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6115" y="4133250"/>
            <a:ext cx="2743195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reduceByKey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(</a:t>
            </a:r>
          </a:p>
          <a:p>
            <a:pPr rtl="0">
              <a:lnSpc>
                <a:spcPts val="1900"/>
              </a:lnSpc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	Double::sum, 	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Integer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::sum</a:t>
            </a:r>
          </a:p>
          <a:p>
            <a:pPr rtl="0">
              <a:lnSpc>
                <a:spcPts val="1900"/>
              </a:lnSpc>
            </a:pP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BF3B528-3EDF-02D6-090E-6A28C948E17B}"/>
              </a:ext>
            </a:extLst>
          </p:cNvPr>
          <p:cNvSpPr/>
          <p:nvPr/>
        </p:nvSpPr>
        <p:spPr>
          <a:xfrm>
            <a:off x="561190" y="783534"/>
            <a:ext cx="5324134" cy="3147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Per ogni mese solare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calcolare la percentuale media dell’importo della mancia rispetto al costo effettivo della corsa.</a:t>
            </a:r>
          </a:p>
          <a:p>
            <a:pPr rtl="0">
              <a:lnSpc>
                <a:spcPts val="1900"/>
              </a:lnSpc>
            </a:pP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Calcolare il costo effettivo della corsa come differenza tra Total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amount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e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Tolls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amount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ed includere soltanto i </a:t>
            </a:r>
            <a:r>
              <a:rPr lang="it-IT" sz="1400" b="1" dirty="0">
                <a:solidFill>
                  <a:schemeClr val="accent1"/>
                </a:solidFill>
                <a:cs typeface="Segoe UI" panose="020B0502040204020203" pitchFamily="34" charset="0"/>
              </a:rPr>
              <a:t>pagamenti effettuati con carta di credito.</a:t>
            </a:r>
          </a:p>
          <a:p>
            <a:pPr rtl="0">
              <a:lnSpc>
                <a:spcPts val="1900"/>
              </a:lnSpc>
            </a:pP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Nell’output indicare anche il numero totale di corse usate per calcolare il valore medio</a:t>
            </a:r>
          </a:p>
          <a:p>
            <a:pPr rtl="0">
              <a:lnSpc>
                <a:spcPts val="1900"/>
              </a:lnSpc>
            </a:pP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2BD17A44-58EC-255C-17A0-1DAD6DCBADD6}"/>
              </a:ext>
            </a:extLst>
          </p:cNvPr>
          <p:cNvSpPr/>
          <p:nvPr/>
        </p:nvSpPr>
        <p:spPr>
          <a:xfrm>
            <a:off x="4443763" y="5988132"/>
            <a:ext cx="3532036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Associare numeratore e denominatore di ogni riga alla chiave corretta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6323210-B5A2-2216-F483-6F36E93CC478}"/>
              </a:ext>
            </a:extLst>
          </p:cNvPr>
          <p:cNvSpPr/>
          <p:nvPr/>
        </p:nvSpPr>
        <p:spPr>
          <a:xfrm>
            <a:off x="8611635" y="5238091"/>
            <a:ext cx="274319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mapValues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(</a:t>
            </a:r>
          </a:p>
          <a:p>
            <a:pPr rtl="0">
              <a:lnSpc>
                <a:spcPts val="1900"/>
              </a:lnSpc>
            </a:pP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sumDouble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/</a:t>
            </a:r>
            <a:r>
              <a:rPr lang="it-IT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sumInteger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F3817AA0-AD23-D6AD-496B-71CFFA5C8DF4}"/>
              </a:ext>
            </a:extLst>
          </p:cNvPr>
          <p:cNvSpPr/>
          <p:nvPr/>
        </p:nvSpPr>
        <p:spPr>
          <a:xfrm>
            <a:off x="197722" y="4133250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F84A8081-7A8E-E77C-8B89-B38A54ABB3FC}"/>
              </a:ext>
            </a:extLst>
          </p:cNvPr>
          <p:cNvSpPr/>
          <p:nvPr/>
        </p:nvSpPr>
        <p:spPr>
          <a:xfrm>
            <a:off x="3884172" y="4136042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92354AAD-663C-9A6B-94D3-5D9CC6AEDACB}"/>
              </a:ext>
            </a:extLst>
          </p:cNvPr>
          <p:cNvSpPr/>
          <p:nvPr/>
        </p:nvSpPr>
        <p:spPr>
          <a:xfrm>
            <a:off x="7975799" y="4133250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872F0585-C0EF-32F9-2E0B-51CD22DFE769}"/>
              </a:ext>
            </a:extLst>
          </p:cNvPr>
          <p:cNvSpPr/>
          <p:nvPr/>
        </p:nvSpPr>
        <p:spPr>
          <a:xfrm>
            <a:off x="5868725" y="1592436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8381F120-43D2-8172-3F44-6F2F1A06E768}"/>
              </a:ext>
            </a:extLst>
          </p:cNvPr>
          <p:cNvSpPr/>
          <p:nvPr/>
        </p:nvSpPr>
        <p:spPr>
          <a:xfrm>
            <a:off x="5902572" y="757798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168500A0-7AC4-6BF1-8CE0-2CCBC0F7CD67}"/>
              </a:ext>
            </a:extLst>
          </p:cNvPr>
          <p:cNvSpPr/>
          <p:nvPr/>
        </p:nvSpPr>
        <p:spPr>
          <a:xfrm>
            <a:off x="1918961" y="2661810"/>
            <a:ext cx="404106" cy="3777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7C7580F4AB4946AC2C84E93A1E3F09" ma:contentTypeVersion="11" ma:contentTypeDescription="Creare un nuovo documento." ma:contentTypeScope="" ma:versionID="448ddd77cbc9506a33a5eb9dee14cf25">
  <xsd:schema xmlns:xsd="http://www.w3.org/2001/XMLSchema" xmlns:xs="http://www.w3.org/2001/XMLSchema" xmlns:p="http://schemas.microsoft.com/office/2006/metadata/properties" xmlns:ns3="2436ff64-38a5-430e-ad37-13636ce9c4e0" xmlns:ns4="d0828361-0068-4620-aabd-0d40561f2e74" targetNamespace="http://schemas.microsoft.com/office/2006/metadata/properties" ma:root="true" ma:fieldsID="893b4ea4e53258e2d115169f9361a7f4" ns3:_="" ns4:_="">
    <xsd:import namespace="2436ff64-38a5-430e-ad37-13636ce9c4e0"/>
    <xsd:import namespace="d0828361-0068-4620-aabd-0d40561f2e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6ff64-38a5-430e-ad37-13636ce9c4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28361-0068-4620-aabd-0d40561f2e7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3ABBBC-758F-438F-BF1A-5013F28496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8CCCA4-B3FB-40F6-9192-DA6DFCFA5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6ff64-38a5-430e-ad37-13636ce9c4e0"/>
    <ds:schemaRef ds:uri="d0828361-0068-4620-aabd-0d40561f2e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29589E-9B27-497B-9BF5-E50BFA27A7B1}">
  <ds:schemaRefs>
    <ds:schemaRef ds:uri="2436ff64-38a5-430e-ad37-13636ce9c4e0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d0828361-0068-4620-aabd-0d40561f2e7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412</TotalTime>
  <Words>1689</Words>
  <Application>Microsoft Office PowerPoint</Application>
  <PresentationFormat>Widescreen</PresentationFormat>
  <Paragraphs>339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Segoe UI Light</vt:lpstr>
      <vt:lpstr>Tema di Office</vt:lpstr>
      <vt:lpstr>SABD 2022 Batch processing Analisi del dataset dei taxi di NYC Elena Sofia Ruzzetti 0302058</vt:lpstr>
      <vt:lpstr>Analisi progetto diapositiva 2</vt:lpstr>
      <vt:lpstr>Analisi progetto diapositiva 3</vt:lpstr>
      <vt:lpstr>Analisi progetto diapositiva 3</vt:lpstr>
      <vt:lpstr>Analisi progetto diapositiva 3</vt:lpstr>
      <vt:lpstr>Analisi progetto diapositiva 3</vt:lpstr>
      <vt:lpstr>Analisi progetto diapositiva 4</vt:lpstr>
      <vt:lpstr>Analisi progetto diapositiva 4</vt:lpstr>
      <vt:lpstr>Analisi progetto diapositiva 5</vt:lpstr>
      <vt:lpstr>Analisi progetto diapositiva 5</vt:lpstr>
      <vt:lpstr>Analisi progetto diapositiva 5</vt:lpstr>
      <vt:lpstr>Analisi progetto diapositiva 5</vt:lpstr>
      <vt:lpstr>Analisi progetto diapositiva 5</vt:lpstr>
      <vt:lpstr>Analisi progetto diapositiva 5</vt:lpstr>
      <vt:lpstr>Analisi progetto diapositiva 5</vt:lpstr>
      <vt:lpstr>Analisi progetto diapositiva 5</vt:lpstr>
      <vt:lpstr>Analisi progetto diapositiva 5</vt:lpstr>
      <vt:lpstr>Analisi progetto diapositiva 5</vt:lpstr>
      <vt:lpstr>Analisi progetto diapositiva 5</vt:lpstr>
      <vt:lpstr>Analisi progetto diapositiva 8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SABD 2022 Batch processing Analisi del dataset dei taxi di NYC Elena Sofia Ruzzetti 0302058</dc:title>
  <dc:creator>elena sofia ruzzetti</dc:creator>
  <cp:lastModifiedBy>elena sofia ruzzetti</cp:lastModifiedBy>
  <cp:revision>3</cp:revision>
  <dcterms:created xsi:type="dcterms:W3CDTF">2022-06-13T17:35:37Z</dcterms:created>
  <dcterms:modified xsi:type="dcterms:W3CDTF">2022-06-14T11:15:22Z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0x010100EF7C7580F4AB4946AC2C84E93A1E3F09</vt:lpwstr>
  </property>
</Properties>
</file>