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3" r:id="rId3"/>
    <p:sldId id="266" r:id="rId4"/>
    <p:sldId id="293" r:id="rId5"/>
    <p:sldId id="301" r:id="rId6"/>
    <p:sldId id="302" r:id="rId7"/>
    <p:sldId id="300" r:id="rId8"/>
    <p:sldId id="303" r:id="rId9"/>
    <p:sldId id="304" r:id="rId10"/>
    <p:sldId id="306" r:id="rId11"/>
    <p:sldId id="305" r:id="rId12"/>
    <p:sldId id="282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"/>
    </p:cViewPr>
  </p:sorterViewPr>
  <p:notesViewPr>
    <p:cSldViewPr snapToGrid="0">
      <p:cViewPr varScale="1">
        <p:scale>
          <a:sx n="84" d="100"/>
          <a:sy n="84" d="100"/>
        </p:scale>
        <p:origin x="24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9F4283-4F17-4994-8FE4-EF684116BE7F}" type="datetime1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F9B0BE-53F6-4AD2-81F8-326A6C7EB7CC}" type="datetime1">
              <a:rPr lang="ru-RU" noProof="0" smtClean="0"/>
              <a:t>29.11.2021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2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0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37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8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1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5" name="Рисунок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6" name="Рисунок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Рисунок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Рисунок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5" name="Рисунок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6" name="Рисунок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8" name="Рисунок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2" name="Текст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3" name="Текст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авнобедренный треугольник 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9" name="Равнобедренный треугольник 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4" name="Равнобедренный треугольник 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5" name="Рисунок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6" name="Рисунок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7" name="Рисунок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8" name="Рисунок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19" name="Текст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8" name="Рисунок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Рисунок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Рисунок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Рисунок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5" name="Прямоугольник 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8" name="Текст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2" name="Текст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8" name="Рисунок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Текст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2" name="Текст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3" name="Рисунок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4" name="Рисунок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5" name="Рисунок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6" name="Рисунок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3" name="Рисунок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9" name="Текст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5" name="Текст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9" name="Текст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50" name="Текст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51" name="Рисунок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2" name="Рисунок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3" name="Рисунок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Рисунок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Рисунок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Рисунок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0" name="Рисунок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3" name="Текст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7" name="Текст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8" name="Текст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2" name="Текст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4" name="Текст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Рисунок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Рисунок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Рисунок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0" name="Рисунок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3" name="Текст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7" name="Текст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38" name="Текст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2" name="Текст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  <p:sp>
        <p:nvSpPr>
          <p:cNvPr id="44" name="Текст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свой текст здесь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полнитель диаграммы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полнитель диаграммы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полнитель диаграммы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полнитель диаграммы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7" name="Заполнитель диаграммы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полнитель диаграммы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9" name="Заполнитель диаграммы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0" name="Заполнитель диаграммы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Заполнитель диаграммы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n>
                <a:noFill/>
              </a:ln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Рисунок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ru-RU" noProof="0"/>
              <a:t>Добавление изображения здесь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ru-RU" noProof="0"/>
              <a:t>Добавление изображения здесь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Предсказание цен на жилую недвижимость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4468" y="5752548"/>
            <a:ext cx="4986338" cy="976311"/>
          </a:xfrm>
        </p:spPr>
        <p:txBody>
          <a:bodyPr rtlCol="0">
            <a:normAutofit/>
          </a:bodyPr>
          <a:lstStyle/>
          <a:p>
            <a:pPr algn="r" rtl="0"/>
            <a:r>
              <a:rPr lang="ru-RU" sz="1800" dirty="0"/>
              <a:t>Коростелёва (Суворова) Е. А.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1539D-2B63-4CED-BEE0-6CF88214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23C4F-7CD6-461F-A7D3-9053E79F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Существует возможность улучшения качества модели. Для этого необходимо:</a:t>
            </a:r>
          </a:p>
          <a:p>
            <a:r>
              <a:rPr lang="ru-RU" sz="18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о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богатить </a:t>
            </a:r>
            <a:r>
              <a:rPr lang="ru-RU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датасет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новыми признаками на основе данных об управляющей компании (ставки на обслуживание, общая площадь дома)</a:t>
            </a:r>
          </a:p>
          <a:p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восстановить значительную часть пропущенных данных о квартире и доме на основе точных адресов из открытых источников</a:t>
            </a:r>
          </a:p>
          <a:p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исправить ошибки в данных</a:t>
            </a:r>
          </a:p>
          <a:p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собрать дополнительные данные по динамике цен квартир в новостройках в зависимости от стадии готовности дома</a:t>
            </a:r>
          </a:p>
          <a:p>
            <a:endParaRPr lang="ru-RU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5608D6-DFE2-4C6A-8F05-3D740834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964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небоскреб&#10;&#10;Автоматически созданное описание">
            <a:extLst>
              <a:ext uri="{FF2B5EF4-FFF2-40B4-BE49-F238E27FC236}">
                <a16:creationId xmlns:a16="http://schemas.microsoft.com/office/drawing/2014/main" id="{C9BFBC6A-8B7D-43FB-8F3E-4A8FF5BF8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9" r="25359" b="-1"/>
          <a:stretch/>
        </p:blipFill>
        <p:spPr>
          <a:xfrm>
            <a:off x="571500" y="10"/>
            <a:ext cx="6034088" cy="68579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CEE3B-51E4-416C-BFC7-D56A9542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0"/>
            <a:ext cx="4986338" cy="904240"/>
          </a:xfrm>
        </p:spPr>
        <p:txBody>
          <a:bodyPr anchor="b">
            <a:normAutofit/>
          </a:bodyPr>
          <a:lstStyle/>
          <a:p>
            <a:r>
              <a:rPr lang="ru-RU" sz="3600" dirty="0"/>
              <a:t>Планы на будущее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83AF228F-C6F9-4028-B828-7760BE1F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2367280"/>
            <a:ext cx="4986338" cy="976311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Перспектива – переход от экспертной оценки стоимости квартир при рассмотрении ипотечных заявок к автоматическому алгоритму </a:t>
            </a:r>
          </a:p>
          <a:p>
            <a:endParaRPr lang="en-US" dirty="0"/>
          </a:p>
        </p:txBody>
      </p:sp>
      <p:sp>
        <p:nvSpPr>
          <p:cNvPr id="4" name="Номер слайда 3" hidden="1">
            <a:extLst>
              <a:ext uri="{FF2B5EF4-FFF2-40B4-BE49-F238E27FC236}">
                <a16:creationId xmlns:a16="http://schemas.microsoft.com/office/drawing/2014/main" id="{5726FB9D-60F8-43AA-8C8B-1DDBD00E3E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ru-RU" noProof="0" smtClean="0"/>
              <a:pPr rtl="0">
                <a:spcAft>
                  <a:spcPts val="600"/>
                </a:spcAft>
              </a:pPr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810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158A-C5FB-443F-B216-9B3EB37AB452}"/>
              </a:ext>
            </a:extLst>
          </p:cNvPr>
          <p:cNvSpPr txBox="1"/>
          <p:nvPr/>
        </p:nvSpPr>
        <p:spPr>
          <a:xfrm>
            <a:off x="7007087" y="646044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Описание проблемы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ru-RU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ru-RU" sz="80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249" y="3618632"/>
            <a:ext cx="5255193" cy="278406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Как правило, оценкой недвижимости занимается эксперт, который подбирает наиболее похожие объекты недвижимости и сравнивает их.</a:t>
            </a:r>
          </a:p>
          <a:p>
            <a:pPr marL="0" indent="0" rtl="0">
              <a:buNone/>
            </a:pPr>
            <a:r>
              <a:rPr lang="ru-RU" dirty="0"/>
              <a:t>Задача банка – произвести оценку наиболее точно и быстро.</a:t>
            </a:r>
          </a:p>
          <a:p>
            <a:pPr marL="0" indent="0" rtl="0">
              <a:buNone/>
            </a:pPr>
            <a:r>
              <a:rPr lang="ru-RU" dirty="0"/>
              <a:t>Чем ниже скорость оценки, тем выше вероятность того, что благонадежный клиент уйдет к конкуренту, и банк упустит возможность выдать кредит.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753" y="3618632"/>
            <a:ext cx="5256000" cy="2784065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u-RU" dirty="0"/>
              <a:t>В настоящее время практически любой банк предоставляет услугу ипотечного кредитования под залог недвижимости. </a:t>
            </a:r>
          </a:p>
          <a:p>
            <a:pPr marL="0" indent="0" rtl="0">
              <a:buNone/>
            </a:pPr>
            <a:r>
              <a:rPr lang="ru-RU" dirty="0"/>
              <a:t>Для банка недвижимость — дополнительная страховка в случае непредвиденных ситуаций , а для клиента — возможность получить крупную сумму кредита.</a:t>
            </a:r>
          </a:p>
          <a:p>
            <a:pPr marL="0" indent="0">
              <a:buNone/>
            </a:pPr>
            <a:r>
              <a:rPr lang="ru-RU" dirty="0"/>
              <a:t>Для того, чтобы правильно рассчитать размер кредита, каждый объект залога проходит процедуру оценки – определение рыночной стоимости.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2D95FE3-895D-4D98-90E5-C3A771745032}"/>
              </a:ext>
            </a:extLst>
          </p:cNvPr>
          <p:cNvSpPr/>
          <p:nvPr/>
        </p:nvSpPr>
        <p:spPr>
          <a:xfrm>
            <a:off x="2777365" y="1439846"/>
            <a:ext cx="6708706" cy="190964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3600" dirty="0"/>
              <a:t>Решение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Построение модели машинного обучения для прогнозирования цен на недвижимость на основе заявок на ипотеку, полученных банком, и данных по макроэкономическим показателям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smtClean="0"/>
              <a:t>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17601" y="1688816"/>
            <a:ext cx="5138058" cy="3632767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Как это работает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/>
              <a:t>Построение витрины данных на основе заявок на ипотеку, полученных банком.</a:t>
            </a:r>
          </a:p>
          <a:p>
            <a:pPr rtl="0"/>
            <a:r>
              <a:rPr lang="ru-RU" dirty="0"/>
              <a:t>Формирование данных по макроэкономическим показателям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ru-RU" dirty="0"/>
              <a:t>Анализ данных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/>
              <a:t>Построение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ru-RU" smtClean="0"/>
              <a:t>4</a:t>
            </a:fld>
            <a:endParaRPr lang="ru-RU"/>
          </a:p>
        </p:txBody>
      </p:sp>
      <p:pic>
        <p:nvPicPr>
          <p:cNvPr id="15" name="Google Shape;152;gc3aa7838dc_0_104">
            <a:extLst>
              <a:ext uri="{FF2B5EF4-FFF2-40B4-BE49-F238E27FC236}">
                <a16:creationId xmlns:a16="http://schemas.microsoft.com/office/drawing/2014/main" id="{CCF5722A-2639-45DA-939C-9B3326B707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02" y="1640520"/>
            <a:ext cx="1689100" cy="159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3;gc3aa7838dc_0_104">
            <a:extLst>
              <a:ext uri="{FF2B5EF4-FFF2-40B4-BE49-F238E27FC236}">
                <a16:creationId xmlns:a16="http://schemas.microsoft.com/office/drawing/2014/main" id="{B37EA937-E6ED-4749-836D-B21E41A1614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111" y="4111304"/>
            <a:ext cx="1493999" cy="15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1;gc3aa7838dc_0_104">
            <a:extLst>
              <a:ext uri="{FF2B5EF4-FFF2-40B4-BE49-F238E27FC236}">
                <a16:creationId xmlns:a16="http://schemas.microsoft.com/office/drawing/2014/main" id="{B5034B09-C02B-40E4-9B4C-B02B661401E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524" y="1768589"/>
            <a:ext cx="1542078" cy="156023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E58D25B-3E9A-4E10-BF5F-A5C34FDA9F27}"/>
              </a:ext>
            </a:extLst>
          </p:cNvPr>
          <p:cNvSpPr/>
          <p:nvPr/>
        </p:nvSpPr>
        <p:spPr>
          <a:xfrm>
            <a:off x="9074426" y="1183319"/>
            <a:ext cx="3117574" cy="5227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33AFA-D85A-4D49-835A-64DDCD3F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витрины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B2AC3B-B6DD-4E3B-85F7-2EA0F4B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ru-RU" noProof="0" smtClean="0"/>
              <a:t>5</a:t>
            </a:fld>
            <a:endParaRPr lang="ru-RU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0862E-D2B7-4B56-B070-692A4DDEB9F9}"/>
              </a:ext>
            </a:extLst>
          </p:cNvPr>
          <p:cNvSpPr txBox="1"/>
          <p:nvPr/>
        </p:nvSpPr>
        <p:spPr>
          <a:xfrm>
            <a:off x="149086" y="929723"/>
            <a:ext cx="655982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price_doc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целевая переменная, цена объекта недвижимости</a:t>
            </a:r>
          </a:p>
          <a:p>
            <a:r>
              <a:rPr lang="en-US" sz="1600" b="1" dirty="0"/>
              <a:t>timestamp:</a:t>
            </a:r>
            <a:r>
              <a:rPr lang="ru-RU" sz="1600" b="1" dirty="0"/>
              <a:t> </a:t>
            </a:r>
            <a:r>
              <a:rPr lang="ru-RU" sz="1600" dirty="0"/>
              <a:t>дата транзакции</a:t>
            </a:r>
          </a:p>
          <a:p>
            <a:r>
              <a:rPr lang="en-US" sz="1600" b="1" dirty="0" err="1"/>
              <a:t>full_sq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общая площадь объекта недвижимости</a:t>
            </a:r>
          </a:p>
          <a:p>
            <a:r>
              <a:rPr lang="en-US" sz="1600" b="1" dirty="0" err="1"/>
              <a:t>life_sq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жилая площадь объекта недвижимости</a:t>
            </a:r>
          </a:p>
          <a:p>
            <a:r>
              <a:rPr lang="en-US" sz="1600" b="1" dirty="0"/>
              <a:t>floor:</a:t>
            </a:r>
            <a:r>
              <a:rPr lang="ru-RU" sz="1600" b="1" dirty="0"/>
              <a:t> </a:t>
            </a:r>
            <a:r>
              <a:rPr lang="ru-RU" sz="1600" dirty="0"/>
              <a:t>этаж объекта недвижимости </a:t>
            </a:r>
          </a:p>
          <a:p>
            <a:r>
              <a:rPr lang="en-US" sz="1600" b="1" dirty="0" err="1"/>
              <a:t>max_floor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количество этажей здания</a:t>
            </a:r>
          </a:p>
          <a:p>
            <a:r>
              <a:rPr lang="en-US" sz="1600" b="1" dirty="0"/>
              <a:t>material:</a:t>
            </a:r>
            <a:r>
              <a:rPr lang="ru-RU" sz="1600" b="1" dirty="0"/>
              <a:t> </a:t>
            </a:r>
            <a:r>
              <a:rPr lang="ru-RU" sz="1600" dirty="0"/>
              <a:t>тип наружной стены</a:t>
            </a:r>
          </a:p>
          <a:p>
            <a:r>
              <a:rPr lang="en-US" sz="1600" b="1" dirty="0" err="1"/>
              <a:t>build_year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год постройки здания</a:t>
            </a:r>
          </a:p>
          <a:p>
            <a:r>
              <a:rPr lang="en-US" sz="1600" b="1" dirty="0" err="1"/>
              <a:t>num_room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кол-во комнат</a:t>
            </a:r>
          </a:p>
          <a:p>
            <a:r>
              <a:rPr lang="en-US" sz="1600" b="1" dirty="0" err="1"/>
              <a:t>kitch_sq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площадь кухни</a:t>
            </a:r>
          </a:p>
          <a:p>
            <a:r>
              <a:rPr lang="en-US" sz="1600" b="1" dirty="0"/>
              <a:t>state:</a:t>
            </a:r>
            <a:r>
              <a:rPr lang="ru-RU" sz="1600" b="1" dirty="0"/>
              <a:t> </a:t>
            </a:r>
            <a:r>
              <a:rPr lang="ru-RU" sz="1600" dirty="0"/>
              <a:t>состояние объекта недвижимости</a:t>
            </a:r>
          </a:p>
          <a:p>
            <a:r>
              <a:rPr lang="en-US" sz="1600" b="1" dirty="0" err="1"/>
              <a:t>product_type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цель покупки объекта недвижимости</a:t>
            </a:r>
          </a:p>
          <a:p>
            <a:r>
              <a:rPr lang="en-US" sz="1600" b="1" dirty="0" err="1"/>
              <a:t>sub_area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район</a:t>
            </a:r>
          </a:p>
          <a:p>
            <a:r>
              <a:rPr lang="en-US" sz="1600" b="1" dirty="0" err="1"/>
              <a:t>full_all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количество жителей района</a:t>
            </a:r>
          </a:p>
          <a:p>
            <a:r>
              <a:rPr lang="en-US" sz="1600" b="1" dirty="0" err="1"/>
              <a:t>male_f</a:t>
            </a:r>
            <a:r>
              <a:rPr lang="en-US" sz="1600" b="1" dirty="0"/>
              <a:t>, </a:t>
            </a:r>
            <a:r>
              <a:rPr lang="en-US" sz="1600" b="1" dirty="0" err="1"/>
              <a:t>female_f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соотношение мужчин и женщин в</a:t>
            </a:r>
            <a:r>
              <a:rPr lang="ru-RU" sz="1600" b="1" dirty="0"/>
              <a:t> </a:t>
            </a:r>
            <a:r>
              <a:rPr lang="ru-RU" sz="1600" dirty="0"/>
              <a:t>районе</a:t>
            </a:r>
          </a:p>
          <a:p>
            <a:r>
              <a:rPr lang="en-US" sz="1600" b="1" dirty="0"/>
              <a:t>young_*:</a:t>
            </a:r>
            <a:r>
              <a:rPr lang="ru-RU" sz="1600" b="1" dirty="0"/>
              <a:t> </a:t>
            </a:r>
            <a:r>
              <a:rPr lang="ru-RU" sz="1600" dirty="0"/>
              <a:t>количество молодых жителей района</a:t>
            </a:r>
          </a:p>
          <a:p>
            <a:r>
              <a:rPr lang="en-US" sz="1600" b="1" dirty="0"/>
              <a:t>work_*:</a:t>
            </a:r>
            <a:r>
              <a:rPr lang="ru-RU" sz="1600" b="1" dirty="0"/>
              <a:t> </a:t>
            </a:r>
            <a:r>
              <a:rPr lang="ru-RU" sz="1600" dirty="0"/>
              <a:t>количество работающих жителей района</a:t>
            </a:r>
          </a:p>
          <a:p>
            <a:r>
              <a:rPr lang="en-US" sz="1600" b="1" dirty="0" err="1"/>
              <a:t>ekder</a:t>
            </a:r>
            <a:r>
              <a:rPr lang="en-US" sz="1600" b="1" dirty="0"/>
              <a:t>_*:</a:t>
            </a:r>
            <a:r>
              <a:rPr lang="ru-RU" sz="1600" b="1" dirty="0"/>
              <a:t> </a:t>
            </a:r>
            <a:r>
              <a:rPr lang="ru-RU" sz="1600" dirty="0"/>
              <a:t>количество пожилых людей района</a:t>
            </a:r>
            <a:endParaRPr lang="en-US" sz="1600" dirty="0"/>
          </a:p>
          <a:p>
            <a:r>
              <a:rPr lang="en-US" sz="1600" b="1" dirty="0" err="1"/>
              <a:t>build_count</a:t>
            </a:r>
            <a:r>
              <a:rPr lang="en-US" sz="1600" b="1" dirty="0"/>
              <a:t>_*:  </a:t>
            </a:r>
            <a:r>
              <a:rPr lang="ru-RU" sz="1600" dirty="0"/>
              <a:t>количество зданий в районе по конструктивному типу  или году</a:t>
            </a:r>
          </a:p>
          <a:p>
            <a:r>
              <a:rPr lang="en-US" sz="1600" b="1" dirty="0" err="1"/>
              <a:t>trc</a:t>
            </a:r>
            <a:r>
              <a:rPr lang="en-US" sz="1600" b="1" dirty="0"/>
              <a:t>_:</a:t>
            </a:r>
            <a:r>
              <a:rPr lang="ru-RU" sz="1600" b="1" dirty="0"/>
              <a:t> </a:t>
            </a:r>
            <a:r>
              <a:rPr lang="ru-RU" sz="1600" dirty="0"/>
              <a:t>торговые центры</a:t>
            </a:r>
          </a:p>
          <a:p>
            <a:r>
              <a:rPr lang="en-US" sz="1600" b="1" dirty="0"/>
              <a:t>prom_:</a:t>
            </a:r>
            <a:r>
              <a:rPr lang="ru-RU" sz="1600" b="1" dirty="0"/>
              <a:t> </a:t>
            </a:r>
            <a:r>
              <a:rPr lang="ru-RU" sz="1600" dirty="0"/>
              <a:t>промышленные зоны</a:t>
            </a:r>
          </a:p>
          <a:p>
            <a:r>
              <a:rPr lang="en-US" sz="1600" b="1" dirty="0" err="1"/>
              <a:t>cafe_count_d_price_p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кол-во кафе, расположенных на расстоянии </a:t>
            </a:r>
            <a:r>
              <a:rPr lang="en-US" sz="1600" dirty="0"/>
              <a:t>d</a:t>
            </a:r>
            <a:r>
              <a:rPr lang="ru-RU" sz="1600" dirty="0"/>
              <a:t> от объекта недвижимости со средним чеком</a:t>
            </a:r>
            <a:r>
              <a:rPr lang="en-US" sz="1600" dirty="0"/>
              <a:t> p</a:t>
            </a:r>
            <a:endParaRPr lang="ru-RU" sz="1600" dirty="0"/>
          </a:p>
          <a:p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6704C-0445-48F6-AD2F-EE5822E3612D}"/>
              </a:ext>
            </a:extLst>
          </p:cNvPr>
          <p:cNvSpPr txBox="1"/>
          <p:nvPr/>
        </p:nvSpPr>
        <p:spPr>
          <a:xfrm>
            <a:off x="6520069" y="929723"/>
            <a:ext cx="59899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balance_trade</a:t>
            </a:r>
            <a:r>
              <a:rPr lang="en-US" sz="1600" b="1" dirty="0"/>
              <a:t>: </a:t>
            </a:r>
            <a:r>
              <a:rPr lang="ru-RU" sz="1600" dirty="0"/>
              <a:t>положительное сальдо торгового баланса</a:t>
            </a:r>
          </a:p>
          <a:p>
            <a:r>
              <a:rPr lang="en-US" sz="1600" b="1" dirty="0" err="1"/>
              <a:t>balance_trade_growth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торговый баланс (в процентах к предыдущему году) </a:t>
            </a:r>
          </a:p>
          <a:p>
            <a:r>
              <a:rPr lang="en-US" sz="1600" b="1" dirty="0" err="1"/>
              <a:t>eurrub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обменный курс рубля к евро</a:t>
            </a:r>
          </a:p>
          <a:p>
            <a:r>
              <a:rPr lang="en-US" sz="1600" b="1" dirty="0" err="1"/>
              <a:t>average_provision_of_build_contract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предоставление </a:t>
            </a:r>
          </a:p>
          <a:p>
            <a:r>
              <a:rPr lang="ru-RU" sz="1600" dirty="0"/>
              <a:t>по заказам в России (для девелопера)</a:t>
            </a:r>
          </a:p>
          <a:p>
            <a:r>
              <a:rPr lang="en-US" sz="1600" b="1" dirty="0" err="1"/>
              <a:t>micex_rgbi_tr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индекс ММВБ для государственных облигаций (индекс ММВБ RGBI TR) /доходность </a:t>
            </a:r>
          </a:p>
          <a:p>
            <a:r>
              <a:rPr lang="en-US" sz="1600" b="1" dirty="0" err="1"/>
              <a:t>micex_cbi_tr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корпоративные облигации индекса ММВБ (MICEXCBITR) /доходность </a:t>
            </a:r>
          </a:p>
          <a:p>
            <a:r>
              <a:rPr lang="en-US" sz="1600" b="1" dirty="0" err="1"/>
              <a:t>deposits_rate</a:t>
            </a:r>
            <a:r>
              <a:rPr lang="ru-RU" sz="1600" b="1" dirty="0"/>
              <a:t>: </a:t>
            </a:r>
            <a:r>
              <a:rPr lang="ru-RU" sz="1600" dirty="0"/>
              <a:t>средняя процентная ставка по депозитам </a:t>
            </a:r>
          </a:p>
          <a:p>
            <a:r>
              <a:rPr lang="en-US" sz="1600" b="1" dirty="0" err="1"/>
              <a:t>mortgage_value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объем ипотечных кредитов</a:t>
            </a:r>
          </a:p>
          <a:p>
            <a:r>
              <a:rPr lang="en-US" sz="1600" b="1" dirty="0" err="1"/>
              <a:t>mortgage_rate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средневзвешенная ставка по ипотечным </a:t>
            </a:r>
          </a:p>
          <a:p>
            <a:r>
              <a:rPr lang="ru-RU" sz="1600" dirty="0"/>
              <a:t>кредитам </a:t>
            </a:r>
            <a:r>
              <a:rPr lang="en-US" sz="1600" b="1" dirty="0" err="1"/>
              <a:t>income_per_cap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средний доход на душу населения </a:t>
            </a:r>
          </a:p>
          <a:p>
            <a:r>
              <a:rPr lang="nn-NO" sz="1600" b="1" dirty="0"/>
              <a:t>museum_visitis_per_100_cap 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количество посещений музеев на 1000 человек населения</a:t>
            </a:r>
          </a:p>
          <a:p>
            <a:r>
              <a:rPr lang="en-US" sz="1600" b="1" dirty="0" err="1"/>
              <a:t>apartment_build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строительство городских жилых квартир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53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33AFA-D85A-4D49-835A-64DDCD3F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витрины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B2AC3B-B6DD-4E3B-85F7-2EA0F4B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ru-RU" noProof="0" smtClean="0"/>
              <a:t>6</a:t>
            </a:fld>
            <a:endParaRPr lang="ru-RU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0862E-D2B7-4B56-B070-692A4DDEB9F9}"/>
              </a:ext>
            </a:extLst>
          </p:cNvPr>
          <p:cNvSpPr txBox="1"/>
          <p:nvPr/>
        </p:nvSpPr>
        <p:spPr>
          <a:xfrm>
            <a:off x="79512" y="1287532"/>
            <a:ext cx="655982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year:</a:t>
            </a:r>
            <a:r>
              <a:rPr lang="ru-RU" sz="1600" b="1" dirty="0"/>
              <a:t> </a:t>
            </a:r>
            <a:r>
              <a:rPr lang="ru-RU" sz="1600" dirty="0"/>
              <a:t>год транзакции</a:t>
            </a:r>
          </a:p>
          <a:p>
            <a:r>
              <a:rPr lang="en-US" sz="1600" b="1" dirty="0"/>
              <a:t>month:</a:t>
            </a:r>
            <a:r>
              <a:rPr lang="ru-RU" sz="1600" b="1" dirty="0"/>
              <a:t> </a:t>
            </a:r>
            <a:r>
              <a:rPr lang="ru-RU" sz="1600" dirty="0"/>
              <a:t>месяц транзакции</a:t>
            </a:r>
          </a:p>
          <a:p>
            <a:r>
              <a:rPr lang="en-US" sz="1600" b="1" dirty="0" err="1"/>
              <a:t>dow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день недели транзакции</a:t>
            </a:r>
          </a:p>
          <a:p>
            <a:r>
              <a:rPr lang="en-US" sz="1600" b="1" dirty="0" err="1"/>
              <a:t>years_old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возраст здания</a:t>
            </a:r>
          </a:p>
          <a:p>
            <a:r>
              <a:rPr lang="en-US" sz="1600" b="1" dirty="0" err="1"/>
              <a:t>resident_to_total_ratio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доля жилой площади</a:t>
            </a:r>
          </a:p>
          <a:p>
            <a:r>
              <a:rPr lang="en-US" sz="1600" b="1" dirty="0" err="1"/>
              <a:t>kitchen_to_total_ratio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доля площади кухни</a:t>
            </a:r>
          </a:p>
          <a:p>
            <a:r>
              <a:rPr lang="en-US" sz="1600" b="1" dirty="0" err="1"/>
              <a:t>avg_room_area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средняя площадь комнаты</a:t>
            </a:r>
          </a:p>
          <a:p>
            <a:r>
              <a:rPr lang="en-US" sz="1600" b="1" dirty="0" err="1"/>
              <a:t>extra_area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разница между общей и жилой площадями</a:t>
            </a:r>
          </a:p>
          <a:p>
            <a:r>
              <a:rPr lang="en-US" sz="1600" b="1" dirty="0" err="1"/>
              <a:t>extra_area_ratio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разница между общей и жилой площадями к общей площади</a:t>
            </a:r>
          </a:p>
          <a:p>
            <a:r>
              <a:rPr lang="en-US" sz="1600" b="1" dirty="0" err="1"/>
              <a:t>pct_labor_force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доля работающих людей в районе</a:t>
            </a:r>
          </a:p>
          <a:p>
            <a:r>
              <a:rPr lang="en-US" sz="1600" b="1" dirty="0" err="1"/>
              <a:t>floor_rel_total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этаж квартиры относительно количества этажей в доме</a:t>
            </a:r>
          </a:p>
          <a:p>
            <a:r>
              <a:rPr lang="en-US" sz="1600" b="1" dirty="0" err="1"/>
              <a:t>ratio_school_age_seats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доля детей школьного возраста к</a:t>
            </a:r>
          </a:p>
          <a:p>
            <a:r>
              <a:rPr lang="ru-RU" sz="1600" dirty="0"/>
              <a:t> числу доступных мест в школах</a:t>
            </a:r>
          </a:p>
          <a:p>
            <a:r>
              <a:rPr lang="en-US" sz="1600" b="1" dirty="0" err="1"/>
              <a:t>ratio_preschool_age_seats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доля детей дошкольного возраста к числу доступных мест в детских садах</a:t>
            </a:r>
          </a:p>
          <a:p>
            <a:endParaRPr lang="ru-RU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1B6999-B1A6-4603-8FC7-6FA9623BA115}"/>
              </a:ext>
            </a:extLst>
          </p:cNvPr>
          <p:cNvSpPr txBox="1">
            <a:spLocks/>
          </p:cNvSpPr>
          <p:nvPr/>
        </p:nvSpPr>
        <p:spPr>
          <a:xfrm>
            <a:off x="371475" y="773942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Разработанные признаки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F63A3-9B10-4CD9-B7DC-B1DA7955499D}"/>
              </a:ext>
            </a:extLst>
          </p:cNvPr>
          <p:cNvSpPr txBox="1"/>
          <p:nvPr/>
        </p:nvSpPr>
        <p:spPr>
          <a:xfrm>
            <a:off x="6270659" y="1293877"/>
            <a:ext cx="59899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young_proportion</a:t>
            </a:r>
            <a:r>
              <a:rPr lang="ru-RU" sz="1600" b="1" dirty="0"/>
              <a:t>: </a:t>
            </a:r>
            <a:r>
              <a:rPr lang="ru-RU" sz="1600" dirty="0"/>
              <a:t>доля молодых жителей района</a:t>
            </a:r>
          </a:p>
          <a:p>
            <a:r>
              <a:rPr lang="en-US" sz="1600" b="1" dirty="0" err="1"/>
              <a:t>work_proportion</a:t>
            </a:r>
            <a:r>
              <a:rPr lang="ru-RU" sz="1600" b="1" dirty="0"/>
              <a:t>: </a:t>
            </a:r>
            <a:r>
              <a:rPr lang="ru-RU" sz="1600" dirty="0"/>
              <a:t>доля работающих жителей района</a:t>
            </a:r>
          </a:p>
          <a:p>
            <a:r>
              <a:rPr lang="en-US" sz="1600" b="1" dirty="0" err="1"/>
              <a:t>retire_proportion</a:t>
            </a:r>
            <a:r>
              <a:rPr lang="ru-RU" sz="1600" b="1" dirty="0"/>
              <a:t>: </a:t>
            </a:r>
            <a:r>
              <a:rPr lang="ru-RU" sz="1600" dirty="0"/>
              <a:t>доля пожилых людей района</a:t>
            </a:r>
            <a:endParaRPr lang="en-US" sz="1600" dirty="0"/>
          </a:p>
          <a:p>
            <a:r>
              <a:rPr lang="en-US" sz="1600" b="1" dirty="0" err="1"/>
              <a:t>female_to_male</a:t>
            </a:r>
            <a:r>
              <a:rPr lang="en-US" sz="1600" b="1" dirty="0"/>
              <a:t> :  </a:t>
            </a:r>
            <a:r>
              <a:rPr lang="ru-RU" sz="1600" dirty="0"/>
              <a:t>соотношение женщин к мужчинам по районам</a:t>
            </a:r>
          </a:p>
          <a:p>
            <a:r>
              <a:rPr lang="en-US" sz="1600" b="1" dirty="0" err="1"/>
              <a:t>metro_flag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наличие метро в районе с количеством жителей более 150000 человек</a:t>
            </a:r>
          </a:p>
          <a:p>
            <a:r>
              <a:rPr lang="en-US" sz="1600" b="1" dirty="0" err="1"/>
              <a:t>large_flag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флаг зданий с высотой более 17 этажей</a:t>
            </a:r>
          </a:p>
          <a:p>
            <a:r>
              <a:rPr lang="en-US" sz="1600" b="1" dirty="0" err="1"/>
              <a:t>small_flag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флаг зданий с высотой менее 17 этажей</a:t>
            </a:r>
          </a:p>
          <a:p>
            <a:r>
              <a:rPr lang="en-US" sz="1600" b="1" dirty="0" err="1"/>
              <a:t>mean_bldg_max_fl</a:t>
            </a:r>
            <a:r>
              <a:rPr lang="en-US" sz="1600" b="1" dirty="0"/>
              <a:t>: </a:t>
            </a:r>
            <a:r>
              <a:rPr lang="ru-RU" sz="1600" dirty="0"/>
              <a:t>среднее число этажей в домах по районам</a:t>
            </a:r>
          </a:p>
          <a:p>
            <a:r>
              <a:rPr lang="en-US" sz="1600" b="1" dirty="0" err="1"/>
              <a:t>n_sales_month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продажи по месяцам</a:t>
            </a:r>
          </a:p>
          <a:p>
            <a:r>
              <a:rPr lang="en-US" sz="1600" b="1" dirty="0" err="1"/>
              <a:t>subarea_dist_to_kremlin</a:t>
            </a:r>
            <a:r>
              <a:rPr lang="en-US" sz="1600" b="1" dirty="0"/>
              <a:t> :</a:t>
            </a:r>
            <a:r>
              <a:rPr lang="ru-RU" sz="1600" b="1" dirty="0"/>
              <a:t> </a:t>
            </a:r>
            <a:r>
              <a:rPr lang="ru-RU" sz="1600" dirty="0"/>
              <a:t>среднее расстояние до кремля </a:t>
            </a:r>
          </a:p>
          <a:p>
            <a:r>
              <a:rPr lang="ru-RU" sz="1600" dirty="0"/>
              <a:t>от района</a:t>
            </a:r>
          </a:p>
          <a:p>
            <a:r>
              <a:rPr lang="en-US" sz="1600" b="1" dirty="0" err="1"/>
              <a:t>count_nan_per_row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количество пропущенных значений в строке</a:t>
            </a:r>
          </a:p>
          <a:p>
            <a:r>
              <a:rPr lang="en-US" sz="1600" b="1" dirty="0" err="1"/>
              <a:t>apt_name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ru-RU" sz="1600" dirty="0"/>
              <a:t>название квартиры, состоящее из района и расстояния до метро на авто</a:t>
            </a:r>
          </a:p>
          <a:p>
            <a:r>
              <a:rPr lang="en-US" sz="1600" b="1" dirty="0" err="1"/>
              <a:t>apt_name_yrmo</a:t>
            </a:r>
            <a:r>
              <a:rPr lang="en-US" sz="1600" b="1" dirty="0"/>
              <a:t>:</a:t>
            </a:r>
            <a:r>
              <a:rPr lang="ru-RU" sz="1600" b="1" dirty="0"/>
              <a:t> </a:t>
            </a:r>
            <a:r>
              <a:rPr lang="en-US" sz="1600" dirty="0" err="1"/>
              <a:t>apt_name</a:t>
            </a:r>
            <a:r>
              <a:rPr lang="ru-RU" sz="1600" dirty="0"/>
              <a:t> +</a:t>
            </a:r>
            <a:r>
              <a:rPr lang="en-US" sz="1600" dirty="0"/>
              <a:t> year + month</a:t>
            </a:r>
            <a:endParaRPr lang="ru-RU" sz="1600" dirty="0"/>
          </a:p>
          <a:p>
            <a:r>
              <a:rPr lang="en-US" sz="1600" b="1" dirty="0" err="1"/>
              <a:t>full_sq_floored</a:t>
            </a:r>
            <a:r>
              <a:rPr lang="en-US" sz="1600" b="1" dirty="0"/>
              <a:t> </a:t>
            </a:r>
            <a:r>
              <a:rPr lang="ru-RU" sz="1600" b="1" dirty="0"/>
              <a:t>: </a:t>
            </a:r>
            <a:r>
              <a:rPr lang="en-US" sz="1600" b="1" dirty="0"/>
              <a:t> </a:t>
            </a:r>
            <a:r>
              <a:rPr lang="ru-RU" sz="1600" dirty="0"/>
              <a:t>общая площадь в зависимости от этажа</a:t>
            </a:r>
          </a:p>
        </p:txBody>
      </p:sp>
    </p:spTree>
    <p:extLst>
      <p:ext uri="{BB962C8B-B14F-4D97-AF65-F5344CB8AC3E}">
        <p14:creationId xmlns:p14="http://schemas.microsoft.com/office/powerpoint/2010/main" val="4863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3600" noProof="1"/>
              <a:t>Анализ данных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Анализ полноты данных</a:t>
            </a:r>
          </a:p>
          <a:p>
            <a:pPr rtl="0"/>
            <a:r>
              <a:rPr lang="ru-RU" noProof="1"/>
              <a:t>Проверка типов данных</a:t>
            </a:r>
          </a:p>
          <a:p>
            <a:pPr rtl="0"/>
            <a:r>
              <a:rPr lang="ru-RU" noProof="1"/>
              <a:t>Преобразование категориальных признаков</a:t>
            </a:r>
          </a:p>
          <a:p>
            <a:pPr rtl="0"/>
            <a:r>
              <a:rPr lang="ru-RU" noProof="1"/>
              <a:t>Визуализация данных</a:t>
            </a:r>
          </a:p>
          <a:p>
            <a:pPr rtl="0"/>
            <a:r>
              <a:rPr lang="ru-RU" noProof="1"/>
              <a:t>Обработка пропущенных данных</a:t>
            </a:r>
          </a:p>
          <a:p>
            <a:pPr rtl="0"/>
            <a:r>
              <a:rPr lang="ru-RU" noProof="1"/>
              <a:t>Обработка выбросов </a:t>
            </a:r>
          </a:p>
          <a:p>
            <a:pPr rtl="0"/>
            <a:r>
              <a:rPr lang="ru-RU" noProof="1"/>
              <a:t>Обработка нарушения логики взаимосвязи данных</a:t>
            </a:r>
          </a:p>
          <a:p>
            <a:pPr rtl="0"/>
            <a:r>
              <a:rPr lang="ru-RU" noProof="1"/>
              <a:t>Анализ признаков на корреляцию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ru-RU" sz="800" noProof="1" dirty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ru-RU" sz="800" noProof="1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A6DE44-9BD5-4930-810B-8303D8B0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6861"/>
            <a:ext cx="5795963" cy="3047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3600" noProof="1"/>
              <a:t>Построение модели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54997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Выбор алгоритма машинного обучения</a:t>
            </a:r>
          </a:p>
          <a:p>
            <a:pPr rtl="0"/>
            <a:r>
              <a:rPr lang="ru-RU" noProof="1"/>
              <a:t>Подбор гиперпараметров</a:t>
            </a:r>
          </a:p>
          <a:p>
            <a:pPr rtl="0"/>
            <a:r>
              <a:rPr lang="ru-RU" noProof="1"/>
              <a:t>Отбор признаков</a:t>
            </a:r>
          </a:p>
          <a:p>
            <a:pPr rtl="0"/>
            <a:r>
              <a:rPr lang="ru-RU" noProof="1"/>
              <a:t>Оценка качества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ru-RU" sz="800" noProof="1" dirty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ru-RU" sz="800" noProof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6441E0-94CC-4BA9-A700-187DB8F6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04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1539D-2B63-4CED-BEE0-6CF88214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5608D6-DFE2-4C6A-8F05-3D740834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ru-RU" noProof="0" smtClean="0"/>
              <a:t>9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B0C2A6-C8F5-470B-9B60-634AE6F81051}"/>
              </a:ext>
            </a:extLst>
          </p:cNvPr>
          <p:cNvSpPr/>
          <p:nvPr/>
        </p:nvSpPr>
        <p:spPr>
          <a:xfrm>
            <a:off x="1093304" y="2174392"/>
            <a:ext cx="1689652" cy="914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Статические данные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0271DE-8EEA-41D9-BC0B-B53CD4222624}"/>
              </a:ext>
            </a:extLst>
          </p:cNvPr>
          <p:cNvSpPr/>
          <p:nvPr/>
        </p:nvSpPr>
        <p:spPr>
          <a:xfrm>
            <a:off x="1093304" y="3769208"/>
            <a:ext cx="1689652" cy="914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Динамические данные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FC2E2B4-47E2-4AE1-9F43-485AD903823F}"/>
              </a:ext>
            </a:extLst>
          </p:cNvPr>
          <p:cNvSpPr/>
          <p:nvPr/>
        </p:nvSpPr>
        <p:spPr>
          <a:xfrm>
            <a:off x="3001617" y="2389602"/>
            <a:ext cx="894522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354DB00-3C1D-4ADB-A579-F84EA2C4E16B}"/>
              </a:ext>
            </a:extLst>
          </p:cNvPr>
          <p:cNvSpPr/>
          <p:nvPr/>
        </p:nvSpPr>
        <p:spPr>
          <a:xfrm>
            <a:off x="3001617" y="4032595"/>
            <a:ext cx="894522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590EE3-1E48-4BB3-9DDC-F7E589295482}"/>
              </a:ext>
            </a:extLst>
          </p:cNvPr>
          <p:cNvSpPr/>
          <p:nvPr/>
        </p:nvSpPr>
        <p:spPr>
          <a:xfrm>
            <a:off x="4114800" y="2174392"/>
            <a:ext cx="1434547" cy="25092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EFC7E60-94B1-4F74-A49B-A538B419C060}"/>
              </a:ext>
            </a:extLst>
          </p:cNvPr>
          <p:cNvSpPr/>
          <p:nvPr/>
        </p:nvSpPr>
        <p:spPr>
          <a:xfrm>
            <a:off x="5693189" y="3235187"/>
            <a:ext cx="894522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9507D86-6601-4FC8-8FCD-402A3B1DFB1D}"/>
              </a:ext>
            </a:extLst>
          </p:cNvPr>
          <p:cNvSpPr/>
          <p:nvPr/>
        </p:nvSpPr>
        <p:spPr>
          <a:xfrm>
            <a:off x="6761371" y="2174392"/>
            <a:ext cx="1434547" cy="25092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 ML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B81217-3801-40D4-BCA6-F0EFF9B32998}"/>
              </a:ext>
            </a:extLst>
          </p:cNvPr>
          <p:cNvSpPr/>
          <p:nvPr/>
        </p:nvSpPr>
        <p:spPr>
          <a:xfrm>
            <a:off x="9437760" y="2134635"/>
            <a:ext cx="1689652" cy="25092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Предсказание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FBD50A6E-3EC2-4F29-94B9-8B7FEA63B412}"/>
              </a:ext>
            </a:extLst>
          </p:cNvPr>
          <p:cNvSpPr/>
          <p:nvPr/>
        </p:nvSpPr>
        <p:spPr>
          <a:xfrm>
            <a:off x="8369578" y="3235187"/>
            <a:ext cx="894522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26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8_TF34126823.potx" id="{2A2B90EE-F7B7-4AA0-886C-21693E76F675}" vid="{B23C314D-BB01-4560-816A-26FDC505E1B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яркая блочная презентация</Template>
  <TotalTime>445</TotalTime>
  <Words>943</Words>
  <Application>Microsoft Office PowerPoint</Application>
  <PresentationFormat>Широкоэкранный</PresentationFormat>
  <Paragraphs>129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Предсказание цен на жилую недвижимость</vt:lpstr>
      <vt:lpstr>Описание проблемы</vt:lpstr>
      <vt:lpstr>Решение</vt:lpstr>
      <vt:lpstr>Как это работает</vt:lpstr>
      <vt:lpstr>Построение витрины</vt:lpstr>
      <vt:lpstr>Построение витрины</vt:lpstr>
      <vt:lpstr>Анализ данных</vt:lpstr>
      <vt:lpstr>Построение модели</vt:lpstr>
      <vt:lpstr>Архитектура</vt:lpstr>
      <vt:lpstr>Рекомендации для бизнеса</vt:lpstr>
      <vt:lpstr>Планы на будущее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 на жилую недвижимость</dc:title>
  <dc:creator>Максим Коростелёв</dc:creator>
  <cp:lastModifiedBy>Максим Коростелёв</cp:lastModifiedBy>
  <cp:revision>42</cp:revision>
  <dcterms:created xsi:type="dcterms:W3CDTF">2021-11-22T18:22:23Z</dcterms:created>
  <dcterms:modified xsi:type="dcterms:W3CDTF">2021-11-29T18:39:03Z</dcterms:modified>
</cp:coreProperties>
</file>