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4"/>
  </p:sldMasterIdLst>
  <p:notesMasterIdLst>
    <p:notesMasterId r:id="rId12"/>
  </p:notesMasterIdLst>
  <p:handoutMasterIdLst>
    <p:handoutMasterId r:id="rId13"/>
  </p:handoutMasterIdLst>
  <p:sldIdLst>
    <p:sldId id="279" r:id="rId5"/>
    <p:sldId id="282" r:id="rId6"/>
    <p:sldId id="281" r:id="rId7"/>
    <p:sldId id="285" r:id="rId8"/>
    <p:sldId id="284" r:id="rId9"/>
    <p:sldId id="27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5" autoAdjust="0"/>
  </p:normalViewPr>
  <p:slideViewPr>
    <p:cSldViewPr snapToGrid="0">
      <p:cViewPr varScale="1">
        <p:scale>
          <a:sx n="60" d="100"/>
          <a:sy n="60" d="100"/>
        </p:scale>
        <p:origin x="102" y="1056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svg"/><Relationship Id="rId7" Type="http://schemas.openxmlformats.org/officeDocument/2006/relationships/image" Target="../media/image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8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8169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8062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1884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4989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7025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3780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79008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54976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748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20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7E7BE7-34B4-0245-F0FC-5DAFBE1BE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AA2314B-678A-53ED-1FFD-178A47EE32AF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EEF6A5-B8DE-8A1B-3193-3D09D69E977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ADC149-DAE8-7132-4888-30A3FE8A2CDC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8618CD-E7A5-C5CF-F0EC-4D15E3416995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8042EF-6DDF-3B59-E298-5C1111C98109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82534F-26F7-4BA4-8F0A-F268E4C6616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E54BDC3-095F-0D91-7417-9EEFE05F27E5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889473-6D38-5E80-9A3D-0AE756B38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7C1A73-A3DD-5447-64BB-B76FE7133F80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1962D91-6D6B-9F48-25E0-54B49CC0076C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6A9922-24C2-84F5-43EA-2A74892FEF14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3DD178-8928-2F2A-EB7E-B4F389C7897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CF9FB2F-8C40-1AB1-ACE4-18481CA00FBD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5F9574-3BB1-5CC8-884F-88825D947FE6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80FE90-8693-0218-599D-FF4B637428C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85E65B37-109C-A9E6-8D98-36C7FA1E4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DE10240-113C-8E0C-F98B-4C15C0A3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A60478-1E8B-0ACA-90CF-CCFC9F02E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DF093C04-9D9C-D305-57DA-5467F042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1892B95-7627-D6B6-FBE6-74C6B24A2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DDFBBA9-5FB6-390B-3F71-F9A66250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5C4A476-FF10-902B-8E99-834862CCD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16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282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493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339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83532"/>
      </p:ext>
    </p:extLst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8159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477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5967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7D8CD-701A-26FC-3A56-604E1A27B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A019A-EDAF-F3C8-6CA2-11548D3C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08F2F-71B2-39D7-5E9E-922F47E0F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11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541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4219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4D8EA3-B846-4160-95E9-4863021470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85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671" r:id="rId23"/>
    <p:sldLayoutId id="2147483680" r:id="rId24"/>
    <p:sldLayoutId id="2147483672" r:id="rId25"/>
    <p:sldLayoutId id="2147483674" r:id="rId26"/>
    <p:sldLayoutId id="2147483675" r:id="rId27"/>
    <p:sldLayoutId id="2147483676" r:id="rId28"/>
    <p:sldLayoutId id="2147483664" r:id="rId29"/>
    <p:sldLayoutId id="2147483677" r:id="rId30"/>
    <p:sldLayoutId id="2147483662" r:id="rId3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409FD3-B951-5949-412C-1FF3954AD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171" y="5052291"/>
            <a:ext cx="7271657" cy="591573"/>
          </a:xfrm>
        </p:spPr>
        <p:txBody>
          <a:bodyPr/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Jumble" panose="02000503000000020004" pitchFamily="2" charset="0"/>
              </a:rPr>
              <a:t>Elena Schmitt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74897-F832-D2C8-FC56-9EA7CFEA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3"/>
          <a:stretch/>
        </p:blipFill>
        <p:spPr>
          <a:xfrm>
            <a:off x="4965754" y="1288027"/>
            <a:ext cx="2260491" cy="1653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6EBFF-9119-7BA5-FC87-20FEC448378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5"/>
          <a:stretch/>
        </p:blipFill>
        <p:spPr>
          <a:xfrm>
            <a:off x="1746908" y="2941075"/>
            <a:ext cx="8603227" cy="17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55BB-6B73-5BC0-EDCA-191B609A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4" y="431527"/>
            <a:ext cx="6784140" cy="913948"/>
          </a:xfrm>
        </p:spPr>
        <p:txBody>
          <a:bodyPr/>
          <a:lstStyle/>
          <a:p>
            <a:r>
              <a:rPr lang="en-US" sz="5400" b="1" u="sng" dirty="0">
                <a:latin typeface="Bahnschrift" panose="020B0502040204020203" pitchFamily="34" charset="0"/>
              </a:rPr>
              <a:t>What is Haskell?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A12AD5-4B52-F44B-F404-35A84222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7" t="8744" r="15504"/>
          <a:stretch/>
        </p:blipFill>
        <p:spPr>
          <a:xfrm>
            <a:off x="7589021" y="2085524"/>
            <a:ext cx="3335661" cy="23335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F94-92A4-DB1F-E395-875A517C40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42291-9374-C66B-CCF1-C1E6B8B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00CA68-700B-905E-48AC-9D55DB717058}"/>
              </a:ext>
            </a:extLst>
          </p:cNvPr>
          <p:cNvSpPr txBox="1">
            <a:spLocks/>
          </p:cNvSpPr>
          <p:nvPr/>
        </p:nvSpPr>
        <p:spPr>
          <a:xfrm>
            <a:off x="646822" y="1267099"/>
            <a:ext cx="5260492" cy="4454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Bahnschrift SemiLight" panose="020B0502040204020203" pitchFamily="34" charset="0"/>
              </a:rPr>
              <a:t>Purely functional language</a:t>
            </a:r>
          </a:p>
          <a:p>
            <a:pPr lvl="1"/>
            <a:r>
              <a:rPr lang="en-US" sz="1400" dirty="0">
                <a:latin typeface="Bahnschrift SemiLight" panose="020B0502040204020203" pitchFamily="34" charset="0"/>
              </a:rPr>
              <a:t>No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Bahnschrift SemiLight" panose="020B0502040204020203" pitchFamily="34" charset="0"/>
              </a:rPr>
              <a:t>Statically typed</a:t>
            </a:r>
          </a:p>
          <a:p>
            <a:pPr lvl="1"/>
            <a:r>
              <a:rPr lang="en-US" sz="1400" dirty="0">
                <a:latin typeface="Bahnschrift SemiLight" panose="020B0502040204020203" pitchFamily="34" charset="0"/>
              </a:rPr>
              <a:t>Types of expressions are checked before the program runs and do not change during execution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Bahnschrift SemiLight" panose="020B0502040204020203" pitchFamily="34" charset="0"/>
              </a:rPr>
              <a:t>Higher-order Functions</a:t>
            </a:r>
          </a:p>
          <a:p>
            <a:pPr lvl="1"/>
            <a:r>
              <a:rPr lang="en-US" sz="1400" dirty="0">
                <a:latin typeface="Bahnschrift SemiLight" panose="020B0502040204020203" pitchFamily="34" charset="0"/>
              </a:rPr>
              <a:t>Can take in other functions as parameters and return functions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Bahnschrift SemiLight" panose="020B0502040204020203" pitchFamily="34" charset="0"/>
              </a:rPr>
              <a:t>Lazy Evaluation</a:t>
            </a:r>
          </a:p>
          <a:p>
            <a:pPr lvl="1"/>
            <a:r>
              <a:rPr lang="en-US" sz="1400" dirty="0">
                <a:latin typeface="Bahnschrift SemiLight" panose="020B0502040204020203" pitchFamily="34" charset="0"/>
              </a:rPr>
              <a:t>Expressions not evaluated until needed</a:t>
            </a:r>
          </a:p>
          <a:p>
            <a:pPr lvl="1"/>
            <a:endParaRPr lang="en-US" sz="1400" dirty="0">
              <a:latin typeface="Bahnschrift Semi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64EE41-1548-5A46-5D69-EE7FF1045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/>
        </p:blipFill>
        <p:spPr>
          <a:xfrm>
            <a:off x="7595371" y="1691818"/>
            <a:ext cx="3335661" cy="133733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28288FF2-50AA-6951-9427-93EB8617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7" t="97875" r="15504"/>
          <a:stretch/>
        </p:blipFill>
        <p:spPr>
          <a:xfrm>
            <a:off x="7592578" y="4419078"/>
            <a:ext cx="3332103" cy="564402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C5C3366-B4D5-147C-A85C-77F0525D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7" t="97875" r="15504"/>
          <a:stretch/>
        </p:blipFill>
        <p:spPr>
          <a:xfrm>
            <a:off x="7592577" y="1825551"/>
            <a:ext cx="3332103" cy="2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0ED3C-6F9D-22DC-ADC7-174CEC7C4223}"/>
              </a:ext>
            </a:extLst>
          </p:cNvPr>
          <p:cNvSpPr/>
          <p:nvPr/>
        </p:nvSpPr>
        <p:spPr>
          <a:xfrm>
            <a:off x="347241" y="300942"/>
            <a:ext cx="8877782" cy="5613721"/>
          </a:xfrm>
          <a:prstGeom prst="roundRect">
            <a:avLst>
              <a:gd name="adj" fmla="val 201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D02AD-FDC8-DC8E-92F7-9B2F844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2A0B6-0A03-32B4-D06F-C9F8F4F92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2" b="7737"/>
          <a:stretch/>
        </p:blipFill>
        <p:spPr>
          <a:xfrm>
            <a:off x="9624047" y="-16042"/>
            <a:ext cx="2578838" cy="62266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4B28124-F392-1D37-5757-D1FECD6A5F78}"/>
              </a:ext>
            </a:extLst>
          </p:cNvPr>
          <p:cNvSpPr txBox="1">
            <a:spLocks/>
          </p:cNvSpPr>
          <p:nvPr/>
        </p:nvSpPr>
        <p:spPr>
          <a:xfrm>
            <a:off x="642492" y="631372"/>
            <a:ext cx="7248780" cy="1162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>
                <a:latin typeface="Bahnschrift" panose="020B0502040204020203" pitchFamily="34" charset="0"/>
              </a:rPr>
              <a:t>History of Haskell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8B2CDF7-FCDA-D308-766F-81F5F0F6B188}"/>
              </a:ext>
            </a:extLst>
          </p:cNvPr>
          <p:cNvSpPr txBox="1">
            <a:spLocks/>
          </p:cNvSpPr>
          <p:nvPr/>
        </p:nvSpPr>
        <p:spPr>
          <a:xfrm>
            <a:off x="641350" y="1551008"/>
            <a:ext cx="8224858" cy="37067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Named after mathematician Haskell Brooks Curry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In 1987 a committee was formed to create a common functional programming language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Haskell 98 released and a standard library was published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In 2006 work on a successor to Haskell 98 began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Haskell 2010 is released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GHC Haskell is the implementation widely used today</a:t>
            </a:r>
          </a:p>
        </p:txBody>
      </p:sp>
    </p:spTree>
    <p:extLst>
      <p:ext uri="{BB962C8B-B14F-4D97-AF65-F5344CB8AC3E}">
        <p14:creationId xmlns:p14="http://schemas.microsoft.com/office/powerpoint/2010/main" val="428881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196E-1C60-BD45-751E-AC31C15C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92" y="736713"/>
            <a:ext cx="5273676" cy="922516"/>
          </a:xfrm>
        </p:spPr>
        <p:txBody>
          <a:bodyPr>
            <a:normAutofit fontScale="90000"/>
          </a:bodyPr>
          <a:lstStyle/>
          <a:p>
            <a:r>
              <a:rPr lang="en-US" sz="5400" b="1" u="sng" dirty="0">
                <a:latin typeface="Bahnschrift" panose="020B0502040204020203" pitchFamily="34" charset="0"/>
              </a:rPr>
              <a:t>Where It’s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E6D8-67C3-D40D-E844-62EEE0D338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945" y="2124364"/>
            <a:ext cx="3062967" cy="32096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Pure Functional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Strong Type System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Parallel Programming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Reasoning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E5DE1-A8B4-05E1-FF16-58911E74EF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SemiLight" panose="020B0502040204020203" pitchFamily="34" charset="0"/>
              </a:rPr>
              <a:t>TEACHING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Good for learning programming concepts.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SemiLight" panose="020B0502040204020203" pitchFamily="34" charset="0"/>
              </a:rPr>
              <a:t>RESEARCH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Strength in reasoning, useful for statistics.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Ability to handle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SemiLight" panose="020B0502040204020203" pitchFamily="34" charset="0"/>
              </a:rPr>
              <a:t>INDUSTRY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Used in areas like aerospace, finance, and healthcare.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Good at handling real-time data streams.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81232-2156-A42E-5663-753A0E55BB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F130-6E32-8C55-481D-EA51FCB3F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CEC9937-6E70-6158-DFF0-2CF051509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8464" y="496931"/>
            <a:ext cx="1310640" cy="131064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EAE62FE-A526-4005-96FD-016490F65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7764" y="496931"/>
            <a:ext cx="1310640" cy="131064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52CC6AC-D272-752C-60A0-500640354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2398" y="496931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BC9F-FBA7-065F-71DF-8217BBAE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95144"/>
            <a:ext cx="4269017" cy="3177162"/>
          </a:xfrm>
        </p:spPr>
        <p:txBody>
          <a:bodyPr/>
          <a:lstStyle/>
          <a:p>
            <a:pPr marL="0" indent="0"/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 :: a -&gt; m a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Bind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(&gt;&gt;=) :: m a -&gt; (a -&gt; m b) -&gt; m b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(&gt;&gt;) :: m a -&gt; m b -&gt; m</a:t>
            </a:r>
            <a:endParaRPr lang="en-US" sz="1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67AB-BC82-68D5-9386-6B412F5AD7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6E6B0-190C-D564-BCA8-CD45DD3D7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AB19E1-DA5B-2919-5C31-16F64A4E89CA}"/>
              </a:ext>
            </a:extLst>
          </p:cNvPr>
          <p:cNvSpPr txBox="1">
            <a:spLocks/>
          </p:cNvSpPr>
          <p:nvPr/>
        </p:nvSpPr>
        <p:spPr>
          <a:xfrm>
            <a:off x="396240" y="885143"/>
            <a:ext cx="3837432" cy="922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u="sng" dirty="0">
                <a:latin typeface="Bahnschrift" panose="020B0502040204020203" pitchFamily="34" charset="0"/>
              </a:rPr>
              <a:t>Monads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08D08-7A26-5375-BA72-57EA77C1EC83}"/>
              </a:ext>
            </a:extLst>
          </p:cNvPr>
          <p:cNvSpPr txBox="1"/>
          <p:nvPr/>
        </p:nvSpPr>
        <p:spPr>
          <a:xfrm>
            <a:off x="4956048" y="1220346"/>
            <a:ext cx="6839712" cy="10747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Monad m where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(&gt;&gt;=)  :: m a -&gt; ( a -&gt; m b) -&gt; m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(&gt;&gt;)   :: m a -&gt; m b -&gt; m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return :: a -&gt; m a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DDA1F26-560F-AAFA-77C7-E2466D20A58B}"/>
              </a:ext>
            </a:extLst>
          </p:cNvPr>
          <p:cNvSpPr txBox="1">
            <a:spLocks/>
          </p:cNvSpPr>
          <p:nvPr/>
        </p:nvSpPr>
        <p:spPr>
          <a:xfrm>
            <a:off x="4956048" y="2295144"/>
            <a:ext cx="6854952" cy="3177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 	monadic type constructor (Maybe, IO, 	Reader, etc.).</a:t>
            </a:r>
          </a:p>
          <a:p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a, b	type variables- a is the type input to 	the monad, b is the type input you get 	out of the monad</a:t>
            </a:r>
          </a:p>
          <a:p>
            <a:pPr marL="0" indent="0">
              <a:buNone/>
            </a:pP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Return:</a:t>
            </a: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Wraps a value in a monad</a:t>
            </a:r>
          </a:p>
          <a:p>
            <a:pPr marL="0" indent="0">
              <a:buNone/>
            </a:pP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Bind:</a:t>
            </a: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Allows for chaining together monadic operations </a:t>
            </a:r>
          </a:p>
          <a:p>
            <a:pPr marL="0" indent="0">
              <a:buNone/>
            </a:pP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Then:</a:t>
            </a: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Similar to bind, but ignores the result of the first monadic operation</a:t>
            </a:r>
          </a:p>
        </p:txBody>
      </p:sp>
    </p:spTree>
    <p:extLst>
      <p:ext uri="{BB962C8B-B14F-4D97-AF65-F5344CB8AC3E}">
        <p14:creationId xmlns:p14="http://schemas.microsoft.com/office/powerpoint/2010/main" val="399935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8553-56F5-C0FF-9A78-9ED72306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BC1C6AA9-DC5B-EF9C-8A42-5F7467D8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31" y="1075324"/>
            <a:ext cx="6712153" cy="80017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Typeclasses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0EE46-F57E-BAF2-011A-71BAC72451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BE199-5107-8B06-F593-6C56B0D8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0D76B9-646C-C6D3-CC7B-280E8778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42" y="1351612"/>
            <a:ext cx="4276314" cy="40128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A4369C-FD7A-2D70-9EC5-5C69199727FA}"/>
              </a:ext>
            </a:extLst>
          </p:cNvPr>
          <p:cNvSpPr txBox="1"/>
          <p:nvPr/>
        </p:nvSpPr>
        <p:spPr>
          <a:xfrm>
            <a:off x="519655" y="2003323"/>
            <a:ext cx="6439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Define a set of methods that are shared between multiple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Only able to accept certain types for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Compile-time type restraints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Types are checked before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Have set operations so that they behave consistently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7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4" y="656405"/>
            <a:ext cx="3809012" cy="872512"/>
          </a:xfrm>
        </p:spPr>
        <p:txBody>
          <a:bodyPr/>
          <a:lstStyle/>
          <a:p>
            <a:r>
              <a:rPr lang="en-US" b="1" u="sng" dirty="0">
                <a:latin typeface="Bahnschrift" panose="020B0502040204020203" pitchFamily="34" charset="0"/>
              </a:rPr>
              <a:t>Sources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0ED4F-B275-65B1-5274-45152BEA1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6"/>
          <a:stretch/>
        </p:blipFill>
        <p:spPr>
          <a:xfrm>
            <a:off x="8338829" y="2121153"/>
            <a:ext cx="1780787" cy="12413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8051-4856-FADE-1394-1BF8D4AFC1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B1BC7D-EE8F-4610-B748-33D1F9065B77}" type="datetime1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1A3F0-E835-4B56-DED7-BE39FA04256D}"/>
              </a:ext>
            </a:extLst>
          </p:cNvPr>
          <p:cNvSpPr txBox="1"/>
          <p:nvPr/>
        </p:nvSpPr>
        <p:spPr>
          <a:xfrm>
            <a:off x="570271" y="1641987"/>
            <a:ext cx="6499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https://cs.lmu.edu/~ray/notes/introhaskell/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https://scrapingrobot.com/blog/haskell-programing-language/#programming-in-haskell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https://serokell.io/blog/haskell-history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https://medium.com/sourcescribes/what-is-haskell-853b6949a800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https://wiki.haskell.org/Monad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8E9456AC-78A9-096E-9813-682813080A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4"/>
          <a:stretch/>
        </p:blipFill>
        <p:spPr>
          <a:xfrm>
            <a:off x="7661688" y="3495463"/>
            <a:ext cx="3135071" cy="6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5A16D6-EDBE-419D-AF8F-74F00E41AF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BF1A99-35F0-4B73-B737-B4DCDCD8CA5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7093E94-C176-4FB3-93BB-02AEE1FEC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494</TotalTime>
  <Words>408</Words>
  <Application>Microsoft Office PowerPoint</Application>
  <PresentationFormat>Widescreen</PresentationFormat>
  <Paragraphs>73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Arial</vt:lpstr>
      <vt:lpstr>Bahnschrift</vt:lpstr>
      <vt:lpstr>Bahnschrift SemiBold</vt:lpstr>
      <vt:lpstr>Bahnschrift SemiLight</vt:lpstr>
      <vt:lpstr>Calibri</vt:lpstr>
      <vt:lpstr>Calibri Light</vt:lpstr>
      <vt:lpstr>Cascadia Code</vt:lpstr>
      <vt:lpstr>Jumble</vt:lpstr>
      <vt:lpstr>Celestial</vt:lpstr>
      <vt:lpstr>PowerPoint Presentation</vt:lpstr>
      <vt:lpstr>What is Haskell?</vt:lpstr>
      <vt:lpstr>PowerPoint Presentation</vt:lpstr>
      <vt:lpstr>Where It’s Used</vt:lpstr>
      <vt:lpstr>Return Return :: a -&gt; m a  Bind (&gt;&gt;=) :: m a -&gt; (a -&gt; m b) -&gt; m b  Then (&gt;&gt;) :: m a -&gt; m b -&gt; m</vt:lpstr>
      <vt:lpstr>Typeclasses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Schmitt</dc:creator>
  <cp:lastModifiedBy>Elena Schmitt</cp:lastModifiedBy>
  <cp:revision>29</cp:revision>
  <dcterms:created xsi:type="dcterms:W3CDTF">2024-11-22T16:02:17Z</dcterms:created>
  <dcterms:modified xsi:type="dcterms:W3CDTF">2024-12-07T06:55:02Z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