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79F1-A589-4B5E-9F23-144645AE9FA5}" type="datetimeFigureOut">
              <a:rPr lang="ru-RU" smtClean="0"/>
              <a:t>25.09.2016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1E7C13-6D52-4086-9948-C68B973390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97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  <p:sldLayoutId id="214748366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276475"/>
            <a:ext cx="6121400" cy="2305050"/>
          </a:xfrm>
        </p:spPr>
        <p:txBody>
          <a:bodyPr anchor="ctr">
            <a:normAutofit/>
          </a:bodyPr>
          <a:lstStyle/>
          <a:p>
            <a:r>
              <a:rPr lang="ru-RU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HTML5 Начало</a:t>
            </a:r>
            <a:endParaRPr lang="ru-RU" sz="4800" dirty="0">
              <a:solidFill>
                <a:srgbClr val="4C5D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03838" y="4581525"/>
            <a:ext cx="6121400" cy="1511300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Обзор HTML5, Новые семантические элементы HTML5, Новый способ структурирования страниц. Семантика текстового уровня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HTML5 CSS3</a:t>
            </a:r>
            <a:r>
              <a:rPr lang="ru-RU" dirty="0" smtClean="0"/>
              <a:t>. Уровень 2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Урок 1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8" y="1520825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2731" y="105639"/>
            <a:ext cx="10397348" cy="635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b="1" kern="0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 курса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Урок 1. HTML5 Начало.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Обзор HTML5, Новые семантические элементы HTML5, Новый способ структурирования страниц. Семантика текстового уровня.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Узнаем, что из себя представляет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5, какие новшества в нем есть, какие элементы добавлены, в чем его отличие от предыдущих версий. Рассмотрим и подробно разберем на практических примерах данные особенности.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Урок 2. </a:t>
            </a:r>
            <a:r>
              <a:rPr lang="en-US" sz="24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Продвинутые веб-формы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Узнаем, какие элементы добавлены, в чем его отличие от предыдущих версий. Рассмотрим и подробно разберем на практических примерах данные особенности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Усовершенствование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традиционных форм (добавление подсказок, фокусировка на элементе и т.д.). Проверка форм на ошибки заполнения. Новые типы элементов (адреса электронной почты, URL-адреса и т.д.).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и реализуем на практике новые возможности HTML5. Увидим как работают новые элементы форм и протестируем их в работе.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методы создания контекстного меню.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Добавим в наш проект видео и аудио информацию, посмотрим как все это реализуется на практике, взвесим все плюсы и минусы нового подхода к воспроизведению аудио-видео информации. Рассмотрим работу тэгов &lt;VIDEO&gt; &lt;AUDIO&gt; &lt;TRACK&gt;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0054" y="0"/>
            <a:ext cx="10161236" cy="666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Урок 3. CSS Практическая вёрстка</a:t>
            </a:r>
            <a:r>
              <a:rPr lang="ru-RU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 smtClean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Позиционирование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элементов, расположение элементов на странице (позиционирование элементов по вертикали, по горизонтали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Урок 4. CSS3 Параметры CSS для фона. Использование формата графики </a:t>
            </a:r>
            <a:r>
              <a:rPr lang="ru-RU" sz="2400" b="1" dirty="0" err="1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endParaRPr lang="en-US" sz="2400" b="1" dirty="0" smtClean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Рассматривается синтаксис, методы и свойства задания фона. 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примеры использования SVG графики.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Модернизируем наш проект в соответствии с новыми возможностями CSS3. Добавим необходимые элементы и эффекты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Урок 5. CSS3 Современное использование шрифтов. Работа с текстом. Технология рисования </a:t>
            </a:r>
            <a:r>
              <a:rPr lang="ru-RU" sz="2400" b="1" dirty="0" err="1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ru-RU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(Часть 1</a:t>
            </a:r>
            <a:r>
              <a:rPr lang="ru-RU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шрифтами. Веб-шрифты GOOGLE. Размещение текста в несколько колонок. Рассмотрим механизмы представления текстовой информации: оформление, выравнивание, отступы и т.д.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 в нашем проекте новые возможности работы с шрифтами, текстом. Используем шрифты GOOGLE. Преобразуем текстовую информацию нашего проекта в соответствии с новыми возможностями. 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основы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Узнаем для чего нужна данная технология и где ее следует применять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9447" y="294784"/>
            <a:ext cx="9764722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Урок 6. Анимация в CSS3. Технология рисования </a:t>
            </a:r>
            <a:r>
              <a:rPr lang="ru-RU" sz="2400" b="1" dirty="0" err="1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ru-RU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(часть 2</a:t>
            </a:r>
            <a:r>
              <a:rPr lang="ru-RU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анимации средствами в CSS3. Рисование на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Добавим в рабочий проект анимацию созданную по средством CSS3. Оживим страницы нашего сайта. Применим для некоторых страниц технологию рисования на 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canvas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Урок 7 </a:t>
            </a:r>
            <a:r>
              <a:rPr lang="ru-RU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CSS3 Современные методы работы с рамками. Адаптивный дизайн (Часть 1</a:t>
            </a:r>
            <a:r>
              <a:rPr lang="ru-RU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работу с границами в CSS, способы создания рамок элементов. Создание прозрачных рамок, теней, скругленных углов, градиентов.  Рассмотрим создание страниц сайта с адаптивным дизайном.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Модернизируем страницы нашего сайта в соответствии с новшествами CSS3. Придадим дизайну современный вид.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понятие адаптивного дизайна. Для чего и в каких случаях применяется. Основы синтаксиса и простейшие примеры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Урок 8 CSS3 Углубленное изучение. Адаптивный дизайн (Часть 2</a:t>
            </a:r>
            <a:r>
              <a:rPr lang="ru-RU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Эффекты перехода. Применение трансформации.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этапе сделаем финальный проект со всеми доработками и нововведениями представленными CSS3. </a:t>
            </a:r>
          </a:p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Адаптивная верстка (практическая часть) </a:t>
            </a:r>
          </a:p>
        </p:txBody>
      </p:sp>
    </p:spTree>
    <p:extLst>
      <p:ext uri="{BB962C8B-B14F-4D97-AF65-F5344CB8AC3E}">
        <p14:creationId xmlns:p14="http://schemas.microsoft.com/office/powerpoint/2010/main" val="10193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8445" y="1017070"/>
            <a:ext cx="1001117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 smtClean="0">
                <a:solidFill>
                  <a:srgbClr val="4C5D6E"/>
                </a:solidFill>
                <a:latin typeface="Calibri" panose="020F0502020204030204" pitchFamily="34" charset="0"/>
              </a:rPr>
              <a:t>План урока</a:t>
            </a:r>
            <a:br>
              <a:rPr lang="ru-RU" sz="4800" dirty="0" smtClean="0">
                <a:solidFill>
                  <a:srgbClr val="4C5D6E"/>
                </a:solidFill>
                <a:latin typeface="Calibri" panose="020F0502020204030204" pitchFamily="34" charset="0"/>
              </a:rPr>
            </a:b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 Знакомство с курсом</a:t>
            </a:r>
            <a:b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2.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Обзор HTML5, Новые семантические элементы HTML5, Новый способ структурирования страниц. Семантика текстового уровня.</a:t>
            </a: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3. Практика</a:t>
            </a:r>
            <a:r>
              <a:rPr lang="ru-RU" sz="4800" dirty="0" smtClean="0">
                <a:solidFill>
                  <a:srgbClr val="4C5D6E"/>
                </a:solidFill>
                <a:latin typeface="ArialMT"/>
              </a:rPr>
              <a:t/>
            </a:r>
            <a:br>
              <a:rPr lang="ru-RU" sz="4800" dirty="0" smtClean="0">
                <a:solidFill>
                  <a:srgbClr val="4C5D6E"/>
                </a:solidFill>
                <a:latin typeface="ArialMT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9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99855" y="727907"/>
            <a:ext cx="8963890" cy="28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4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 созданный при использовании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должен придерживаться определенной разметке.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 начинается с указания типа документа с помощью специального кода описания типа документа , после чего дается название документа, а потом идет его содержимое.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Минимальная структура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документа представлена ниже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Общая структура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2365518" y="4375654"/>
          <a:ext cx="8832563" cy="1318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2563">
                  <a:extLst>
                    <a:ext uri="{9D8B030D-6E8A-4147-A177-3AD203B41FA5}">
                      <a16:colId xmlns:a16="http://schemas.microsoft.com/office/drawing/2014/main" val="1736293197"/>
                    </a:ext>
                  </a:extLst>
                </a:gridCol>
              </a:tblGrid>
              <a:tr h="131856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95500" algn="l"/>
                        </a:tabLst>
                      </a:pPr>
                      <a:r>
                        <a:rPr lang="ru-RU" sz="2400" dirty="0">
                          <a:effectLst/>
                        </a:rPr>
                        <a:t>&lt;!</a:t>
                      </a:r>
                      <a:r>
                        <a:rPr lang="en-US" sz="2400" dirty="0">
                          <a:effectLst/>
                        </a:rPr>
                        <a:t>DOCTYPE html</a:t>
                      </a:r>
                      <a:r>
                        <a:rPr lang="ru-RU" sz="2400" dirty="0">
                          <a:effectLst/>
                        </a:rPr>
                        <a:t>&gt;</a:t>
                      </a:r>
                    </a:p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00430" algn="l"/>
                        </a:tabLst>
                      </a:pPr>
                      <a:r>
                        <a:rPr lang="ru-RU" sz="2400" dirty="0">
                          <a:effectLst/>
                        </a:rPr>
                        <a:t>&lt;</a:t>
                      </a:r>
                      <a:r>
                        <a:rPr lang="en-US" sz="2400" dirty="0">
                          <a:effectLst/>
                        </a:rPr>
                        <a:t>title</a:t>
                      </a:r>
                      <a:r>
                        <a:rPr lang="ru-RU" sz="2400" dirty="0">
                          <a:effectLst/>
                        </a:rPr>
                        <a:t>&gt;Первый документ на </a:t>
                      </a:r>
                      <a:r>
                        <a:rPr lang="en-US" sz="2400" dirty="0">
                          <a:effectLst/>
                        </a:rPr>
                        <a:t>HTML</a:t>
                      </a:r>
                      <a:r>
                        <a:rPr lang="ru-RU" sz="2400" dirty="0">
                          <a:effectLst/>
                        </a:rPr>
                        <a:t>5&lt;/</a:t>
                      </a:r>
                      <a:r>
                        <a:rPr lang="en-US" sz="2400" dirty="0">
                          <a:effectLst/>
                        </a:rPr>
                        <a:t>title</a:t>
                      </a:r>
                      <a:r>
                        <a:rPr lang="ru-RU" sz="2400" dirty="0">
                          <a:effectLst/>
                        </a:rPr>
                        <a:t>&gt;</a:t>
                      </a:r>
                    </a:p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95500" algn="l"/>
                        </a:tabLst>
                      </a:pPr>
                      <a:r>
                        <a:rPr lang="ru-RU" sz="2400" dirty="0">
                          <a:effectLst/>
                        </a:rPr>
                        <a:t>&lt;</a:t>
                      </a:r>
                      <a:r>
                        <a:rPr lang="en-US" sz="2400" dirty="0">
                          <a:effectLst/>
                        </a:rPr>
                        <a:t>p</a:t>
                      </a:r>
                      <a:r>
                        <a:rPr lang="ru-RU" sz="2400" dirty="0">
                          <a:effectLst/>
                        </a:rPr>
                        <a:t>&gt;Минимальная структура </a:t>
                      </a:r>
                      <a:r>
                        <a:rPr lang="en-US" sz="2400" dirty="0">
                          <a:effectLst/>
                        </a:rPr>
                        <a:t>HTML</a:t>
                      </a:r>
                      <a:r>
                        <a:rPr lang="ru-RU" sz="2400" dirty="0">
                          <a:effectLst/>
                        </a:rPr>
                        <a:t>5документа&lt;/</a:t>
                      </a:r>
                      <a:r>
                        <a:rPr lang="en-US" sz="2400" dirty="0">
                          <a:effectLst/>
                        </a:rPr>
                        <a:t>p</a:t>
                      </a:r>
                      <a:r>
                        <a:rPr lang="ru-RU" sz="2400" dirty="0">
                          <a:effectLst/>
                        </a:rPr>
                        <a:t>&gt;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86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8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56511" y="1020835"/>
            <a:ext cx="9531926" cy="486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  <a:tabLst>
                <a:tab pos="4000500" algn="l"/>
              </a:tabLst>
            </a:pPr>
            <a:r>
              <a:rPr lang="ru-RU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структуры </a:t>
            </a:r>
            <a:r>
              <a:rPr lang="en-US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&lt;!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DOCTYPE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- указывается в первой строке каждого HTML5-документа. 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- традиционный элемент языка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аличие этого элемента не влияет на обработку браузером остального кода страницы. </a:t>
            </a:r>
            <a:endParaRPr lang="ru-RU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-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традиционные элементы разделов.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элементов &lt;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 &lt;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и &lt;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является просто вопросом стиля. Страница без этих элементов будет работать на любом браузере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ctr"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 charset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utf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-8"&gt; - тег, определяющий кодировку символов в документе. 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- используется для определения заголовка документа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stylesheet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 - указывает требуемую таблицу стилей. 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"&gt;&lt;/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-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вставка в веб-документ кода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ссылке на внешний файл.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1927" y="619662"/>
            <a:ext cx="6096000" cy="7838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Новые семантические элементы HTML5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Добавленные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911927" y="1539802"/>
          <a:ext cx="9836728" cy="466703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4917838">
                  <a:extLst>
                    <a:ext uri="{9D8B030D-6E8A-4147-A177-3AD203B41FA5}">
                      <a16:colId xmlns:a16="http://schemas.microsoft.com/office/drawing/2014/main" val="3098288652"/>
                    </a:ext>
                  </a:extLst>
                </a:gridCol>
                <a:gridCol w="4918890">
                  <a:extLst>
                    <a:ext uri="{9D8B030D-6E8A-4147-A177-3AD203B41FA5}">
                      <a16:colId xmlns:a16="http://schemas.microsoft.com/office/drawing/2014/main" val="923501274"/>
                    </a:ext>
                  </a:extLst>
                </a:gridCol>
              </a:tblGrid>
              <a:tr h="96262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Семантические элементы для работы со структурой страниц. Секционные элементы.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&lt;article&gt;, &lt;aside&gt;, &lt;</a:t>
                      </a:r>
                      <a:r>
                        <a:rPr lang="en-US" sz="1800" b="0" dirty="0" err="1">
                          <a:effectLst/>
                        </a:rPr>
                        <a:t>figcaption</a:t>
                      </a:r>
                      <a:r>
                        <a:rPr lang="en-US" sz="1800" b="0" dirty="0">
                          <a:effectLst/>
                        </a:rPr>
                        <a:t>&gt;, &lt;figure&gt;, &lt;footer&gt;, &lt;header&gt;, &lt;</a:t>
                      </a:r>
                      <a:r>
                        <a:rPr lang="en-US" sz="1800" b="0" dirty="0" err="1">
                          <a:effectLst/>
                        </a:rPr>
                        <a:t>hgroup</a:t>
                      </a:r>
                      <a:r>
                        <a:rPr lang="en-US" sz="1800" b="0" dirty="0">
                          <a:effectLst/>
                        </a:rPr>
                        <a:t>&gt;, &lt;</a:t>
                      </a:r>
                      <a:r>
                        <a:rPr lang="en-US" sz="1800" b="0" dirty="0" err="1">
                          <a:effectLst/>
                        </a:rPr>
                        <a:t>nav</a:t>
                      </a:r>
                      <a:r>
                        <a:rPr lang="en-US" sz="1800" b="0" dirty="0">
                          <a:effectLst/>
                        </a:rPr>
                        <a:t>&gt;, &lt;section&gt;, &lt;details&gt;, &lt;summary&gt;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5215760"/>
                  </a:ext>
                </a:extLst>
              </a:tr>
              <a:tr h="842218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Семантические элементы для работы с текстом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&lt;</a:t>
                      </a:r>
                      <a:r>
                        <a:rPr lang="ru-RU" sz="1800" dirty="0" err="1">
                          <a:effectLst/>
                        </a:rPr>
                        <a:t>mark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time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wbr</a:t>
                      </a:r>
                      <a:r>
                        <a:rPr lang="ru-RU" sz="1800" dirty="0" smtClean="0">
                          <a:effectLst/>
                        </a:rPr>
                        <a:t>&gt;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7633081"/>
                  </a:ext>
                </a:extLst>
              </a:tr>
              <a:tr h="141347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Элементы для работы с веб-формами и интерактивности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&lt;</a:t>
                      </a:r>
                      <a:r>
                        <a:rPr lang="ru-RU" sz="1800" dirty="0" err="1">
                          <a:effectLst/>
                        </a:rPr>
                        <a:t>input</a:t>
                      </a:r>
                      <a:r>
                        <a:rPr lang="ru-RU" sz="1800" dirty="0">
                          <a:effectLst/>
                        </a:rPr>
                        <a:t>&gt; (старый элемент, но со многими новыми подтипами), &lt;</a:t>
                      </a:r>
                      <a:r>
                        <a:rPr lang="ru-RU" sz="1800" dirty="0" err="1">
                          <a:effectLst/>
                        </a:rPr>
                        <a:t>datalist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keygen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meter</a:t>
                      </a:r>
                      <a:r>
                        <a:rPr lang="ru-RU" sz="1800" dirty="0">
                          <a:effectLst/>
                        </a:rPr>
                        <a:t>&gt;,&lt;</a:t>
                      </a:r>
                      <a:r>
                        <a:rPr lang="ru-RU" sz="1800" dirty="0" err="1">
                          <a:effectLst/>
                        </a:rPr>
                        <a:t>progress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command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menu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output</a:t>
                      </a:r>
                      <a:r>
                        <a:rPr lang="ru-RU" sz="1800" dirty="0">
                          <a:effectLst/>
                        </a:rPr>
                        <a:t>&gt;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184978"/>
                  </a:ext>
                </a:extLst>
              </a:tr>
              <a:tr h="112784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Элементы для поддержки аудио, видео и подключаемых модулей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&lt;</a:t>
                      </a:r>
                      <a:r>
                        <a:rPr lang="ru-RU" sz="1800" dirty="0" err="1">
                          <a:effectLst/>
                        </a:rPr>
                        <a:t>audio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video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source</a:t>
                      </a:r>
                      <a:r>
                        <a:rPr lang="ru-RU" sz="1800" dirty="0">
                          <a:effectLst/>
                        </a:rPr>
                        <a:t>&gt;, &lt;</a:t>
                      </a:r>
                      <a:r>
                        <a:rPr lang="ru-RU" sz="1800" dirty="0" err="1">
                          <a:effectLst/>
                        </a:rPr>
                        <a:t>embed</a:t>
                      </a:r>
                      <a:r>
                        <a:rPr lang="ru-RU" sz="1800" dirty="0" smtClean="0">
                          <a:effectLst/>
                        </a:rPr>
                        <a:t>&gt;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84983"/>
                  </a:ext>
                </a:extLst>
              </a:tr>
              <a:tr h="32087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Поддержка холста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&lt;</a:t>
                      </a:r>
                      <a:r>
                        <a:rPr lang="ru-RU" sz="1800" dirty="0" err="1">
                          <a:effectLst/>
                        </a:rPr>
                        <a:t>canvas</a:t>
                      </a:r>
                      <a:r>
                        <a:rPr lang="ru-RU" sz="1800" dirty="0">
                          <a:effectLst/>
                        </a:rPr>
                        <a:t>&gt;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29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9636" y="1372882"/>
            <a:ext cx="9587345" cy="386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Новый способ структурирования страниц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Новые </a:t>
            </a:r>
            <a:r>
              <a:rPr lang="ru-RU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семантические элементы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 позволяют улучшить структуру веб-страницы, добавляя смысловое значение заключенному в них содержимому.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семантические элементы имеют отличительную особенность: они по существу ничего не делают. В противоположность, элемент 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например, вставляет в веб-страницу полноценный видеоплеер. 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Некоторые причины целесообразности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использования новых элементов.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удобное редактирование и сопровождение;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поисковых движков.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будущих возможностей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27</TotalTime>
  <Words>913</Words>
  <Application>Microsoft Office PowerPoint</Application>
  <PresentationFormat>Широкоэкранный</PresentationFormat>
  <Paragraphs>74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ArialMT</vt:lpstr>
      <vt:lpstr>Calibri</vt:lpstr>
      <vt:lpstr>Calibri Light</vt:lpstr>
      <vt:lpstr>Symbol</vt:lpstr>
      <vt:lpstr>Times New Roman</vt:lpstr>
      <vt:lpstr>Тема GeekBrains</vt:lpstr>
      <vt:lpstr>HTML5 Начало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Начало</dc:title>
  <dc:creator>Виктор</dc:creator>
  <cp:lastModifiedBy>Виктор</cp:lastModifiedBy>
  <cp:revision>5</cp:revision>
  <dcterms:created xsi:type="dcterms:W3CDTF">2016-08-06T05:37:37Z</dcterms:created>
  <dcterms:modified xsi:type="dcterms:W3CDTF">2016-09-25T18:30:52Z</dcterms:modified>
</cp:coreProperties>
</file>